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0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144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1ECE114F-5665-4122-8593-8314FE604F07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1ECE114F-5665-4122-8593-8314FE604F0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869A96-5747-4733-B33D-02F9CAAFA3AD}"/>
              </a:ext>
            </a:extLst>
          </p:cNvPr>
          <p:cNvSpPr txBox="1"/>
          <p:nvPr/>
        </p:nvSpPr>
        <p:spPr>
          <a:xfrm>
            <a:off x="527455" y="3228765"/>
            <a:ext cx="5759214" cy="2308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次のとおり証明します。</a:t>
            </a: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DAE53E76-AE8B-4DF8-8C9A-13547307390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1348645"/>
              </p:ext>
            </p:extLst>
          </p:nvPr>
        </p:nvGraphicFramePr>
        <p:xfrm>
          <a:off x="551100" y="3507086"/>
          <a:ext cx="5757767" cy="4780107"/>
        </p:xfrm>
        <a:graphic>
          <a:graphicData uri="http://schemas.openxmlformats.org/drawingml/2006/table">
            <a:tbl>
              <a:tblPr/>
              <a:tblGrid>
                <a:gridCol w="306000">
                  <a:extLst>
                    <a:ext uri="{9D8B030D-6E8A-4147-A177-3AD203B41FA5}">
                      <a16:colId xmlns:a16="http://schemas.microsoft.com/office/drawing/2014/main" val="2956866641"/>
                    </a:ext>
                  </a:extLst>
                </a:gridCol>
                <a:gridCol w="326301">
                  <a:extLst>
                    <a:ext uri="{9D8B030D-6E8A-4147-A177-3AD203B41FA5}">
                      <a16:colId xmlns:a16="http://schemas.microsoft.com/office/drawing/2014/main" val="2073028880"/>
                    </a:ext>
                  </a:extLst>
                </a:gridCol>
                <a:gridCol w="167898">
                  <a:extLst>
                    <a:ext uri="{9D8B030D-6E8A-4147-A177-3AD203B41FA5}">
                      <a16:colId xmlns:a16="http://schemas.microsoft.com/office/drawing/2014/main" val="580487622"/>
                    </a:ext>
                  </a:extLst>
                </a:gridCol>
                <a:gridCol w="797952">
                  <a:extLst>
                    <a:ext uri="{9D8B030D-6E8A-4147-A177-3AD203B41FA5}">
                      <a16:colId xmlns:a16="http://schemas.microsoft.com/office/drawing/2014/main" val="2588099659"/>
                    </a:ext>
                  </a:extLst>
                </a:gridCol>
                <a:gridCol w="1305204">
                  <a:extLst>
                    <a:ext uri="{9D8B030D-6E8A-4147-A177-3AD203B41FA5}">
                      <a16:colId xmlns:a16="http://schemas.microsoft.com/office/drawing/2014/main" val="464151280"/>
                    </a:ext>
                  </a:extLst>
                </a:gridCol>
                <a:gridCol w="68524">
                  <a:extLst>
                    <a:ext uri="{9D8B030D-6E8A-4147-A177-3AD203B41FA5}">
                      <a16:colId xmlns:a16="http://schemas.microsoft.com/office/drawing/2014/main" val="2591420802"/>
                    </a:ext>
                  </a:extLst>
                </a:gridCol>
                <a:gridCol w="306000">
                  <a:extLst>
                    <a:ext uri="{9D8B030D-6E8A-4147-A177-3AD203B41FA5}">
                      <a16:colId xmlns:a16="http://schemas.microsoft.com/office/drawing/2014/main" val="1516360975"/>
                    </a:ext>
                  </a:extLst>
                </a:gridCol>
                <a:gridCol w="287146">
                  <a:extLst>
                    <a:ext uri="{9D8B030D-6E8A-4147-A177-3AD203B41FA5}">
                      <a16:colId xmlns:a16="http://schemas.microsoft.com/office/drawing/2014/main" val="3972914038"/>
                    </a:ext>
                  </a:extLst>
                </a:gridCol>
                <a:gridCol w="443769">
                  <a:extLst>
                    <a:ext uri="{9D8B030D-6E8A-4147-A177-3AD203B41FA5}">
                      <a16:colId xmlns:a16="http://schemas.microsoft.com/office/drawing/2014/main" val="1049972366"/>
                    </a:ext>
                  </a:extLst>
                </a:gridCol>
                <a:gridCol w="443769">
                  <a:extLst>
                    <a:ext uri="{9D8B030D-6E8A-4147-A177-3AD203B41FA5}">
                      <a16:colId xmlns:a16="http://schemas.microsoft.com/office/drawing/2014/main" val="2232530182"/>
                    </a:ext>
                  </a:extLst>
                </a:gridCol>
                <a:gridCol w="1305204">
                  <a:extLst>
                    <a:ext uri="{9D8B030D-6E8A-4147-A177-3AD203B41FA5}">
                      <a16:colId xmlns:a16="http://schemas.microsoft.com/office/drawing/2014/main" val="1439380884"/>
                    </a:ext>
                  </a:extLst>
                </a:gridCol>
              </a:tblGrid>
              <a:tr h="374487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　　　　歳）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職務内容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職名及び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82115400"/>
                  </a:ext>
                </a:extLst>
              </a:tr>
              <a:tr h="374487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0734477"/>
                  </a:ext>
                </a:extLst>
              </a:tr>
              <a:tr h="236799">
                <a:tc rowSpan="11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給　　　与　　　額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　　本　　給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1074738" algn="l" fontAlgn="ctr">
                        <a:tabLst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1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11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　　　除　　　額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　　得　　税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1074738" algn="l" defTabSz="685800" rtl="0" eaLnBrk="1" fontAlgn="ctr" latinLnBrk="0" hangingPunct="1">
                        <a:tabLst/>
                      </a:pPr>
                      <a:r>
                        <a:rPr kumimoji="1" lang="ja-JP" altLang="en-US" sz="9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円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21962645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　給（日分）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健  康  保  険  料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56079765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　族　手　当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厚生年金保険料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12029105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　域　手　当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雇用保険料</a:t>
                      </a:r>
                      <a:endParaRPr lang="zh-TW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65639155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indent="982663" algn="l" fontAlgn="ctr"/>
                      <a:r>
                        <a:rPr kumimoji="1" lang="ja-JP" altLang="en-US" sz="9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手当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9915807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交通費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53366606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86678029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6268029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63784816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129446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小　　　計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イ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小　　　計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ロ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40050966"/>
                  </a:ext>
                </a:extLst>
              </a:tr>
              <a:tr h="53227"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50590498"/>
                  </a:ext>
                </a:extLst>
              </a:tr>
              <a:tr h="21845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差　  引　  支　  給　  額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イ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ロ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摘　要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90352177"/>
                  </a:ext>
                </a:extLst>
              </a:tr>
              <a:tr h="218450">
                <a:tc rowSpan="2"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月の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手取額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1612900" indent="0" algn="l" defTabSz="685800" rtl="0" eaLnBrk="1" fontAlgn="ctr" latinLnBrk="0" hangingPunct="1"/>
                      <a:r>
                        <a:rPr kumimoji="1" lang="ja-JP" altLang="en-US" sz="9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月分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2124535"/>
                  </a:ext>
                </a:extLst>
              </a:tr>
              <a:tr h="218450"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1612900" indent="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51648097"/>
                  </a:ext>
                </a:extLst>
              </a:tr>
              <a:tr h="717767">
                <a:tc gridSpan="1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（備考）事実と違ったことを証明した場合には、生活保護法第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85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条の規定によって処罰されることがありますから御注意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357188"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下さい。</a:t>
                      </a:r>
                    </a:p>
                  </a:txBody>
                  <a:tcPr marL="18000" marR="18000" marT="36000" marB="18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5503997"/>
                  </a:ext>
                </a:extLst>
              </a:tr>
            </a:tbl>
          </a:graphicData>
        </a:graphic>
      </p:graphicFrame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36127" y="8734202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B4DC138-F4C4-4CB0-A162-14433E812761}"/>
              </a:ext>
            </a:extLst>
          </p:cNvPr>
          <p:cNvSpPr/>
          <p:nvPr/>
        </p:nvSpPr>
        <p:spPr>
          <a:xfrm>
            <a:off x="528593" y="8382171"/>
            <a:ext cx="625475" cy="128588"/>
          </a:xfrm>
          <a:prstGeom prst="rect">
            <a:avLst/>
          </a:prstGeom>
          <a:solidFill>
            <a:schemeClr val="bg1"/>
          </a:solidFill>
          <a:ln w="12700"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期限年月日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526262"/>
            <a:ext cx="540000" cy="1296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634916" y="849940"/>
            <a:ext cx="158475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 anchor="ctr" anchorCtr="0">
            <a:spAutoFit/>
          </a:bodyPr>
          <a:lstStyle/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給与証明書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991F1FCA-F8C5-4C21-95E4-9D1EA9D7EE5F}"/>
              </a:ext>
            </a:extLst>
          </p:cNvPr>
          <p:cNvGrpSpPr/>
          <p:nvPr/>
        </p:nvGrpSpPr>
        <p:grpSpPr>
          <a:xfrm>
            <a:off x="579267" y="1375775"/>
            <a:ext cx="1527587" cy="296099"/>
            <a:chOff x="4074450" y="1176404"/>
            <a:chExt cx="1527587" cy="296099"/>
          </a:xfrm>
          <a:solidFill>
            <a:schemeClr val="bg1"/>
          </a:solidFill>
        </p:grpSpPr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333E3AA4-61D2-4797-B758-2DA3446E15BF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4F4629A2-D0FF-42E4-BF66-1DB288BE7F09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B0A53E63-A8FE-4C99-90FD-C51EF4C2DBF9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D6F61BAC-DCB1-4EF7-8560-1FBA2F0E78CD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150970C9-2165-426F-AFC3-924927F2F407}"/>
              </a:ext>
            </a:extLst>
          </p:cNvPr>
          <p:cNvSpPr txBox="1"/>
          <p:nvPr/>
        </p:nvSpPr>
        <p:spPr>
          <a:xfrm>
            <a:off x="4277214" y="1958837"/>
            <a:ext cx="2031654" cy="50783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　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事業所（雇主）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008EB0F6-2BA2-4631-B839-1E3771F77136}"/>
              </a:ext>
            </a:extLst>
          </p:cNvPr>
          <p:cNvSpPr txBox="1"/>
          <p:nvPr/>
        </p:nvSpPr>
        <p:spPr>
          <a:xfrm>
            <a:off x="4277214" y="1624437"/>
            <a:ext cx="2031654" cy="2308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年　　　　月　　　　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BD11DF31-F272-4486-8E0E-EB2159AD96E1}"/>
              </a:ext>
            </a:extLst>
          </p:cNvPr>
          <p:cNvSpPr/>
          <p:nvPr/>
        </p:nvSpPr>
        <p:spPr>
          <a:xfrm>
            <a:off x="1315032" y="3618746"/>
            <a:ext cx="501058" cy="1285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852686A3-6EE1-4CBB-87B7-9A19EF797622}"/>
              </a:ext>
            </a:extLst>
          </p:cNvPr>
          <p:cNvSpPr/>
          <p:nvPr/>
        </p:nvSpPr>
        <p:spPr>
          <a:xfrm>
            <a:off x="1315032" y="4000781"/>
            <a:ext cx="501058" cy="1285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CAAD23A1-FAD9-4650-9CEC-3E5EE3C6257C}"/>
              </a:ext>
            </a:extLst>
          </p:cNvPr>
          <p:cNvSpPr/>
          <p:nvPr/>
        </p:nvSpPr>
        <p:spPr>
          <a:xfrm>
            <a:off x="3590925" y="3618746"/>
            <a:ext cx="285750" cy="1285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2A36D2B7-6DE0-4CB7-97F8-342CB8BD1CFD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  <a:solidFill>
            <a:schemeClr val="bg1"/>
          </a:solidFill>
        </p:grpSpPr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34E3AAA1-02CB-4484-84B2-4FA069446D3C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30" name="正方形/長方形 29">
              <a:extLst>
                <a:ext uri="{FF2B5EF4-FFF2-40B4-BE49-F238E27FC236}">
                  <a16:creationId xmlns:a16="http://schemas.microsoft.com/office/drawing/2014/main" id="{6C0A214C-5B07-417F-ADAA-08C23FB1DA06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9CEDF52E-C1E3-4AA7-92D2-386452669396}"/>
              </a:ext>
            </a:extLst>
          </p:cNvPr>
          <p:cNvSpPr/>
          <p:nvPr/>
        </p:nvSpPr>
        <p:spPr>
          <a:xfrm>
            <a:off x="571331" y="742836"/>
            <a:ext cx="540000" cy="1296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3799825455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73D4B834-BA95-473E-B5CC-E3FAD2E6F27C}"/>
</file>

<file path=customXml/itemProps2.xml><?xml version="1.0" encoding="utf-8"?>
<ds:datastoreItem xmlns:ds="http://schemas.openxmlformats.org/officeDocument/2006/customXml" ds:itemID="{07E16A63-D446-4034-AB3E-508D14175DDA}"/>
</file>

<file path=customXml/itemProps3.xml><?xml version="1.0" encoding="utf-8"?>
<ds:datastoreItem xmlns:ds="http://schemas.openxmlformats.org/officeDocument/2006/customXml" ds:itemID="{FB62D844-56E2-4EB2-BFE3-71EE370C6442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265</TotalTime>
  <Words>195</Words>
  <Application>Microsoft Office PowerPoint</Application>
  <PresentationFormat>A4 210 x 297 mm</PresentationFormat>
  <Paragraphs>85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41</cp:revision>
  <dcterms:created xsi:type="dcterms:W3CDTF">2022-01-20T04:34:58Z</dcterms:created>
  <dcterms:modified xsi:type="dcterms:W3CDTF">2024-03-25T06:46:29Z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3582eb29-877c-4525-ba06-7a365643e9e7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