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708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10" Type="http://schemas.openxmlformats.org/officeDocument/2006/relationships/customXml" Target="../customXml/item3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2375F19F-CAE5-44C9-8357-EF3601392DC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3002980"/>
              </p:ext>
            </p:extLst>
          </p:nvPr>
        </p:nvGraphicFramePr>
        <p:xfrm>
          <a:off x="571331" y="2423521"/>
          <a:ext cx="5764192" cy="6773125"/>
        </p:xfrm>
        <a:graphic>
          <a:graphicData uri="http://schemas.openxmlformats.org/drawingml/2006/table">
            <a:tbl>
              <a:tblPr/>
              <a:tblGrid>
                <a:gridCol w="233020">
                  <a:extLst>
                    <a:ext uri="{9D8B030D-6E8A-4147-A177-3AD203B41FA5}">
                      <a16:colId xmlns:a16="http://schemas.microsoft.com/office/drawing/2014/main" val="2489623149"/>
                    </a:ext>
                  </a:extLst>
                </a:gridCol>
                <a:gridCol w="404720">
                  <a:extLst>
                    <a:ext uri="{9D8B030D-6E8A-4147-A177-3AD203B41FA5}">
                      <a16:colId xmlns:a16="http://schemas.microsoft.com/office/drawing/2014/main" val="3558552841"/>
                    </a:ext>
                  </a:extLst>
                </a:gridCol>
                <a:gridCol w="502834">
                  <a:extLst>
                    <a:ext uri="{9D8B030D-6E8A-4147-A177-3AD203B41FA5}">
                      <a16:colId xmlns:a16="http://schemas.microsoft.com/office/drawing/2014/main" val="3833182146"/>
                    </a:ext>
                  </a:extLst>
                </a:gridCol>
                <a:gridCol w="662269">
                  <a:extLst>
                    <a:ext uri="{9D8B030D-6E8A-4147-A177-3AD203B41FA5}">
                      <a16:colId xmlns:a16="http://schemas.microsoft.com/office/drawing/2014/main" val="209970453"/>
                    </a:ext>
                  </a:extLst>
                </a:gridCol>
                <a:gridCol w="662269">
                  <a:extLst>
                    <a:ext uri="{9D8B030D-6E8A-4147-A177-3AD203B41FA5}">
                      <a16:colId xmlns:a16="http://schemas.microsoft.com/office/drawing/2014/main" val="4167335241"/>
                    </a:ext>
                  </a:extLst>
                </a:gridCol>
                <a:gridCol w="662269">
                  <a:extLst>
                    <a:ext uri="{9D8B030D-6E8A-4147-A177-3AD203B41FA5}">
                      <a16:colId xmlns:a16="http://schemas.microsoft.com/office/drawing/2014/main" val="1187606953"/>
                    </a:ext>
                  </a:extLst>
                </a:gridCol>
                <a:gridCol w="662269">
                  <a:extLst>
                    <a:ext uri="{9D8B030D-6E8A-4147-A177-3AD203B41FA5}">
                      <a16:colId xmlns:a16="http://schemas.microsoft.com/office/drawing/2014/main" val="2107958715"/>
                    </a:ext>
                  </a:extLst>
                </a:gridCol>
                <a:gridCol w="650004">
                  <a:extLst>
                    <a:ext uri="{9D8B030D-6E8A-4147-A177-3AD203B41FA5}">
                      <a16:colId xmlns:a16="http://schemas.microsoft.com/office/drawing/2014/main" val="37016196"/>
                    </a:ext>
                  </a:extLst>
                </a:gridCol>
                <a:gridCol w="662269">
                  <a:extLst>
                    <a:ext uri="{9D8B030D-6E8A-4147-A177-3AD203B41FA5}">
                      <a16:colId xmlns:a16="http://schemas.microsoft.com/office/drawing/2014/main" val="3333203009"/>
                    </a:ext>
                  </a:extLst>
                </a:gridCol>
                <a:gridCol w="662269">
                  <a:extLst>
                    <a:ext uri="{9D8B030D-6E8A-4147-A177-3AD203B41FA5}">
                      <a16:colId xmlns:a16="http://schemas.microsoft.com/office/drawing/2014/main" val="1653242973"/>
                    </a:ext>
                  </a:extLst>
                </a:gridCol>
              </a:tblGrid>
              <a:tr h="109868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44894136"/>
                  </a:ext>
                </a:extLst>
              </a:tr>
              <a:tr h="12970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4" gridSpan="2">
                  <a:txBody>
                    <a:bodyPr/>
                    <a:lstStyle/>
                    <a:p>
                      <a:pPr algn="dist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23087262"/>
                  </a:ext>
                </a:extLst>
              </a:tr>
              <a:tr h="109868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4"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91263317"/>
                  </a:ext>
                </a:extLst>
              </a:tr>
              <a:tr h="0">
                <a:tc row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  <a:prstDash val="soli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12700" cmpd="sng">
                      <a:noFill/>
                      <a:prstDash val="solid"/>
                    </a:lnT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89478598"/>
                  </a:ext>
                </a:extLst>
              </a:tr>
              <a:tr h="178161"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pPr algn="dist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  <a:prstDash val="soli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1098956"/>
                  </a:ext>
                </a:extLst>
              </a:tr>
              <a:tr h="109868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6967747"/>
                  </a:ext>
                </a:extLst>
              </a:tr>
              <a:tr h="109868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12709879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生業計画の内容（誰が、いつ、どこで、どんな仕事をするか）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41365865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38889645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58430494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245231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95228946"/>
                  </a:ext>
                </a:extLst>
              </a:tr>
              <a:tr h="20047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35442523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58408320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7528999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21148001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21649182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96079935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生業に必要なものと金額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80036128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66352144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43179636"/>
                  </a:ext>
                </a:extLst>
              </a:tr>
              <a:tr h="19599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2894607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16164654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32907539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66471736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49047827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17109825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56150179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62441292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生業の見透し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9959873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47777741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743413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9922597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76977463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94614919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00513483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2693036"/>
                  </a:ext>
                </a:extLst>
              </a:tr>
              <a:tr h="18921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90709629"/>
                  </a:ext>
                </a:extLst>
              </a:tr>
            </a:tbl>
          </a:graphicData>
        </a:graphic>
      </p:graphicFrame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25C8BD3E-3FFF-4D4C-8A2F-0E4D606384EA}"/>
              </a:ext>
            </a:extLst>
          </p:cNvPr>
          <p:cNvSpPr/>
          <p:nvPr/>
        </p:nvSpPr>
        <p:spPr>
          <a:xfrm>
            <a:off x="571331" y="680859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5F825F9E-09A6-4B18-843A-965C4BF13362}"/>
              </a:ext>
            </a:extLst>
          </p:cNvPr>
          <p:cNvGrpSpPr/>
          <p:nvPr/>
        </p:nvGrpSpPr>
        <p:grpSpPr>
          <a:xfrm>
            <a:off x="553294" y="1220940"/>
            <a:ext cx="1527587" cy="296099"/>
            <a:chOff x="4074450" y="1176404"/>
            <a:chExt cx="1527587" cy="296099"/>
          </a:xfrm>
          <a:noFill/>
        </p:grpSpPr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761E7E60-2131-4F32-A9D2-C2EF0D1AFA1F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11" name="正方形/長方形 10">
              <a:extLst>
                <a:ext uri="{FF2B5EF4-FFF2-40B4-BE49-F238E27FC236}">
                  <a16:creationId xmlns:a16="http://schemas.microsoft.com/office/drawing/2014/main" id="{64A0B9A9-6834-49FB-9511-1007049751C6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12" name="正方形/長方形 11">
              <a:extLst>
                <a:ext uri="{FF2B5EF4-FFF2-40B4-BE49-F238E27FC236}">
                  <a16:creationId xmlns:a16="http://schemas.microsoft.com/office/drawing/2014/main" id="{C25E8E32-37B6-4320-8CFE-56DB5D16D04D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D0702FB8-B70E-4CD1-BCD4-B9FF77D19ABA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8FC4007C-59B3-445F-B8A8-E7B33126C9D0}"/>
              </a:ext>
            </a:extLst>
          </p:cNvPr>
          <p:cNvGrpSpPr/>
          <p:nvPr/>
        </p:nvGrpSpPr>
        <p:grpSpPr>
          <a:xfrm>
            <a:off x="4100916" y="380244"/>
            <a:ext cx="2234607" cy="365760"/>
            <a:chOff x="3645000" y="1370007"/>
            <a:chExt cx="2234607" cy="365760"/>
          </a:xfrm>
          <a:noFill/>
        </p:grpSpPr>
        <p:sp>
          <p:nvSpPr>
            <p:cNvPr id="15" name="正方形/長方形 14">
              <a:extLst>
                <a:ext uri="{FF2B5EF4-FFF2-40B4-BE49-F238E27FC236}">
                  <a16:creationId xmlns:a16="http://schemas.microsoft.com/office/drawing/2014/main" id="{12AA6E34-B944-4039-82EA-1DD14C0DC643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16" name="正方形/長方形 15">
              <a:extLst>
                <a:ext uri="{FF2B5EF4-FFF2-40B4-BE49-F238E27FC236}">
                  <a16:creationId xmlns:a16="http://schemas.microsoft.com/office/drawing/2014/main" id="{40E81476-67B2-4B19-80C0-1892C3256463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889AB45E-9ED8-4DCC-AF79-28BA751187F0}"/>
              </a:ext>
            </a:extLst>
          </p:cNvPr>
          <p:cNvGrpSpPr/>
          <p:nvPr/>
        </p:nvGrpSpPr>
        <p:grpSpPr>
          <a:xfrm>
            <a:off x="4100916" y="1594543"/>
            <a:ext cx="765456" cy="652404"/>
            <a:chOff x="3819525" y="1413115"/>
            <a:chExt cx="765456" cy="652404"/>
          </a:xfrm>
          <a:noFill/>
        </p:grpSpPr>
        <p:sp>
          <p:nvSpPr>
            <p:cNvPr id="18" name="正方形/長方形 17">
              <a:extLst>
                <a:ext uri="{FF2B5EF4-FFF2-40B4-BE49-F238E27FC236}">
                  <a16:creationId xmlns:a16="http://schemas.microsoft.com/office/drawing/2014/main" id="{E7AAEB29-06B3-481E-A71C-B92DC06858D9}"/>
                </a:ext>
              </a:extLst>
            </p:cNvPr>
            <p:cNvSpPr/>
            <p:nvPr/>
          </p:nvSpPr>
          <p:spPr>
            <a:xfrm>
              <a:off x="3819526" y="1413115"/>
              <a:ext cx="765455" cy="365760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住所</a:t>
              </a:r>
            </a:p>
          </p:txBody>
        </p:sp>
        <p:sp>
          <p:nvSpPr>
            <p:cNvPr id="19" name="正方形/長方形 18">
              <a:extLst>
                <a:ext uri="{FF2B5EF4-FFF2-40B4-BE49-F238E27FC236}">
                  <a16:creationId xmlns:a16="http://schemas.microsoft.com/office/drawing/2014/main" id="{E614C6C1-1688-4853-94F0-0226551A5FC9}"/>
                </a:ext>
              </a:extLst>
            </p:cNvPr>
            <p:cNvSpPr/>
            <p:nvPr/>
          </p:nvSpPr>
          <p:spPr>
            <a:xfrm>
              <a:off x="3819525" y="1699759"/>
              <a:ext cx="765455" cy="365760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氏名</a:t>
              </a:r>
            </a:p>
          </p:txBody>
        </p:sp>
      </p:grp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8BC32004-06B3-4A85-9768-5AA689F4E7AA}"/>
              </a:ext>
            </a:extLst>
          </p:cNvPr>
          <p:cNvSpPr/>
          <p:nvPr/>
        </p:nvSpPr>
        <p:spPr>
          <a:xfrm>
            <a:off x="4100916" y="1249610"/>
            <a:ext cx="2234607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年　　　　月　　　　日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E670A067-0790-46D6-AB34-6A73DA34C338}"/>
              </a:ext>
            </a:extLst>
          </p:cNvPr>
          <p:cNvSpPr/>
          <p:nvPr/>
        </p:nvSpPr>
        <p:spPr>
          <a:xfrm>
            <a:off x="1025479" y="7592197"/>
            <a:ext cx="2616881" cy="24384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rtl="0" eaLnBrk="1" fontAlgn="ctr" latinLnBrk="0" hangingPunct="1">
              <a:spcBef>
                <a:spcPts val="0"/>
              </a:spcBef>
              <a:spcAft>
                <a:spcPts val="0"/>
              </a:spcAft>
            </a:pPr>
            <a:r>
              <a:rPr kumimoji="1" lang="ja-JP" altLang="en-US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  <a:r>
              <a:rPr kumimoji="1" lang="ja-JP" altLang="ja-JP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収入をあげ得る時期</a:t>
            </a:r>
            <a:endParaRPr lang="ja-JP" altLang="ja-JP" sz="900" b="0" i="0" u="none" strike="noStrike" dirty="0">
              <a:effectLst/>
              <a:latin typeface="Arial" panose="020B0604020202020204" pitchFamily="34" charset="0"/>
            </a:endParaRP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74FCA023-5BBE-4075-94B1-24A2359A6367}"/>
              </a:ext>
            </a:extLst>
          </p:cNvPr>
          <p:cNvSpPr/>
          <p:nvPr/>
        </p:nvSpPr>
        <p:spPr>
          <a:xfrm>
            <a:off x="1025479" y="7917317"/>
            <a:ext cx="2616881" cy="24384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rtl="0" eaLnBrk="1" fontAlgn="ctr" latinLnBrk="0" hangingPunct="1">
              <a:spcBef>
                <a:spcPts val="0"/>
              </a:spcBef>
              <a:spcAft>
                <a:spcPts val="0"/>
              </a:spcAft>
            </a:pPr>
            <a:r>
              <a:rPr kumimoji="1" lang="ja-JP" altLang="en-US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  <a:r>
              <a:rPr kumimoji="1" lang="ja-JP" altLang="ja-JP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r>
              <a:rPr kumimoji="1" lang="ja-JP" altLang="en-US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収入見込額</a:t>
            </a:r>
            <a:endParaRPr lang="ja-JP" altLang="ja-JP" sz="900" b="0" i="0" u="none" strike="noStrike" dirty="0">
              <a:effectLst/>
              <a:latin typeface="Arial" panose="020B0604020202020204" pitchFamily="34" charset="0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89A256FC-4977-4475-958D-F1D24FCC0B0A}"/>
              </a:ext>
            </a:extLst>
          </p:cNvPr>
          <p:cNvSpPr/>
          <p:nvPr/>
        </p:nvSpPr>
        <p:spPr>
          <a:xfrm>
            <a:off x="1025479" y="8242437"/>
            <a:ext cx="2616881" cy="24384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rtl="0" eaLnBrk="1" fontAlgn="ctr" latinLnBrk="0" hangingPunct="1">
              <a:spcBef>
                <a:spcPts val="0"/>
              </a:spcBef>
              <a:spcAft>
                <a:spcPts val="0"/>
              </a:spcAft>
            </a:pPr>
            <a:r>
              <a:rPr kumimoji="1" lang="ja-JP" altLang="en-US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  <a:r>
              <a:rPr kumimoji="1" lang="ja-JP" altLang="ja-JP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収入</a:t>
            </a:r>
            <a:r>
              <a:rPr kumimoji="1" lang="ja-JP" altLang="en-US" sz="900" b="0" i="0" u="none" strike="noStrike" kern="12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を上げるために必要な材料代その他の費用</a:t>
            </a:r>
            <a:endParaRPr lang="ja-JP" altLang="ja-JP" sz="900" b="0" i="0" u="none" strike="noStrike" dirty="0">
              <a:effectLst/>
              <a:latin typeface="Arial" panose="020B0604020202020204" pitchFamily="34" charset="0"/>
            </a:endParaRP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671EC332-F4D2-4E4E-906B-FDCCA9B9FCAC}"/>
              </a:ext>
            </a:extLst>
          </p:cNvPr>
          <p:cNvSpPr/>
          <p:nvPr/>
        </p:nvSpPr>
        <p:spPr>
          <a:xfrm>
            <a:off x="1025479" y="8567557"/>
            <a:ext cx="2525440" cy="24384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rtl="0" eaLnBrk="1" fontAlgn="ctr" latinLnBrk="0" hangingPunct="1">
              <a:spcBef>
                <a:spcPts val="0"/>
              </a:spcBef>
              <a:spcAft>
                <a:spcPts val="0"/>
              </a:spcAft>
            </a:pPr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利益　（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）から（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）を引いた額</a:t>
            </a:r>
            <a:endParaRPr lang="ja-JP" altLang="ja-JP" sz="900" b="0" i="0" u="none" strike="noStrike" dirty="0">
              <a:effectLst/>
              <a:latin typeface="Arial" panose="020B0604020202020204" pitchFamily="34" charset="0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4A8E3D71-A368-4CF3-9DA4-B13C94281F5B}"/>
              </a:ext>
            </a:extLst>
          </p:cNvPr>
          <p:cNvSpPr/>
          <p:nvPr/>
        </p:nvSpPr>
        <p:spPr>
          <a:xfrm>
            <a:off x="571331" y="887418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649EFE6D-0F63-452B-B815-A6313B8856B5}"/>
              </a:ext>
            </a:extLst>
          </p:cNvPr>
          <p:cNvSpPr/>
          <p:nvPr/>
        </p:nvSpPr>
        <p:spPr>
          <a:xfrm>
            <a:off x="4483643" y="1713129"/>
            <a:ext cx="50105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8F3F03E-F1A8-3A82-E18B-06F5F63C51CE}"/>
              </a:ext>
            </a:extLst>
          </p:cNvPr>
          <p:cNvSpPr txBox="1"/>
          <p:nvPr/>
        </p:nvSpPr>
        <p:spPr>
          <a:xfrm>
            <a:off x="2579159" y="2699755"/>
            <a:ext cx="169968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ja-JP" sz="1100" i="0" u="none" strike="noStrike" kern="1200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</a:t>
            </a:r>
            <a:r>
              <a:rPr kumimoji="1" lang="ja-JP" altLang="en-US" sz="1100" i="0" u="none" strike="noStrike" kern="1200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r>
              <a:rPr kumimoji="1" lang="ja-JP" altLang="ja-JP" sz="1100" i="0" u="none" strike="noStrike" kern="1200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業</a:t>
            </a:r>
            <a:r>
              <a:rPr kumimoji="1" lang="ja-JP" altLang="en-US" sz="1100" i="0" u="none" strike="noStrike" kern="1200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r>
              <a:rPr kumimoji="1" lang="ja-JP" altLang="ja-JP" sz="1100" i="0" u="none" strike="noStrike" kern="1200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計</a:t>
            </a:r>
            <a:r>
              <a:rPr kumimoji="1" lang="ja-JP" altLang="en-US" sz="1100" i="0" u="none" strike="noStrike" kern="1200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r>
              <a:rPr kumimoji="1" lang="ja-JP" altLang="ja-JP" sz="1100" i="0" u="none" strike="noStrike" kern="1200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画</a:t>
            </a:r>
            <a:r>
              <a:rPr kumimoji="1" lang="ja-JP" altLang="en-US" sz="1100" i="0" u="none" strike="noStrike" kern="1200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r>
              <a:rPr kumimoji="1" lang="ja-JP" altLang="ja-JP" sz="1100" i="0" u="none" strike="noStrike" kern="1200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書</a:t>
            </a:r>
            <a:endParaRPr lang="ja-JP" altLang="ja-JP" sz="1100" i="0" u="none" strike="noStrike" dirty="0">
              <a:effectLst/>
              <a:latin typeface="Arial" panose="020B0604020202020204" pitchFamily="34" charset="0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570432" y="9462136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6283673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A964528F-7533-4759-B2E3-039EA8E3F069}"/>
</file>

<file path=customXml/itemProps2.xml><?xml version="1.0" encoding="utf-8"?>
<ds:datastoreItem xmlns:ds="http://schemas.openxmlformats.org/officeDocument/2006/customXml" ds:itemID="{612BBC0E-4F86-4F32-9AD9-06EE8A28976A}"/>
</file>

<file path=customXml/itemProps3.xml><?xml version="1.0" encoding="utf-8"?>
<ds:datastoreItem xmlns:ds="http://schemas.openxmlformats.org/officeDocument/2006/customXml" ds:itemID="{8F152826-71C6-427D-A791-E6BC54A38F2F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39</TotalTime>
  <Words>153</Words>
  <Application>Microsoft Office PowerPoint</Application>
  <PresentationFormat>A4 210 x 297 mm</PresentationFormat>
  <Paragraphs>72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43</cp:revision>
  <dcterms:created xsi:type="dcterms:W3CDTF">2022-01-20T04:34:58Z</dcterms:created>
  <dcterms:modified xsi:type="dcterms:W3CDTF">2024-03-25T06:51:09Z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2022-04-22T02:11:06Z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6635b8b2-a7e1-40a9-a059-c601932771fa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