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Masters/slideMaster1.xml" ContentType="application/vnd.openxmlformats-officedocument.presentationml.slideMaster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1.xml" ContentType="application/vnd.openxmlformats-officedocument.theme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presProps.xml" ContentType="application/vnd.openxmlformats-officedocument.presentationml.presProps+xml"/>
  <Override PartName="/ppt/tags/tag1.xml" ContentType="application/vnd.openxmlformats-officedocument.presentationml.tags+xml"/>
  <Override PartName="/ppt/tags/tag3.xml" ContentType="application/vnd.openxmlformats-officedocument.presentationml.tags+xml"/>
  <Override PartName="/ppt/tags/tag2.xml" ContentType="application/vnd.openxmlformats-officedocument.presentationml.tags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docMetadata/LabelInfo.xml" ContentType="application/vnd.ms-office.classificationlabels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</Types>
</file>

<file path=_rels/.rels><?xml version="1.0" encoding="utf-8" standalone="yes"?>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6" Type="http://schemas.microsoft.com/office/2020/02/relationships/classificationlabels" Target="docMetadata/LabelInfo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62" r:id="rId2"/>
    <p:sldId id="263" r:id="rId3"/>
  </p:sldIdLst>
  <p:sldSz cx="6858000" cy="9906000" type="A4"/>
  <p:notesSz cx="6858000" cy="9144000"/>
  <p:custDataLst>
    <p:tags r:id="rId4"/>
  </p:custDataLst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 userDrawn="1">
          <p15:clr>
            <a:srgbClr val="A4A3A4"/>
          </p15:clr>
        </p15:guide>
        <p15:guide id="2" pos="216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7004" autoAdjust="0"/>
    <p:restoredTop sz="94660"/>
  </p:normalViewPr>
  <p:slideViewPr>
    <p:cSldViewPr snapToGrid="0" showGuides="1">
      <p:cViewPr>
        <p:scale>
          <a:sx n="75" d="100"/>
          <a:sy n="75" d="100"/>
        </p:scale>
        <p:origin x="1436" y="-1836"/>
      </p:cViewPr>
      <p:guideLst>
        <p:guide orient="horz" pos="3120"/>
        <p:guide pos="216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11" Type="http://schemas.openxmlformats.org/officeDocument/2006/relationships/customXml" Target="../customXml/item3.xml"/><Relationship Id="rId5" Type="http://schemas.openxmlformats.org/officeDocument/2006/relationships/presProps" Target="presProps.xml"/><Relationship Id="rId10" Type="http://schemas.openxmlformats.org/officeDocument/2006/relationships/customXml" Target="../customXml/item2.xml"/><Relationship Id="rId4" Type="http://schemas.openxmlformats.org/officeDocument/2006/relationships/tags" Target="tags/tag1.xml"/><Relationship Id="rId9" Type="http://schemas.openxmlformats.org/officeDocument/2006/relationships/customXml" Target="../customXml/item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2025/1/24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78546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2025/1/24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023153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2025/1/24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2910201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2025/1/24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7232641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2025/1/24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5974566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2025/1/24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1816790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2025/1/24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5008056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2025/1/24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4957069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2025/1/24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5161237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2025/1/24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7124308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2025/1/24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1279542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ags" Target="../tags/tag2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image" Target="../media/image1.emf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oleObject" Target="../embeddings/oleObject1.bin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オブジェクト 7" hidden="1">
            <a:extLst>
              <a:ext uri="{FF2B5EF4-FFF2-40B4-BE49-F238E27FC236}">
                <a16:creationId xmlns:a16="http://schemas.microsoft.com/office/drawing/2014/main" id="{F2D9DD64-B90B-4D93-A656-59005640EDA7}"/>
              </a:ext>
            </a:extLst>
          </p:cNvPr>
          <p:cNvGraphicFramePr>
            <a:graphicFrameLocks noChangeAspect="1"/>
          </p:cNvGraphicFramePr>
          <p:nvPr userDrawn="1">
            <p:custDataLst>
              <p:tags r:id="rId13"/>
            </p:custDataLst>
            <p:extLst>
              <p:ext uri="{D42A27DB-BD31-4B8C-83A1-F6EECF244321}">
                <p14:modId xmlns:p14="http://schemas.microsoft.com/office/powerpoint/2010/main" val="2946036170"/>
              </p:ext>
            </p:ext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14" imgW="353" imgH="318" progId="TCLayout.ActiveDocument.1">
                  <p:embed/>
                </p:oleObj>
              </mc:Choice>
              <mc:Fallback>
                <p:oleObj name="think-cell スライド" r:id="rId14" imgW="353" imgH="318" progId="TCLayout.ActiveDocument.1">
                  <p:embed/>
                  <p:pic>
                    <p:nvPicPr>
                      <p:cNvPr id="8" name="オブジェクト 7" hidden="1">
                        <a:extLst>
                          <a:ext uri="{FF2B5EF4-FFF2-40B4-BE49-F238E27FC236}">
                            <a16:creationId xmlns:a16="http://schemas.microsoft.com/office/drawing/2014/main" id="{F2D9DD64-B90B-4D93-A656-59005640EDA7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15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ACA98DE-B265-4B2C-8A46-431EE49A61BD}" type="datetimeFigureOut">
              <a:rPr kumimoji="1" lang="ja-JP" altLang="en-US" smtClean="0"/>
              <a:t>2025/1/24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676903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.bin"/><Relationship Id="rId2" Type="http://schemas.openxmlformats.org/officeDocument/2006/relationships/slideLayout" Target="../slideLayouts/slideLayout7.xml"/><Relationship Id="rId1" Type="http://schemas.openxmlformats.org/officeDocument/2006/relationships/tags" Target="../tags/tag3.xml"/><Relationship Id="rId4" Type="http://schemas.openxmlformats.org/officeDocument/2006/relationships/image" Target="../media/image1.emf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3" name="表 22">
            <a:extLst>
              <a:ext uri="{FF2B5EF4-FFF2-40B4-BE49-F238E27FC236}">
                <a16:creationId xmlns:a16="http://schemas.microsoft.com/office/drawing/2014/main" id="{C2C13A21-3ABF-4303-B7D6-1B72323AF76A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59191996"/>
              </p:ext>
            </p:extLst>
          </p:nvPr>
        </p:nvGraphicFramePr>
        <p:xfrm>
          <a:off x="573185" y="5482278"/>
          <a:ext cx="5759215" cy="3647556"/>
        </p:xfrm>
        <a:graphic>
          <a:graphicData uri="http://schemas.openxmlformats.org/drawingml/2006/table">
            <a:tbl>
              <a:tblPr/>
              <a:tblGrid>
                <a:gridCol w="151451">
                  <a:extLst>
                    <a:ext uri="{9D8B030D-6E8A-4147-A177-3AD203B41FA5}">
                      <a16:colId xmlns:a16="http://schemas.microsoft.com/office/drawing/2014/main" val="4029430279"/>
                    </a:ext>
                  </a:extLst>
                </a:gridCol>
                <a:gridCol w="955310">
                  <a:extLst>
                    <a:ext uri="{9D8B030D-6E8A-4147-A177-3AD203B41FA5}">
                      <a16:colId xmlns:a16="http://schemas.microsoft.com/office/drawing/2014/main" val="1162417201"/>
                    </a:ext>
                  </a:extLst>
                </a:gridCol>
                <a:gridCol w="256303">
                  <a:extLst>
                    <a:ext uri="{9D8B030D-6E8A-4147-A177-3AD203B41FA5}">
                      <a16:colId xmlns:a16="http://schemas.microsoft.com/office/drawing/2014/main" val="2563461782"/>
                    </a:ext>
                  </a:extLst>
                </a:gridCol>
                <a:gridCol w="1169071">
                  <a:extLst>
                    <a:ext uri="{9D8B030D-6E8A-4147-A177-3AD203B41FA5}">
                      <a16:colId xmlns:a16="http://schemas.microsoft.com/office/drawing/2014/main" val="824045880"/>
                    </a:ext>
                  </a:extLst>
                </a:gridCol>
                <a:gridCol w="305816">
                  <a:extLst>
                    <a:ext uri="{9D8B030D-6E8A-4147-A177-3AD203B41FA5}">
                      <a16:colId xmlns:a16="http://schemas.microsoft.com/office/drawing/2014/main" val="3211008121"/>
                    </a:ext>
                  </a:extLst>
                </a:gridCol>
                <a:gridCol w="862107">
                  <a:extLst>
                    <a:ext uri="{9D8B030D-6E8A-4147-A177-3AD203B41FA5}">
                      <a16:colId xmlns:a16="http://schemas.microsoft.com/office/drawing/2014/main" val="1833607649"/>
                    </a:ext>
                  </a:extLst>
                </a:gridCol>
                <a:gridCol w="512605">
                  <a:extLst>
                    <a:ext uri="{9D8B030D-6E8A-4147-A177-3AD203B41FA5}">
                      <a16:colId xmlns:a16="http://schemas.microsoft.com/office/drawing/2014/main" val="1341195292"/>
                    </a:ext>
                  </a:extLst>
                </a:gridCol>
                <a:gridCol w="585418">
                  <a:extLst>
                    <a:ext uri="{9D8B030D-6E8A-4147-A177-3AD203B41FA5}">
                      <a16:colId xmlns:a16="http://schemas.microsoft.com/office/drawing/2014/main" val="1029206291"/>
                    </a:ext>
                  </a:extLst>
                </a:gridCol>
                <a:gridCol w="961134">
                  <a:extLst>
                    <a:ext uri="{9D8B030D-6E8A-4147-A177-3AD203B41FA5}">
                      <a16:colId xmlns:a16="http://schemas.microsoft.com/office/drawing/2014/main" val="1707520437"/>
                    </a:ext>
                  </a:extLst>
                </a:gridCol>
              </a:tblGrid>
              <a:tr h="258112">
                <a:tc gridSpan="9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２　現金・預貯金、有価証券等</a:t>
                      </a:r>
                    </a:p>
                  </a:txBody>
                  <a:tcPr marL="3600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418163688"/>
                  </a:ext>
                </a:extLst>
              </a:tr>
              <a:tr h="566161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現　　　金</a:t>
                      </a:r>
                    </a:p>
                  </a:txBody>
                  <a:tcPr marL="0" marR="0" marT="0" marB="0" anchor="ctr" anchorCtr="1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6858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有・無</a:t>
                      </a:r>
                    </a:p>
                  </a:txBody>
                  <a:tcPr marL="0" marR="0" marT="0" marB="0" vert="wordArtVertRtl" anchor="ctr" anchorCtr="1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6">
                  <a:txBody>
                    <a:bodyPr/>
                    <a:lstStyle/>
                    <a:p>
                      <a:pPr marL="0" indent="4038600"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円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642417727"/>
                  </a:ext>
                </a:extLst>
              </a:tr>
              <a:tr h="302232">
                <a:tc rowSpan="2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6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預　貯　金</a:t>
                      </a:r>
                    </a:p>
                  </a:txBody>
                  <a:tcPr marL="0" marR="0" marT="0" marB="0" anchor="ctr" anchorCtr="1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6">
                  <a:txBody>
                    <a:bodyPr/>
                    <a:lstStyle/>
                    <a:p>
                      <a:pPr marL="0" marR="0" lvl="0" indent="0" algn="l" defTabSz="6858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有・無</a:t>
                      </a:r>
                    </a:p>
                  </a:txBody>
                  <a:tcPr marL="0" marR="0" marT="0" marB="0" vert="wordArtVertRtl" anchor="ctr" anchorCtr="1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預　金　先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口 座 番 号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口 座 氏 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預 貯 金 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964670755"/>
                  </a:ext>
                </a:extLst>
              </a:tr>
              <a:tr h="273546">
                <a:tc v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highlight>
                            <a:srgbClr val="FF0000"/>
                          </a:highlight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highlight>
                            <a:srgbClr val="FF0000"/>
                          </a:highlight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highlight>
                            <a:srgbClr val="FF0000"/>
                          </a:highlight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highlight>
                            <a:srgbClr val="FF0000"/>
                          </a:highlight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80212576"/>
                  </a:ext>
                </a:extLst>
              </a:tr>
              <a:tr h="273546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 anchorCtr="1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pPr marL="0" marR="0" lvl="0" indent="0" algn="l" defTabSz="6858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vert="wordArtVertRtl" anchor="ctr" anchorCtr="1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highlight>
                          <a:srgbClr val="FF0000"/>
                        </a:highlight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highlight>
                          <a:srgbClr val="FF0000"/>
                        </a:highlight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highlight>
                          <a:srgbClr val="FF0000"/>
                        </a:highlight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highlight>
                          <a:srgbClr val="FF0000"/>
                        </a:highlight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61187758"/>
                  </a:ext>
                </a:extLst>
              </a:tr>
              <a:tr h="273546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 anchorCtr="1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pPr marL="0" marR="0" lvl="0" indent="0" algn="l" defTabSz="6858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vert="wordArtVertRtl" anchor="ctr" anchorCtr="1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highlight>
                          <a:srgbClr val="FF0000"/>
                        </a:highlight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highlight>
                          <a:srgbClr val="FF0000"/>
                        </a:highlight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highlight>
                          <a:srgbClr val="FF0000"/>
                        </a:highlight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highlight>
                          <a:srgbClr val="FF0000"/>
                        </a:highlight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752474242"/>
                  </a:ext>
                </a:extLst>
              </a:tr>
              <a:tr h="273546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 anchorCtr="1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pPr marL="0" marR="0" lvl="0" indent="0" algn="l" defTabSz="6858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vert="wordArtVertRtl" anchor="ctr" anchorCtr="1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highlight>
                          <a:srgbClr val="FF0000"/>
                        </a:highlight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highlight>
                          <a:srgbClr val="FF0000"/>
                        </a:highlight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highlight>
                          <a:srgbClr val="FF0000"/>
                        </a:highlight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highlight>
                          <a:srgbClr val="FF0000"/>
                        </a:highlight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791581656"/>
                  </a:ext>
                </a:extLst>
              </a:tr>
              <a:tr h="273546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 anchorCtr="1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pPr marL="0" marR="0" lvl="0" indent="0" algn="l" defTabSz="6858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vert="wordArtVertRtl" anchor="ctr" anchorCtr="1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highlight>
                          <a:srgbClr val="FF0000"/>
                        </a:highlight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highlight>
                          <a:srgbClr val="FF0000"/>
                        </a:highlight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highlight>
                          <a:srgbClr val="FF0000"/>
                        </a:highlight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highlight>
                          <a:srgbClr val="FF0000"/>
                        </a:highlight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725537656"/>
                  </a:ext>
                </a:extLst>
              </a:tr>
              <a:tr h="302232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有 価 証 券</a:t>
                      </a:r>
                    </a:p>
                  </a:txBody>
                  <a:tcPr marL="0" marR="0" marT="0" marB="0" anchor="ctr" anchorCtr="1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marL="0" marR="0" lvl="0" indent="0" algn="ctr" defTabSz="6858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有・無　</a:t>
                      </a:r>
                    </a:p>
                  </a:txBody>
                  <a:tcPr marL="0" marR="0" marT="0" marB="0" vert="wordArtVertRtl" anchor="ctr" anchorCtr="1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種　　　類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額　　　面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評 価 概 算 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01362238"/>
                  </a:ext>
                </a:extLst>
              </a:tr>
              <a:tr h="592977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36669003"/>
                  </a:ext>
                </a:extLst>
              </a:tr>
              <a:tr h="258112">
                <a:tc gridSpan="9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（記入にあたっては裏面の記入上の注意をよくお読み下さい。）</a:t>
                      </a: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68027909"/>
                  </a:ext>
                </a:extLst>
              </a:tr>
            </a:tbl>
          </a:graphicData>
        </a:graphic>
      </p:graphicFrame>
      <p:graphicFrame>
        <p:nvGraphicFramePr>
          <p:cNvPr id="37" name="オブジェクト 36" hidden="1">
            <a:extLst>
              <a:ext uri="{FF2B5EF4-FFF2-40B4-BE49-F238E27FC236}">
                <a16:creationId xmlns:a16="http://schemas.microsoft.com/office/drawing/2014/main" id="{939B1ECE-4AE4-4AAA-9DD3-F7DC4BCE2D90}"/>
              </a:ext>
            </a:extLst>
          </p:cNvPr>
          <p:cNvGraphicFramePr>
            <a:graphicFrameLocks noChangeAspect="1"/>
          </p:cNvGraphicFramePr>
          <p:nvPr>
            <p:custDataLst>
              <p:tags r:id="rId1"/>
            </p:custData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3" imgW="353" imgH="318" progId="TCLayout.ActiveDocument.1">
                  <p:embed/>
                </p:oleObj>
              </mc:Choice>
              <mc:Fallback>
                <p:oleObj name="think-cell スライド" r:id="rId3" imgW="353" imgH="318" progId="TCLayout.ActiveDocument.1">
                  <p:embed/>
                  <p:pic>
                    <p:nvPicPr>
                      <p:cNvPr id="37" name="オブジェクト 36" hidden="1">
                        <a:extLst>
                          <a:ext uri="{FF2B5EF4-FFF2-40B4-BE49-F238E27FC236}">
                            <a16:creationId xmlns:a16="http://schemas.microsoft.com/office/drawing/2014/main" id="{939B1ECE-4AE4-4AAA-9DD3-F7DC4BCE2D90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19" name="テキスト ボックス 18">
            <a:extLst>
              <a:ext uri="{FF2B5EF4-FFF2-40B4-BE49-F238E27FC236}">
                <a16:creationId xmlns:a16="http://schemas.microsoft.com/office/drawing/2014/main" id="{89A79988-2C84-49FA-9566-D0B2EBD9C8F5}"/>
              </a:ext>
            </a:extLst>
          </p:cNvPr>
          <p:cNvSpPr txBox="1"/>
          <p:nvPr/>
        </p:nvSpPr>
        <p:spPr>
          <a:xfrm>
            <a:off x="555208" y="1352223"/>
            <a:ext cx="5759214" cy="861774"/>
          </a:xfrm>
          <a:prstGeom prst="rect">
            <a:avLst/>
          </a:prstGeom>
          <a:noFill/>
        </p:spPr>
        <p:txBody>
          <a:bodyPr wrap="square" lIns="0" rtlCol="0">
            <a:spAutoFit/>
          </a:bodyPr>
          <a:lstStyle/>
          <a:p>
            <a:pPr marL="541338" algn="r" defTabSz="541338"/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年　　月　　日</a:t>
            </a: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marL="3224213"/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住所</a:t>
            </a: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marL="3224213"/>
            <a:endParaRPr kumimoji="1" lang="en-US" altLang="ja-JP" sz="5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marL="3224213"/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氏名</a:t>
            </a: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r>
              <a:rPr lang="ja-JP" altLang="en-US" sz="900" b="0" i="0" u="none" strike="noStrike" dirty="0"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現在の私の世帯の資産の保有状況は、下記のとおり相違ありません。</a:t>
            </a:r>
            <a:endParaRPr kumimoji="1" lang="ja-JP" altLang="en-US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graphicFrame>
        <p:nvGraphicFramePr>
          <p:cNvPr id="16" name="表 15">
            <a:extLst>
              <a:ext uri="{FF2B5EF4-FFF2-40B4-BE49-F238E27FC236}">
                <a16:creationId xmlns:a16="http://schemas.microsoft.com/office/drawing/2014/main" id="{03659C6C-1270-4D57-9593-0CF1B30E2C33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33278061"/>
              </p:ext>
            </p:extLst>
          </p:nvPr>
        </p:nvGraphicFramePr>
        <p:xfrm>
          <a:off x="543578" y="2213997"/>
          <a:ext cx="5770846" cy="1796895"/>
        </p:xfrm>
        <a:graphic>
          <a:graphicData uri="http://schemas.openxmlformats.org/drawingml/2006/table">
            <a:tbl>
              <a:tblPr/>
              <a:tblGrid>
                <a:gridCol w="142222">
                  <a:extLst>
                    <a:ext uri="{9D8B030D-6E8A-4147-A177-3AD203B41FA5}">
                      <a16:colId xmlns:a16="http://schemas.microsoft.com/office/drawing/2014/main" val="4029430279"/>
                    </a:ext>
                  </a:extLst>
                </a:gridCol>
                <a:gridCol w="292210">
                  <a:extLst>
                    <a:ext uri="{9D8B030D-6E8A-4147-A177-3AD203B41FA5}">
                      <a16:colId xmlns:a16="http://schemas.microsoft.com/office/drawing/2014/main" val="3355823171"/>
                    </a:ext>
                  </a:extLst>
                </a:gridCol>
                <a:gridCol w="261537">
                  <a:extLst>
                    <a:ext uri="{9D8B030D-6E8A-4147-A177-3AD203B41FA5}">
                      <a16:colId xmlns:a16="http://schemas.microsoft.com/office/drawing/2014/main" val="3645312744"/>
                    </a:ext>
                  </a:extLst>
                </a:gridCol>
                <a:gridCol w="708386">
                  <a:extLst>
                    <a:ext uri="{9D8B030D-6E8A-4147-A177-3AD203B41FA5}">
                      <a16:colId xmlns:a16="http://schemas.microsoft.com/office/drawing/2014/main" val="955437451"/>
                    </a:ext>
                  </a:extLst>
                </a:gridCol>
                <a:gridCol w="220303">
                  <a:extLst>
                    <a:ext uri="{9D8B030D-6E8A-4147-A177-3AD203B41FA5}">
                      <a16:colId xmlns:a16="http://schemas.microsoft.com/office/drawing/2014/main" val="2256619146"/>
                    </a:ext>
                  </a:extLst>
                </a:gridCol>
                <a:gridCol w="713509">
                  <a:extLst>
                    <a:ext uri="{9D8B030D-6E8A-4147-A177-3AD203B41FA5}">
                      <a16:colId xmlns:a16="http://schemas.microsoft.com/office/drawing/2014/main" val="4264473430"/>
                    </a:ext>
                  </a:extLst>
                </a:gridCol>
                <a:gridCol w="523065">
                  <a:extLst>
                    <a:ext uri="{9D8B030D-6E8A-4147-A177-3AD203B41FA5}">
                      <a16:colId xmlns:a16="http://schemas.microsoft.com/office/drawing/2014/main" val="3165672377"/>
                    </a:ext>
                  </a:extLst>
                </a:gridCol>
                <a:gridCol w="275732">
                  <a:extLst>
                    <a:ext uri="{9D8B030D-6E8A-4147-A177-3AD203B41FA5}">
                      <a16:colId xmlns:a16="http://schemas.microsoft.com/office/drawing/2014/main" val="3211008121"/>
                    </a:ext>
                  </a:extLst>
                </a:gridCol>
                <a:gridCol w="378840">
                  <a:extLst>
                    <a:ext uri="{9D8B030D-6E8A-4147-A177-3AD203B41FA5}">
                      <a16:colId xmlns:a16="http://schemas.microsoft.com/office/drawing/2014/main" val="1833607649"/>
                    </a:ext>
                  </a:extLst>
                </a:gridCol>
                <a:gridCol w="398456">
                  <a:extLst>
                    <a:ext uri="{9D8B030D-6E8A-4147-A177-3AD203B41FA5}">
                      <a16:colId xmlns:a16="http://schemas.microsoft.com/office/drawing/2014/main" val="3547507927"/>
                    </a:ext>
                  </a:extLst>
                </a:gridCol>
                <a:gridCol w="462178">
                  <a:extLst>
                    <a:ext uri="{9D8B030D-6E8A-4147-A177-3AD203B41FA5}">
                      <a16:colId xmlns:a16="http://schemas.microsoft.com/office/drawing/2014/main" val="1341195292"/>
                    </a:ext>
                  </a:extLst>
                </a:gridCol>
                <a:gridCol w="527826">
                  <a:extLst>
                    <a:ext uri="{9D8B030D-6E8A-4147-A177-3AD203B41FA5}">
                      <a16:colId xmlns:a16="http://schemas.microsoft.com/office/drawing/2014/main" val="1029206291"/>
                    </a:ext>
                  </a:extLst>
                </a:gridCol>
                <a:gridCol w="350285">
                  <a:extLst>
                    <a:ext uri="{9D8B030D-6E8A-4147-A177-3AD203B41FA5}">
                      <a16:colId xmlns:a16="http://schemas.microsoft.com/office/drawing/2014/main" val="1707520437"/>
                    </a:ext>
                  </a:extLst>
                </a:gridCol>
                <a:gridCol w="516297">
                  <a:extLst>
                    <a:ext uri="{9D8B030D-6E8A-4147-A177-3AD203B41FA5}">
                      <a16:colId xmlns:a16="http://schemas.microsoft.com/office/drawing/2014/main" val="1622769720"/>
                    </a:ext>
                  </a:extLst>
                </a:gridCol>
              </a:tblGrid>
              <a:tr h="184275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3600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1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不動産</a:t>
                      </a: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394464660"/>
                  </a:ext>
                </a:extLst>
              </a:tr>
              <a:tr h="184275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4"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延面積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所 有 者 氏 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所　　在　　地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抵当権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276992825"/>
                  </a:ext>
                </a:extLst>
              </a:tr>
              <a:tr h="429973">
                <a:tc rowSpan="3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3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土　　　　地</a:t>
                      </a:r>
                    </a:p>
                  </a:txBody>
                  <a:tcPr marL="0" marR="0" marT="0" marB="0" vert="eaVert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 (1)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宅　地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r>
                        <a:rPr lang="en-US" altLang="ja-JP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(1)</a:t>
                      </a:r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宅　地</a:t>
                      </a:r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有・無</a:t>
                      </a:r>
                    </a:p>
                  </a:txBody>
                  <a:tcPr marL="0" marR="0" marT="0" marB="0" vert="eaVert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6858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有・無</a:t>
                      </a:r>
                    </a:p>
                  </a:txBody>
                  <a:tcPr marL="0" marR="0" marT="0" marB="0" vert="wordArtVertRtl" anchor="ctr" anchorCtr="1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298251249"/>
                  </a:ext>
                </a:extLst>
              </a:tr>
              <a:tr h="429972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 (2)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田　畑</a:t>
                      </a:r>
                      <a:endParaRPr kumimoji="1" lang="ja-JP" altLang="en-US" dirty="0"/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(2)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田　畑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有・無</a:t>
                      </a:r>
                    </a:p>
                  </a:txBody>
                  <a:tcPr marL="0" marR="0" marT="0" marB="0" vert="eaVert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6858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有・無</a:t>
                      </a:r>
                    </a:p>
                  </a:txBody>
                  <a:tcPr marL="0" marR="0" marT="0" marB="0" vert="wordArtVertRtl" anchor="ctr" anchorCtr="1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708466463"/>
                  </a:ext>
                </a:extLst>
              </a:tr>
              <a:tr h="429973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 (3)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山　林</a:t>
                      </a:r>
                      <a:b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 　　 その他</a:t>
                      </a:r>
                      <a:endParaRPr kumimoji="1" lang="ja-JP" altLang="en-US" dirty="0"/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r>
                        <a:rPr lang="en-US" altLang="ja-JP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(3)</a:t>
                      </a:r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山　林</a:t>
                      </a:r>
                      <a:b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　 その他</a:t>
                      </a:r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有・無</a:t>
                      </a:r>
                    </a:p>
                  </a:txBody>
                  <a:tcPr marL="0" marR="0" marT="0" marB="0" vert="eaVert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6858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有・無</a:t>
                      </a:r>
                    </a:p>
                  </a:txBody>
                  <a:tcPr marL="0" marR="0" marT="0" marB="0" vert="wordArtVertRtl" anchor="ctr" anchorCtr="1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673676563"/>
                  </a:ext>
                </a:extLst>
              </a:tr>
              <a:tr h="138427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179106845"/>
                  </a:ext>
                </a:extLst>
              </a:tr>
            </a:tbl>
          </a:graphicData>
        </a:graphic>
      </p:graphicFrame>
      <p:sp>
        <p:nvSpPr>
          <p:cNvPr id="15" name="正方形/長方形 14">
            <a:extLst>
              <a:ext uri="{FF2B5EF4-FFF2-40B4-BE49-F238E27FC236}">
                <a16:creationId xmlns:a16="http://schemas.microsoft.com/office/drawing/2014/main" id="{3AAAA4CF-2F16-4525-9E5A-3490E479A4A1}"/>
              </a:ext>
            </a:extLst>
          </p:cNvPr>
          <p:cNvSpPr/>
          <p:nvPr/>
        </p:nvSpPr>
        <p:spPr>
          <a:xfrm>
            <a:off x="571331" y="680859"/>
            <a:ext cx="540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様式番号</a:t>
            </a:r>
          </a:p>
        </p:txBody>
      </p:sp>
      <p:sp>
        <p:nvSpPr>
          <p:cNvPr id="18" name="テキスト ボックス 17">
            <a:extLst>
              <a:ext uri="{FF2B5EF4-FFF2-40B4-BE49-F238E27FC236}">
                <a16:creationId xmlns:a16="http://schemas.microsoft.com/office/drawing/2014/main" id="{7F322679-B617-4A28-927D-B445474A145C}"/>
              </a:ext>
            </a:extLst>
          </p:cNvPr>
          <p:cNvSpPr txBox="1"/>
          <p:nvPr/>
        </p:nvSpPr>
        <p:spPr>
          <a:xfrm>
            <a:off x="2748975" y="800557"/>
            <a:ext cx="1348420" cy="400110"/>
          </a:xfrm>
          <a:prstGeom prst="rect">
            <a:avLst/>
          </a:prstGeom>
          <a:noFill/>
        </p:spPr>
        <p:txBody>
          <a:bodyPr wrap="square" rtlCol="0" anchor="ctr" anchorCtr="0">
            <a:spAutoFit/>
          </a:bodyPr>
          <a:lstStyle/>
          <a:p>
            <a:pPr algn="ctr" defTabSz="541338"/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（表面）</a:t>
            </a: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algn="dist" defTabSz="541338"/>
            <a:r>
              <a:rPr kumimoji="1" lang="ja-JP" altLang="en-US" sz="11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資産申告書</a:t>
            </a:r>
          </a:p>
        </p:txBody>
      </p:sp>
      <p:graphicFrame>
        <p:nvGraphicFramePr>
          <p:cNvPr id="21" name="表 20">
            <a:extLst>
              <a:ext uri="{FF2B5EF4-FFF2-40B4-BE49-F238E27FC236}">
                <a16:creationId xmlns:a16="http://schemas.microsoft.com/office/drawing/2014/main" id="{E11CD588-F29C-4D8E-96E4-46D182D843F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33522032"/>
              </p:ext>
            </p:extLst>
          </p:nvPr>
        </p:nvGraphicFramePr>
        <p:xfrm>
          <a:off x="568722" y="3685383"/>
          <a:ext cx="5745700" cy="1719265"/>
        </p:xfrm>
        <a:graphic>
          <a:graphicData uri="http://schemas.openxmlformats.org/drawingml/2006/table">
            <a:tbl>
              <a:tblPr/>
              <a:tblGrid>
                <a:gridCol w="118968">
                  <a:extLst>
                    <a:ext uri="{9D8B030D-6E8A-4147-A177-3AD203B41FA5}">
                      <a16:colId xmlns:a16="http://schemas.microsoft.com/office/drawing/2014/main" val="4029430279"/>
                    </a:ext>
                  </a:extLst>
                </a:gridCol>
                <a:gridCol w="295020">
                  <a:extLst>
                    <a:ext uri="{9D8B030D-6E8A-4147-A177-3AD203B41FA5}">
                      <a16:colId xmlns:a16="http://schemas.microsoft.com/office/drawing/2014/main" val="1162417201"/>
                    </a:ext>
                  </a:extLst>
                </a:gridCol>
                <a:gridCol w="262387">
                  <a:extLst>
                    <a:ext uri="{9D8B030D-6E8A-4147-A177-3AD203B41FA5}">
                      <a16:colId xmlns:a16="http://schemas.microsoft.com/office/drawing/2014/main" val="2514072976"/>
                    </a:ext>
                  </a:extLst>
                </a:gridCol>
                <a:gridCol w="431480">
                  <a:extLst>
                    <a:ext uri="{9D8B030D-6E8A-4147-A177-3AD203B41FA5}">
                      <a16:colId xmlns:a16="http://schemas.microsoft.com/office/drawing/2014/main" val="2066373307"/>
                    </a:ext>
                  </a:extLst>
                </a:gridCol>
                <a:gridCol w="256556">
                  <a:extLst>
                    <a:ext uri="{9D8B030D-6E8A-4147-A177-3AD203B41FA5}">
                      <a16:colId xmlns:a16="http://schemas.microsoft.com/office/drawing/2014/main" val="2563461782"/>
                    </a:ext>
                  </a:extLst>
                </a:gridCol>
                <a:gridCol w="234776">
                  <a:extLst>
                    <a:ext uri="{9D8B030D-6E8A-4147-A177-3AD203B41FA5}">
                      <a16:colId xmlns:a16="http://schemas.microsoft.com/office/drawing/2014/main" val="824045880"/>
                    </a:ext>
                  </a:extLst>
                </a:gridCol>
                <a:gridCol w="718729">
                  <a:extLst>
                    <a:ext uri="{9D8B030D-6E8A-4147-A177-3AD203B41FA5}">
                      <a16:colId xmlns:a16="http://schemas.microsoft.com/office/drawing/2014/main" val="4264473430"/>
                    </a:ext>
                  </a:extLst>
                </a:gridCol>
                <a:gridCol w="216722">
                  <a:extLst>
                    <a:ext uri="{9D8B030D-6E8A-4147-A177-3AD203B41FA5}">
                      <a16:colId xmlns:a16="http://schemas.microsoft.com/office/drawing/2014/main" val="3165672377"/>
                    </a:ext>
                  </a:extLst>
                </a:gridCol>
                <a:gridCol w="306118">
                  <a:extLst>
                    <a:ext uri="{9D8B030D-6E8A-4147-A177-3AD203B41FA5}">
                      <a16:colId xmlns:a16="http://schemas.microsoft.com/office/drawing/2014/main" val="3211008121"/>
                    </a:ext>
                  </a:extLst>
                </a:gridCol>
                <a:gridCol w="650469">
                  <a:extLst>
                    <a:ext uri="{9D8B030D-6E8A-4147-A177-3AD203B41FA5}">
                      <a16:colId xmlns:a16="http://schemas.microsoft.com/office/drawing/2014/main" val="1833607649"/>
                    </a:ext>
                  </a:extLst>
                </a:gridCol>
                <a:gridCol w="212491">
                  <a:extLst>
                    <a:ext uri="{9D8B030D-6E8A-4147-A177-3AD203B41FA5}">
                      <a16:colId xmlns:a16="http://schemas.microsoft.com/office/drawing/2014/main" val="3547507927"/>
                    </a:ext>
                  </a:extLst>
                </a:gridCol>
                <a:gridCol w="513112">
                  <a:extLst>
                    <a:ext uri="{9D8B030D-6E8A-4147-A177-3AD203B41FA5}">
                      <a16:colId xmlns:a16="http://schemas.microsoft.com/office/drawing/2014/main" val="1341195292"/>
                    </a:ext>
                  </a:extLst>
                </a:gridCol>
                <a:gridCol w="585997">
                  <a:extLst>
                    <a:ext uri="{9D8B030D-6E8A-4147-A177-3AD203B41FA5}">
                      <a16:colId xmlns:a16="http://schemas.microsoft.com/office/drawing/2014/main" val="1029206291"/>
                    </a:ext>
                  </a:extLst>
                </a:gridCol>
                <a:gridCol w="431912">
                  <a:extLst>
                    <a:ext uri="{9D8B030D-6E8A-4147-A177-3AD203B41FA5}">
                      <a16:colId xmlns:a16="http://schemas.microsoft.com/office/drawing/2014/main" val="1707520437"/>
                    </a:ext>
                  </a:extLst>
                </a:gridCol>
                <a:gridCol w="510963">
                  <a:extLst>
                    <a:ext uri="{9D8B030D-6E8A-4147-A177-3AD203B41FA5}">
                      <a16:colId xmlns:a16="http://schemas.microsoft.com/office/drawing/2014/main" val="1622769720"/>
                    </a:ext>
                  </a:extLst>
                </a:gridCol>
              </a:tblGrid>
              <a:tr h="184471">
                <a:tc gridSpan="3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3600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394464660"/>
                  </a:ext>
                </a:extLst>
              </a:tr>
              <a:tr h="184471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3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建　　　　物</a:t>
                      </a:r>
                    </a:p>
                  </a:txBody>
                  <a:tcPr marL="0" marR="0" marT="0" marB="0" vert="eaVert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(1)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gridSpan="3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持　　　　家</a:t>
                      </a:r>
                      <a:b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借家・借間</a:t>
                      </a:r>
                    </a:p>
                  </a:txBody>
                  <a:tcPr marL="3600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hMerge="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hMerge="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延面積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所 有 者 氏 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所　　在　　地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抵当権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728973029"/>
                  </a:ext>
                </a:extLst>
              </a:tr>
              <a:tr h="900215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居住用</a:t>
                      </a:r>
                    </a:p>
                  </a:txBody>
                  <a:tcPr marL="0" marR="0" marT="0" marB="0" vert="eaVert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 vMerge="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持　　　　家</a:t>
                      </a:r>
                      <a:b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借家・借間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pPr algn="r" fontAlgn="b"/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（家賃　　　円）</a:t>
                      </a:r>
                      <a:b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endParaRPr lang="zh-TW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36000" marT="0" marB="0" anchor="b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6858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有・無</a:t>
                      </a:r>
                    </a:p>
                  </a:txBody>
                  <a:tcPr marL="0" marR="0" marT="0" marB="0" vert="wordArtVertRtl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755005558"/>
                  </a:ext>
                </a:extLst>
              </a:tr>
              <a:tr h="450108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l" fontAlgn="t"/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(2)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その他</a:t>
                      </a:r>
                    </a:p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36000" marR="0" marT="3600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vert="eaVert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有・無</a:t>
                      </a:r>
                    </a:p>
                  </a:txBody>
                  <a:tcPr marL="0" marR="0" marT="0" marB="0" vert="wordArtVertRtl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6858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有・無</a:t>
                      </a:r>
                    </a:p>
                  </a:txBody>
                  <a:tcPr marL="0" marR="0" marT="0" marB="0" vert="wordArtVertRtl" anchor="ctr" anchorCtr="1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797712054"/>
                  </a:ext>
                </a:extLst>
              </a:tr>
            </a:tbl>
          </a:graphicData>
        </a:graphic>
      </p:graphicFrame>
      <p:sp>
        <p:nvSpPr>
          <p:cNvPr id="22" name="大かっこ 21">
            <a:extLst>
              <a:ext uri="{FF2B5EF4-FFF2-40B4-BE49-F238E27FC236}">
                <a16:creationId xmlns:a16="http://schemas.microsoft.com/office/drawing/2014/main" id="{24AE5062-496F-451D-A20A-936E32562B98}"/>
              </a:ext>
            </a:extLst>
          </p:cNvPr>
          <p:cNvSpPr/>
          <p:nvPr/>
        </p:nvSpPr>
        <p:spPr>
          <a:xfrm>
            <a:off x="1325562" y="4433751"/>
            <a:ext cx="781050" cy="485776"/>
          </a:xfrm>
          <a:prstGeom prst="bracketPair">
            <a:avLst>
              <a:gd name="adj" fmla="val 4445"/>
            </a:avLst>
          </a:prstGeom>
          <a:noFill/>
          <a:ln w="12700">
            <a:solidFill>
              <a:schemeClr val="tx1"/>
            </a:solidFill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  <p:txBody>
          <a:bodyPr rtlCol="0" anchor="t"/>
          <a:lstStyle>
            <a:lvl1pPr marL="0" indent="0">
              <a:defRPr sz="11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>
              <a:lnSpc>
                <a:spcPts val="1100"/>
              </a:lnSpc>
            </a:pP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いずれかを○で囲んで下さい</a:t>
            </a:r>
          </a:p>
        </p:txBody>
      </p:sp>
      <p:grpSp>
        <p:nvGrpSpPr>
          <p:cNvPr id="17" name="グループ化 16">
            <a:extLst>
              <a:ext uri="{FF2B5EF4-FFF2-40B4-BE49-F238E27FC236}">
                <a16:creationId xmlns:a16="http://schemas.microsoft.com/office/drawing/2014/main" id="{68D86D06-359E-4ED9-AAE0-639DA3796CF8}"/>
              </a:ext>
            </a:extLst>
          </p:cNvPr>
          <p:cNvGrpSpPr/>
          <p:nvPr/>
        </p:nvGrpSpPr>
        <p:grpSpPr>
          <a:xfrm>
            <a:off x="555206" y="1233318"/>
            <a:ext cx="1527587" cy="296099"/>
            <a:chOff x="4074450" y="1176404"/>
            <a:chExt cx="1527587" cy="296099"/>
          </a:xfrm>
        </p:grpSpPr>
        <p:sp>
          <p:nvSpPr>
            <p:cNvPr id="24" name="正方形/長方形 23">
              <a:extLst>
                <a:ext uri="{FF2B5EF4-FFF2-40B4-BE49-F238E27FC236}">
                  <a16:creationId xmlns:a16="http://schemas.microsoft.com/office/drawing/2014/main" id="{9FA58CC5-EF3B-4B58-95C6-D401738F0E03}"/>
                </a:ext>
              </a:extLst>
            </p:cNvPr>
            <p:cNvSpPr/>
            <p:nvPr/>
          </p:nvSpPr>
          <p:spPr>
            <a:xfrm>
              <a:off x="4074450" y="1176404"/>
              <a:ext cx="875456" cy="126663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宛先自治体名称</a:t>
              </a:r>
            </a:p>
          </p:txBody>
        </p:sp>
        <p:sp>
          <p:nvSpPr>
            <p:cNvPr id="25" name="正方形/長方形 24">
              <a:extLst>
                <a:ext uri="{FF2B5EF4-FFF2-40B4-BE49-F238E27FC236}">
                  <a16:creationId xmlns:a16="http://schemas.microsoft.com/office/drawing/2014/main" id="{EF48AB20-432E-45DF-881D-5B5E6CDABB32}"/>
                </a:ext>
              </a:extLst>
            </p:cNvPr>
            <p:cNvSpPr/>
            <p:nvPr/>
          </p:nvSpPr>
          <p:spPr>
            <a:xfrm>
              <a:off x="5301162" y="1340123"/>
              <a:ext cx="300875" cy="12858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敬称</a:t>
              </a:r>
            </a:p>
          </p:txBody>
        </p:sp>
        <p:sp>
          <p:nvSpPr>
            <p:cNvPr id="26" name="正方形/長方形 25">
              <a:extLst>
                <a:ext uri="{FF2B5EF4-FFF2-40B4-BE49-F238E27FC236}">
                  <a16:creationId xmlns:a16="http://schemas.microsoft.com/office/drawing/2014/main" id="{53B942B6-797E-4E8C-947E-5F02378E2D18}"/>
                </a:ext>
              </a:extLst>
            </p:cNvPr>
            <p:cNvSpPr/>
            <p:nvPr/>
          </p:nvSpPr>
          <p:spPr>
            <a:xfrm>
              <a:off x="4075172" y="1343915"/>
              <a:ext cx="646624" cy="12858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宛先役職名</a:t>
              </a:r>
            </a:p>
          </p:txBody>
        </p:sp>
        <p:sp>
          <p:nvSpPr>
            <p:cNvPr id="27" name="正方形/長方形 26">
              <a:extLst>
                <a:ext uri="{FF2B5EF4-FFF2-40B4-BE49-F238E27FC236}">
                  <a16:creationId xmlns:a16="http://schemas.microsoft.com/office/drawing/2014/main" id="{E7FFE7A6-CFD1-43E0-A2DF-3F050BAD6941}"/>
                </a:ext>
              </a:extLst>
            </p:cNvPr>
            <p:cNvSpPr/>
            <p:nvPr/>
          </p:nvSpPr>
          <p:spPr>
            <a:xfrm>
              <a:off x="4760009" y="1340737"/>
              <a:ext cx="501058" cy="12858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宛先氏名</a:t>
              </a:r>
            </a:p>
          </p:txBody>
        </p:sp>
      </p:grpSp>
      <p:grpSp>
        <p:nvGrpSpPr>
          <p:cNvPr id="20" name="グループ化 19">
            <a:extLst>
              <a:ext uri="{FF2B5EF4-FFF2-40B4-BE49-F238E27FC236}">
                <a16:creationId xmlns:a16="http://schemas.microsoft.com/office/drawing/2014/main" id="{779B9FF4-D3B2-4444-B564-2F81B53FDDCB}"/>
              </a:ext>
            </a:extLst>
          </p:cNvPr>
          <p:cNvGrpSpPr/>
          <p:nvPr/>
        </p:nvGrpSpPr>
        <p:grpSpPr>
          <a:xfrm>
            <a:off x="4082654" y="147942"/>
            <a:ext cx="2234607" cy="365760"/>
            <a:chOff x="3645000" y="1370007"/>
            <a:chExt cx="2234607" cy="365760"/>
          </a:xfrm>
          <a:noFill/>
        </p:grpSpPr>
        <p:sp>
          <p:nvSpPr>
            <p:cNvPr id="28" name="正方形/長方形 27">
              <a:extLst>
                <a:ext uri="{FF2B5EF4-FFF2-40B4-BE49-F238E27FC236}">
                  <a16:creationId xmlns:a16="http://schemas.microsoft.com/office/drawing/2014/main" id="{8E29F50D-3E09-4CFB-A6A7-07F5CEB01FB2}"/>
                </a:ext>
              </a:extLst>
            </p:cNvPr>
            <p:cNvSpPr/>
            <p:nvPr/>
          </p:nvSpPr>
          <p:spPr>
            <a:xfrm>
              <a:off x="3645000" y="1370007"/>
              <a:ext cx="765455" cy="365760"/>
            </a:xfrm>
            <a:prstGeom prst="rect">
              <a:avLst/>
            </a:prstGeom>
            <a:grpFill/>
            <a:ln w="12700">
              <a:solidFill>
                <a:schemeClr val="accent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福祉事務所</a:t>
              </a:r>
              <a:endParaRPr kumimoji="1" lang="en-US" altLang="ja-JP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endParaRPr>
            </a:p>
            <a:p>
              <a:pPr algn="ctr"/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受付日</a:t>
              </a:r>
            </a:p>
          </p:txBody>
        </p:sp>
        <p:sp>
          <p:nvSpPr>
            <p:cNvPr id="29" name="正方形/長方形 28">
              <a:extLst>
                <a:ext uri="{FF2B5EF4-FFF2-40B4-BE49-F238E27FC236}">
                  <a16:creationId xmlns:a16="http://schemas.microsoft.com/office/drawing/2014/main" id="{6FC8B176-F599-4C10-B4AB-07DB456C8D20}"/>
                </a:ext>
              </a:extLst>
            </p:cNvPr>
            <p:cNvSpPr/>
            <p:nvPr/>
          </p:nvSpPr>
          <p:spPr>
            <a:xfrm>
              <a:off x="4410455" y="1370007"/>
              <a:ext cx="1469152" cy="365760"/>
            </a:xfrm>
            <a:prstGeom prst="rect">
              <a:avLst/>
            </a:prstGeom>
            <a:grpFill/>
            <a:ln w="12700">
              <a:solidFill>
                <a:schemeClr val="accent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月</a:t>
              </a:r>
              <a:r>
                <a:rPr kumimoji="1" lang="en-US" altLang="ja-JP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	</a:t>
              </a:r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日</a:t>
              </a:r>
            </a:p>
          </p:txBody>
        </p:sp>
      </p:grpSp>
      <p:sp>
        <p:nvSpPr>
          <p:cNvPr id="31" name="正方形/長方形 30">
            <a:extLst>
              <a:ext uri="{FF2B5EF4-FFF2-40B4-BE49-F238E27FC236}">
                <a16:creationId xmlns:a16="http://schemas.microsoft.com/office/drawing/2014/main" id="{5089A8A5-D371-4D5A-BD45-BBFB7A97E3F4}"/>
              </a:ext>
            </a:extLst>
          </p:cNvPr>
          <p:cNvSpPr/>
          <p:nvPr/>
        </p:nvSpPr>
        <p:spPr>
          <a:xfrm>
            <a:off x="571331" y="860415"/>
            <a:ext cx="540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文書番号</a:t>
            </a:r>
          </a:p>
        </p:txBody>
      </p:sp>
      <p:sp>
        <p:nvSpPr>
          <p:cNvPr id="32" name="正方形/長方形 31">
            <a:extLst>
              <a:ext uri="{FF2B5EF4-FFF2-40B4-BE49-F238E27FC236}">
                <a16:creationId xmlns:a16="http://schemas.microsoft.com/office/drawing/2014/main" id="{76666579-2767-4703-B9A6-58D57215FD97}"/>
              </a:ext>
            </a:extLst>
          </p:cNvPr>
          <p:cNvSpPr/>
          <p:nvPr/>
        </p:nvSpPr>
        <p:spPr>
          <a:xfrm>
            <a:off x="4235209" y="1525625"/>
            <a:ext cx="540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住所</a:t>
            </a:r>
          </a:p>
        </p:txBody>
      </p:sp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0D2D9E5C-52FD-0E1C-F726-F18E71A96B31}"/>
              </a:ext>
            </a:extLst>
          </p:cNvPr>
          <p:cNvSpPr/>
          <p:nvPr/>
        </p:nvSpPr>
        <p:spPr>
          <a:xfrm>
            <a:off x="719008" y="9374281"/>
            <a:ext cx="1336386" cy="179388"/>
          </a:xfrm>
          <a:prstGeom prst="rect">
            <a:avLst/>
          </a:prstGeom>
          <a:solidFill>
            <a:schemeClr val="bg1"/>
          </a:solidFill>
          <a:ln w="12700">
            <a:solidFill>
              <a:schemeClr val="accent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rgbClr val="0070C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二次元コード・バーコード</a:t>
            </a:r>
            <a:endParaRPr kumimoji="1" lang="en-US" altLang="ja-JP" sz="900" dirty="0">
              <a:solidFill>
                <a:srgbClr val="0070C0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3" name="正方形/長方形 2">
            <a:extLst>
              <a:ext uri="{FF2B5EF4-FFF2-40B4-BE49-F238E27FC236}">
                <a16:creationId xmlns:a16="http://schemas.microsoft.com/office/drawing/2014/main" id="{348BE955-2400-0E9B-C7E2-51E36A176F8E}"/>
              </a:ext>
            </a:extLst>
          </p:cNvPr>
          <p:cNvSpPr/>
          <p:nvPr/>
        </p:nvSpPr>
        <p:spPr>
          <a:xfrm>
            <a:off x="3045242" y="9374281"/>
            <a:ext cx="779145" cy="179388"/>
          </a:xfrm>
          <a:prstGeom prst="rect">
            <a:avLst/>
          </a:prstGeom>
          <a:noFill/>
          <a:ln w="12700">
            <a:solidFill>
              <a:schemeClr val="accent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ケース番号</a:t>
            </a:r>
          </a:p>
        </p:txBody>
      </p:sp>
    </p:spTree>
    <p:extLst>
      <p:ext uri="{BB962C8B-B14F-4D97-AF65-F5344CB8AC3E}">
        <p14:creationId xmlns:p14="http://schemas.microsoft.com/office/powerpoint/2010/main" val="254348224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表 1">
            <a:extLst>
              <a:ext uri="{FF2B5EF4-FFF2-40B4-BE49-F238E27FC236}">
                <a16:creationId xmlns:a16="http://schemas.microsoft.com/office/drawing/2014/main" id="{E315EF94-89D9-4C1E-B7CD-06486F2DA191}"/>
              </a:ext>
            </a:extLst>
          </p:cNvPr>
          <p:cNvGraphicFramePr>
            <a:graphicFrameLocks noGrp="1"/>
          </p:cNvGraphicFramePr>
          <p:nvPr/>
        </p:nvGraphicFramePr>
        <p:xfrm>
          <a:off x="546672" y="556150"/>
          <a:ext cx="5764656" cy="4412761"/>
        </p:xfrm>
        <a:graphic>
          <a:graphicData uri="http://schemas.openxmlformats.org/drawingml/2006/table">
            <a:tbl>
              <a:tblPr/>
              <a:tblGrid>
                <a:gridCol w="155144">
                  <a:extLst>
                    <a:ext uri="{9D8B030D-6E8A-4147-A177-3AD203B41FA5}">
                      <a16:colId xmlns:a16="http://schemas.microsoft.com/office/drawing/2014/main" val="2107863208"/>
                    </a:ext>
                  </a:extLst>
                </a:gridCol>
                <a:gridCol w="973452">
                  <a:extLst>
                    <a:ext uri="{9D8B030D-6E8A-4147-A177-3AD203B41FA5}">
                      <a16:colId xmlns:a16="http://schemas.microsoft.com/office/drawing/2014/main" val="654338302"/>
                    </a:ext>
                  </a:extLst>
                </a:gridCol>
                <a:gridCol w="267699">
                  <a:extLst>
                    <a:ext uri="{9D8B030D-6E8A-4147-A177-3AD203B41FA5}">
                      <a16:colId xmlns:a16="http://schemas.microsoft.com/office/drawing/2014/main" val="1722375154"/>
                    </a:ext>
                  </a:extLst>
                </a:gridCol>
                <a:gridCol w="155144">
                  <a:extLst>
                    <a:ext uri="{9D8B030D-6E8A-4147-A177-3AD203B41FA5}">
                      <a16:colId xmlns:a16="http://schemas.microsoft.com/office/drawing/2014/main" val="2930548115"/>
                    </a:ext>
                  </a:extLst>
                </a:gridCol>
                <a:gridCol w="638827">
                  <a:extLst>
                    <a:ext uri="{9D8B030D-6E8A-4147-A177-3AD203B41FA5}">
                      <a16:colId xmlns:a16="http://schemas.microsoft.com/office/drawing/2014/main" val="4228524659"/>
                    </a:ext>
                  </a:extLst>
                </a:gridCol>
                <a:gridCol w="894359">
                  <a:extLst>
                    <a:ext uri="{9D8B030D-6E8A-4147-A177-3AD203B41FA5}">
                      <a16:colId xmlns:a16="http://schemas.microsoft.com/office/drawing/2014/main" val="3620232948"/>
                    </a:ext>
                  </a:extLst>
                </a:gridCol>
                <a:gridCol w="255531">
                  <a:extLst>
                    <a:ext uri="{9D8B030D-6E8A-4147-A177-3AD203B41FA5}">
                      <a16:colId xmlns:a16="http://schemas.microsoft.com/office/drawing/2014/main" val="4074165503"/>
                    </a:ext>
                  </a:extLst>
                </a:gridCol>
                <a:gridCol w="644911">
                  <a:extLst>
                    <a:ext uri="{9D8B030D-6E8A-4147-A177-3AD203B41FA5}">
                      <a16:colId xmlns:a16="http://schemas.microsoft.com/office/drawing/2014/main" val="1957583425"/>
                    </a:ext>
                  </a:extLst>
                </a:gridCol>
                <a:gridCol w="462389">
                  <a:extLst>
                    <a:ext uri="{9D8B030D-6E8A-4147-A177-3AD203B41FA5}">
                      <a16:colId xmlns:a16="http://schemas.microsoft.com/office/drawing/2014/main" val="2212951612"/>
                    </a:ext>
                  </a:extLst>
                </a:gridCol>
                <a:gridCol w="486725">
                  <a:extLst>
                    <a:ext uri="{9D8B030D-6E8A-4147-A177-3AD203B41FA5}">
                      <a16:colId xmlns:a16="http://schemas.microsoft.com/office/drawing/2014/main" val="2645117826"/>
                    </a:ext>
                  </a:extLst>
                </a:gridCol>
                <a:gridCol w="830475">
                  <a:extLst>
                    <a:ext uri="{9D8B030D-6E8A-4147-A177-3AD203B41FA5}">
                      <a16:colId xmlns:a16="http://schemas.microsoft.com/office/drawing/2014/main" val="3430417264"/>
                    </a:ext>
                  </a:extLst>
                </a:gridCol>
              </a:tblGrid>
              <a:tr h="165401">
                <a:tc gridSpan="11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（裏　面）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80945214"/>
                  </a:ext>
                </a:extLst>
              </a:tr>
              <a:tr h="196906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vert="eaVert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zh-TW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契　　　約　　　先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zh-TW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契　　約　　金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保　　険　　料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68797163"/>
                  </a:ext>
                </a:extLst>
              </a:tr>
              <a:tr h="419542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生 命 保 険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marL="0" marR="0" lvl="0" indent="0" algn="just" defTabSz="6858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有・無</a:t>
                      </a:r>
                    </a:p>
                  </a:txBody>
                  <a:tcPr marL="0" marR="0" marT="0" marB="0" vert="wordArtVertRtl" anchor="ctr" anchorCtr="1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973788299"/>
                  </a:ext>
                </a:extLst>
              </a:tr>
              <a:tr h="419542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その他の保険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marL="0" marR="0" lvl="0" indent="0" algn="just" defTabSz="6858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有・無</a:t>
                      </a:r>
                    </a:p>
                  </a:txBody>
                  <a:tcPr marL="0" marR="0" marT="0" marB="0" vert="wordArtVertRtl" anchor="ctr" anchorCtr="1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49524276"/>
                  </a:ext>
                </a:extLst>
              </a:tr>
              <a:tr h="113548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897261852"/>
                  </a:ext>
                </a:extLst>
              </a:tr>
              <a:tr h="173277"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３　その他の資産</a:t>
                      </a:r>
                    </a:p>
                  </a:txBody>
                  <a:tcPr marL="3600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002594106"/>
                  </a:ext>
                </a:extLst>
              </a:tr>
              <a:tr h="173277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rowSpan="3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自　動　車</a:t>
                      </a:r>
                    </a:p>
                    <a:p>
                      <a:pPr marL="0" marR="0" lvl="0" indent="0" algn="ctr" defTabSz="6858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（自動二輪・原動機付き自転車を含む）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3">
                  <a:txBody>
                    <a:bodyPr/>
                    <a:lstStyle/>
                    <a:p>
                      <a:pPr marL="0" marR="0" lvl="0" indent="0" algn="l" defTabSz="685800" rtl="0" eaLnBrk="1" fontAlgn="t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有・無　</a:t>
                      </a:r>
                    </a:p>
                  </a:txBody>
                  <a:tcPr marL="0" marR="0" marT="0" marB="0" vert="wordArtVertRtl" anchor="ctr" anchorCtr="1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使用状況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所有者氏名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車　　　種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排　気　量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　　式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49589721"/>
                  </a:ext>
                </a:extLst>
              </a:tr>
              <a:tr h="173277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vMerge="1">
                  <a:txBody>
                    <a:bodyPr/>
                    <a:lstStyle/>
                    <a:p>
                      <a:pPr marL="0" marR="0" lvl="0" indent="0" algn="ctr" defTabSz="6858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（自動二輪を含む）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vMerge="1">
                  <a:txBody>
                    <a:bodyPr/>
                    <a:lstStyle/>
                    <a:p>
                      <a:pPr marL="0" marR="0" lvl="0" indent="0" algn="l" defTabSz="685800" rtl="0" eaLnBrk="1" fontAlgn="t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有・無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使　　用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675628769"/>
                  </a:ext>
                </a:extLst>
              </a:tr>
              <a:tr h="173277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vMerge="1"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未 使 用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530899890"/>
                  </a:ext>
                </a:extLst>
              </a:tr>
              <a:tr h="519832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貴　金　属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685800" rtl="0" eaLnBrk="1" fontAlgn="t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9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+mn-cs"/>
                        </a:rPr>
                        <a:t>有・無</a:t>
                      </a:r>
                    </a:p>
                  </a:txBody>
                  <a:tcPr marL="0" marR="0" marT="0" marB="0" vert="wordArtVertRtl" anchor="ctr" anchorCtr="1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t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品　　名</a:t>
                      </a:r>
                    </a:p>
                  </a:txBody>
                  <a:tcPr marL="0" marR="0" marT="3600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294150250"/>
                  </a:ext>
                </a:extLst>
              </a:tr>
              <a:tr h="244163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そ　の　他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rowSpan="2">
                  <a:txBody>
                    <a:bodyPr/>
                    <a:lstStyle/>
                    <a:p>
                      <a:pPr marL="0" marR="0" lvl="0" indent="0" algn="l" defTabSz="685800" rtl="0" eaLnBrk="1" fontAlgn="t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9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+mn-cs"/>
                        </a:rPr>
                        <a:t>有・無</a:t>
                      </a:r>
                    </a:p>
                  </a:txBody>
                  <a:tcPr marL="0" marR="0" marT="0" marB="0" vert="wordArtVertRtl" anchor="ctr" anchorCtr="1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647911940"/>
                  </a:ext>
                </a:extLst>
              </a:tr>
              <a:tr h="267793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高価なもの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vert="eaVert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713590753"/>
                  </a:ext>
                </a:extLst>
              </a:tr>
              <a:tr h="133896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621569134"/>
                  </a:ext>
                </a:extLst>
              </a:tr>
              <a:tr h="196118">
                <a:tc gridSpan="2">
                  <a:txBody>
                    <a:bodyPr/>
                    <a:lstStyle/>
                    <a:p>
                      <a:pPr algn="l" fontAlgn="ctr"/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４　負債（借金）</a:t>
                      </a:r>
                    </a:p>
                  </a:txBody>
                  <a:tcPr marL="3600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625262065"/>
                  </a:ext>
                </a:extLst>
              </a:tr>
              <a:tr h="315050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rowSpan="2">
                  <a:txBody>
                    <a:bodyPr/>
                    <a:lstStyle/>
                    <a:p>
                      <a:pPr algn="ctr" fontAlgn="t"/>
                      <a:b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有　・　無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金　　　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6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借　　　　　入　　　　　先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62649435"/>
                  </a:ext>
                </a:extLst>
              </a:tr>
              <a:tr h="700986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6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93111087"/>
                  </a:ext>
                </a:extLst>
              </a:tr>
            </a:tbl>
          </a:graphicData>
        </a:graphic>
      </p:graphicFrame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ED1D924B-3753-49AE-883A-6E36A75ACF32}"/>
              </a:ext>
            </a:extLst>
          </p:cNvPr>
          <p:cNvSpPr txBox="1"/>
          <p:nvPr/>
        </p:nvSpPr>
        <p:spPr>
          <a:xfrm>
            <a:off x="555208" y="4968911"/>
            <a:ext cx="5759214" cy="2185214"/>
          </a:xfrm>
          <a:prstGeom prst="rect">
            <a:avLst/>
          </a:prstGeom>
          <a:noFill/>
        </p:spPr>
        <p:txBody>
          <a:bodyPr wrap="square" lIns="0" rtlCol="0">
            <a:spAutoFit/>
          </a:bodyPr>
          <a:lstStyle/>
          <a:p>
            <a:pPr defTabSz="541338">
              <a:spcAft>
                <a:spcPts val="100"/>
              </a:spcAft>
            </a:pP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（記入上の注意）</a:t>
            </a: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defTabSz="541338">
              <a:spcAft>
                <a:spcPts val="100"/>
              </a:spcAft>
            </a:pP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</a:t>
            </a:r>
            <a:r>
              <a:rPr kumimoji="1" lang="en-US" altLang="ja-JP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1</a:t>
            </a: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）　この申告書は、保護を受けようとする者及び現在受けている者が記入して下さい。</a:t>
            </a: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defTabSz="541338">
              <a:spcAft>
                <a:spcPts val="100"/>
              </a:spcAft>
            </a:pP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</a:t>
            </a:r>
            <a:r>
              <a:rPr kumimoji="1" lang="en-US" altLang="ja-JP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2</a:t>
            </a: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）　</a:t>
            </a:r>
            <a:r>
              <a:rPr lang="ja-JP" altLang="en-US" sz="900" b="0" i="0" u="none" strike="noStrike" dirty="0"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資産の種類ごとにその有無について○で囲んで下さい。土地については借地等の場合も記入して下さい。</a:t>
            </a: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defTabSz="541338">
              <a:spcAft>
                <a:spcPts val="100"/>
              </a:spcAft>
            </a:pP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</a:t>
            </a:r>
            <a:r>
              <a:rPr kumimoji="1" lang="en-US" altLang="ja-JP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3</a:t>
            </a: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）　</a:t>
            </a:r>
            <a:r>
              <a:rPr lang="ja-JP" altLang="en-US" sz="900" b="0" i="0" u="none" strike="noStrike" dirty="0"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有を○で囲んだ資産については、下記に従って記入して下さい。</a:t>
            </a:r>
            <a:endParaRPr lang="en-US" altLang="ja-JP" sz="900" b="0" i="0" u="none" strike="noStrike" dirty="0"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marL="180975" indent="180975" defTabSz="541338">
              <a:spcAft>
                <a:spcPts val="100"/>
              </a:spcAft>
              <a:buFont typeface="+mj-ea"/>
              <a:buAutoNum type="circleNumDbPlain"/>
            </a:pPr>
            <a:r>
              <a:rPr lang="ja-JP" altLang="en-US" sz="900" b="0" i="0" u="none" strike="noStrike" dirty="0"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同じ種類の資産を複数所有している場合は、そのすべてを記入して下さい。</a:t>
            </a: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marL="180975" indent="180975" algn="l" fontAlgn="ctr">
              <a:spcAft>
                <a:spcPts val="100"/>
              </a:spcAft>
              <a:buFont typeface="+mj-ea"/>
              <a:buAutoNum type="circleNumDbPlain"/>
            </a:pP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有価証券</a:t>
            </a:r>
            <a:r>
              <a:rPr lang="ja-JP" altLang="en-US" sz="900" b="0" i="0" u="none" strike="noStrike" dirty="0"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は、例えば「株券、国債」等と記入し、その評価概算額は現在売却した場合のおおよその金額を記入</a:t>
            </a:r>
            <a:endParaRPr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indent="361950" algn="l" fontAlgn="ctr">
              <a:spcAft>
                <a:spcPts val="100"/>
              </a:spcAft>
            </a:pPr>
            <a:r>
              <a:rPr lang="ja-JP" altLang="en-US" sz="900" b="0" i="0" u="none" strike="noStrike" dirty="0"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して下さい。</a:t>
            </a:r>
            <a:endParaRPr lang="en-US" altLang="ja-JP" sz="900" b="0" i="0" u="none" strike="noStrike" dirty="0"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marL="180975" indent="180975" algn="l" fontAlgn="ctr">
              <a:spcAft>
                <a:spcPts val="100"/>
              </a:spcAft>
              <a:buFont typeface="+mj-ea"/>
              <a:buAutoNum type="circleNumDbPlain" startAt="3"/>
            </a:pP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貴金属は例えば「ダイヤの指輪」等と記入して下さい。</a:t>
            </a: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defTabSz="541338">
              <a:spcAft>
                <a:spcPts val="100"/>
              </a:spcAft>
            </a:pP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</a:t>
            </a:r>
            <a:r>
              <a:rPr kumimoji="1" lang="en-US" altLang="ja-JP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4</a:t>
            </a: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）　</a:t>
            </a:r>
            <a:r>
              <a:rPr lang="ja-JP" altLang="en-US" sz="900" b="0" i="0" u="none" strike="noStrike" dirty="0"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書ききれない場合は、余白に記入するか又は別紙に記入の上添付して下さい。</a:t>
            </a: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algn="l" fontAlgn="ctr">
              <a:spcAft>
                <a:spcPts val="100"/>
              </a:spcAft>
            </a:pP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</a:t>
            </a:r>
            <a:r>
              <a:rPr kumimoji="1" lang="en-US" altLang="ja-JP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5</a:t>
            </a: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）　</a:t>
            </a:r>
            <a:r>
              <a:rPr lang="ja-JP" altLang="en-US" sz="900" b="0" i="0" u="none" strike="noStrike" dirty="0"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不実の申告をして不正に保護を受けた場合、生活保護法第８５条又は刑法の規定によって処罰されることがあり</a:t>
            </a:r>
            <a:endParaRPr lang="en-US" altLang="ja-JP" sz="900" b="0" i="0" u="none" strike="noStrike" dirty="0"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indent="266700" algn="l" fontAlgn="ctr">
              <a:spcAft>
                <a:spcPts val="100"/>
              </a:spcAft>
            </a:pPr>
            <a:r>
              <a:rPr lang="ja-JP" altLang="en-US" sz="900" b="0" i="0" u="none" strike="noStrike" dirty="0"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ます。</a:t>
            </a:r>
            <a:endParaRPr lang="en-US" altLang="ja-JP" sz="900" b="0" i="0" u="none" strike="noStrike" dirty="0"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marL="265113" indent="-265113" algn="l" fontAlgn="ctr">
              <a:spcAft>
                <a:spcPts val="100"/>
              </a:spcAft>
            </a:pP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</a:t>
            </a:r>
            <a:r>
              <a:rPr kumimoji="1" lang="en-US" altLang="ja-JP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6</a:t>
            </a: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）　資産のうち証明書等の取れるもの（例えば預貯金通帳の写し、保険証書の写し等）は、この申告書に必ず添付して　　　　　　　　　　下さい。</a:t>
            </a: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indent="266700" algn="l" fontAlgn="ctr">
              <a:spcAft>
                <a:spcPts val="100"/>
              </a:spcAft>
            </a:pPr>
            <a:endParaRPr kumimoji="1" lang="en-US" altLang="ja-JP" sz="900" b="0" i="0" u="none" strike="noStrike" dirty="0"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4230746762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UNDODONOTDELETE" val="0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ドキュメント" ma:contentTypeID="0x01010072D4258CA3517149908D3B60E55ECCDC" ma:contentTypeVersion="14" ma:contentTypeDescription="新しいドキュメントを作成します。" ma:contentTypeScope="" ma:versionID="308a71d53a4f9137c8bac8e35225fb5e">
  <xsd:schema xmlns:xsd="http://www.w3.org/2001/XMLSchema" xmlns:xs="http://www.w3.org/2001/XMLSchema" xmlns:p="http://schemas.microsoft.com/office/2006/metadata/properties" xmlns:ns2="c97f0004-81d4-41ad-b834-2a96fc4591f7" xmlns:ns3="e0e86db0-997c-4cb6-bb34-f88ecb8e7e9c" targetNamespace="http://schemas.microsoft.com/office/2006/metadata/properties" ma:root="true" ma:fieldsID="85bab440deeb6d8956b6a92ab5f4069e" ns2:_="" ns3:_="">
    <xsd:import namespace="c97f0004-81d4-41ad-b834-2a96fc4591f7"/>
    <xsd:import namespace="e0e86db0-997c-4cb6-bb34-f88ecb8e7e9c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SearchProperties" minOccurs="0"/>
                <xsd:element ref="ns2:MediaServiceObjectDetectorVersions" minOccurs="0"/>
                <xsd:element ref="ns2:MediaServiceDateTaken" minOccurs="0"/>
                <xsd:element ref="ns2:MediaServiceGenerationTime" minOccurs="0"/>
                <xsd:element ref="ns2:MediaServiceEventHashCode" minOccurs="0"/>
                <xsd:element ref="ns2:MediaLengthInSeconds" minOccurs="0"/>
                <xsd:element ref="ns2:lcf76f155ced4ddcb4097134ff3c332f" minOccurs="0"/>
                <xsd:element ref="ns3:TaxCatchAll" minOccurs="0"/>
                <xsd:element ref="ns2:MediaServiceOCR" minOccurs="0"/>
                <xsd:element ref="ns2:MediaServiceLocation" minOccurs="0"/>
                <xsd:element ref="ns2:MediaServiceBillingMetadata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97f0004-81d4-41ad-b834-2a96fc4591f7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SearchProperties" ma:index="10" nillable="true" ma:displayName="MediaServiceSearchProperties" ma:hidden="true" ma:internalName="MediaServiceSearchProperties" ma:readOnly="true">
      <xsd:simpleType>
        <xsd:restriction base="dms:Note"/>
      </xsd:simpleType>
    </xsd:element>
    <xsd:element name="MediaServiceObjectDetectorVersions" ma:index="11" nillable="true" ma:displayName="MediaServiceObjectDetectorVersions" ma:hidden="true" ma:indexed="true" ma:internalName="MediaServiceObjectDetectorVersions" ma:readOnly="true">
      <xsd:simpleType>
        <xsd:restriction base="dms:Text"/>
      </xsd:simpleType>
    </xsd:element>
    <xsd:element name="MediaServiceDateTaken" ma:index="12" nillable="true" ma:displayName="MediaServiceDateTaken" ma:hidden="true" ma:indexed="true" ma:internalName="MediaServiceDateTaken" ma:readOnly="true">
      <xsd:simpleType>
        <xsd:restriction base="dms:Text"/>
      </xsd:simpleType>
    </xsd:element>
    <xsd:element name="MediaServiceGenerationTime" ma:index="13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4" nillable="true" ma:displayName="MediaServiceEventHashCode" ma:hidden="true" ma:internalName="MediaServiceEventHashCode" ma:readOnly="true">
      <xsd:simpleType>
        <xsd:restriction base="dms:Text"/>
      </xsd:simpleType>
    </xsd:element>
    <xsd:element name="MediaLengthInSeconds" ma:index="15" nillable="true" ma:displayName="MediaLengthInSeconds" ma:hidden="true" ma:internalName="MediaLengthInSeconds" ma:readOnly="true">
      <xsd:simpleType>
        <xsd:restriction base="dms:Unknown"/>
      </xsd:simpleType>
    </xsd:element>
    <xsd:element name="lcf76f155ced4ddcb4097134ff3c332f" ma:index="17" nillable="true" ma:taxonomy="true" ma:internalName="lcf76f155ced4ddcb4097134ff3c332f" ma:taxonomyFieldName="MediaServiceImageTags" ma:displayName="画像タグ" ma:readOnly="false" ma:fieldId="{5cf76f15-5ced-4ddc-b409-7134ff3c332f}" ma:taxonomyMulti="true" ma:sspId="0347f584-7be2-4218-8e94-402d99aedf0b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OCR" ma:index="19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Location" ma:index="20" nillable="true" ma:displayName="Location" ma:description="" ma:indexed="true" ma:internalName="MediaServiceLocation" ma:readOnly="true">
      <xsd:simpleType>
        <xsd:restriction base="dms:Text"/>
      </xsd:simpleType>
    </xsd:element>
    <xsd:element name="MediaServiceBillingMetadata" ma:index="21" nillable="true" ma:displayName="MediaServiceBillingMetadata" ma:hidden="true" ma:internalName="MediaServiceBillingMetadata" ma:readOnly="true">
      <xsd:simpleType>
        <xsd:restriction base="dms:Note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e0e86db0-997c-4cb6-bb34-f88ecb8e7e9c" elementFormDefault="qualified">
    <xsd:import namespace="http://schemas.microsoft.com/office/2006/documentManagement/types"/>
    <xsd:import namespace="http://schemas.microsoft.com/office/infopath/2007/PartnerControls"/>
    <xsd:element name="TaxCatchAll" ma:index="18" nillable="true" ma:displayName="Taxonomy Catch All Column" ma:hidden="true" ma:list="{36aac64e-280c-4bc3-b731-e4caf737c02e}" ma:internalName="TaxCatchAll" ma:showField="CatchAllData" ma:web="e0e86db0-997c-4cb6-bb34-f88ecb8e7e9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コンテンツ タイプ"/>
        <xsd:element ref="dc:title" minOccurs="0" maxOccurs="1" ma:index="4" ma:displayName="タイトル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TaxCatchAll xmlns="e0e86db0-997c-4cb6-bb34-f88ecb8e7e9c" xsi:nil="true"/>
    <lcf76f155ced4ddcb4097134ff3c332f xmlns="c97f0004-81d4-41ad-b834-2a96fc4591f7">
      <Terms xmlns="http://schemas.microsoft.com/office/infopath/2007/PartnerControls"/>
    </lcf76f155ced4ddcb4097134ff3c332f>
  </documentManagement>
</p:properties>
</file>

<file path=customXml/itemProps1.xml><?xml version="1.0" encoding="utf-8"?>
<ds:datastoreItem xmlns:ds="http://schemas.openxmlformats.org/officeDocument/2006/customXml" ds:itemID="{34489FD6-38F3-4CF7-8918-A0A840B04FFC}"/>
</file>

<file path=customXml/itemProps2.xml><?xml version="1.0" encoding="utf-8"?>
<ds:datastoreItem xmlns:ds="http://schemas.openxmlformats.org/officeDocument/2006/customXml" ds:itemID="{6A480554-C84B-4E37-A393-5F57E61D110D}"/>
</file>

<file path=customXml/itemProps3.xml><?xml version="1.0" encoding="utf-8"?>
<ds:datastoreItem xmlns:ds="http://schemas.openxmlformats.org/officeDocument/2006/customXml" ds:itemID="{4FECADEE-C6E2-4BA0-AE52-060B895C734F}"/>
</file>

<file path=docMetadata/LabelInfo.xml><?xml version="1.0" encoding="utf-8"?>
<clbl:labelList xmlns:clbl="http://schemas.microsoft.com/office/2020/mipLabelMetadata">
  <clbl:label id="{436fffe2-e74d-4f21-833f-6f054a10cb50}" enabled="1" method="Privileged" siteId="{a4dd5294-24e4-4102-8420-cb86d0baae1e}" contentBits="0" removed="0"/>
</clbl:labelList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121</TotalTime>
  <Words>608</Words>
  <Application>Microsoft Office PowerPoint</Application>
  <PresentationFormat>A4 210 x 297 mm</PresentationFormat>
  <Paragraphs>170</Paragraphs>
  <Slides>2</Slides>
  <Notes>0</Notes>
  <HiddenSlides>0</HiddenSlides>
  <MMClips>0</MMClips>
  <ScaleCrop>false</ScaleCrop>
  <HeadingPairs>
    <vt:vector size="8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埋め込まれた OLE サーバー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8" baseType="lpstr">
      <vt:lpstr>ＭＳ Ｐゴシック</vt:lpstr>
      <vt:lpstr>Arial</vt:lpstr>
      <vt:lpstr>Calibri</vt:lpstr>
      <vt:lpstr>Calibri Light</vt:lpstr>
      <vt:lpstr>Office テーマ</vt:lpstr>
      <vt:lpstr>think-cell スライド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Hayakawa, Minami</dc:creator>
  <cp:lastModifiedBy>Koike, Kaoru (JP - AB 小池 薫)</cp:lastModifiedBy>
  <cp:revision>40</cp:revision>
  <dcterms:created xsi:type="dcterms:W3CDTF">2022-01-20T04:34:58Z</dcterms:created>
  <dcterms:modified xsi:type="dcterms:W3CDTF">2025-01-24T01:23:39Z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SIP_Label_ea60d57e-af5b-4752-ac57-3e4f28ca11dc_ActionId">
    <vt:lpwstr>73f12882-d475-42f8-9c91-2afaba15e60a</vt:lpwstr>
  </property>
  <property fmtid="{D5CDD505-2E9C-101B-9397-08002B2CF9AE}" pid="3" name="MSIP_Label_ea60d57e-af5b-4752-ac57-3e4f28ca11dc_ContentBits">
    <vt:lpwstr>0</vt:lpwstr>
  </property>
  <property fmtid="{D5CDD505-2E9C-101B-9397-08002B2CF9AE}" pid="4" name="MSIP_Label_ea60d57e-af5b-4752-ac57-3e4f28ca11dc_Enabled">
    <vt:lpwstr>true</vt:lpwstr>
  </property>
  <property fmtid="{D5CDD505-2E9C-101B-9397-08002B2CF9AE}" pid="5" name="MSIP_Label_ea60d57e-af5b-4752-ac57-3e4f28ca11dc_Method">
    <vt:lpwstr>Standard</vt:lpwstr>
  </property>
  <property fmtid="{D5CDD505-2E9C-101B-9397-08002B2CF9AE}" pid="6" name="MSIP_Label_ea60d57e-af5b-4752-ac57-3e4f28ca11dc_Name">
    <vt:lpwstr>ea60d57e-af5b-4752-ac57-3e4f28ca11dc</vt:lpwstr>
  </property>
  <property fmtid="{D5CDD505-2E9C-101B-9397-08002B2CF9AE}" pid="7" name="MSIP_Label_ea60d57e-af5b-4752-ac57-3e4f28ca11dc_SetDate">
    <vt:lpwstr>2022-01-20T04:35:05Z</vt:lpwstr>
  </property>
  <property fmtid="{D5CDD505-2E9C-101B-9397-08002B2CF9AE}" pid="8" name="MSIP_Label_ea60d57e-af5b-4752-ac57-3e4f28ca11dc_SiteId">
    <vt:lpwstr>36da45f1-dd2c-4d1f-af13-5abe46b99921</vt:lpwstr>
  </property>
  <property fmtid="{D5CDD505-2E9C-101B-9397-08002B2CF9AE}" pid="9" name="MSIP_Label_436fffe2-e74d-4f21-833f-6f054a10cb50_Enabled">
    <vt:lpwstr>true</vt:lpwstr>
  </property>
  <property fmtid="{D5CDD505-2E9C-101B-9397-08002B2CF9AE}" pid="10" name="MSIP_Label_436fffe2-e74d-4f21-833f-6f054a10cb50_SetDate">
    <vt:lpwstr>2022-04-22T02:11:06Z</vt:lpwstr>
  </property>
  <property fmtid="{D5CDD505-2E9C-101B-9397-08002B2CF9AE}" pid="11" name="MSIP_Label_436fffe2-e74d-4f21-833f-6f054a10cb50_Method">
    <vt:lpwstr>Privileged</vt:lpwstr>
  </property>
  <property fmtid="{D5CDD505-2E9C-101B-9397-08002B2CF9AE}" pid="12" name="MSIP_Label_436fffe2-e74d-4f21-833f-6f054a10cb50_Name">
    <vt:lpwstr>436fffe2-e74d-4f21-833f-6f054a10cb50</vt:lpwstr>
  </property>
  <property fmtid="{D5CDD505-2E9C-101B-9397-08002B2CF9AE}" pid="13" name="MSIP_Label_436fffe2-e74d-4f21-833f-6f054a10cb50_SiteId">
    <vt:lpwstr>a4dd5294-24e4-4102-8420-cb86d0baae1e</vt:lpwstr>
  </property>
  <property fmtid="{D5CDD505-2E9C-101B-9397-08002B2CF9AE}" pid="14" name="MSIP_Label_436fffe2-e74d-4f21-833f-6f054a10cb50_ActionId">
    <vt:lpwstr>71744daa-a25e-4114-bf33-6ffbe575ae54</vt:lpwstr>
  </property>
  <property fmtid="{D5CDD505-2E9C-101B-9397-08002B2CF9AE}" pid="15" name="MSIP_Label_436fffe2-e74d-4f21-833f-6f054a10cb50_ContentBits">
    <vt:lpwstr>0</vt:lpwstr>
  </property>
  <property fmtid="{D5CDD505-2E9C-101B-9397-08002B2CF9AE}" pid="16" name="ContentTypeId">
    <vt:lpwstr>0x01010072D4258CA3517149908D3B60E55ECCDC</vt:lpwstr>
  </property>
</Properties>
</file>

<file path=docProps/thumbnail.jpeg>
</file>