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</p:sldIdLst>
  <p:sldSz cx="6858000" cy="9906000" type="A4"/>
  <p:notesSz cx="6807200" cy="9939338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4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3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FDE5CFE-3457-46F2-A779-99520DF23E28}" v="7" dt="2022-08-16T04:53:05.57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18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534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2.xml"/><Relationship Id="rId5" Type="http://schemas.openxmlformats.org/officeDocument/2006/relationships/presProps" Target="presProps.xml"/><Relationship Id="rId10" Type="http://schemas.openxmlformats.org/officeDocument/2006/relationships/customXml" Target="../customXml/item1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4E84E48A-3796-403E-B73B-40540B9248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8588495"/>
              </p:ext>
            </p:extLst>
          </p:nvPr>
        </p:nvGraphicFramePr>
        <p:xfrm>
          <a:off x="560816" y="1053914"/>
          <a:ext cx="5748714" cy="3090320"/>
        </p:xfrm>
        <a:graphic>
          <a:graphicData uri="http://schemas.openxmlformats.org/drawingml/2006/table">
            <a:tbl>
              <a:tblPr firstRow="1" firstCol="1" bandRow="1"/>
              <a:tblGrid>
                <a:gridCol w="1170801">
                  <a:extLst>
                    <a:ext uri="{9D8B030D-6E8A-4147-A177-3AD203B41FA5}">
                      <a16:colId xmlns:a16="http://schemas.microsoft.com/office/drawing/2014/main" val="3965464140"/>
                    </a:ext>
                  </a:extLst>
                </a:gridCol>
                <a:gridCol w="1152940">
                  <a:extLst>
                    <a:ext uri="{9D8B030D-6E8A-4147-A177-3AD203B41FA5}">
                      <a16:colId xmlns:a16="http://schemas.microsoft.com/office/drawing/2014/main" val="3067335573"/>
                    </a:ext>
                  </a:extLst>
                </a:gridCol>
                <a:gridCol w="399856">
                  <a:extLst>
                    <a:ext uri="{9D8B030D-6E8A-4147-A177-3AD203B41FA5}">
                      <a16:colId xmlns:a16="http://schemas.microsoft.com/office/drawing/2014/main" val="1618561991"/>
                    </a:ext>
                  </a:extLst>
                </a:gridCol>
                <a:gridCol w="795683">
                  <a:extLst>
                    <a:ext uri="{9D8B030D-6E8A-4147-A177-3AD203B41FA5}">
                      <a16:colId xmlns:a16="http://schemas.microsoft.com/office/drawing/2014/main" val="1406902650"/>
                    </a:ext>
                  </a:extLst>
                </a:gridCol>
                <a:gridCol w="112690">
                  <a:extLst>
                    <a:ext uri="{9D8B030D-6E8A-4147-A177-3AD203B41FA5}">
                      <a16:colId xmlns:a16="http://schemas.microsoft.com/office/drawing/2014/main" val="3234982730"/>
                    </a:ext>
                  </a:extLst>
                </a:gridCol>
                <a:gridCol w="451403">
                  <a:extLst>
                    <a:ext uri="{9D8B030D-6E8A-4147-A177-3AD203B41FA5}">
                      <a16:colId xmlns:a16="http://schemas.microsoft.com/office/drawing/2014/main" val="2319751059"/>
                    </a:ext>
                  </a:extLst>
                </a:gridCol>
                <a:gridCol w="663314">
                  <a:extLst>
                    <a:ext uri="{9D8B030D-6E8A-4147-A177-3AD203B41FA5}">
                      <a16:colId xmlns:a16="http://schemas.microsoft.com/office/drawing/2014/main" val="908757706"/>
                    </a:ext>
                  </a:extLst>
                </a:gridCol>
                <a:gridCol w="1002027">
                  <a:extLst>
                    <a:ext uri="{9D8B030D-6E8A-4147-A177-3AD203B41FA5}">
                      <a16:colId xmlns:a16="http://schemas.microsoft.com/office/drawing/2014/main" val="2986785459"/>
                    </a:ext>
                  </a:extLst>
                </a:gridCol>
              </a:tblGrid>
              <a:tr h="381534">
                <a:tc rowSpan="2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※指定医療機関名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ja-JP" sz="900" kern="10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※発行年月日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1222176"/>
                  </a:ext>
                </a:extLst>
              </a:tr>
              <a:tr h="397537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※医療機関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所在地</a:t>
                      </a:r>
                      <a:endParaRPr lang="ja-JP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just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※受理年月日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10481445"/>
                  </a:ext>
                </a:extLst>
              </a:tr>
              <a:tr h="436823"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solidFill>
                            <a:schemeClr val="accent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利用者カナ氏名</a:t>
                      </a:r>
                    </a:p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利用者氏名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居住地</a:t>
                      </a:r>
                    </a:p>
                  </a:txBody>
                  <a:tcPr marL="68580" marR="6858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73707273"/>
                  </a:ext>
                </a:extLst>
              </a:tr>
              <a:tr h="218412"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世帯主氏名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現在受けている扶助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5831131"/>
                  </a:ext>
                </a:extLst>
              </a:tr>
              <a:tr h="509627">
                <a:tc>
                  <a:txBody>
                    <a:bodyPr/>
                    <a:lstStyle/>
                    <a:p>
                      <a:pPr algn="dist"/>
                      <a:r>
                        <a:rPr lang="ja-JP" altLang="en-US" sz="900" kern="0" spc="225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病状及び</a:t>
                      </a:r>
                      <a:endParaRPr lang="en-US" altLang="ja-JP" sz="900" kern="0" spc="225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dist"/>
                      <a:r>
                        <a:rPr lang="ja-JP" altLang="en-US" sz="900" kern="0" spc="225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理由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400" marR="39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582356"/>
                  </a:ext>
                </a:extLst>
              </a:tr>
              <a:tr h="1146387">
                <a:tc gridSpan="8">
                  <a:txBody>
                    <a:bodyPr/>
                    <a:lstStyle/>
                    <a:p>
                      <a:pPr indent="114300" algn="just">
                        <a:lnSpc>
                          <a:spcPts val="1300"/>
                        </a:lnSpc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上記のとおり生活保護法による保護の変更を申請します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。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indent="3052763" algn="just">
                        <a:lnSpc>
                          <a:spcPts val="1300"/>
                        </a:lnSpc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年　　月　　日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indent="3052763" algn="just">
                        <a:lnSpc>
                          <a:spcPts val="1300"/>
                        </a:lnSpc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indent="3052763" algn="just">
                        <a:lnSpc>
                          <a:spcPts val="1300"/>
                        </a:lnSpc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</a:p>
                    <a:p>
                      <a:pPr marL="0" indent="3235325" algn="just">
                        <a:lnSpc>
                          <a:spcPts val="1300"/>
                        </a:lnSpc>
                      </a:pPr>
                      <a:r>
                        <a:rPr lang="ja-JP" sz="900" kern="0" spc="1165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住所</a:t>
                      </a:r>
                      <a:endParaRPr lang="en-US" altLang="ja-JP" sz="900" kern="100" spc="1165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indent="2687638" algn="just">
                        <a:lnSpc>
                          <a:spcPts val="1300"/>
                        </a:lnSpc>
                        <a:tabLst>
                          <a:tab pos="3235325" algn="l"/>
                        </a:tabLs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申請者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	</a:t>
                      </a:r>
                      <a:r>
                        <a:rPr lang="ja-JP" sz="900" kern="0" spc="1165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氏</a:t>
                      </a:r>
                      <a:r>
                        <a:rPr lang="ja-JP" altLang="en-US" sz="900" kern="0" spc="1165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名</a:t>
                      </a:r>
                      <a:endParaRPr lang="en-US" altLang="ja-JP" sz="900" kern="0" spc="1165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indent="3235325" algn="just">
                        <a:lnSpc>
                          <a:spcPts val="1300"/>
                        </a:lnSpc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利用者との関係</a:t>
                      </a:r>
                    </a:p>
                  </a:txBody>
                  <a:tcPr marL="68580" marR="6858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78654753"/>
                  </a:ext>
                </a:extLst>
              </a:tr>
            </a:tbl>
          </a:graphicData>
        </a:graphic>
      </p:graphicFrame>
      <p:graphicFrame>
        <p:nvGraphicFramePr>
          <p:cNvPr id="5" name="オブジェクト 4" hidden="1">
            <a:extLst>
              <a:ext uri="{FF2B5EF4-FFF2-40B4-BE49-F238E27FC236}">
                <a16:creationId xmlns:a16="http://schemas.microsoft.com/office/drawing/2014/main" id="{0D15D326-1844-420F-B6DE-371BD3372CC9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5" name="オブジェクト 4" hidden="1">
                        <a:extLst>
                          <a:ext uri="{FF2B5EF4-FFF2-40B4-BE49-F238E27FC236}">
                            <a16:creationId xmlns:a16="http://schemas.microsoft.com/office/drawing/2014/main" id="{0D15D326-1844-420F-B6DE-371BD3372CC9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EE729BDE-D683-4D40-A597-B5E1D7214C7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54336312"/>
              </p:ext>
            </p:extLst>
          </p:nvPr>
        </p:nvGraphicFramePr>
        <p:xfrm>
          <a:off x="560815" y="4654729"/>
          <a:ext cx="5748713" cy="4299621"/>
        </p:xfrm>
        <a:graphic>
          <a:graphicData uri="http://schemas.openxmlformats.org/drawingml/2006/table">
            <a:tbl>
              <a:tblPr firstRow="1" firstCol="1" bandRow="1"/>
              <a:tblGrid>
                <a:gridCol w="858410">
                  <a:extLst>
                    <a:ext uri="{9D8B030D-6E8A-4147-A177-3AD203B41FA5}">
                      <a16:colId xmlns:a16="http://schemas.microsoft.com/office/drawing/2014/main" val="2435216797"/>
                    </a:ext>
                  </a:extLst>
                </a:gridCol>
                <a:gridCol w="438150">
                  <a:extLst>
                    <a:ext uri="{9D8B030D-6E8A-4147-A177-3AD203B41FA5}">
                      <a16:colId xmlns:a16="http://schemas.microsoft.com/office/drawing/2014/main" val="474508650"/>
                    </a:ext>
                  </a:extLst>
                </a:gridCol>
                <a:gridCol w="1200150">
                  <a:extLst>
                    <a:ext uri="{9D8B030D-6E8A-4147-A177-3AD203B41FA5}">
                      <a16:colId xmlns:a16="http://schemas.microsoft.com/office/drawing/2014/main" val="2439184396"/>
                    </a:ext>
                  </a:extLst>
                </a:gridCol>
                <a:gridCol w="1014921">
                  <a:extLst>
                    <a:ext uri="{9D8B030D-6E8A-4147-A177-3AD203B41FA5}">
                      <a16:colId xmlns:a16="http://schemas.microsoft.com/office/drawing/2014/main" val="330446478"/>
                    </a:ext>
                  </a:extLst>
                </a:gridCol>
                <a:gridCol w="145214">
                  <a:extLst>
                    <a:ext uri="{9D8B030D-6E8A-4147-A177-3AD203B41FA5}">
                      <a16:colId xmlns:a16="http://schemas.microsoft.com/office/drawing/2014/main" val="3226734325"/>
                    </a:ext>
                  </a:extLst>
                </a:gridCol>
                <a:gridCol w="802015">
                  <a:extLst>
                    <a:ext uri="{9D8B030D-6E8A-4147-A177-3AD203B41FA5}">
                      <a16:colId xmlns:a16="http://schemas.microsoft.com/office/drawing/2014/main" val="3649880396"/>
                    </a:ext>
                  </a:extLst>
                </a:gridCol>
                <a:gridCol w="1289853">
                  <a:extLst>
                    <a:ext uri="{9D8B030D-6E8A-4147-A177-3AD203B41FA5}">
                      <a16:colId xmlns:a16="http://schemas.microsoft.com/office/drawing/2014/main" val="832157681"/>
                    </a:ext>
                  </a:extLst>
                </a:gridCol>
              </a:tblGrid>
              <a:tr h="306000">
                <a:tc gridSpan="2">
                  <a:txBody>
                    <a:bodyPr/>
                    <a:lstStyle/>
                    <a:p>
                      <a:pPr marL="0" marR="0" lvl="0" indent="0" algn="dist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※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利用者氏名</a:t>
                      </a:r>
                      <a:endParaRPr lang="ja-JP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/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kumimoji="1" lang="ja-JP" altLang="en-US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※生年月日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342900" algn="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5984494"/>
                  </a:ext>
                </a:extLst>
              </a:tr>
              <a:tr h="306000">
                <a:tc gridSpan="2">
                  <a:txBody>
                    <a:bodyPr/>
                    <a:lstStyle/>
                    <a:p>
                      <a:pPr algn="dist"/>
                      <a:r>
                        <a:rPr lang="ja-JP" sz="900" kern="0" spc="225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主 た る 病 名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kumimoji="1" lang="ja-JP" altLang="en-US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ja-JP" sz="900" kern="0" spc="225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訪問看護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ts val="1200"/>
                        </a:lnSpc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開始年月日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342900" algn="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年　　月　　日</a:t>
                      </a:r>
                    </a:p>
                  </a:txBody>
                  <a:tcPr marL="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57677094"/>
                  </a:ext>
                </a:extLst>
              </a:tr>
              <a:tr h="306000">
                <a:tc gridSpan="2">
                  <a:txBody>
                    <a:bodyPr/>
                    <a:lstStyle/>
                    <a:p>
                      <a:pPr algn="dist">
                        <a:lnSpc>
                          <a:spcPts val="1200"/>
                        </a:lnSpc>
                      </a:pPr>
                      <a:r>
                        <a:rPr lang="ja-JP" sz="900" kern="0" spc="3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病状・治療状態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dist">
                        <a:lnSpc>
                          <a:spcPts val="1200"/>
                        </a:lnSpc>
                      </a:pPr>
                      <a:r>
                        <a:rPr lang="ja-JP" sz="900" kern="0" spc="15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（改善の見込み等）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</a:pPr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kumimoji="1" lang="ja-JP" altLang="en-US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39002988"/>
                  </a:ext>
                </a:extLst>
              </a:tr>
              <a:tr h="586677">
                <a:tc gridSpan="2">
                  <a:txBody>
                    <a:bodyPr/>
                    <a:lstStyle/>
                    <a:p>
                      <a:pPr algn="dist"/>
                      <a:r>
                        <a:rPr lang="ja-JP" sz="900" kern="0" spc="15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訪問看護見込期間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latinLnBrk="1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か月</a:t>
                      </a:r>
                    </a:p>
                    <a:p>
                      <a:pPr algn="r"/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日</a:t>
                      </a:r>
                      <a:endParaRPr kumimoji="1" lang="ja-JP" altLang="en-US" dirty="0"/>
                    </a:p>
                  </a:txBody>
                  <a:tcPr marL="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dist">
                        <a:spcAft>
                          <a:spcPts val="200"/>
                        </a:spcAft>
                      </a:pPr>
                      <a:r>
                        <a:rPr lang="ja-JP" sz="900" kern="0" spc="6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訪問看護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dist">
                        <a:spcAft>
                          <a:spcPts val="200"/>
                        </a:spcAft>
                      </a:pPr>
                      <a:r>
                        <a:rPr lang="ja-JP" sz="900" kern="0" spc="6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見込回数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dist">
                        <a:spcAft>
                          <a:spcPts val="200"/>
                        </a:spcAft>
                      </a:pPr>
                      <a:r>
                        <a:rPr lang="ja-JP" sz="900" kern="0" spc="37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</a:t>
                      </a:r>
                      <a:r>
                        <a:rPr lang="en-US" altLang="ja-JP" sz="900" kern="0" spc="37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ja-JP" sz="900" kern="0" spc="37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週あたり）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72000" marR="7200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回　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4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4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回</a:t>
                      </a:r>
                      <a:r>
                        <a:rPr lang="ja-JP" altLang="en-US" sz="900" kern="10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以上</a:t>
                      </a:r>
                      <a:endParaRPr lang="ja-JP" sz="900" kern="10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回　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5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その他</a:t>
                      </a: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回　　　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週当たり　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回）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58308055"/>
                  </a:ext>
                </a:extLst>
              </a:tr>
              <a:tr h="432000">
                <a:tc gridSpan="2">
                  <a:txBody>
                    <a:bodyPr/>
                    <a:lstStyle/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実施が適当と思われる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訪問看護事業者</a:t>
                      </a:r>
                    </a:p>
                  </a:txBody>
                  <a:tcPr marL="72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所在地</a:t>
                      </a: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ja-JP" sz="900" kern="0" spc="675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名称</a:t>
                      </a:r>
                      <a:endParaRPr kumimoji="1" lang="ja-JP" altLang="en-US" dirty="0"/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89315059"/>
                  </a:ext>
                </a:extLst>
              </a:tr>
              <a:tr h="821496">
                <a:tc gridSpan="7">
                  <a:txBody>
                    <a:bodyPr/>
                    <a:lstStyle/>
                    <a:p>
                      <a:pPr indent="114300" algn="just">
                        <a:lnSpc>
                          <a:spcPts val="1400"/>
                        </a:lnSpc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上記のとおり訪問看護を（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 要する 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 要しない）と認めます。</a:t>
                      </a:r>
                    </a:p>
                    <a:p>
                      <a:pPr algn="l">
                        <a:lnSpc>
                          <a:spcPts val="1400"/>
                        </a:lnSpc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ts val="1400"/>
                        </a:lnSpc>
                        <a:spcAft>
                          <a:spcPts val="200"/>
                        </a:spcAf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ts val="1400"/>
                        </a:lnSpc>
                        <a:spcAft>
                          <a:spcPts val="200"/>
                        </a:spcAft>
                      </a:pP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indent="114300" algn="just">
                        <a:lnSpc>
                          <a:spcPts val="1400"/>
                        </a:lnSpc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　　　　　　　指定医療機関の所在地及び名称</a:t>
                      </a:r>
                    </a:p>
                    <a:p>
                      <a:pPr indent="114300" algn="just">
                        <a:lnSpc>
                          <a:spcPts val="1400"/>
                        </a:lnSpc>
                        <a:spcAft>
                          <a:spcPts val="200"/>
                        </a:spcAf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　　　　　　　指定医療機関の長又は開設者氏名　　　　　　　　　</a:t>
                      </a:r>
                    </a:p>
                  </a:txBody>
                  <a:tcPr marL="0" marR="0" marT="36000" marB="3600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0674692"/>
                  </a:ext>
                </a:extLst>
              </a:tr>
              <a:tr h="1065178">
                <a:tc>
                  <a:txBody>
                    <a:bodyPr/>
                    <a:lstStyle/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ja-JP" sz="900" kern="0" spc="15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※福祉事務所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ja-JP" sz="900" kern="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ja-JP" sz="900" kern="0" spc="225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嘱託医意見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just">
                        <a:lnSpc>
                          <a:spcPts val="1400"/>
                        </a:lnSpc>
                      </a:pP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訪問看護の要否（ア　要する　イ　要しない）</a:t>
                      </a:r>
                    </a:p>
                    <a:p>
                      <a:pPr algn="just">
                        <a:lnSpc>
                          <a:spcPts val="1400"/>
                        </a:lnSpc>
                      </a:pP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2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訪問看護見込期間（ 　　か月）</a:t>
                      </a:r>
                    </a:p>
                    <a:p>
                      <a:pPr algn="just">
                        <a:lnSpc>
                          <a:spcPts val="1400"/>
                        </a:lnSpc>
                      </a:pP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訪問看護見込回数（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週当たり　回（　 週当たり　回））</a:t>
                      </a:r>
                    </a:p>
                    <a:p>
                      <a:pPr algn="just">
                        <a:lnSpc>
                          <a:spcPts val="1400"/>
                        </a:lnSpc>
                      </a:pP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4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参考意見</a:t>
                      </a:r>
                    </a:p>
                    <a:p>
                      <a:pPr algn="r">
                        <a:lnSpc>
                          <a:spcPts val="1400"/>
                        </a:lnSpc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年　　月　　日</a:t>
                      </a:r>
                    </a:p>
                    <a:p>
                      <a:pPr algn="r">
                        <a:lnSpc>
                          <a:spcPts val="1400"/>
                        </a:lnSpc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嘱託医　　　　　　㊞</a:t>
                      </a:r>
                      <a:endParaRPr kumimoji="1" lang="ja-JP" altLang="en-US" dirty="0"/>
                    </a:p>
                  </a:txBody>
                  <a:tcPr marL="36000" marR="36000" marT="36000" marB="3600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just"/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3682701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2139928" y="792304"/>
            <a:ext cx="2592000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保護変更申請書（傷病届）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4777629-0752-46DC-A7F4-6B5A3A6CD33B}"/>
              </a:ext>
            </a:extLst>
          </p:cNvPr>
          <p:cNvSpPr/>
          <p:nvPr/>
        </p:nvSpPr>
        <p:spPr>
          <a:xfrm>
            <a:off x="1852632" y="4471849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05CAA16-77BB-4C31-86E2-9D24AB799EEF}"/>
              </a:ext>
            </a:extLst>
          </p:cNvPr>
          <p:cNvSpPr/>
          <p:nvPr/>
        </p:nvSpPr>
        <p:spPr>
          <a:xfrm>
            <a:off x="2659644" y="4471849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7FB4B45B-046A-4C18-AB98-8760B62EC41C}"/>
              </a:ext>
            </a:extLst>
          </p:cNvPr>
          <p:cNvSpPr/>
          <p:nvPr/>
        </p:nvSpPr>
        <p:spPr>
          <a:xfrm>
            <a:off x="569444" y="9563074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60C14B26-B494-4172-B239-3D0B694E06ED}"/>
              </a:ext>
            </a:extLst>
          </p:cNvPr>
          <p:cNvSpPr/>
          <p:nvPr/>
        </p:nvSpPr>
        <p:spPr>
          <a:xfrm>
            <a:off x="675955" y="3342419"/>
            <a:ext cx="95437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C2982822-2A3D-4632-B11D-62AB4A2BF8E7}"/>
              </a:ext>
            </a:extLst>
          </p:cNvPr>
          <p:cNvSpPr/>
          <p:nvPr/>
        </p:nvSpPr>
        <p:spPr>
          <a:xfrm>
            <a:off x="1703352" y="3339083"/>
            <a:ext cx="70964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F277E523-859B-49DE-B9EA-8E0EFF92431A}"/>
              </a:ext>
            </a:extLst>
          </p:cNvPr>
          <p:cNvSpPr/>
          <p:nvPr/>
        </p:nvSpPr>
        <p:spPr>
          <a:xfrm>
            <a:off x="1703352" y="3529530"/>
            <a:ext cx="60804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CEAC2F3C-EE81-45F3-A0D4-A75D115CFD6B}"/>
              </a:ext>
            </a:extLst>
          </p:cNvPr>
          <p:cNvSpPr/>
          <p:nvPr/>
        </p:nvSpPr>
        <p:spPr>
          <a:xfrm>
            <a:off x="3456078" y="4471849"/>
            <a:ext cx="100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医療の開始年月日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18DD7CD1-B032-4444-84AD-F1AE8B3A5138}"/>
              </a:ext>
            </a:extLst>
          </p:cNvPr>
          <p:cNvSpPr/>
          <p:nvPr/>
        </p:nvSpPr>
        <p:spPr>
          <a:xfrm>
            <a:off x="2659644" y="3525299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B303B233-3C09-44E8-9814-928BEEEBE9A0}"/>
              </a:ext>
            </a:extLst>
          </p:cNvPr>
          <p:cNvSpPr/>
          <p:nvPr/>
        </p:nvSpPr>
        <p:spPr>
          <a:xfrm>
            <a:off x="4147477" y="9103372"/>
            <a:ext cx="75789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21" name="左中かっこ 20">
            <a:extLst>
              <a:ext uri="{FF2B5EF4-FFF2-40B4-BE49-F238E27FC236}">
                <a16:creationId xmlns:a16="http://schemas.microsoft.com/office/drawing/2014/main" id="{C2E369B4-B1D0-4FB5-8E1A-B85595E7C20F}"/>
              </a:ext>
            </a:extLst>
          </p:cNvPr>
          <p:cNvSpPr/>
          <p:nvPr/>
        </p:nvSpPr>
        <p:spPr>
          <a:xfrm>
            <a:off x="3741048" y="3644717"/>
            <a:ext cx="44450" cy="447675"/>
          </a:xfrm>
          <a:prstGeom prst="leftBrace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71B95061-2143-4778-80A6-19547EB5D438}"/>
              </a:ext>
            </a:extLst>
          </p:cNvPr>
          <p:cNvSpPr txBox="1"/>
          <p:nvPr/>
        </p:nvSpPr>
        <p:spPr>
          <a:xfrm>
            <a:off x="2655000" y="4210239"/>
            <a:ext cx="1548000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訪問看護要否意見書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B66BC020-E060-4519-955C-4AB25A31C590}"/>
              </a:ext>
            </a:extLst>
          </p:cNvPr>
          <p:cNvSpPr/>
          <p:nvPr/>
        </p:nvSpPr>
        <p:spPr>
          <a:xfrm>
            <a:off x="4147478" y="4267738"/>
            <a:ext cx="864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新規・継続　）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AA4E85CE-8C31-4B25-9733-E92E81302D1F}"/>
              </a:ext>
            </a:extLst>
          </p:cNvPr>
          <p:cNvSpPr/>
          <p:nvPr/>
        </p:nvSpPr>
        <p:spPr>
          <a:xfrm>
            <a:off x="4284078" y="4278889"/>
            <a:ext cx="576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66AAF8A6-0678-4363-A1DF-4644D78F5631}"/>
              </a:ext>
            </a:extLst>
          </p:cNvPr>
          <p:cNvSpPr/>
          <p:nvPr/>
        </p:nvSpPr>
        <p:spPr>
          <a:xfrm>
            <a:off x="675956" y="6860915"/>
            <a:ext cx="9543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DEA115AB-29E0-48A3-99E7-76675DA0ECBC}"/>
              </a:ext>
            </a:extLst>
          </p:cNvPr>
          <p:cNvSpPr/>
          <p:nvPr/>
        </p:nvSpPr>
        <p:spPr>
          <a:xfrm>
            <a:off x="1691096" y="6860915"/>
            <a:ext cx="7219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597EFA31-9611-4667-84AA-F3F07ADD81A2}"/>
              </a:ext>
            </a:extLst>
          </p:cNvPr>
          <p:cNvSpPr/>
          <p:nvPr/>
        </p:nvSpPr>
        <p:spPr>
          <a:xfrm>
            <a:off x="1691096" y="7043795"/>
            <a:ext cx="64490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4B786F73-B4BC-4A27-8504-03390250BAA1}"/>
              </a:ext>
            </a:extLst>
          </p:cNvPr>
          <p:cNvSpPr/>
          <p:nvPr/>
        </p:nvSpPr>
        <p:spPr>
          <a:xfrm>
            <a:off x="2659644" y="7043795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207A3F02-1091-49F7-8F08-6AABC3EDE34E}"/>
              </a:ext>
            </a:extLst>
          </p:cNvPr>
          <p:cNvSpPr/>
          <p:nvPr/>
        </p:nvSpPr>
        <p:spPr>
          <a:xfrm>
            <a:off x="4507478" y="7043795"/>
            <a:ext cx="125991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年　　　月　　　日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0DF270E0-14D5-49CC-A0A4-7D78FC96CC36}"/>
              </a:ext>
            </a:extLst>
          </p:cNvPr>
          <p:cNvSpPr/>
          <p:nvPr/>
        </p:nvSpPr>
        <p:spPr>
          <a:xfrm>
            <a:off x="5193528" y="9103372"/>
            <a:ext cx="1116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要否意見書発行番号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3F35D168-2A11-4B41-9D65-AE0C84065CE3}"/>
              </a:ext>
            </a:extLst>
          </p:cNvPr>
          <p:cNvSpPr/>
          <p:nvPr/>
        </p:nvSpPr>
        <p:spPr>
          <a:xfrm>
            <a:off x="4284078" y="726299"/>
            <a:ext cx="2040835" cy="26161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訪問看護・訪問リハビリテーション事業者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B2DA69F0-A008-439D-AF7E-7F135D0AAA8E}"/>
              </a:ext>
            </a:extLst>
          </p:cNvPr>
          <p:cNvSpPr/>
          <p:nvPr/>
        </p:nvSpPr>
        <p:spPr>
          <a:xfrm>
            <a:off x="560815" y="8910192"/>
            <a:ext cx="3468485" cy="452296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tabLst>
                <a:tab pos="541338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（注意）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印の欄は福祉事務所で記入します。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2D9CF0B8-02D7-4BAB-9C88-77BE5C4A7365}"/>
              </a:ext>
            </a:extLst>
          </p:cNvPr>
          <p:cNvSpPr/>
          <p:nvPr/>
        </p:nvSpPr>
        <p:spPr>
          <a:xfrm>
            <a:off x="3301338" y="1300154"/>
            <a:ext cx="879419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医療機関コード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8B932CC2-9753-4C61-951F-80295E1D9377}"/>
              </a:ext>
            </a:extLst>
          </p:cNvPr>
          <p:cNvSpPr/>
          <p:nvPr/>
        </p:nvSpPr>
        <p:spPr>
          <a:xfrm>
            <a:off x="2906079" y="1138015"/>
            <a:ext cx="879419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2451AD6A-0FF7-495C-A3C1-B48F19C9758B}"/>
              </a:ext>
            </a:extLst>
          </p:cNvPr>
          <p:cNvSpPr/>
          <p:nvPr/>
        </p:nvSpPr>
        <p:spPr>
          <a:xfrm>
            <a:off x="5368292" y="1177550"/>
            <a:ext cx="879419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DA1DE262-F2FA-4CB0-A488-F34FB7051D01}"/>
              </a:ext>
            </a:extLst>
          </p:cNvPr>
          <p:cNvSpPr/>
          <p:nvPr/>
        </p:nvSpPr>
        <p:spPr>
          <a:xfrm>
            <a:off x="1855347" y="1903469"/>
            <a:ext cx="879419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利用者カナ氏名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0A41B297-0B14-440C-A657-E3F051208580}"/>
              </a:ext>
            </a:extLst>
          </p:cNvPr>
          <p:cNvSpPr/>
          <p:nvPr/>
        </p:nvSpPr>
        <p:spPr>
          <a:xfrm>
            <a:off x="1855347" y="2090967"/>
            <a:ext cx="879419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利用者氏名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0F0BAF38-354A-4FEC-80C3-0205C67D21BB}"/>
              </a:ext>
            </a:extLst>
          </p:cNvPr>
          <p:cNvSpPr/>
          <p:nvPr/>
        </p:nvSpPr>
        <p:spPr>
          <a:xfrm>
            <a:off x="4203001" y="2020353"/>
            <a:ext cx="464250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FACBE49C-FF4F-417F-A518-8CBD65E83896}"/>
              </a:ext>
            </a:extLst>
          </p:cNvPr>
          <p:cNvSpPr/>
          <p:nvPr/>
        </p:nvSpPr>
        <p:spPr>
          <a:xfrm>
            <a:off x="1852632" y="2311729"/>
            <a:ext cx="879419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A9B81DE6-9B87-4D0B-B602-DEF45E8D7293}"/>
              </a:ext>
            </a:extLst>
          </p:cNvPr>
          <p:cNvSpPr/>
          <p:nvPr/>
        </p:nvSpPr>
        <p:spPr>
          <a:xfrm>
            <a:off x="2001960" y="4767749"/>
            <a:ext cx="879419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利用者氏名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9E081F3F-8B31-45AB-BBEE-88448AAEF76B}"/>
              </a:ext>
            </a:extLst>
          </p:cNvPr>
          <p:cNvSpPr/>
          <p:nvPr/>
        </p:nvSpPr>
        <p:spPr>
          <a:xfrm>
            <a:off x="5132511" y="4767749"/>
            <a:ext cx="532484" cy="1355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C82C629D-D827-4469-BE1B-7442AA5CC0CF}"/>
              </a:ext>
            </a:extLst>
          </p:cNvPr>
          <p:cNvSpPr/>
          <p:nvPr/>
        </p:nvSpPr>
        <p:spPr>
          <a:xfrm>
            <a:off x="2906079" y="1564409"/>
            <a:ext cx="879419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医療機関所在地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39D4D181-3294-4399-8F2C-47D1B960C405}"/>
              </a:ext>
            </a:extLst>
          </p:cNvPr>
          <p:cNvSpPr/>
          <p:nvPr/>
        </p:nvSpPr>
        <p:spPr>
          <a:xfrm>
            <a:off x="4779353" y="2311729"/>
            <a:ext cx="464250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扶助名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69229681-250D-46C8-9338-AC4775552A61}"/>
              </a:ext>
            </a:extLst>
          </p:cNvPr>
          <p:cNvSpPr/>
          <p:nvPr/>
        </p:nvSpPr>
        <p:spPr>
          <a:xfrm>
            <a:off x="3517648" y="7476390"/>
            <a:ext cx="946430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医療機関所在地</a:t>
            </a:r>
            <a:r>
              <a: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E730FDDA-0E84-443A-8B84-DC52F4981974}"/>
              </a:ext>
            </a:extLst>
          </p:cNvPr>
          <p:cNvSpPr/>
          <p:nvPr/>
        </p:nvSpPr>
        <p:spPr>
          <a:xfrm>
            <a:off x="4509842" y="7476390"/>
            <a:ext cx="1003272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指定医療機関名</a:t>
            </a:r>
            <a:r>
              <a: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8182B841-1E0C-44D6-81C3-EFBDC5B02B38}"/>
              </a:ext>
            </a:extLst>
          </p:cNvPr>
          <p:cNvSpPr/>
          <p:nvPr/>
        </p:nvSpPr>
        <p:spPr>
          <a:xfrm>
            <a:off x="3513755" y="7650379"/>
            <a:ext cx="879419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院長氏名</a:t>
            </a:r>
          </a:p>
        </p:txBody>
      </p:sp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41962CB8-3486-446F-B259-F86882B128CE}"/>
              </a:ext>
            </a:extLst>
          </p:cNvPr>
          <p:cNvGrpSpPr/>
          <p:nvPr/>
        </p:nvGrpSpPr>
        <p:grpSpPr>
          <a:xfrm>
            <a:off x="4074921" y="140404"/>
            <a:ext cx="2234607" cy="365760"/>
            <a:chOff x="3645000" y="1370007"/>
            <a:chExt cx="2234607" cy="365760"/>
          </a:xfrm>
          <a:noFill/>
        </p:grpSpPr>
        <p:sp>
          <p:nvSpPr>
            <p:cNvPr id="61" name="正方形/長方形 60">
              <a:extLst>
                <a:ext uri="{FF2B5EF4-FFF2-40B4-BE49-F238E27FC236}">
                  <a16:creationId xmlns:a16="http://schemas.microsoft.com/office/drawing/2014/main" id="{C3745CCF-CDDE-4073-81DB-11F127B06EB1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62" name="正方形/長方形 61">
              <a:extLst>
                <a:ext uri="{FF2B5EF4-FFF2-40B4-BE49-F238E27FC236}">
                  <a16:creationId xmlns:a16="http://schemas.microsoft.com/office/drawing/2014/main" id="{77E621A8-7BE7-4C03-B05D-F81B1E4ABED5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2FD1D83E-082A-436E-81FA-2CBA7109E0A4}"/>
              </a:ext>
            </a:extLst>
          </p:cNvPr>
          <p:cNvSpPr/>
          <p:nvPr/>
        </p:nvSpPr>
        <p:spPr>
          <a:xfrm>
            <a:off x="571331" y="840318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5D381D9B-4F01-4F3E-BE73-6E467A8DDC7B}"/>
              </a:ext>
            </a:extLst>
          </p:cNvPr>
          <p:cNvSpPr/>
          <p:nvPr/>
        </p:nvSpPr>
        <p:spPr>
          <a:xfrm>
            <a:off x="4393174" y="3683519"/>
            <a:ext cx="464250" cy="135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9490643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01331D65-AB10-45CE-9E17-EFFB00F5D3AD}"/>
</file>

<file path=customXml/itemProps2.xml><?xml version="1.0" encoding="utf-8"?>
<ds:datastoreItem xmlns:ds="http://schemas.openxmlformats.org/officeDocument/2006/customXml" ds:itemID="{3A586EAB-F0EF-4859-8E17-8AAA7AE92C9A}"/>
</file>

<file path=customXml/itemProps3.xml><?xml version="1.0" encoding="utf-8"?>
<ds:datastoreItem xmlns:ds="http://schemas.openxmlformats.org/officeDocument/2006/customXml" ds:itemID="{34485302-BCD5-481C-B210-C41452114D95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122</TotalTime>
  <Words>348</Words>
  <Application>Microsoft Office PowerPoint</Application>
  <PresentationFormat>A4 210 x 297 mm</PresentationFormat>
  <Paragraphs>105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77</cp:revision>
  <cp:lastPrinted>2022-12-20T13:26:59Z</cp:lastPrinted>
  <dcterms:created xsi:type="dcterms:W3CDTF">2022-01-20T04:34:58Z</dcterms:created>
  <dcterms:modified xsi:type="dcterms:W3CDTF">2024-03-25T07:25:24Z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2022-04-22T02:11:22Z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ec626ae9-7fe0-449a-b7ef-d410fe4bddfc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