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3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  <p:cmAuthor id="2" name="西田 章恵(nishida-akie.jj1)" initials="西田" lastIdx="3" clrIdx="1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4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オブジェクト 4" hidden="1">
            <a:extLst>
              <a:ext uri="{FF2B5EF4-FFF2-40B4-BE49-F238E27FC236}">
                <a16:creationId xmlns:a16="http://schemas.microsoft.com/office/drawing/2014/main" id="{0D15D326-1844-420F-B6DE-371BD3372CC9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5" name="オブジェクト 4" hidden="1">
                        <a:extLst>
                          <a:ext uri="{FF2B5EF4-FFF2-40B4-BE49-F238E27FC236}">
                            <a16:creationId xmlns:a16="http://schemas.microsoft.com/office/drawing/2014/main" id="{0D15D326-1844-420F-B6DE-371BD3372CC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448902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139928" y="792304"/>
            <a:ext cx="2592000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保護変更</a:t>
            </a:r>
            <a:r>
              <a:rPr kumimoji="1" lang="ja-JP" altLang="en-US" sz="11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申請書（傷病届</a:t>
            </a:r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46318" y="8100943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53330" y="8100943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2A9E6A2-A83D-4ABA-B0A9-99A95B06D8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8948475"/>
              </p:ext>
            </p:extLst>
          </p:nvPr>
        </p:nvGraphicFramePr>
        <p:xfrm>
          <a:off x="561806" y="1530707"/>
          <a:ext cx="5755455" cy="6473256"/>
        </p:xfrm>
        <a:graphic>
          <a:graphicData uri="http://schemas.openxmlformats.org/drawingml/2006/table">
            <a:tbl>
              <a:tblPr firstRow="1" firstCol="1" bandRow="1"/>
              <a:tblGrid>
                <a:gridCol w="232271">
                  <a:extLst>
                    <a:ext uri="{9D8B030D-6E8A-4147-A177-3AD203B41FA5}">
                      <a16:colId xmlns:a16="http://schemas.microsoft.com/office/drawing/2014/main" val="1650268772"/>
                    </a:ext>
                  </a:extLst>
                </a:gridCol>
                <a:gridCol w="488013">
                  <a:extLst>
                    <a:ext uri="{9D8B030D-6E8A-4147-A177-3AD203B41FA5}">
                      <a16:colId xmlns:a16="http://schemas.microsoft.com/office/drawing/2014/main" val="457632051"/>
                    </a:ext>
                  </a:extLst>
                </a:gridCol>
                <a:gridCol w="1963952">
                  <a:extLst>
                    <a:ext uri="{9D8B030D-6E8A-4147-A177-3AD203B41FA5}">
                      <a16:colId xmlns:a16="http://schemas.microsoft.com/office/drawing/2014/main" val="3609741362"/>
                    </a:ext>
                  </a:extLst>
                </a:gridCol>
                <a:gridCol w="932100">
                  <a:extLst>
                    <a:ext uri="{9D8B030D-6E8A-4147-A177-3AD203B41FA5}">
                      <a16:colId xmlns:a16="http://schemas.microsoft.com/office/drawing/2014/main" val="2405462224"/>
                    </a:ext>
                  </a:extLst>
                </a:gridCol>
                <a:gridCol w="206050">
                  <a:extLst>
                    <a:ext uri="{9D8B030D-6E8A-4147-A177-3AD203B41FA5}">
                      <a16:colId xmlns:a16="http://schemas.microsoft.com/office/drawing/2014/main" val="4234833865"/>
                    </a:ext>
                  </a:extLst>
                </a:gridCol>
                <a:gridCol w="1933069">
                  <a:extLst>
                    <a:ext uri="{9D8B030D-6E8A-4147-A177-3AD203B41FA5}">
                      <a16:colId xmlns:a16="http://schemas.microsoft.com/office/drawing/2014/main" val="2437265763"/>
                    </a:ext>
                  </a:extLst>
                </a:gridCol>
              </a:tblGrid>
              <a:tr h="288213">
                <a:tc gridSpan="3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※受理年月日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年　　月　　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77198806"/>
                  </a:ext>
                </a:extLst>
              </a:tr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ja-JP" altLang="en-US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カナ</a:t>
                      </a:r>
                      <a:endParaRPr lang="en-US" altLang="ja-JP" sz="900" kern="0" spc="225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latinLnBrk="1">
                        <a:lnSpc>
                          <a:spcPts val="12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 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sz="900" kern="0" spc="6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居住地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9879216"/>
                  </a:ext>
                </a:extLst>
              </a:tr>
              <a:tr h="383846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kern="0" spc="225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患者氏名</a:t>
                      </a:r>
                    </a:p>
                    <a:p>
                      <a:pPr algn="ctr"/>
                      <a:endParaRPr lang="ja-JP" sz="900" kern="0" spc="225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900" kern="100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</a:t>
                      </a:r>
                      <a:endParaRPr lang="en-US" altLang="ja-JP" sz="900" kern="100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r" defTabSz="685800" rtl="0" eaLnBrk="1" fontAlgn="auto" latinLnBrk="0" hangingPunct="1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　　　　　生まれ）</a:t>
                      </a:r>
                      <a:r>
                        <a:rPr lang="ja-JP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lang="ja-JP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145550"/>
                  </a:ext>
                </a:extLst>
              </a:tr>
              <a:tr h="576000">
                <a:tc gridSpan="2"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世帯主氏名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00"/>
                        </a:lnSpc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現在受けて</a:t>
                      </a:r>
                    </a:p>
                    <a:p>
                      <a:pPr algn="ctr">
                        <a:lnSpc>
                          <a:spcPts val="1300"/>
                        </a:lnSpc>
                      </a:pPr>
                      <a:r>
                        <a:rPr lang="ja-JP" sz="900" kern="0" spc="45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いる扶助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9586813"/>
                  </a:ext>
                </a:extLst>
              </a:tr>
              <a:tr h="1702060">
                <a:tc>
                  <a:txBody>
                    <a:bodyPr/>
                    <a:lstStyle/>
                    <a:p>
                      <a:pPr algn="di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病状及び理由</a:t>
                      </a:r>
                    </a:p>
                  </a:txBody>
                  <a:tcPr marL="0" marR="0" marT="108000" marB="108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2646559"/>
                  </a:ext>
                </a:extLst>
              </a:tr>
              <a:tr h="1380350">
                <a:tc gridSpan="6">
                  <a:txBody>
                    <a:bodyPr/>
                    <a:lstStyle/>
                    <a:p>
                      <a:pPr algn="just">
                        <a:spcAft>
                          <a:spcPts val="500"/>
                        </a:spcAft>
                        <a:tabLst>
                          <a:tab pos="1677670" algn="l"/>
                        </a:tabLs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備考</a:t>
                      </a:r>
                    </a:p>
                    <a:p>
                      <a:pPr algn="just">
                        <a:spcAft>
                          <a:spcPts val="500"/>
                        </a:spcAft>
                        <a:tabLst>
                          <a:tab pos="1677670" algn="l"/>
                        </a:tabLs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希望する指定医療機関名称</a:t>
                      </a:r>
                    </a:p>
                    <a:p>
                      <a:pPr algn="just">
                        <a:spcAft>
                          <a:spcPts val="500"/>
                        </a:spcAft>
                        <a:tabLst>
                          <a:tab pos="1677670" algn="l"/>
                        </a:tabLst>
                      </a:pPr>
                      <a:r>
                        <a:rPr lang="ja-JP" sz="900" kern="100" dirty="0">
                          <a:solidFill>
                            <a:schemeClr val="accent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希望する指定医療機関住所</a:t>
                      </a:r>
                      <a:endParaRPr lang="en-US" altLang="ja-JP" sz="900" kern="100" dirty="0">
                        <a:solidFill>
                          <a:schemeClr val="accent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500"/>
                        </a:spcAft>
                        <a:tabLst>
                          <a:tab pos="1677670" algn="l"/>
                        </a:tabLst>
                      </a:pPr>
                      <a:r>
                        <a:rPr lang="ja-JP" altLang="en-US" sz="900" kern="100" dirty="0">
                          <a:solidFill>
                            <a:schemeClr val="accent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希望する指定医療機関電話番号</a:t>
                      </a:r>
                      <a:endParaRPr lang="ja-JP" sz="900" kern="100" dirty="0">
                        <a:solidFill>
                          <a:schemeClr val="accent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11505613"/>
                  </a:ext>
                </a:extLst>
              </a:tr>
              <a:tr h="2005627">
                <a:tc gridSpan="6">
                  <a:txBody>
                    <a:bodyPr/>
                    <a:lstStyle/>
                    <a:p>
                      <a:pPr indent="114300" algn="just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上記のとおり生活保護法による保護の変更を申請します。</a:t>
                      </a:r>
                    </a:p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r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r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r">
                        <a:tabLst>
                          <a:tab pos="1604645" algn="l"/>
                        </a:tabLst>
                      </a:pP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 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l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l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R="62865" algn="l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2422525" algn="l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2422525" algn="l">
                        <a:tabLst>
                          <a:tab pos="1604645" algn="l"/>
                        </a:tabLst>
                      </a:pP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住　　　　　所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2422525" algn="l">
                        <a:tabLst>
                          <a:tab pos="160464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1790700" algn="l">
                        <a:tabLst>
                          <a:tab pos="2422525" algn="l"/>
                        </a:tabLst>
                      </a:pP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申請者</a:t>
                      </a:r>
                      <a:r>
                        <a:rPr lang="en-US" alt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	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氏　　　　　名</a:t>
                      </a: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1706563" algn="l">
                        <a:tabLst>
                          <a:tab pos="2422525" algn="l"/>
                        </a:tabLst>
                      </a:pPr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62865" indent="2422525" algn="l">
                        <a:tabLst>
                          <a:tab pos="1604645" algn="l"/>
                        </a:tabLst>
                      </a:pP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患者との関係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11761460"/>
                  </a:ext>
                </a:extLst>
              </a:tr>
            </a:tbl>
          </a:graphicData>
        </a:graphic>
      </p:graphicFrame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ACFADB7F-5FD6-4996-A5A4-0F70E20B6B67}"/>
              </a:ext>
            </a:extLst>
          </p:cNvPr>
          <p:cNvSpPr/>
          <p:nvPr/>
        </p:nvSpPr>
        <p:spPr>
          <a:xfrm>
            <a:off x="571331" y="1141651"/>
            <a:ext cx="5755454" cy="415619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4138" algn="l">
              <a:spcAft>
                <a:spcPts val="300"/>
              </a:spcAf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　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　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施術（柔道整復・あん摩・マッサージ・はり・きゅう）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84138" algn="l">
              <a:spcAft>
                <a:spcPts val="300"/>
              </a:spcAf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移送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7FB4B45B-046A-4C18-AB98-8760B62EC41C}"/>
              </a:ext>
            </a:extLst>
          </p:cNvPr>
          <p:cNvSpPr/>
          <p:nvPr/>
        </p:nvSpPr>
        <p:spPr>
          <a:xfrm>
            <a:off x="569444" y="8537789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0C14B26-B494-4172-B239-3D0B694E06ED}"/>
              </a:ext>
            </a:extLst>
          </p:cNvPr>
          <p:cNvSpPr/>
          <p:nvPr/>
        </p:nvSpPr>
        <p:spPr>
          <a:xfrm>
            <a:off x="602602" y="6445388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C2982822-2A3D-4632-B11D-62AB4A2BF8E7}"/>
              </a:ext>
            </a:extLst>
          </p:cNvPr>
          <p:cNvSpPr/>
          <p:nvPr/>
        </p:nvSpPr>
        <p:spPr>
          <a:xfrm>
            <a:off x="1556973" y="644538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F277E523-859B-49DE-B9EA-8E0EFF92431A}"/>
              </a:ext>
            </a:extLst>
          </p:cNvPr>
          <p:cNvSpPr/>
          <p:nvPr/>
        </p:nvSpPr>
        <p:spPr>
          <a:xfrm>
            <a:off x="3814461" y="8099962"/>
            <a:ext cx="64800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EAC2F3C-EE81-45F3-A0D4-A75D115CFD6B}"/>
              </a:ext>
            </a:extLst>
          </p:cNvPr>
          <p:cNvSpPr/>
          <p:nvPr/>
        </p:nvSpPr>
        <p:spPr>
          <a:xfrm>
            <a:off x="4150520" y="6742719"/>
            <a:ext cx="2166742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保護変更申請日　　　　　　 年　　　月　　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18DD7CD1-B032-4444-84AD-F1AE8B3A5138}"/>
              </a:ext>
            </a:extLst>
          </p:cNvPr>
          <p:cNvSpPr/>
          <p:nvPr/>
        </p:nvSpPr>
        <p:spPr>
          <a:xfrm>
            <a:off x="2586290" y="6628268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5" name="左中かっこ 44">
            <a:extLst>
              <a:ext uri="{FF2B5EF4-FFF2-40B4-BE49-F238E27FC236}">
                <a16:creationId xmlns:a16="http://schemas.microsoft.com/office/drawing/2014/main" id="{8F5F4506-17F3-407F-B93F-48B1BEA00559}"/>
              </a:ext>
            </a:extLst>
          </p:cNvPr>
          <p:cNvSpPr/>
          <p:nvPr/>
        </p:nvSpPr>
        <p:spPr>
          <a:xfrm>
            <a:off x="2877588" y="7335282"/>
            <a:ext cx="126364" cy="650016"/>
          </a:xfrm>
          <a:prstGeom prst="leftBrace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303B233-3C09-44E8-9814-928BEEEBE9A0}"/>
              </a:ext>
            </a:extLst>
          </p:cNvPr>
          <p:cNvSpPr/>
          <p:nvPr/>
        </p:nvSpPr>
        <p:spPr>
          <a:xfrm>
            <a:off x="1664973" y="216607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EB559DC-8306-46D8-BC8C-12397BCB96FF}"/>
              </a:ext>
            </a:extLst>
          </p:cNvPr>
          <p:cNvSpPr/>
          <p:nvPr/>
        </p:nvSpPr>
        <p:spPr>
          <a:xfrm>
            <a:off x="2841952" y="1985917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C972BAA9-F4E6-4AAA-9A4B-F6BAB80A495B}"/>
              </a:ext>
            </a:extLst>
          </p:cNvPr>
          <p:cNvSpPr/>
          <p:nvPr/>
        </p:nvSpPr>
        <p:spPr>
          <a:xfrm>
            <a:off x="5678785" y="810094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発行番号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0A18344E-B44B-4FA9-BC23-F3928C8A3F15}"/>
              </a:ext>
            </a:extLst>
          </p:cNvPr>
          <p:cNvSpPr/>
          <p:nvPr/>
        </p:nvSpPr>
        <p:spPr>
          <a:xfrm>
            <a:off x="3003952" y="8100943"/>
            <a:ext cx="64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422592F5-A302-4A18-9CEA-0BBB25B32E52}"/>
              </a:ext>
            </a:extLst>
          </p:cNvPr>
          <p:cNvSpPr/>
          <p:nvPr/>
        </p:nvSpPr>
        <p:spPr>
          <a:xfrm>
            <a:off x="1381330" y="200429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患者氏名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ADEBC73-83E3-478A-930D-9377FA418466}"/>
              </a:ext>
            </a:extLst>
          </p:cNvPr>
          <p:cNvSpPr/>
          <p:nvPr/>
        </p:nvSpPr>
        <p:spPr>
          <a:xfrm>
            <a:off x="1381330" y="182784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88CEEF3C-150D-48F0-B046-58AE81E10BBF}"/>
              </a:ext>
            </a:extLst>
          </p:cNvPr>
          <p:cNvSpPr/>
          <p:nvPr/>
        </p:nvSpPr>
        <p:spPr>
          <a:xfrm>
            <a:off x="2714626" y="2154791"/>
            <a:ext cx="254794" cy="14088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78A2EE9-030A-4265-8FDD-1B97B7A1FB05}"/>
              </a:ext>
            </a:extLst>
          </p:cNvPr>
          <p:cNvSpPr/>
          <p:nvPr/>
        </p:nvSpPr>
        <p:spPr>
          <a:xfrm>
            <a:off x="4327476" y="204533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8215BF0E-7913-4065-98DD-99EC232C06E3}"/>
              </a:ext>
            </a:extLst>
          </p:cNvPr>
          <p:cNvSpPr/>
          <p:nvPr/>
        </p:nvSpPr>
        <p:spPr>
          <a:xfrm>
            <a:off x="1381329" y="2602919"/>
            <a:ext cx="64799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9FA856A3-B8B3-451C-ACF6-198ABFDA2F16}"/>
              </a:ext>
            </a:extLst>
          </p:cNvPr>
          <p:cNvSpPr/>
          <p:nvPr/>
        </p:nvSpPr>
        <p:spPr>
          <a:xfrm>
            <a:off x="4150520" y="6944832"/>
            <a:ext cx="2166742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認定（診療予定）日　　　　　年　　　月　　日　　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F301CB7-DE2A-42AF-9EE6-2AA5B9DFCE66}"/>
              </a:ext>
            </a:extLst>
          </p:cNvPr>
          <p:cNvSpPr/>
          <p:nvPr/>
        </p:nvSpPr>
        <p:spPr>
          <a:xfrm>
            <a:off x="1556973" y="662826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3EDCBA33-4789-4E13-9674-340A490ABD04}"/>
              </a:ext>
            </a:extLst>
          </p:cNvPr>
          <p:cNvSpPr/>
          <p:nvPr/>
        </p:nvSpPr>
        <p:spPr>
          <a:xfrm>
            <a:off x="4327476" y="259819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扶助名</a:t>
            </a: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E4193ED5-7F0A-47C6-9A45-2EB494F5C9B9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F7F73059-EC6E-4D5D-B4FE-AB4346BF45C0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093EC49C-8B47-4234-AC10-3CAF7F648E52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94282A1D-97F2-4513-A24E-3EF65C587FFA}"/>
              </a:ext>
            </a:extLst>
          </p:cNvPr>
          <p:cNvSpPr/>
          <p:nvPr/>
        </p:nvSpPr>
        <p:spPr>
          <a:xfrm>
            <a:off x="3809652" y="729558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ADC33907-DFBD-4484-B6B1-69801A5E4A81}"/>
              </a:ext>
            </a:extLst>
          </p:cNvPr>
          <p:cNvSpPr/>
          <p:nvPr/>
        </p:nvSpPr>
        <p:spPr>
          <a:xfrm>
            <a:off x="575729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13966166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C427742-E309-4BE5-8F2C-11F1ABD21384}"/>
</file>

<file path=customXml/itemProps2.xml><?xml version="1.0" encoding="utf-8"?>
<ds:datastoreItem xmlns:ds="http://schemas.openxmlformats.org/officeDocument/2006/customXml" ds:itemID="{22B3BC6E-9F79-4CD3-96B4-2BB89FCAD82D}"/>
</file>

<file path=customXml/itemProps3.xml><?xml version="1.0" encoding="utf-8"?>
<ds:datastoreItem xmlns:ds="http://schemas.openxmlformats.org/officeDocument/2006/customXml" ds:itemID="{60DCB562-7670-42E0-BA5A-91DFA3565879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97</TotalTime>
  <Words>166</Words>
  <Application>Microsoft Office PowerPoint</Application>
  <PresentationFormat>A4 210 x 297 mm</PresentationFormat>
  <Paragraphs>63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66</cp:revision>
  <dcterms:created xsi:type="dcterms:W3CDTF">2022-01-20T04:34:58Z</dcterms:created>
  <dcterms:modified xsi:type="dcterms:W3CDTF">2024-03-25T07:24:42Z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14ba6331-8389-41ba-8e44-09f55ecd3efc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