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3.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ppt/tags/tag1.xml" ContentType="application/vnd.openxmlformats-officedocument.presentationml.tags+xml"/>
  <Override PartName="/ppt/tags/tag2.xml" ContentType="application/vnd.openxmlformats-officedocument.presentationml.tags+xml"/>
  <Override PartName="/docProps/app.xml" ContentType="application/vnd.openxmlformats-officedocument.extended-properties+xml"/>
  <Override PartName="/docProps/custom.xml" ContentType="application/vnd.openxmlformats-officedocument.custom-properties+xml"/>
  <Override PartName="/docProps/core.xml" ContentType="application/vnd.openxmlformats-package.core-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microsoft.com/office/2020/02/relationships/classificationlabels" Target="docMetadata/LabelInfo.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88" autoAdjust="0"/>
    <p:restoredTop sz="94660"/>
  </p:normalViewPr>
  <p:slideViewPr>
    <p:cSldViewPr snapToGrid="0" showGuides="1">
      <p:cViewPr>
        <p:scale>
          <a:sx n="125" d="100"/>
          <a:sy n="125" d="100"/>
        </p:scale>
        <p:origin x="1782" y="-42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tags" Target="tags/tag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10" Type="http://schemas.openxmlformats.org/officeDocument/2006/relationships/customXml" Target="../customXml/item3.xml"/><Relationship Id="rId4" Type="http://schemas.openxmlformats.org/officeDocument/2006/relationships/presProps" Target="presProps.xml"/><Relationship Id="rId9" Type="http://schemas.openxmlformats.org/officeDocument/2006/relationships/customXml" Target="../customXml/item2.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2025/7/28</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正方形/長方形 15">
            <a:extLst>
              <a:ext uri="{FF2B5EF4-FFF2-40B4-BE49-F238E27FC236}">
                <a16:creationId xmlns:a16="http://schemas.microsoft.com/office/drawing/2014/main" id="{15F37CC2-E767-4D7A-9BB8-877DA41FFCFB}"/>
              </a:ext>
            </a:extLst>
          </p:cNvPr>
          <p:cNvSpPr/>
          <p:nvPr/>
        </p:nvSpPr>
        <p:spPr>
          <a:xfrm>
            <a:off x="571331" y="6627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1" name="正方形/長方形 20">
            <a:extLst>
              <a:ext uri="{FF2B5EF4-FFF2-40B4-BE49-F238E27FC236}">
                <a16:creationId xmlns:a16="http://schemas.microsoft.com/office/drawing/2014/main" id="{309BA8F7-2979-49CD-A58A-2AB062DDEC7D}"/>
              </a:ext>
            </a:extLst>
          </p:cNvPr>
          <p:cNvSpPr/>
          <p:nvPr/>
        </p:nvSpPr>
        <p:spPr>
          <a:xfrm>
            <a:off x="571331" y="1180147"/>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22" name="正方形/長方形 21">
            <a:extLst>
              <a:ext uri="{FF2B5EF4-FFF2-40B4-BE49-F238E27FC236}">
                <a16:creationId xmlns:a16="http://schemas.microsoft.com/office/drawing/2014/main" id="{D8CD63A8-CF58-444A-8C9B-EF039E2D2AF6}"/>
              </a:ext>
            </a:extLst>
          </p:cNvPr>
          <p:cNvSpPr/>
          <p:nvPr/>
        </p:nvSpPr>
        <p:spPr>
          <a:xfrm>
            <a:off x="571331" y="135054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23" name="正方形/長方形 22">
            <a:extLst>
              <a:ext uri="{FF2B5EF4-FFF2-40B4-BE49-F238E27FC236}">
                <a16:creationId xmlns:a16="http://schemas.microsoft.com/office/drawing/2014/main" id="{D29ED60F-F243-4367-9194-FF9077239637}"/>
              </a:ext>
            </a:extLst>
          </p:cNvPr>
          <p:cNvSpPr/>
          <p:nvPr/>
        </p:nvSpPr>
        <p:spPr>
          <a:xfrm>
            <a:off x="571331" y="1522438"/>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24" name="正方形/長方形 23">
            <a:extLst>
              <a:ext uri="{FF2B5EF4-FFF2-40B4-BE49-F238E27FC236}">
                <a16:creationId xmlns:a16="http://schemas.microsoft.com/office/drawing/2014/main" id="{DD468B3D-D500-4E3B-917F-2317A9CE23C9}"/>
              </a:ext>
            </a:extLst>
          </p:cNvPr>
          <p:cNvSpPr/>
          <p:nvPr/>
        </p:nvSpPr>
        <p:spPr>
          <a:xfrm>
            <a:off x="1426742" y="1522438"/>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25" name="正方形/長方形 24">
            <a:extLst>
              <a:ext uri="{FF2B5EF4-FFF2-40B4-BE49-F238E27FC236}">
                <a16:creationId xmlns:a16="http://schemas.microsoft.com/office/drawing/2014/main" id="{3E22DD39-CD1D-4B7B-9C76-9A84420D8719}"/>
              </a:ext>
            </a:extLst>
          </p:cNvPr>
          <p:cNvSpPr/>
          <p:nvPr/>
        </p:nvSpPr>
        <p:spPr>
          <a:xfrm>
            <a:off x="571331" y="1691340"/>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sp>
        <p:nvSpPr>
          <p:cNvPr id="26" name="正方形/長方形 25">
            <a:extLst>
              <a:ext uri="{FF2B5EF4-FFF2-40B4-BE49-F238E27FC236}">
                <a16:creationId xmlns:a16="http://schemas.microsoft.com/office/drawing/2014/main" id="{CD4B00D2-8ABC-42DE-AA02-23D3FA0B3454}"/>
              </a:ext>
            </a:extLst>
          </p:cNvPr>
          <p:cNvSpPr/>
          <p:nvPr/>
        </p:nvSpPr>
        <p:spPr>
          <a:xfrm>
            <a:off x="5796933" y="834114"/>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7" name="正方形/長方形 26">
            <a:extLst>
              <a:ext uri="{FF2B5EF4-FFF2-40B4-BE49-F238E27FC236}">
                <a16:creationId xmlns:a16="http://schemas.microsoft.com/office/drawing/2014/main" id="{1AC32EE7-93B2-42D2-A1A6-AC419C29EF37}"/>
              </a:ext>
            </a:extLst>
          </p:cNvPr>
          <p:cNvSpPr/>
          <p:nvPr/>
        </p:nvSpPr>
        <p:spPr>
          <a:xfrm>
            <a:off x="5669633" y="100451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28" name="正方形/長方形 27">
            <a:extLst>
              <a:ext uri="{FF2B5EF4-FFF2-40B4-BE49-F238E27FC236}">
                <a16:creationId xmlns:a16="http://schemas.microsoft.com/office/drawing/2014/main" id="{F0F7F8E1-6B88-472A-8540-86A34E5ABD8C}"/>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9" name="正方形/長方形 28">
            <a:extLst>
              <a:ext uri="{FF2B5EF4-FFF2-40B4-BE49-F238E27FC236}">
                <a16:creationId xmlns:a16="http://schemas.microsoft.com/office/drawing/2014/main" id="{47BC244D-636C-40F2-85AB-8B3C7F44F22B}"/>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30" name="正方形/長方形 29">
            <a:extLst>
              <a:ext uri="{FF2B5EF4-FFF2-40B4-BE49-F238E27FC236}">
                <a16:creationId xmlns:a16="http://schemas.microsoft.com/office/drawing/2014/main" id="{AF0890E5-E71A-42A4-95E0-CF20F96CD72B}"/>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31" name="正方形/長方形 30">
            <a:extLst>
              <a:ext uri="{FF2B5EF4-FFF2-40B4-BE49-F238E27FC236}">
                <a16:creationId xmlns:a16="http://schemas.microsoft.com/office/drawing/2014/main" id="{7A0549E4-9466-4AB0-AF4C-BD6091C22887}"/>
              </a:ext>
            </a:extLst>
          </p:cNvPr>
          <p:cNvSpPr/>
          <p:nvPr/>
        </p:nvSpPr>
        <p:spPr>
          <a:xfrm>
            <a:off x="5837794" y="1280351"/>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2" name="Rectangle 109">
            <a:extLst>
              <a:ext uri="{FF2B5EF4-FFF2-40B4-BE49-F238E27FC236}">
                <a16:creationId xmlns:a16="http://schemas.microsoft.com/office/drawing/2014/main" id="{80B96837-954E-41A7-B182-A66234B12C9D}"/>
              </a:ext>
            </a:extLst>
          </p:cNvPr>
          <p:cNvSpPr>
            <a:spLocks noChangeArrowheads="1"/>
          </p:cNvSpPr>
          <p:nvPr/>
        </p:nvSpPr>
        <p:spPr bwMode="auto">
          <a:xfrm>
            <a:off x="557633" y="2216096"/>
            <a:ext cx="5760000" cy="1323439"/>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806450" rtl="0" eaLnBrk="0" fontAlgn="base" latinLnBrk="0" hangingPunct="0">
              <a:lnSpc>
                <a:spcPct val="100000"/>
              </a:lnSpc>
              <a:spcBef>
                <a:spcPct val="0"/>
              </a:spcBef>
              <a:spcAft>
                <a:spcPct val="0"/>
              </a:spcAft>
              <a:buClrTx/>
              <a:buSzTx/>
              <a:buFontTx/>
              <a:buNone/>
            </a:pP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defTabSz="806450" rtl="0" eaLnBrk="0" fontAlgn="base" latinLnBrk="0" hangingPunct="0">
              <a:lnSpc>
                <a:spcPct val="100000"/>
              </a:lnSpc>
              <a:spcBef>
                <a:spcPct val="0"/>
              </a:spcBef>
              <a:spcAft>
                <a:spcPct val="0"/>
              </a:spcAft>
              <a:buClrTx/>
              <a:buSzTx/>
              <a:buFontTx/>
              <a:buNone/>
            </a:pP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806450" rtl="0" eaLnBrk="0" fontAlgn="base" latinLnBrk="0" hangingPunct="0">
              <a:lnSpc>
                <a:spcPct val="100000"/>
              </a:lnSpc>
              <a:spcBef>
                <a:spcPct val="0"/>
              </a:spcBef>
              <a:spcAft>
                <a:spcPct val="0"/>
              </a:spcAft>
              <a:buClrTx/>
              <a:buSzTx/>
              <a:buFontTx/>
              <a:buNone/>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保　護　　　　　　　決　定　通　知　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a:p>
            <a:pPr marR="0" lvl="0" indent="2154238" defTabSz="914400" rtl="0" eaLnBrk="0" fontAlgn="base" latinLnBrk="0" hangingPunct="0">
              <a:lnSpc>
                <a:spcPct val="100000"/>
              </a:lnSpc>
              <a:spcBef>
                <a:spcPct val="0"/>
              </a:spcBef>
              <a:spcAft>
                <a:spcPct val="0"/>
              </a:spcAft>
              <a:buClrTx/>
              <a:buSzTx/>
              <a:buFontTx/>
              <a:buNone/>
              <a:tabLst/>
            </a:pPr>
            <a:endPar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pP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pP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pP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6" name="テキスト ボックス 35">
            <a:extLst>
              <a:ext uri="{FF2B5EF4-FFF2-40B4-BE49-F238E27FC236}">
                <a16:creationId xmlns:a16="http://schemas.microsoft.com/office/drawing/2014/main" id="{73916F59-4371-459C-BF5E-F692224855A7}"/>
              </a:ext>
            </a:extLst>
          </p:cNvPr>
          <p:cNvSpPr txBox="1"/>
          <p:nvPr/>
        </p:nvSpPr>
        <p:spPr>
          <a:xfrm>
            <a:off x="547685" y="4018353"/>
            <a:ext cx="5769947" cy="466794"/>
          </a:xfrm>
          <a:prstGeom prst="rect">
            <a:avLst/>
          </a:prstGeom>
          <a:noFill/>
          <a:ln>
            <a:noFill/>
          </a:ln>
        </p:spPr>
        <p:txBody>
          <a:bodyPr wrap="square" lIns="36000" tIns="0" rIns="0" bIns="0" rtlCol="0">
            <a:spAutoFit/>
          </a:bodyPr>
          <a:lstStyle/>
          <a:p>
            <a:pPr defTabSz="541338">
              <a:spcAft>
                <a:spcPts val="200"/>
              </a:spcAft>
              <a:tabLst>
                <a:tab pos="266700" algn="l"/>
              </a:tabLst>
            </a:pPr>
            <a:r>
              <a:rPr kumimoji="1" lang="en-US" altLang="ja-JP" sz="900" dirty="0">
                <a:latin typeface="ＭＳ Ｐゴシック" panose="020B0600070205080204" pitchFamily="50" charset="-128"/>
                <a:ea typeface="ＭＳ Ｐゴシック" panose="020B0600070205080204" pitchFamily="50" charset="-128"/>
              </a:rPr>
              <a:t>1	</a:t>
            </a:r>
            <a:r>
              <a:rPr kumimoji="1" lang="ja-JP" altLang="en-US" sz="900" dirty="0">
                <a:latin typeface="ＭＳ Ｐゴシック" panose="020B0600070205080204" pitchFamily="50" charset="-128"/>
                <a:ea typeface="ＭＳ Ｐゴシック" panose="020B0600070205080204" pitchFamily="50" charset="-128"/>
              </a:rPr>
              <a:t>停止する期間</a:t>
            </a:r>
            <a:endParaRPr kumimoji="1" lang="en-US" altLang="ja-JP" sz="900" dirty="0">
              <a:latin typeface="ＭＳ Ｐゴシック" panose="020B0600070205080204" pitchFamily="50" charset="-128"/>
              <a:ea typeface="ＭＳ Ｐゴシック" panose="020B0600070205080204" pitchFamily="50" charset="-128"/>
            </a:endParaRPr>
          </a:p>
          <a:p>
            <a:pPr defTabSz="541338">
              <a:spcAft>
                <a:spcPts val="200"/>
              </a:spcAft>
              <a:tabLst>
                <a:tab pos="266700" algn="l"/>
                <a:tab pos="1701800" algn="l"/>
              </a:tabLst>
            </a:pPr>
            <a:r>
              <a:rPr kumimoji="1" lang="en-US" altLang="ja-JP" sz="900" dirty="0">
                <a:latin typeface="ＭＳ Ｐゴシック" panose="020B0600070205080204" pitchFamily="50" charset="-128"/>
                <a:ea typeface="ＭＳ Ｐゴシック" panose="020B0600070205080204" pitchFamily="50" charset="-128"/>
              </a:rPr>
              <a:t>2	</a:t>
            </a:r>
            <a:r>
              <a:rPr kumimoji="1" lang="ja-JP" altLang="en-US" sz="900" dirty="0">
                <a:latin typeface="ＭＳ Ｐゴシック" panose="020B0600070205080204" pitchFamily="50" charset="-128"/>
                <a:ea typeface="ＭＳ Ｐゴシック" panose="020B0600070205080204" pitchFamily="50" charset="-128"/>
              </a:rPr>
              <a:t>廃止する時期</a:t>
            </a:r>
            <a:r>
              <a:rPr kumimoji="1" lang="en-US" altLang="ja-JP" sz="900" dirty="0">
                <a:latin typeface="ＭＳ Ｐゴシック" panose="020B0600070205080204" pitchFamily="50" charset="-128"/>
                <a:ea typeface="ＭＳ Ｐゴシック" panose="020B0600070205080204" pitchFamily="50" charset="-128"/>
              </a:rPr>
              <a:t>	</a:t>
            </a:r>
          </a:p>
          <a:p>
            <a:pPr defTabSz="541338">
              <a:spcAft>
                <a:spcPts val="200"/>
              </a:spcAft>
              <a:tabLst>
                <a:tab pos="266700" algn="l"/>
              </a:tabLst>
            </a:pPr>
            <a:r>
              <a:rPr kumimoji="1" lang="en-US" altLang="ja-JP" sz="900" dirty="0">
                <a:latin typeface="ＭＳ Ｐゴシック" panose="020B0600070205080204" pitchFamily="50" charset="-128"/>
                <a:ea typeface="ＭＳ Ｐゴシック" panose="020B0600070205080204" pitchFamily="50" charset="-128"/>
              </a:rPr>
              <a:t>3	</a:t>
            </a:r>
            <a:r>
              <a:rPr kumimoji="1" lang="ja-JP" altLang="en-US" sz="900" dirty="0">
                <a:latin typeface="ＭＳ Ｐゴシック" panose="020B0600070205080204" pitchFamily="50" charset="-128"/>
                <a:ea typeface="ＭＳ Ｐゴシック" panose="020B0600070205080204" pitchFamily="50" charset="-128"/>
              </a:rPr>
              <a:t>理　　由</a:t>
            </a:r>
            <a:endParaRPr kumimoji="1" lang="en-US" altLang="ja-JP" sz="900" dirty="0">
              <a:latin typeface="ＭＳ Ｐゴシック" panose="020B0600070205080204" pitchFamily="50" charset="-128"/>
              <a:ea typeface="ＭＳ Ｐゴシック" panose="020B0600070205080204" pitchFamily="50" charset="-128"/>
            </a:endParaRPr>
          </a:p>
        </p:txBody>
      </p:sp>
      <p:sp>
        <p:nvSpPr>
          <p:cNvPr id="38" name="テキスト ボックス 37">
            <a:extLst>
              <a:ext uri="{FF2B5EF4-FFF2-40B4-BE49-F238E27FC236}">
                <a16:creationId xmlns:a16="http://schemas.microsoft.com/office/drawing/2014/main" id="{26C68D42-2433-4EFA-987B-DA9B773F191A}"/>
              </a:ext>
            </a:extLst>
          </p:cNvPr>
          <p:cNvSpPr txBox="1"/>
          <p:nvPr/>
        </p:nvSpPr>
        <p:spPr>
          <a:xfrm>
            <a:off x="547685" y="4559727"/>
            <a:ext cx="5769947" cy="1944122"/>
          </a:xfrm>
          <a:prstGeom prst="rect">
            <a:avLst/>
          </a:prstGeom>
          <a:noFill/>
          <a:ln>
            <a:noFill/>
          </a:ln>
        </p:spPr>
        <p:txBody>
          <a:bodyPr wrap="square" lIns="36000" tIns="0" rIns="0" bIns="0" rtlCol="0">
            <a:spAutoFit/>
          </a:bodyPr>
          <a:lstStyle/>
          <a:p>
            <a:pPr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（備考）この決定に不服があるときは、この決定があったことを知った日の翌日から起算して</a:t>
            </a:r>
            <a:r>
              <a:rPr kumimoji="1" lang="en-US" altLang="ja-JP" sz="900" dirty="0">
                <a:latin typeface="ＭＳ Ｐゴシック" panose="020B0600070205080204" pitchFamily="50" charset="-128"/>
                <a:ea typeface="ＭＳ Ｐゴシック" panose="020B0600070205080204" pitchFamily="50" charset="-128"/>
              </a:rPr>
              <a:t>3</a:t>
            </a:r>
            <a:r>
              <a:rPr kumimoji="1" lang="ja-JP" altLang="en-US" sz="900" dirty="0">
                <a:latin typeface="ＭＳ Ｐゴシック" panose="020B0600070205080204" pitchFamily="50" charset="-128"/>
                <a:ea typeface="ＭＳ Ｐゴシック" panose="020B0600070205080204" pitchFamily="50" charset="-128"/>
              </a:rPr>
              <a:t>か月以内に、知事に対し審</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査請求をすることができます（なお、決定があったことを知った日の翌日から起算して</a:t>
            </a:r>
            <a:r>
              <a:rPr kumimoji="1" lang="en-US" altLang="ja-JP" sz="900" dirty="0">
                <a:latin typeface="ＭＳ Ｐゴシック" panose="020B0600070205080204" pitchFamily="50" charset="-128"/>
                <a:ea typeface="ＭＳ Ｐゴシック" panose="020B0600070205080204" pitchFamily="50" charset="-128"/>
              </a:rPr>
              <a:t>3</a:t>
            </a:r>
            <a:r>
              <a:rPr kumimoji="1" lang="ja-JP" altLang="en-US" sz="900" dirty="0">
                <a:latin typeface="ＭＳ Ｐゴシック" panose="020B0600070205080204" pitchFamily="50" charset="-128"/>
                <a:ea typeface="ＭＳ Ｐゴシック" panose="020B0600070205080204" pitchFamily="50" charset="-128"/>
              </a:rPr>
              <a:t>か月以内であっても、決定があっ</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た日の翌日から起算して</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年を経過すると審査請求をすることができなくなります。</a:t>
            </a:r>
            <a:r>
              <a:rPr kumimoji="1" lang="en-US" altLang="ja-JP" sz="900" dirty="0">
                <a:latin typeface="ＭＳ Ｐゴシック" panose="020B0600070205080204" pitchFamily="50" charset="-128"/>
                <a:ea typeface="ＭＳ Ｐゴシック" panose="020B0600070205080204" pitchFamily="50" charset="-128"/>
              </a:rPr>
              <a:t>)</a:t>
            </a:r>
          </a:p>
          <a:p>
            <a:pPr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　　また、この審査請求に対する裁決を経た場合に限り、その審査請求に対する裁決があったことを知った日の翌日から</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起算して</a:t>
            </a:r>
            <a:r>
              <a:rPr kumimoji="1" lang="en-US" altLang="ja-JP" sz="900" dirty="0">
                <a:latin typeface="ＭＳ Ｐゴシック" panose="020B0600070205080204" pitchFamily="50" charset="-128"/>
                <a:ea typeface="ＭＳ Ｐゴシック" panose="020B0600070205080204" pitchFamily="50" charset="-128"/>
              </a:rPr>
              <a:t>6</a:t>
            </a:r>
            <a:r>
              <a:rPr kumimoji="1" lang="ja-JP" altLang="en-US" sz="900" dirty="0">
                <a:latin typeface="ＭＳ Ｐゴシック" panose="020B0600070205080204" pitchFamily="50" charset="-128"/>
                <a:ea typeface="ＭＳ Ｐゴシック" panose="020B0600070205080204" pitchFamily="50" charset="-128"/>
              </a:rPr>
              <a:t>か月以内に、市を被告として</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訴訟において市を代表する者は市長となります。</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この決定の取り消しの訴えを</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提起することができます　</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なお、裁決があったことを知った日の翌日から起算して</a:t>
            </a:r>
            <a:r>
              <a:rPr kumimoji="1" lang="en-US" altLang="ja-JP" sz="900" dirty="0">
                <a:latin typeface="ＭＳ Ｐゴシック" panose="020B0600070205080204" pitchFamily="50" charset="-128"/>
                <a:ea typeface="ＭＳ Ｐゴシック" panose="020B0600070205080204" pitchFamily="50" charset="-128"/>
              </a:rPr>
              <a:t>6</a:t>
            </a:r>
            <a:r>
              <a:rPr kumimoji="1" lang="ja-JP" altLang="en-US" sz="900" dirty="0">
                <a:latin typeface="ＭＳ Ｐゴシック" panose="020B0600070205080204" pitchFamily="50" charset="-128"/>
                <a:ea typeface="ＭＳ Ｐゴシック" panose="020B0600070205080204" pitchFamily="50" charset="-128"/>
              </a:rPr>
              <a:t>か月以内であっても、裁決があった</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日の翌日から起算して</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年を経過すると決定の取消しの訴えを提起することができなくなります。</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。ただし、次の①から</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③までのいずれかに該当するときは、審査請求に対する裁決を経ないでこの決定の取り消しの訴えを提起することが</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できます。①審査請求をした日（行政不服審査法（平成</a:t>
            </a:r>
            <a:r>
              <a:rPr kumimoji="1" lang="en-US" altLang="ja-JP" sz="900" dirty="0">
                <a:latin typeface="ＭＳ Ｐゴシック" panose="020B0600070205080204" pitchFamily="50" charset="-128"/>
                <a:ea typeface="ＭＳ Ｐゴシック" panose="020B0600070205080204" pitchFamily="50" charset="-128"/>
              </a:rPr>
              <a:t>26</a:t>
            </a:r>
            <a:r>
              <a:rPr kumimoji="1" lang="ja-JP" altLang="en-US" sz="900" dirty="0">
                <a:latin typeface="ＭＳ Ｐゴシック" panose="020B0600070205080204" pitchFamily="50" charset="-128"/>
                <a:ea typeface="ＭＳ Ｐゴシック" panose="020B0600070205080204" pitchFamily="50" charset="-128"/>
              </a:rPr>
              <a:t>年法律第</a:t>
            </a:r>
            <a:r>
              <a:rPr kumimoji="1" lang="en-US" altLang="ja-JP" sz="900" dirty="0">
                <a:latin typeface="ＭＳ Ｐゴシック" panose="020B0600070205080204" pitchFamily="50" charset="-128"/>
                <a:ea typeface="ＭＳ Ｐゴシック" panose="020B0600070205080204" pitchFamily="50" charset="-128"/>
              </a:rPr>
              <a:t>68</a:t>
            </a:r>
            <a:r>
              <a:rPr kumimoji="1" lang="ja-JP" altLang="en-US" sz="900" dirty="0">
                <a:latin typeface="ＭＳ Ｐゴシック" panose="020B0600070205080204" pitchFamily="50" charset="-128"/>
                <a:ea typeface="ＭＳ Ｐゴシック" panose="020B0600070205080204" pitchFamily="50" charset="-128"/>
              </a:rPr>
              <a:t>号）第</a:t>
            </a:r>
            <a:r>
              <a:rPr kumimoji="1" lang="en-US" altLang="ja-JP" sz="900" dirty="0">
                <a:latin typeface="ＭＳ Ｐゴシック" panose="020B0600070205080204" pitchFamily="50" charset="-128"/>
                <a:ea typeface="ＭＳ Ｐゴシック" panose="020B0600070205080204" pitchFamily="50" charset="-128"/>
              </a:rPr>
              <a:t>23</a:t>
            </a:r>
            <a:r>
              <a:rPr kumimoji="1" lang="ja-JP" altLang="en-US" sz="900" dirty="0">
                <a:latin typeface="ＭＳ Ｐゴシック" panose="020B0600070205080204" pitchFamily="50" charset="-128"/>
                <a:ea typeface="ＭＳ Ｐゴシック" panose="020B0600070205080204" pitchFamily="50" charset="-128"/>
              </a:rPr>
              <a:t>条の規定により不備を補正すべきことを</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命じられた場合にあっては、当該不備を補正した日）の翌日から起算して</a:t>
            </a:r>
            <a:r>
              <a:rPr kumimoji="1" lang="en-US" altLang="ja-JP" sz="900" dirty="0">
                <a:latin typeface="ＭＳ Ｐゴシック" panose="020B0600070205080204" pitchFamily="50" charset="-128"/>
                <a:ea typeface="ＭＳ Ｐゴシック" panose="020B0600070205080204" pitchFamily="50" charset="-128"/>
              </a:rPr>
              <a:t>50</a:t>
            </a:r>
            <a:r>
              <a:rPr kumimoji="1" lang="ja-JP" altLang="en-US" sz="900" dirty="0">
                <a:latin typeface="ＭＳ Ｐゴシック" panose="020B0600070205080204" pitchFamily="50" charset="-128"/>
                <a:ea typeface="ＭＳ Ｐゴシック" panose="020B0600070205080204" pitchFamily="50" charset="-128"/>
              </a:rPr>
              <a:t>日（</a:t>
            </a:r>
            <a:r>
              <a:rPr kumimoji="1" lang="en-US" altLang="ja-JP" sz="900" dirty="0">
                <a:latin typeface="ＭＳ Ｐゴシック" panose="020B0600070205080204" pitchFamily="50" charset="-128"/>
                <a:ea typeface="ＭＳ Ｐゴシック" panose="020B0600070205080204" pitchFamily="50" charset="-128"/>
              </a:rPr>
              <a:t>50</a:t>
            </a:r>
            <a:r>
              <a:rPr kumimoji="1" lang="ja-JP" altLang="en-US" sz="900" dirty="0">
                <a:latin typeface="ＭＳ Ｐゴシック" panose="020B0600070205080204" pitchFamily="50" charset="-128"/>
                <a:ea typeface="ＭＳ Ｐゴシック" panose="020B0600070205080204" pitchFamily="50" charset="-128"/>
              </a:rPr>
              <a:t>日以内に行政不服審査法第</a:t>
            </a:r>
            <a:r>
              <a:rPr kumimoji="1" lang="en-US" altLang="ja-JP" sz="900" dirty="0">
                <a:latin typeface="ＭＳ Ｐゴシック" panose="020B0600070205080204" pitchFamily="50" charset="-128"/>
                <a:ea typeface="ＭＳ Ｐゴシック" panose="020B0600070205080204" pitchFamily="50" charset="-128"/>
              </a:rPr>
              <a:t>43</a:t>
            </a:r>
            <a:r>
              <a:rPr kumimoji="1" lang="ja-JP" altLang="en-US" sz="900" dirty="0">
                <a:latin typeface="ＭＳ Ｐゴシック" panose="020B0600070205080204" pitchFamily="50" charset="-128"/>
                <a:ea typeface="ＭＳ Ｐゴシック" panose="020B0600070205080204" pitchFamily="50" charset="-128"/>
              </a:rPr>
              <a:t>条第</a:t>
            </a:r>
            <a:r>
              <a:rPr kumimoji="1" lang="en-US" altLang="ja-JP" sz="900" dirty="0">
                <a:latin typeface="ＭＳ Ｐゴシック" panose="020B0600070205080204" pitchFamily="50" charset="-128"/>
                <a:ea typeface="ＭＳ Ｐゴシック" panose="020B0600070205080204" pitchFamily="50" charset="-128"/>
              </a:rPr>
              <a:t>3</a:t>
            </a: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項の規定により通知を受けた場合は</a:t>
            </a:r>
            <a:r>
              <a:rPr kumimoji="1" lang="en-US" altLang="ja-JP" sz="900" dirty="0">
                <a:latin typeface="ＭＳ Ｐゴシック" panose="020B0600070205080204" pitchFamily="50" charset="-128"/>
                <a:ea typeface="ＭＳ Ｐゴシック" panose="020B0600070205080204" pitchFamily="50" charset="-128"/>
              </a:rPr>
              <a:t>70</a:t>
            </a:r>
            <a:r>
              <a:rPr kumimoji="1" lang="ja-JP" altLang="en-US" sz="900" dirty="0">
                <a:latin typeface="ＭＳ Ｐゴシック" panose="020B0600070205080204" pitchFamily="50" charset="-128"/>
                <a:ea typeface="ＭＳ Ｐゴシック" panose="020B0600070205080204" pitchFamily="50" charset="-128"/>
              </a:rPr>
              <a:t>日</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を経過しても裁決がないとき。②決定、決定の執行又は手続の続行により生</a:t>
            </a:r>
            <a:endParaRPr kumimoji="1" lang="en-US" altLang="ja-JP" sz="900" dirty="0">
              <a:latin typeface="ＭＳ Ｐゴシック" panose="020B0600070205080204" pitchFamily="50" charset="-128"/>
              <a:ea typeface="ＭＳ Ｐゴシック" panose="020B0600070205080204" pitchFamily="50" charset="-128"/>
            </a:endParaRPr>
          </a:p>
          <a:p>
            <a:pPr indent="85725" defTabSz="541338">
              <a:spcAft>
                <a:spcPts val="2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ずる著しい損害を避けるため緊急の必要があるとき。③その他裁決を経ないことにつき正当な理由があるとき。</a:t>
            </a:r>
            <a:endParaRPr kumimoji="1" lang="en-US" altLang="ja-JP" sz="900" dirty="0">
              <a:latin typeface="ＭＳ Ｐゴシック" panose="020B0600070205080204" pitchFamily="50" charset="-128"/>
              <a:ea typeface="ＭＳ Ｐゴシック" panose="020B0600070205080204" pitchFamily="50" charset="-128"/>
            </a:endParaRPr>
          </a:p>
        </p:txBody>
      </p:sp>
      <p:sp>
        <p:nvSpPr>
          <p:cNvPr id="41" name="正方形/長方形 40">
            <a:extLst>
              <a:ext uri="{FF2B5EF4-FFF2-40B4-BE49-F238E27FC236}">
                <a16:creationId xmlns:a16="http://schemas.microsoft.com/office/drawing/2014/main" id="{DCF295EF-8C30-4A6B-BF49-6BEBABD07EF7}"/>
              </a:ext>
            </a:extLst>
          </p:cNvPr>
          <p:cNvSpPr/>
          <p:nvPr/>
        </p:nvSpPr>
        <p:spPr>
          <a:xfrm>
            <a:off x="2365999" y="3972020"/>
            <a:ext cx="9188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保護停止年月日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4" name="正方形/長方形 43">
            <a:extLst>
              <a:ext uri="{FF2B5EF4-FFF2-40B4-BE49-F238E27FC236}">
                <a16:creationId xmlns:a16="http://schemas.microsoft.com/office/drawing/2014/main" id="{BED555DA-0FD2-478C-AA3B-B80A2B80DAC9}"/>
              </a:ext>
            </a:extLst>
          </p:cNvPr>
          <p:cNvSpPr/>
          <p:nvPr/>
        </p:nvSpPr>
        <p:spPr>
          <a:xfrm>
            <a:off x="2365999" y="4148560"/>
            <a:ext cx="918801" cy="1372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保護廃止年月日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5" name="正方形/長方形 44">
            <a:extLst>
              <a:ext uri="{FF2B5EF4-FFF2-40B4-BE49-F238E27FC236}">
                <a16:creationId xmlns:a16="http://schemas.microsoft.com/office/drawing/2014/main" id="{8E65C690-CDF1-4DB4-92D5-E2FE5B7CD30B}"/>
              </a:ext>
            </a:extLst>
          </p:cNvPr>
          <p:cNvSpPr/>
          <p:nvPr/>
        </p:nvSpPr>
        <p:spPr>
          <a:xfrm>
            <a:off x="2365999" y="4333772"/>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決定理由</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42" name="グループ化 41">
            <a:extLst>
              <a:ext uri="{FF2B5EF4-FFF2-40B4-BE49-F238E27FC236}">
                <a16:creationId xmlns:a16="http://schemas.microsoft.com/office/drawing/2014/main" id="{EDCB15C1-947A-4A97-B5AC-9932FF484924}"/>
              </a:ext>
            </a:extLst>
          </p:cNvPr>
          <p:cNvGrpSpPr/>
          <p:nvPr/>
        </p:nvGrpSpPr>
        <p:grpSpPr>
          <a:xfrm>
            <a:off x="4885279" y="8492960"/>
            <a:ext cx="1469152" cy="1209186"/>
            <a:chOff x="4410455" y="8217841"/>
            <a:chExt cx="1469152" cy="1209186"/>
          </a:xfrm>
          <a:noFill/>
        </p:grpSpPr>
        <p:sp>
          <p:nvSpPr>
            <p:cNvPr id="43" name="テキスト ボックス 42">
              <a:extLst>
                <a:ext uri="{FF2B5EF4-FFF2-40B4-BE49-F238E27FC236}">
                  <a16:creationId xmlns:a16="http://schemas.microsoft.com/office/drawing/2014/main" id="{24E1A8DF-67D4-4C8B-95B8-DE32B821F3E9}"/>
                </a:ext>
              </a:extLst>
            </p:cNvPr>
            <p:cNvSpPr txBox="1"/>
            <p:nvPr/>
          </p:nvSpPr>
          <p:spPr>
            <a:xfrm>
              <a:off x="4410455" y="8217841"/>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46" name="正方形/長方形 45">
              <a:extLst>
                <a:ext uri="{FF2B5EF4-FFF2-40B4-BE49-F238E27FC236}">
                  <a16:creationId xmlns:a16="http://schemas.microsoft.com/office/drawing/2014/main" id="{BB9AC171-7EE9-40FA-95BD-4539C7E5E5CB}"/>
                </a:ext>
              </a:extLst>
            </p:cNvPr>
            <p:cNvSpPr/>
            <p:nvPr/>
          </p:nvSpPr>
          <p:spPr>
            <a:xfrm>
              <a:off x="4492546" y="8491289"/>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47" name="正方形/長方形 46">
              <a:extLst>
                <a:ext uri="{FF2B5EF4-FFF2-40B4-BE49-F238E27FC236}">
                  <a16:creationId xmlns:a16="http://schemas.microsoft.com/office/drawing/2014/main" id="{FDCD8FAC-7803-4210-BB79-2274280764E7}"/>
                </a:ext>
              </a:extLst>
            </p:cNvPr>
            <p:cNvSpPr/>
            <p:nvPr/>
          </p:nvSpPr>
          <p:spPr>
            <a:xfrm>
              <a:off x="4492544" y="8694793"/>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48" name="正方形/長方形 47">
              <a:extLst>
                <a:ext uri="{FF2B5EF4-FFF2-40B4-BE49-F238E27FC236}">
                  <a16:creationId xmlns:a16="http://schemas.microsoft.com/office/drawing/2014/main" id="{FEFBE107-773D-4AAF-8F09-8F16DA18819B}"/>
                </a:ext>
              </a:extLst>
            </p:cNvPr>
            <p:cNvSpPr/>
            <p:nvPr/>
          </p:nvSpPr>
          <p:spPr>
            <a:xfrm>
              <a:off x="4948647" y="8696963"/>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49" name="正方形/長方形 48">
              <a:extLst>
                <a:ext uri="{FF2B5EF4-FFF2-40B4-BE49-F238E27FC236}">
                  <a16:creationId xmlns:a16="http://schemas.microsoft.com/office/drawing/2014/main" id="{D925BAC4-3BFE-4753-9222-8419A199920C}"/>
                </a:ext>
              </a:extLst>
            </p:cNvPr>
            <p:cNvSpPr/>
            <p:nvPr/>
          </p:nvSpPr>
          <p:spPr>
            <a:xfrm>
              <a:off x="5432192" y="8694793"/>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0" name="正方形/長方形 49">
              <a:extLst>
                <a:ext uri="{FF2B5EF4-FFF2-40B4-BE49-F238E27FC236}">
                  <a16:creationId xmlns:a16="http://schemas.microsoft.com/office/drawing/2014/main" id="{293DD040-30BE-4440-B52E-E2ED0F563533}"/>
                </a:ext>
              </a:extLst>
            </p:cNvPr>
            <p:cNvSpPr/>
            <p:nvPr/>
          </p:nvSpPr>
          <p:spPr>
            <a:xfrm>
              <a:off x="4948647" y="888975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1" name="正方形/長方形 50">
              <a:extLst>
                <a:ext uri="{FF2B5EF4-FFF2-40B4-BE49-F238E27FC236}">
                  <a16:creationId xmlns:a16="http://schemas.microsoft.com/office/drawing/2014/main" id="{D641E3EF-2ACA-4732-84E2-6256FBB42E22}"/>
                </a:ext>
              </a:extLst>
            </p:cNvPr>
            <p:cNvSpPr/>
            <p:nvPr/>
          </p:nvSpPr>
          <p:spPr>
            <a:xfrm>
              <a:off x="4492543" y="9093747"/>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52" name="正方形/長方形 51">
              <a:extLst>
                <a:ext uri="{FF2B5EF4-FFF2-40B4-BE49-F238E27FC236}">
                  <a16:creationId xmlns:a16="http://schemas.microsoft.com/office/drawing/2014/main" id="{2DFC3629-AC3E-48C6-B800-12FA8EE854F1}"/>
                </a:ext>
              </a:extLst>
            </p:cNvPr>
            <p:cNvSpPr/>
            <p:nvPr/>
          </p:nvSpPr>
          <p:spPr>
            <a:xfrm>
              <a:off x="4466531" y="888975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725C1BE9-A0F3-D5CA-A5F2-6675D2A55C12}"/>
                </a:ext>
              </a:extLst>
            </p:cNvPr>
            <p:cNvSpPr/>
            <p:nvPr/>
          </p:nvSpPr>
          <p:spPr>
            <a:xfrm>
              <a:off x="4489510" y="9288219"/>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39" name="正方形/長方形 38">
            <a:extLst>
              <a:ext uri="{FF2B5EF4-FFF2-40B4-BE49-F238E27FC236}">
                <a16:creationId xmlns:a16="http://schemas.microsoft.com/office/drawing/2014/main" id="{91A92667-B24F-49EE-9BA3-4C4833DEB16D}"/>
              </a:ext>
            </a:extLst>
          </p:cNvPr>
          <p:cNvSpPr/>
          <p:nvPr/>
        </p:nvSpPr>
        <p:spPr>
          <a:xfrm>
            <a:off x="4506450" y="2633651"/>
            <a:ext cx="288131" cy="12858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R="0" lvl="0" indent="0" defTabSz="806450" rtl="0" eaLnBrk="0" fontAlgn="base" latinLnBrk="0" hangingPunct="0">
              <a:lnSpc>
                <a:spcPct val="100000"/>
              </a:lnSpc>
              <a:spcBef>
                <a:spcPct val="0"/>
              </a:spcBef>
              <a:spcAft>
                <a:spcPct val="0"/>
              </a:spcAft>
              <a:buClrTx/>
              <a:buSzTx/>
              <a:buFontTx/>
              <a:buNone/>
            </a:pPr>
            <a:r>
              <a:rPr lang="ja-JP" altLang="en-US"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rPr>
              <a:t>（控）</a:t>
            </a:r>
            <a:endParaRPr lang="en-US" altLang="ja-JP"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正方形/長方形 39">
            <a:extLst>
              <a:ext uri="{FF2B5EF4-FFF2-40B4-BE49-F238E27FC236}">
                <a16:creationId xmlns:a16="http://schemas.microsoft.com/office/drawing/2014/main" id="{806A783D-03D3-4D3F-9BB2-3F11A59E9F45}"/>
              </a:ext>
            </a:extLst>
          </p:cNvPr>
          <p:cNvSpPr/>
          <p:nvPr/>
        </p:nvSpPr>
        <p:spPr>
          <a:xfrm>
            <a:off x="2849163" y="2633652"/>
            <a:ext cx="49172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grpSp>
        <p:nvGrpSpPr>
          <p:cNvPr id="56" name="グループ化 55">
            <a:extLst>
              <a:ext uri="{FF2B5EF4-FFF2-40B4-BE49-F238E27FC236}">
                <a16:creationId xmlns:a16="http://schemas.microsoft.com/office/drawing/2014/main" id="{E0F42E62-4858-42EE-B506-74FDAE995D27}"/>
              </a:ext>
            </a:extLst>
          </p:cNvPr>
          <p:cNvGrpSpPr/>
          <p:nvPr/>
        </p:nvGrpSpPr>
        <p:grpSpPr>
          <a:xfrm>
            <a:off x="689752" y="3018185"/>
            <a:ext cx="5730188" cy="230832"/>
            <a:chOff x="1603852" y="1780469"/>
            <a:chExt cx="4271796" cy="230832"/>
          </a:xfrm>
          <a:noFill/>
        </p:grpSpPr>
        <p:sp>
          <p:nvSpPr>
            <p:cNvPr id="57" name="Rectangle 109">
              <a:extLst>
                <a:ext uri="{FF2B5EF4-FFF2-40B4-BE49-F238E27FC236}">
                  <a16:creationId xmlns:a16="http://schemas.microsoft.com/office/drawing/2014/main" id="{AC6BBF9D-2B45-4540-BC3B-1E0B8959EADA}"/>
                </a:ext>
              </a:extLst>
            </p:cNvPr>
            <p:cNvSpPr>
              <a:spLocks noChangeArrowheads="1"/>
            </p:cNvSpPr>
            <p:nvPr/>
          </p:nvSpPr>
          <p:spPr bwMode="auto">
            <a:xfrm>
              <a:off x="2394809" y="1780469"/>
              <a:ext cx="3480839" cy="230832"/>
            </a:xfrm>
            <a:prstGeom prst="rect">
              <a:avLst/>
            </a:prstGeom>
            <a:grp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生活保護の　　　　　　　　　　　　について、次のとおり決定しましたので通知します。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8" name="正方形/長方形 57">
              <a:extLst>
                <a:ext uri="{FF2B5EF4-FFF2-40B4-BE49-F238E27FC236}">
                  <a16:creationId xmlns:a16="http://schemas.microsoft.com/office/drawing/2014/main" id="{EE25319D-FE27-4928-8D41-0365D540B240}"/>
                </a:ext>
              </a:extLst>
            </p:cNvPr>
            <p:cNvSpPr/>
            <p:nvPr/>
          </p:nvSpPr>
          <p:spPr>
            <a:xfrm>
              <a:off x="2949536" y="1831591"/>
              <a:ext cx="528269"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60" name="正方形/長方形 59">
              <a:extLst>
                <a:ext uri="{FF2B5EF4-FFF2-40B4-BE49-F238E27FC236}">
                  <a16:creationId xmlns:a16="http://schemas.microsoft.com/office/drawing/2014/main" id="{2BA7C318-F664-4DA7-B264-19DAAE472675}"/>
                </a:ext>
              </a:extLst>
            </p:cNvPr>
            <p:cNvSpPr/>
            <p:nvPr/>
          </p:nvSpPr>
          <p:spPr>
            <a:xfrm>
              <a:off x="1603852"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根拠法令</a:t>
              </a:r>
            </a:p>
          </p:txBody>
        </p:sp>
      </p:grpSp>
      <p:graphicFrame>
        <p:nvGraphicFramePr>
          <p:cNvPr id="4" name="表 3">
            <a:extLst>
              <a:ext uri="{FF2B5EF4-FFF2-40B4-BE49-F238E27FC236}">
                <a16:creationId xmlns:a16="http://schemas.microsoft.com/office/drawing/2014/main" id="{BBC76A6F-8C26-3AF9-EE1B-C984F1FF32ED}"/>
              </a:ext>
            </a:extLst>
          </p:cNvPr>
          <p:cNvGraphicFramePr>
            <a:graphicFrameLocks noGrp="1"/>
          </p:cNvGraphicFramePr>
          <p:nvPr>
            <p:extLst>
              <p:ext uri="{D42A27DB-BD31-4B8C-83A1-F6EECF244321}">
                <p14:modId xmlns:p14="http://schemas.microsoft.com/office/powerpoint/2010/main" val="3313065189"/>
              </p:ext>
            </p:extLst>
          </p:nvPr>
        </p:nvGraphicFramePr>
        <p:xfrm>
          <a:off x="689752" y="6721393"/>
          <a:ext cx="5587019" cy="829510"/>
        </p:xfrm>
        <a:graphic>
          <a:graphicData uri="http://schemas.openxmlformats.org/drawingml/2006/table">
            <a:tbl>
              <a:tblPr firstRow="1" bandRow="1">
                <a:tableStyleId>{5C22544A-7EE6-4342-B048-85BDC9FD1C3A}</a:tableStyleId>
              </a:tblPr>
              <a:tblGrid>
                <a:gridCol w="720098">
                  <a:extLst>
                    <a:ext uri="{9D8B030D-6E8A-4147-A177-3AD203B41FA5}">
                      <a16:colId xmlns:a16="http://schemas.microsoft.com/office/drawing/2014/main" val="335103337"/>
                    </a:ext>
                  </a:extLst>
                </a:gridCol>
                <a:gridCol w="4866921">
                  <a:extLst>
                    <a:ext uri="{9D8B030D-6E8A-4147-A177-3AD203B41FA5}">
                      <a16:colId xmlns:a16="http://schemas.microsoft.com/office/drawing/2014/main" val="3329544000"/>
                    </a:ext>
                  </a:extLst>
                </a:gridCol>
              </a:tblGrid>
              <a:tr h="829510">
                <a:tc>
                  <a:txBody>
                    <a:bodyPr/>
                    <a:lstStyle/>
                    <a:p>
                      <a:pPr algn="ctr"/>
                      <a:r>
                        <a:rPr kumimoji="1" lang="ja-JP" altLang="en-US" sz="900" b="0" dirty="0">
                          <a:solidFill>
                            <a:srgbClr val="FF0000"/>
                          </a:solidFill>
                          <a:latin typeface="ＭＳ Ｐゴシック" panose="020B0600070205080204" pitchFamily="50" charset="-128"/>
                          <a:ea typeface="ＭＳ Ｐゴシック" panose="020B0600070205080204" pitchFamily="50" charset="-128"/>
                        </a:rPr>
                        <a:t>備考</a:t>
                      </a:r>
                      <a:endParaRPr kumimoji="1" lang="en-US" altLang="ja-JP" sz="900" b="0" dirty="0">
                        <a:solidFill>
                          <a:srgbClr val="FF0000"/>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24239534"/>
                  </a:ext>
                </a:extLst>
              </a:tr>
            </a:tbl>
          </a:graphicData>
        </a:graphic>
      </p:graphicFrame>
      <p:sp>
        <p:nvSpPr>
          <p:cNvPr id="5" name="正方形/長方形 4">
            <a:extLst>
              <a:ext uri="{FF2B5EF4-FFF2-40B4-BE49-F238E27FC236}">
                <a16:creationId xmlns:a16="http://schemas.microsoft.com/office/drawing/2014/main" id="{31C3420C-2E90-16B6-A7AD-3EFA1B6B3716}"/>
              </a:ext>
            </a:extLst>
          </p:cNvPr>
          <p:cNvSpPr/>
          <p:nvPr/>
        </p:nvSpPr>
        <p:spPr>
          <a:xfrm>
            <a:off x="2622658" y="7046148"/>
            <a:ext cx="1620000" cy="180000"/>
          </a:xfrm>
          <a:prstGeom prst="rect">
            <a:avLst/>
          </a:prstGeom>
          <a:noFill/>
          <a:ln w="127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rgbClr val="FF0000"/>
                </a:solidFill>
                <a:latin typeface="ＭＳ Ｐゴシック" panose="020B0600070205080204" pitchFamily="50" charset="-128"/>
                <a:ea typeface="ＭＳ Ｐゴシック" panose="020B0600070205080204" pitchFamily="50" charset="-128"/>
              </a:rPr>
              <a:t>備考</a:t>
            </a:r>
          </a:p>
        </p:txBody>
      </p:sp>
    </p:spTree>
    <p:extLst>
      <p:ext uri="{BB962C8B-B14F-4D97-AF65-F5344CB8AC3E}">
        <p14:creationId xmlns:p14="http://schemas.microsoft.com/office/powerpoint/2010/main" val="102045530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8079F5CA-94C1-4896-B742-FC8409E67CA2}"/>
</file>

<file path=customXml/itemProps2.xml><?xml version="1.0" encoding="utf-8"?>
<ds:datastoreItem xmlns:ds="http://schemas.openxmlformats.org/officeDocument/2006/customXml" ds:itemID="{0BA7DC7A-9ABF-4878-B68F-60B2C0D9AE8B}"/>
</file>

<file path=customXml/itemProps3.xml><?xml version="1.0" encoding="utf-8"?>
<ds:datastoreItem xmlns:ds="http://schemas.openxmlformats.org/officeDocument/2006/customXml" ds:itemID="{E7B40556-574D-41CB-A7E8-944A3FA35D31}"/>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125</TotalTime>
  <Words>471</Words>
  <Application>Microsoft Office PowerPoint</Application>
  <PresentationFormat>A4 210 x 297 mm</PresentationFormat>
  <Paragraphs>54</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Koike, Kaoru (JP - AB 小池 薫)</cp:lastModifiedBy>
  <cp:revision>38</cp:revision>
  <dcterms:created xsi:type="dcterms:W3CDTF">2022-01-20T04:34:58Z</dcterms:created>
  <dcterms:modified xsi:type="dcterms:W3CDTF">2025-07-28T08:05:48Z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2022-04-22T02:11:14Z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8e00cc59-4d64-4aeb-9c29-0ee390eb137c</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