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0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765" autoAdjust="0"/>
    <p:restoredTop sz="94660"/>
  </p:normalViewPr>
  <p:slideViewPr>
    <p:cSldViewPr snapToGrid="0" showGuides="1">
      <p:cViewPr varScale="1">
        <p:scale>
          <a:sx n="78" d="100"/>
          <a:sy n="78" d="100"/>
        </p:scale>
        <p:origin x="3354" y="29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openxmlformats.org/officeDocument/2006/relationships/customXml" Target="../customXml/item2.xml"/><Relationship Id="rId5" Type="http://schemas.openxmlformats.org/officeDocument/2006/relationships/commentAuthors" Target="commentAuthors.xml"/><Relationship Id="rId10" Type="http://schemas.openxmlformats.org/officeDocument/2006/relationships/customXml" Target="../customXml/item1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2025/7/29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54573" y="9486776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49393" y="540461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869A96-5747-4733-B33D-02F9CAAFA3AD}"/>
              </a:ext>
            </a:extLst>
          </p:cNvPr>
          <p:cNvSpPr txBox="1"/>
          <p:nvPr/>
        </p:nvSpPr>
        <p:spPr>
          <a:xfrm>
            <a:off x="525748" y="4368765"/>
            <a:ext cx="5759214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28600" indent="-228600" defTabSz="541338">
              <a:buFont typeface="+mj-lt"/>
              <a:buAutoNum type="arabicPeriod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保護を必要としなくなった事由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添付書類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世帯構成員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573037" y="1404743"/>
            <a:ext cx="5759214" cy="260852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就労自立給付金申請書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CBDAD2F0-84FB-41AB-B881-80588BC8BE9D}"/>
              </a:ext>
            </a:extLst>
          </p:cNvPr>
          <p:cNvSpPr txBox="1"/>
          <p:nvPr/>
        </p:nvSpPr>
        <p:spPr>
          <a:xfrm>
            <a:off x="573037" y="3243259"/>
            <a:ext cx="575921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下記のとおり、相違ありませんので、就労自立給付金の支給について必要書類を添えて申請します。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4B0B1533-3F7D-4094-8A8B-71BA6DD6BB96}"/>
              </a:ext>
            </a:extLst>
          </p:cNvPr>
          <p:cNvSpPr txBox="1"/>
          <p:nvPr/>
        </p:nvSpPr>
        <p:spPr>
          <a:xfrm>
            <a:off x="525748" y="4063809"/>
            <a:ext cx="575921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5388C8B-D855-4805-8C3A-289A5163F0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0650835"/>
              </p:ext>
            </p:extLst>
          </p:nvPr>
        </p:nvGraphicFramePr>
        <p:xfrm>
          <a:off x="549392" y="5707592"/>
          <a:ext cx="5735568" cy="3425154"/>
        </p:xfrm>
        <a:graphic>
          <a:graphicData uri="http://schemas.openxmlformats.org/drawingml/2006/table">
            <a:tbl>
              <a:tblPr firstRow="1" firstCol="1" bandRow="1"/>
              <a:tblGrid>
                <a:gridCol w="2293822">
                  <a:extLst>
                    <a:ext uri="{9D8B030D-6E8A-4147-A177-3AD203B41FA5}">
                      <a16:colId xmlns:a16="http://schemas.microsoft.com/office/drawing/2014/main" val="1257721022"/>
                    </a:ext>
                  </a:extLst>
                </a:gridCol>
                <a:gridCol w="1340370">
                  <a:extLst>
                    <a:ext uri="{9D8B030D-6E8A-4147-A177-3AD203B41FA5}">
                      <a16:colId xmlns:a16="http://schemas.microsoft.com/office/drawing/2014/main" val="3891407993"/>
                    </a:ext>
                  </a:extLst>
                </a:gridCol>
                <a:gridCol w="2101376">
                  <a:extLst>
                    <a:ext uri="{9D8B030D-6E8A-4147-A177-3AD203B41FA5}">
                      <a16:colId xmlns:a16="http://schemas.microsoft.com/office/drawing/2014/main" val="4085906046"/>
                    </a:ext>
                  </a:extLst>
                </a:gridCol>
              </a:tblGrid>
              <a:tr h="162000"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氏　名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性　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生　年　月　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78704357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6921643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75597043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282631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2988321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16262279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53387028"/>
                  </a:ext>
                </a:extLst>
              </a:tr>
            </a:tbl>
          </a:graphicData>
        </a:graphic>
      </p:graphicFrame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383277E3-935F-4116-8754-B8123488AA4F}"/>
              </a:ext>
            </a:extLst>
          </p:cNvPr>
          <p:cNvGrpSpPr/>
          <p:nvPr/>
        </p:nvGrpSpPr>
        <p:grpSpPr>
          <a:xfrm>
            <a:off x="606756" y="1706749"/>
            <a:ext cx="1527587" cy="296099"/>
            <a:chOff x="4074450" y="1176404"/>
            <a:chExt cx="1527587" cy="296099"/>
          </a:xfrm>
          <a:noFill/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5A2588A1-0DAB-4764-B7FA-FD9C99AA269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31BB6FB5-8DAD-4A3A-BB3B-77E604A3A0BE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79374A61-1B82-4F2F-BD00-C1D4FBC9CD8E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A35065A3-3ABE-425B-8AAF-9873DDF88F16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C5F9369C-B556-402E-9157-5EA8A6BDF201}"/>
              </a:ext>
            </a:extLst>
          </p:cNvPr>
          <p:cNvSpPr txBox="1"/>
          <p:nvPr/>
        </p:nvSpPr>
        <p:spPr>
          <a:xfrm>
            <a:off x="4532195" y="815087"/>
            <a:ext cx="1776412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年　　　　　月　　　　　日</a:t>
            </a: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1CE1D93-BC7F-4F1D-8702-616918AD4AAD}"/>
              </a:ext>
            </a:extLst>
          </p:cNvPr>
          <p:cNvGrpSpPr/>
          <p:nvPr/>
        </p:nvGrpSpPr>
        <p:grpSpPr>
          <a:xfrm>
            <a:off x="4097644" y="191084"/>
            <a:ext cx="2234607" cy="365760"/>
            <a:chOff x="3645000" y="1370007"/>
            <a:chExt cx="2234607" cy="365760"/>
          </a:xfrm>
          <a:noFill/>
        </p:grpSpPr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C89A7EE-1002-4A56-8266-908FF443A4B6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6EA6A67E-2E22-4A8D-9C86-AE7E309AC7BF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2252113-933E-4398-AB1C-6B031EEE9E99}"/>
              </a:ext>
            </a:extLst>
          </p:cNvPr>
          <p:cNvGrpSpPr/>
          <p:nvPr/>
        </p:nvGrpSpPr>
        <p:grpSpPr>
          <a:xfrm>
            <a:off x="3429000" y="2347646"/>
            <a:ext cx="1187901" cy="704628"/>
            <a:chOff x="3745766" y="2392751"/>
            <a:chExt cx="1187901" cy="704628"/>
          </a:xfrm>
          <a:noFill/>
        </p:grpSpPr>
        <p:sp>
          <p:nvSpPr>
            <p:cNvPr id="20" name="テキスト ボックス 19">
              <a:extLst>
                <a:ext uri="{FF2B5EF4-FFF2-40B4-BE49-F238E27FC236}">
                  <a16:creationId xmlns:a16="http://schemas.microsoft.com/office/drawing/2014/main" id="{FC0D26DF-72A3-46F2-9045-D63280B4B381}"/>
                </a:ext>
              </a:extLst>
            </p:cNvPr>
            <p:cNvSpPr txBox="1"/>
            <p:nvPr/>
          </p:nvSpPr>
          <p:spPr>
            <a:xfrm>
              <a:off x="4115179" y="2392751"/>
              <a:ext cx="802944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住所又は居所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BE00DC64-7126-4971-B7C8-693FEB23FCE2}"/>
                </a:ext>
              </a:extLst>
            </p:cNvPr>
            <p:cNvSpPr txBox="1"/>
            <p:nvPr/>
          </p:nvSpPr>
          <p:spPr>
            <a:xfrm>
              <a:off x="3745766" y="2399836"/>
              <a:ext cx="478387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申請者　　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251360C5-18DD-4458-ADC1-AA2881CEB445}"/>
                </a:ext>
              </a:extLst>
            </p:cNvPr>
            <p:cNvSpPr txBox="1"/>
            <p:nvPr/>
          </p:nvSpPr>
          <p:spPr>
            <a:xfrm>
              <a:off x="4130723" y="2709527"/>
              <a:ext cx="802944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氏名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151D9FF1-3B52-C67D-D412-3A3ED7B100A1}"/>
                </a:ext>
              </a:extLst>
            </p:cNvPr>
            <p:cNvSpPr txBox="1"/>
            <p:nvPr/>
          </p:nvSpPr>
          <p:spPr>
            <a:xfrm>
              <a:off x="4130723" y="2958880"/>
              <a:ext cx="802944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個人番号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</p:grp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CF225069-6440-4901-AE16-13542F6B69F5}"/>
              </a:ext>
            </a:extLst>
          </p:cNvPr>
          <p:cNvSpPr/>
          <p:nvPr/>
        </p:nvSpPr>
        <p:spPr>
          <a:xfrm>
            <a:off x="549393" y="75028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1D32F056-A2DC-4D81-A149-AF4B27A9ED88}"/>
              </a:ext>
            </a:extLst>
          </p:cNvPr>
          <p:cNvSpPr/>
          <p:nvPr/>
        </p:nvSpPr>
        <p:spPr>
          <a:xfrm>
            <a:off x="4700769" y="2356545"/>
            <a:ext cx="67133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申請者住所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455B264-9D00-477E-A798-79D05ABDF3CB}"/>
              </a:ext>
            </a:extLst>
          </p:cNvPr>
          <p:cNvSpPr/>
          <p:nvPr/>
        </p:nvSpPr>
        <p:spPr>
          <a:xfrm>
            <a:off x="728817" y="6067069"/>
            <a:ext cx="190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世帯員氏名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15CFFD44-980D-4730-9106-AF36E237C107}"/>
              </a:ext>
            </a:extLst>
          </p:cNvPr>
          <p:cNvSpPr/>
          <p:nvPr/>
        </p:nvSpPr>
        <p:spPr>
          <a:xfrm>
            <a:off x="3151387" y="6067069"/>
            <a:ext cx="75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世帯員性別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EB5C3A8A-31BE-42DB-9734-5BC31335886A}"/>
              </a:ext>
            </a:extLst>
          </p:cNvPr>
          <p:cNvSpPr/>
          <p:nvPr/>
        </p:nvSpPr>
        <p:spPr>
          <a:xfrm>
            <a:off x="4708389" y="5967827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BF1734C1-48CA-44AC-A703-AC76B38681AA}"/>
              </a:ext>
            </a:extLst>
          </p:cNvPr>
          <p:cNvSpPr/>
          <p:nvPr/>
        </p:nvSpPr>
        <p:spPr>
          <a:xfrm>
            <a:off x="5049415" y="6196669"/>
            <a:ext cx="34728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34A3F334-98A7-FC7B-88E0-AD3858C6105F}"/>
              </a:ext>
            </a:extLst>
          </p:cNvPr>
          <p:cNvSpPr/>
          <p:nvPr/>
        </p:nvSpPr>
        <p:spPr>
          <a:xfrm>
            <a:off x="4700769" y="2918742"/>
            <a:ext cx="67133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個人番号</a:t>
            </a:r>
          </a:p>
        </p:txBody>
      </p:sp>
    </p:spTree>
    <p:extLst>
      <p:ext uri="{BB962C8B-B14F-4D97-AF65-F5344CB8AC3E}">
        <p14:creationId xmlns:p14="http://schemas.microsoft.com/office/powerpoint/2010/main" val="17806468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BA287BB-D902-4850-9835-08024C0990F5}"/>
              </a:ext>
            </a:extLst>
          </p:cNvPr>
          <p:cNvSpPr txBox="1"/>
          <p:nvPr/>
        </p:nvSpPr>
        <p:spPr>
          <a:xfrm>
            <a:off x="549393" y="1336354"/>
            <a:ext cx="575921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公金受取口座の利用について（どちらか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つを選択してください）　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03B19DC-03E3-43EE-8D57-AF3ABE5A74D6}"/>
              </a:ext>
            </a:extLst>
          </p:cNvPr>
          <p:cNvSpPr txBox="1"/>
          <p:nvPr/>
        </p:nvSpPr>
        <p:spPr>
          <a:xfrm>
            <a:off x="549393" y="2019014"/>
            <a:ext cx="5759214" cy="415498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marL="93663" indent="-93663" defTabSz="541338"/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上記で「利用しない」を選択した場合は、原則、保護費の振込先口座へ給付金が振り込まれます。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3663" indent="-93663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　　なお、上記で「利用しない」を選択した場合で、かつ、保護費の振込先口座以外の口座への振込みを希望する場合は、別途お申し出下さい。　　　　　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E9792195-3E54-4070-8D9B-D1803F53FB71}"/>
              </a:ext>
            </a:extLst>
          </p:cNvPr>
          <p:cNvSpPr/>
          <p:nvPr/>
        </p:nvSpPr>
        <p:spPr>
          <a:xfrm>
            <a:off x="686553" y="1553541"/>
            <a:ext cx="108000" cy="108000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0000"/>
              </a:solidFill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789DBF82-DD13-49A4-9A7D-D44F2E689C55}"/>
              </a:ext>
            </a:extLst>
          </p:cNvPr>
          <p:cNvSpPr txBox="1"/>
          <p:nvPr/>
        </p:nvSpPr>
        <p:spPr>
          <a:xfrm>
            <a:off x="872838" y="1538289"/>
            <a:ext cx="508635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利用する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98320C6-765F-4E72-B8E1-EA9543910722}"/>
              </a:ext>
            </a:extLst>
          </p:cNvPr>
          <p:cNvSpPr/>
          <p:nvPr/>
        </p:nvSpPr>
        <p:spPr>
          <a:xfrm>
            <a:off x="1830547" y="1553541"/>
            <a:ext cx="108000" cy="108000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0000"/>
              </a:solidFill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866C20CE-62DB-49DC-9F7D-617D9589D6E8}"/>
              </a:ext>
            </a:extLst>
          </p:cNvPr>
          <p:cNvSpPr txBox="1"/>
          <p:nvPr/>
        </p:nvSpPr>
        <p:spPr>
          <a:xfrm>
            <a:off x="2002910" y="1538289"/>
            <a:ext cx="59598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利用しない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AC91A654-FD5C-8204-0367-F041268C5A30}"/>
              </a:ext>
            </a:extLst>
          </p:cNvPr>
          <p:cNvSpPr/>
          <p:nvPr/>
        </p:nvSpPr>
        <p:spPr>
          <a:xfrm>
            <a:off x="2958646" y="1553541"/>
            <a:ext cx="108000" cy="108000"/>
          </a:xfrm>
          <a:prstGeom prst="rect">
            <a:avLst/>
          </a:prstGeom>
          <a:noFill/>
          <a:ln w="63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00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E1E3D0DF-65B1-B551-2A34-D046E112C787}"/>
              </a:ext>
            </a:extLst>
          </p:cNvPr>
          <p:cNvSpPr txBox="1"/>
          <p:nvPr/>
        </p:nvSpPr>
        <p:spPr>
          <a:xfrm>
            <a:off x="3131008" y="1538289"/>
            <a:ext cx="3177599" cy="2769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窓口受取を希望する</a:t>
            </a:r>
            <a:br>
              <a:rPr kumimoji="1" lang="en-US" altLang="ja-JP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（公金受取口座・保護費受け取り口座を利用しない）</a:t>
            </a:r>
          </a:p>
        </p:txBody>
      </p:sp>
    </p:spTree>
    <p:extLst>
      <p:ext uri="{BB962C8B-B14F-4D97-AF65-F5344CB8AC3E}">
        <p14:creationId xmlns:p14="http://schemas.microsoft.com/office/powerpoint/2010/main" val="189113824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9AC19F0D-5550-4BEF-AA1A-6BFE7A7CBB80}"/>
</file>

<file path=customXml/itemProps2.xml><?xml version="1.0" encoding="utf-8"?>
<ds:datastoreItem xmlns:ds="http://schemas.openxmlformats.org/officeDocument/2006/customXml" ds:itemID="{8DE1E4C6-1EF2-477F-94E2-3C4C102823B5}"/>
</file>

<file path=customXml/itemProps3.xml><?xml version="1.0" encoding="utf-8"?>
<ds:datastoreItem xmlns:ds="http://schemas.openxmlformats.org/officeDocument/2006/customXml" ds:itemID="{4BB1A89E-22B8-46EF-818E-628A84D3C83B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225</TotalTime>
  <Words>260</Words>
  <Application>Microsoft Office PowerPoint</Application>
  <PresentationFormat>A4 210 x 297 mm</PresentationFormat>
  <Paragraphs>69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46</cp:revision>
  <dcterms:created xsi:type="dcterms:W3CDTF">2022-01-20T04:34:58Z</dcterms:created>
  <dcterms:modified xsi:type="dcterms:W3CDTF">2025-07-29T03:21:19Z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2022-04-22T02:11:14Z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644ed9e0-0afe-4282-839e-497bcdd2de22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