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Masters/slideMaster1.xml" ContentType="application/vnd.openxmlformats-officedocument.presentationml.slideMaster+xml"/>
  <Override PartName="/ppt/slideLayouts/slideLayout2.xml" ContentType="application/vnd.openxmlformats-officedocument.presentationml.slideLayout+xml"/>
  <Override PartName="/ppt/slideLayouts/slideLayout1.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ommentAuthors.xml" ContentType="application/vnd.openxmlformats-officedocument.presentationml.commentAuthors+xml"/>
  <Override PartName="/ppt/theme/theme1.xml" ContentType="application/vnd.openxmlformats-officedocument.theme+xml"/>
  <Override PartName="/ppt/viewProps.xml" ContentType="application/vnd.openxmlformats-officedocument.presentationml.viewProps+xml"/>
  <Override PartName="/ppt/tableStyles.xml" ContentType="application/vnd.openxmlformats-officedocument.presentationml.tableStyles+xml"/>
  <Override PartName="/ppt/presProps.xml" ContentType="application/vnd.openxmlformats-officedocument.presentationml.presProps+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 Id="rId6"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Lst>
  <p:sldSz cx="6858000" cy="9906000" type="A4"/>
  <p:notesSz cx="6807200" cy="9939338"/>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1" clrIdx="0">
    <p:extLst>
      <p:ext uri="{19B8F6BF-5375-455C-9EA6-DF929625EA0E}">
        <p15:presenceInfo xmlns:p15="http://schemas.microsoft.com/office/powerpoint/2012/main" userId="S-1-5-21-4175116151-3849908774-3845857867-619503" providerId="AD"/>
      </p:ext>
    </p:extLst>
  </p:cmAuthor>
  <p:cmAuthor id="2" name="渡部 俊(watabe-shun.ik4)" initials="渡部" lastIdx="2" clrIdx="1">
    <p:extLst>
      <p:ext uri="{19B8F6BF-5375-455C-9EA6-DF929625EA0E}">
        <p15:presenceInfo xmlns:p15="http://schemas.microsoft.com/office/powerpoint/2012/main" userId="S-1-5-21-4175116151-3849908774-3845857867-619606" providerId="AD"/>
      </p:ext>
    </p:extLst>
  </p:cmAuthor>
  <p:cmAuthor id="3" name="Okano, Takumi (JP - AB 岡野 匠)" initials="OT(A岡匠" lastIdx="2"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0606" autoAdjust="0"/>
    <p:restoredTop sz="94660"/>
  </p:normalViewPr>
  <p:slideViewPr>
    <p:cSldViewPr snapToGrid="0" showGuides="1">
      <p:cViewPr varScale="1">
        <p:scale>
          <a:sx n="73" d="100"/>
          <a:sy n="73" d="100"/>
        </p:scale>
        <p:origin x="3510" y="60"/>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49000" y="1750498"/>
            <a:ext cx="5760000"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生活保護法第</a:t>
            </a:r>
            <a:r>
              <a:rPr lang="en-US" altLang="ja-JP" sz="1100" dirty="0">
                <a:latin typeface="ＭＳ Ｐゴシック" panose="020B0600070205080204" pitchFamily="50" charset="-128"/>
                <a:ea typeface="ＭＳ Ｐゴシック" panose="020B0600070205080204" pitchFamily="50" charset="-128"/>
                <a:cs typeface="ＤＦ平成明朝体W3" charset="-128"/>
              </a:rPr>
              <a:t>62</a:t>
            </a:r>
            <a:r>
              <a:rPr lang="ja-JP" altLang="en-US" sz="1100" dirty="0">
                <a:latin typeface="ＭＳ Ｐゴシック" panose="020B0600070205080204" pitchFamily="50" charset="-128"/>
                <a:ea typeface="ＭＳ Ｐゴシック" panose="020B0600070205080204" pitchFamily="50" charset="-128"/>
                <a:cs typeface="ＤＦ平成明朝体W3" charset="-128"/>
              </a:rPr>
              <a:t>条による弁明の聴取について（弁明通知書）</a:t>
            </a:r>
            <a:endPar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25" name="Rectangle 109">
            <a:extLst>
              <a:ext uri="{FF2B5EF4-FFF2-40B4-BE49-F238E27FC236}">
                <a16:creationId xmlns:a16="http://schemas.microsoft.com/office/drawing/2014/main" id="{60FF8AB0-009F-419A-A8A1-E2B6D5556947}"/>
              </a:ext>
            </a:extLst>
          </p:cNvPr>
          <p:cNvSpPr>
            <a:spLocks noChangeArrowheads="1"/>
          </p:cNvSpPr>
          <p:nvPr/>
        </p:nvSpPr>
        <p:spPr bwMode="auto">
          <a:xfrm>
            <a:off x="613942" y="3950208"/>
            <a:ext cx="5760000" cy="13490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a:lnSpc>
                <a:spcPts val="1200"/>
              </a:lnSpc>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7" name="グループ化 6">
            <a:extLst>
              <a:ext uri="{FF2B5EF4-FFF2-40B4-BE49-F238E27FC236}">
                <a16:creationId xmlns:a16="http://schemas.microsoft.com/office/drawing/2014/main" id="{BCB425F9-05DE-492C-9C86-E271EB96CD94}"/>
              </a:ext>
            </a:extLst>
          </p:cNvPr>
          <p:cNvGrpSpPr/>
          <p:nvPr/>
        </p:nvGrpSpPr>
        <p:grpSpPr>
          <a:xfrm>
            <a:off x="536757" y="2173864"/>
            <a:ext cx="5784487" cy="1514132"/>
            <a:chOff x="536845" y="2342244"/>
            <a:chExt cx="5760000" cy="1027181"/>
          </a:xfrm>
        </p:grpSpPr>
        <p:sp>
          <p:nvSpPr>
            <p:cNvPr id="22" name="Rectangle 109">
              <a:extLst>
                <a:ext uri="{FF2B5EF4-FFF2-40B4-BE49-F238E27FC236}">
                  <a16:creationId xmlns:a16="http://schemas.microsoft.com/office/drawing/2014/main" id="{81FD50BB-23EC-4C28-B91D-08C121717994}"/>
                </a:ext>
              </a:extLst>
            </p:cNvPr>
            <p:cNvSpPr>
              <a:spLocks noChangeArrowheads="1"/>
            </p:cNvSpPr>
            <p:nvPr/>
          </p:nvSpPr>
          <p:spPr bwMode="auto">
            <a:xfrm>
              <a:off x="536845" y="2342244"/>
              <a:ext cx="5760000" cy="102718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defTabSz="914400">
                <a:lnSpc>
                  <a:spcPct val="150000"/>
                </a:lnSpc>
                <a:tabLst>
                  <a:tab pos="177800" algn="l"/>
                  <a:tab pos="2057400" algn="l"/>
                </a:tabLst>
              </a:pP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あなた又はあなたの世帯に対して</a:t>
              </a:r>
              <a:r>
                <a:rPr lang="ja-JP" altLang="en-US"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付け</a:t>
              </a: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により生活保護法第</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27</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項の規定による指導・指示を行いましたが、</a:t>
              </a: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b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b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この指示に従わない場合は同法第</a:t>
              </a:r>
              <a: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62</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項の規定により保護の変更、停止又は廃止の処分をすることがあります。 </a:t>
              </a:r>
              <a:endPar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defTabSz="914400">
                <a:lnSpc>
                  <a:spcPct val="150000"/>
                </a:lnSpc>
                <a:tabLst>
                  <a:tab pos="177800" algn="l"/>
                  <a:tab pos="2057400" algn="l"/>
                </a:tabLst>
              </a:pP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つきましては、あなた又はあなたの世帯が指示に従わないことについて、同法第</a:t>
              </a:r>
              <a: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62</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項の規定により弁明を聴取する機会を設けますので、必ず出席されるよう通知します</a:t>
              </a:r>
              <a:r>
                <a:rPr lang="ja-JP" altLang="en-US"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defTabSz="914400">
                <a:lnSpc>
                  <a:spcPct val="150000"/>
                </a:lnSpc>
                <a:tabLst>
                  <a:tab pos="177800" algn="l"/>
                  <a:tab pos="2057400" algn="l"/>
                </a:tabLst>
              </a:pP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なお、正当な理由がなく欠席したときは、弁明の機会を放棄したとみなします</a:t>
              </a:r>
              <a:r>
                <a:rPr lang="ja-JP" altLang="en-US"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defTabSz="914400">
                <a:lnSpc>
                  <a:spcPct val="150000"/>
                </a:lnSpc>
                <a:tabLst>
                  <a:tab pos="177800" algn="l"/>
                  <a:tab pos="2057400" algn="l"/>
                </a:tabLst>
              </a:pP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当日やむを得ず出席できない理由があるときは、当福祉事務所へ事前に連絡の上、指示を受けてください。</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26" name="正方形/長方形 25">
              <a:extLst>
                <a:ext uri="{FF2B5EF4-FFF2-40B4-BE49-F238E27FC236}">
                  <a16:creationId xmlns:a16="http://schemas.microsoft.com/office/drawing/2014/main" id="{71A0ADF8-4ACE-4089-AA92-FF5A4CBF5CEC}"/>
                </a:ext>
              </a:extLst>
            </p:cNvPr>
            <p:cNvSpPr/>
            <p:nvPr/>
          </p:nvSpPr>
          <p:spPr>
            <a:xfrm>
              <a:off x="2450144" y="2408060"/>
              <a:ext cx="954621" cy="95775"/>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指示書発行日付</a:t>
              </a:r>
            </a:p>
          </p:txBody>
        </p:sp>
        <p:sp>
          <p:nvSpPr>
            <p:cNvPr id="27" name="正方形/長方形 26">
              <a:extLst>
                <a:ext uri="{FF2B5EF4-FFF2-40B4-BE49-F238E27FC236}">
                  <a16:creationId xmlns:a16="http://schemas.microsoft.com/office/drawing/2014/main" id="{5CAB15D5-CBEA-4B16-AA92-EB1334B45A9D}"/>
                </a:ext>
              </a:extLst>
            </p:cNvPr>
            <p:cNvSpPr/>
            <p:nvPr/>
          </p:nvSpPr>
          <p:spPr>
            <a:xfrm>
              <a:off x="3778844" y="2408059"/>
              <a:ext cx="878742" cy="95775"/>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指示書文書番号</a:t>
              </a:r>
            </a:p>
          </p:txBody>
        </p:sp>
        <p:sp>
          <p:nvSpPr>
            <p:cNvPr id="38" name="正方形/長方形 37">
              <a:extLst>
                <a:ext uri="{FF2B5EF4-FFF2-40B4-BE49-F238E27FC236}">
                  <a16:creationId xmlns:a16="http://schemas.microsoft.com/office/drawing/2014/main" id="{4E2617F4-B25B-491D-B5F9-096E6E19B9A2}"/>
                </a:ext>
              </a:extLst>
            </p:cNvPr>
            <p:cNvSpPr/>
            <p:nvPr/>
          </p:nvSpPr>
          <p:spPr>
            <a:xfrm>
              <a:off x="2739426" y="2548866"/>
              <a:ext cx="3076015" cy="95775"/>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履行状況</a:t>
              </a:r>
            </a:p>
          </p:txBody>
        </p:sp>
      </p:grpSp>
      <p:sp>
        <p:nvSpPr>
          <p:cNvPr id="29" name="Rectangle 109">
            <a:extLst>
              <a:ext uri="{FF2B5EF4-FFF2-40B4-BE49-F238E27FC236}">
                <a16:creationId xmlns:a16="http://schemas.microsoft.com/office/drawing/2014/main" id="{20C448D9-7C1E-4F3C-BD3C-6B1FB84640C6}"/>
              </a:ext>
            </a:extLst>
          </p:cNvPr>
          <p:cNvSpPr>
            <a:spLocks noChangeArrowheads="1"/>
          </p:cNvSpPr>
          <p:nvPr/>
        </p:nvSpPr>
        <p:spPr bwMode="auto">
          <a:xfrm>
            <a:off x="613942" y="4459076"/>
            <a:ext cx="5760000" cy="13490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just">
              <a:lnSpc>
                <a:spcPts val="1200"/>
              </a:lnSpc>
            </a:pPr>
            <a:r>
              <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1</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日時</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31" name="Rectangle 109">
            <a:extLst>
              <a:ext uri="{FF2B5EF4-FFF2-40B4-BE49-F238E27FC236}">
                <a16:creationId xmlns:a16="http://schemas.microsoft.com/office/drawing/2014/main" id="{5E1F4EE6-0A40-42A0-AB35-66719CA7B8DA}"/>
              </a:ext>
            </a:extLst>
          </p:cNvPr>
          <p:cNvSpPr>
            <a:spLocks noChangeArrowheads="1"/>
          </p:cNvSpPr>
          <p:nvPr/>
        </p:nvSpPr>
        <p:spPr bwMode="auto">
          <a:xfrm>
            <a:off x="613942" y="4834788"/>
            <a:ext cx="5760000" cy="13490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just">
              <a:lnSpc>
                <a:spcPts val="12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場所</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54" name="正方形/長方形 53">
            <a:extLst>
              <a:ext uri="{FF2B5EF4-FFF2-40B4-BE49-F238E27FC236}">
                <a16:creationId xmlns:a16="http://schemas.microsoft.com/office/drawing/2014/main" id="{D7C08493-CFD9-486D-AF60-4C31B01F6439}"/>
              </a:ext>
            </a:extLst>
          </p:cNvPr>
          <p:cNvSpPr/>
          <p:nvPr/>
        </p:nvSpPr>
        <p:spPr>
          <a:xfrm>
            <a:off x="1276515" y="4834788"/>
            <a:ext cx="1030709" cy="14151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弁明場所</a:t>
            </a:r>
          </a:p>
        </p:txBody>
      </p:sp>
      <p:sp>
        <p:nvSpPr>
          <p:cNvPr id="74" name="正方形/長方形 73">
            <a:extLst>
              <a:ext uri="{FF2B5EF4-FFF2-40B4-BE49-F238E27FC236}">
                <a16:creationId xmlns:a16="http://schemas.microsoft.com/office/drawing/2014/main" id="{182E54BC-F946-46F9-845B-7545E6C028BA}"/>
              </a:ext>
            </a:extLst>
          </p:cNvPr>
          <p:cNvSpPr/>
          <p:nvPr/>
        </p:nvSpPr>
        <p:spPr>
          <a:xfrm>
            <a:off x="1276515" y="4459076"/>
            <a:ext cx="1030709" cy="14151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弁明機会年月日</a:t>
            </a:r>
          </a:p>
        </p:txBody>
      </p:sp>
      <p:sp>
        <p:nvSpPr>
          <p:cNvPr id="63" name="Rectangle 109">
            <a:extLst>
              <a:ext uri="{FF2B5EF4-FFF2-40B4-BE49-F238E27FC236}">
                <a16:creationId xmlns:a16="http://schemas.microsoft.com/office/drawing/2014/main" id="{F95A7B53-D38D-48A9-9D87-E08D49E05FC9}"/>
              </a:ext>
            </a:extLst>
          </p:cNvPr>
          <p:cNvSpPr>
            <a:spLocks noChangeArrowheads="1"/>
          </p:cNvSpPr>
          <p:nvPr/>
        </p:nvSpPr>
        <p:spPr bwMode="auto">
          <a:xfrm>
            <a:off x="537201" y="5275731"/>
            <a:ext cx="5719139" cy="286232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（参考）</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法第</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27</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90488" lvl="1" indent="-90488"/>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保護の実施機関は、被保護者に対して、生活の維持、向上そ</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の</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他保護の目的達成に必要な指導又は指示をすることができる。</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前項の指導又は指示は、被保護者の自由を尊重し、必要の最少限度に止めなければならない。</a:t>
            </a:r>
          </a:p>
          <a:p>
            <a:pPr indent="0"/>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項の規定は、被保護者の意に反して、指導又は指示を強制し得るものと解釈してはならない。</a:t>
            </a:r>
          </a:p>
          <a:p>
            <a:pPr indent="0"/>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法第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62</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a:t>
            </a:r>
            <a:endPar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88900" indent="-88900"/>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被保護者は、保護の実施機関が、第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30</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項ただし書の規定により、被保護者を救護施設、更生施設</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、日常生活支援住居施設</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若しくはその他の適当な施設に入所させ、若しくはこれらの施設に入所を委託し、若しくは私人の家庭に養護を委託して保護を行うことを決定したとき、又は第</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27</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条の規定により、被保護者に対し、必要な指導又は指示をしたときは、これに従わなければならない。</a:t>
            </a:r>
          </a:p>
          <a:p>
            <a:pPr marL="90488" indent="-90488"/>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保護施設を利用する被保護者は、第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46</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条の規定により定められたその保護施設の管理規程に従わなければならない。</a:t>
            </a:r>
          </a:p>
          <a:p>
            <a:pPr marL="90488" indent="-90488"/>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保護の実施機関は、被保護者が前</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項の規定による義務に違反したときは、保護の変更、停止又は廃止をすることができる。</a:t>
            </a:r>
          </a:p>
          <a:p>
            <a:pPr marL="90488" indent="-90488"/>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保護の実施機関は、前項の規定により保護の変更、停止又は廃止の処分をする場合には、当該被保護者に対して弁明の機会を与えなければならない。この場合においては、あらかじめ、当該処分をしようとする理由、弁明をすべき日時及び場所を通知しなければならない。</a:t>
            </a:r>
          </a:p>
          <a:p>
            <a:pPr indent="0"/>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項の規定による処分については、行政手続法第</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章 （第</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12</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条及び第</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14</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条を除く。）の規定は、適用しない。</a:t>
            </a:r>
          </a:p>
        </p:txBody>
      </p:sp>
      <p:grpSp>
        <p:nvGrpSpPr>
          <p:cNvPr id="42" name="グループ化 41">
            <a:extLst>
              <a:ext uri="{FF2B5EF4-FFF2-40B4-BE49-F238E27FC236}">
                <a16:creationId xmlns:a16="http://schemas.microsoft.com/office/drawing/2014/main" id="{77627194-F6A4-41E3-841D-0B9D741058CC}"/>
              </a:ext>
            </a:extLst>
          </p:cNvPr>
          <p:cNvGrpSpPr/>
          <p:nvPr/>
        </p:nvGrpSpPr>
        <p:grpSpPr>
          <a:xfrm>
            <a:off x="613942" y="838599"/>
            <a:ext cx="1296000" cy="635296"/>
            <a:chOff x="613942" y="838599"/>
            <a:chExt cx="1296000" cy="635296"/>
          </a:xfrm>
        </p:grpSpPr>
        <p:sp>
          <p:nvSpPr>
            <p:cNvPr id="50" name="正方形/長方形 49">
              <a:extLst>
                <a:ext uri="{FF2B5EF4-FFF2-40B4-BE49-F238E27FC236}">
                  <a16:creationId xmlns:a16="http://schemas.microsoft.com/office/drawing/2014/main" id="{CA17B2AB-35EA-433D-AC2F-E066109BDD62}"/>
                </a:ext>
              </a:extLst>
            </p:cNvPr>
            <p:cNvSpPr/>
            <p:nvPr/>
          </p:nvSpPr>
          <p:spPr>
            <a:xfrm>
              <a:off x="613942" y="838599"/>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52" name="正方形/長方形 51">
              <a:extLst>
                <a:ext uri="{FF2B5EF4-FFF2-40B4-BE49-F238E27FC236}">
                  <a16:creationId xmlns:a16="http://schemas.microsoft.com/office/drawing/2014/main" id="{B4E20BF7-2305-4777-989A-A77D1F166CF2}"/>
                </a:ext>
              </a:extLst>
            </p:cNvPr>
            <p:cNvSpPr/>
            <p:nvPr/>
          </p:nvSpPr>
          <p:spPr>
            <a:xfrm>
              <a:off x="613942" y="100750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53" name="正方形/長方形 52">
              <a:extLst>
                <a:ext uri="{FF2B5EF4-FFF2-40B4-BE49-F238E27FC236}">
                  <a16:creationId xmlns:a16="http://schemas.microsoft.com/office/drawing/2014/main" id="{D7408EC5-989F-4A81-9BD2-0D70A2DBB4EE}"/>
                </a:ext>
              </a:extLst>
            </p:cNvPr>
            <p:cNvSpPr/>
            <p:nvPr/>
          </p:nvSpPr>
          <p:spPr>
            <a:xfrm>
              <a:off x="613942" y="117640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56" name="正方形/長方形 55">
              <a:extLst>
                <a:ext uri="{FF2B5EF4-FFF2-40B4-BE49-F238E27FC236}">
                  <a16:creationId xmlns:a16="http://schemas.microsoft.com/office/drawing/2014/main" id="{F6770C6D-FEB2-41BB-AD19-EBEB6E5230DD}"/>
                </a:ext>
              </a:extLst>
            </p:cNvPr>
            <p:cNvSpPr/>
            <p:nvPr/>
          </p:nvSpPr>
          <p:spPr>
            <a:xfrm>
              <a:off x="1426742" y="117640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57" name="正方形/長方形 56">
              <a:extLst>
                <a:ext uri="{FF2B5EF4-FFF2-40B4-BE49-F238E27FC236}">
                  <a16:creationId xmlns:a16="http://schemas.microsoft.com/office/drawing/2014/main" id="{93A2A172-9570-424E-B619-1764F7EAF341}"/>
                </a:ext>
              </a:extLst>
            </p:cNvPr>
            <p:cNvSpPr/>
            <p:nvPr/>
          </p:nvSpPr>
          <p:spPr>
            <a:xfrm>
              <a:off x="613942" y="134530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grpSp>
      <p:grpSp>
        <p:nvGrpSpPr>
          <p:cNvPr id="58" name="グループ化 57">
            <a:extLst>
              <a:ext uri="{FF2B5EF4-FFF2-40B4-BE49-F238E27FC236}">
                <a16:creationId xmlns:a16="http://schemas.microsoft.com/office/drawing/2014/main" id="{036C7AC8-94E3-4FE2-937A-211EC6EE695F}"/>
              </a:ext>
            </a:extLst>
          </p:cNvPr>
          <p:cNvGrpSpPr/>
          <p:nvPr/>
        </p:nvGrpSpPr>
        <p:grpSpPr>
          <a:xfrm>
            <a:off x="5669633" y="669696"/>
            <a:ext cx="648000" cy="297491"/>
            <a:chOff x="5669633" y="669696"/>
            <a:chExt cx="648000" cy="297491"/>
          </a:xfrm>
        </p:grpSpPr>
        <p:sp>
          <p:nvSpPr>
            <p:cNvPr id="59" name="正方形/長方形 58">
              <a:extLst>
                <a:ext uri="{FF2B5EF4-FFF2-40B4-BE49-F238E27FC236}">
                  <a16:creationId xmlns:a16="http://schemas.microsoft.com/office/drawing/2014/main" id="{BB3BA969-C3A4-485C-A412-7C12B68B06A7}"/>
                </a:ext>
              </a:extLst>
            </p:cNvPr>
            <p:cNvSpPr/>
            <p:nvPr/>
          </p:nvSpPr>
          <p:spPr>
            <a:xfrm>
              <a:off x="5796933"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60" name="正方形/長方形 59">
              <a:extLst>
                <a:ext uri="{FF2B5EF4-FFF2-40B4-BE49-F238E27FC236}">
                  <a16:creationId xmlns:a16="http://schemas.microsoft.com/office/drawing/2014/main" id="{0346AE25-6C8D-4CFD-AE1E-B8B47B8B2CF0}"/>
                </a:ext>
              </a:extLst>
            </p:cNvPr>
            <p:cNvSpPr/>
            <p:nvPr/>
          </p:nvSpPr>
          <p:spPr>
            <a:xfrm>
              <a:off x="5669633"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grpSp>
      <p:grpSp>
        <p:nvGrpSpPr>
          <p:cNvPr id="61" name="グループ化 60">
            <a:extLst>
              <a:ext uri="{FF2B5EF4-FFF2-40B4-BE49-F238E27FC236}">
                <a16:creationId xmlns:a16="http://schemas.microsoft.com/office/drawing/2014/main" id="{1A18C0EF-58A3-41AD-8A4E-F300D922D3E6}"/>
              </a:ext>
            </a:extLst>
          </p:cNvPr>
          <p:cNvGrpSpPr/>
          <p:nvPr/>
        </p:nvGrpSpPr>
        <p:grpSpPr>
          <a:xfrm>
            <a:off x="4074450" y="1146506"/>
            <a:ext cx="2202321" cy="397563"/>
            <a:chOff x="4074450" y="1146506"/>
            <a:chExt cx="2202321" cy="397563"/>
          </a:xfrm>
        </p:grpSpPr>
        <p:sp>
          <p:nvSpPr>
            <p:cNvPr id="62" name="正方形/長方形 61">
              <a:extLst>
                <a:ext uri="{FF2B5EF4-FFF2-40B4-BE49-F238E27FC236}">
                  <a16:creationId xmlns:a16="http://schemas.microsoft.com/office/drawing/2014/main" id="{DD1B83C5-AFF8-437F-AF0B-ACC66D39770D}"/>
                </a:ext>
              </a:extLst>
            </p:cNvPr>
            <p:cNvSpPr/>
            <p:nvPr/>
          </p:nvSpPr>
          <p:spPr>
            <a:xfrm>
              <a:off x="4074450" y="1176405"/>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64" name="正方形/長方形 63">
              <a:extLst>
                <a:ext uri="{FF2B5EF4-FFF2-40B4-BE49-F238E27FC236}">
                  <a16:creationId xmlns:a16="http://schemas.microsoft.com/office/drawing/2014/main" id="{0AE2D277-9601-4656-8459-5783DEF252B5}"/>
                </a:ext>
              </a:extLst>
            </p:cNvPr>
            <p:cNvSpPr/>
            <p:nvPr/>
          </p:nvSpPr>
          <p:spPr>
            <a:xfrm>
              <a:off x="5007900" y="134530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65" name="正方形/長方形 64">
              <a:extLst>
                <a:ext uri="{FF2B5EF4-FFF2-40B4-BE49-F238E27FC236}">
                  <a16:creationId xmlns:a16="http://schemas.microsoft.com/office/drawing/2014/main" id="{0324A277-B20A-4E79-AFC4-97D1E1117BB7}"/>
                </a:ext>
              </a:extLst>
            </p:cNvPr>
            <p:cNvSpPr/>
            <p:nvPr/>
          </p:nvSpPr>
          <p:spPr>
            <a:xfrm>
              <a:off x="5007900" y="1176405"/>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66" name="正方形/長方形 65">
              <a:extLst>
                <a:ext uri="{FF2B5EF4-FFF2-40B4-BE49-F238E27FC236}">
                  <a16:creationId xmlns:a16="http://schemas.microsoft.com/office/drawing/2014/main" id="{C12EA561-2C48-4B92-9C9B-872FB6648616}"/>
                </a:ext>
              </a:extLst>
            </p:cNvPr>
            <p:cNvSpPr/>
            <p:nvPr/>
          </p:nvSpPr>
          <p:spPr>
            <a:xfrm>
              <a:off x="5837794" y="1146506"/>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grpSp>
      <p:sp>
        <p:nvSpPr>
          <p:cNvPr id="75" name="正方形/長方形 74">
            <a:extLst>
              <a:ext uri="{FF2B5EF4-FFF2-40B4-BE49-F238E27FC236}">
                <a16:creationId xmlns:a16="http://schemas.microsoft.com/office/drawing/2014/main" id="{F29B1233-4880-42CE-A05A-BC307EC4EA26}"/>
              </a:ext>
            </a:extLst>
          </p:cNvPr>
          <p:cNvSpPr/>
          <p:nvPr/>
        </p:nvSpPr>
        <p:spPr>
          <a:xfrm>
            <a:off x="2432618" y="4459076"/>
            <a:ext cx="1030709" cy="14151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弁明機会時刻</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grpSp>
        <p:nvGrpSpPr>
          <p:cNvPr id="76" name="グループ化 75">
            <a:extLst>
              <a:ext uri="{FF2B5EF4-FFF2-40B4-BE49-F238E27FC236}">
                <a16:creationId xmlns:a16="http://schemas.microsoft.com/office/drawing/2014/main" id="{A31E3903-FBEF-4212-B028-6F0CAE0C813B}"/>
              </a:ext>
            </a:extLst>
          </p:cNvPr>
          <p:cNvGrpSpPr/>
          <p:nvPr/>
        </p:nvGrpSpPr>
        <p:grpSpPr>
          <a:xfrm>
            <a:off x="4935057" y="8365346"/>
            <a:ext cx="1469152" cy="1209139"/>
            <a:chOff x="4410455" y="8217841"/>
            <a:chExt cx="1469152" cy="1209139"/>
          </a:xfrm>
        </p:grpSpPr>
        <p:sp>
          <p:nvSpPr>
            <p:cNvPr id="77" name="テキスト ボックス 76">
              <a:extLst>
                <a:ext uri="{FF2B5EF4-FFF2-40B4-BE49-F238E27FC236}">
                  <a16:creationId xmlns:a16="http://schemas.microsoft.com/office/drawing/2014/main" id="{7A2DE2B2-75E9-40B0-A64F-018DB161F223}"/>
                </a:ext>
              </a:extLst>
            </p:cNvPr>
            <p:cNvSpPr txBox="1"/>
            <p:nvPr/>
          </p:nvSpPr>
          <p:spPr>
            <a:xfrm>
              <a:off x="4410455" y="821784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78" name="正方形/長方形 77">
              <a:extLst>
                <a:ext uri="{FF2B5EF4-FFF2-40B4-BE49-F238E27FC236}">
                  <a16:creationId xmlns:a16="http://schemas.microsoft.com/office/drawing/2014/main" id="{9E22C746-B8BC-4E7D-B74B-EA97B8A1ACD4}"/>
                </a:ext>
              </a:extLst>
            </p:cNvPr>
            <p:cNvSpPr/>
            <p:nvPr/>
          </p:nvSpPr>
          <p:spPr>
            <a:xfrm>
              <a:off x="4492546" y="849128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79" name="正方形/長方形 78">
              <a:extLst>
                <a:ext uri="{FF2B5EF4-FFF2-40B4-BE49-F238E27FC236}">
                  <a16:creationId xmlns:a16="http://schemas.microsoft.com/office/drawing/2014/main" id="{C1D32F75-C4FE-41C1-B697-6516C14507C9}"/>
                </a:ext>
              </a:extLst>
            </p:cNvPr>
            <p:cNvSpPr/>
            <p:nvPr/>
          </p:nvSpPr>
          <p:spPr>
            <a:xfrm>
              <a:off x="4492544" y="8694793"/>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80" name="正方形/長方形 79">
              <a:extLst>
                <a:ext uri="{FF2B5EF4-FFF2-40B4-BE49-F238E27FC236}">
                  <a16:creationId xmlns:a16="http://schemas.microsoft.com/office/drawing/2014/main" id="{E9A692CC-190F-4C79-9E39-BD38EFAA5CED}"/>
                </a:ext>
              </a:extLst>
            </p:cNvPr>
            <p:cNvSpPr/>
            <p:nvPr/>
          </p:nvSpPr>
          <p:spPr>
            <a:xfrm>
              <a:off x="4948647" y="8696963"/>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81" name="正方形/長方形 80">
              <a:extLst>
                <a:ext uri="{FF2B5EF4-FFF2-40B4-BE49-F238E27FC236}">
                  <a16:creationId xmlns:a16="http://schemas.microsoft.com/office/drawing/2014/main" id="{EA27361D-8F1E-4B81-962D-778CFA407C15}"/>
                </a:ext>
              </a:extLst>
            </p:cNvPr>
            <p:cNvSpPr/>
            <p:nvPr/>
          </p:nvSpPr>
          <p:spPr>
            <a:xfrm>
              <a:off x="5432192" y="8694793"/>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82" name="正方形/長方形 81">
              <a:extLst>
                <a:ext uri="{FF2B5EF4-FFF2-40B4-BE49-F238E27FC236}">
                  <a16:creationId xmlns:a16="http://schemas.microsoft.com/office/drawing/2014/main" id="{FDF6A5F4-83FC-45E7-BB83-6C91D069C33B}"/>
                </a:ext>
              </a:extLst>
            </p:cNvPr>
            <p:cNvSpPr/>
            <p:nvPr/>
          </p:nvSpPr>
          <p:spPr>
            <a:xfrm>
              <a:off x="4948647" y="8889754"/>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83" name="正方形/長方形 82">
              <a:extLst>
                <a:ext uri="{FF2B5EF4-FFF2-40B4-BE49-F238E27FC236}">
                  <a16:creationId xmlns:a16="http://schemas.microsoft.com/office/drawing/2014/main" id="{2FB19834-19BA-4848-88E2-BCF27A8A1AD1}"/>
                </a:ext>
              </a:extLst>
            </p:cNvPr>
            <p:cNvSpPr/>
            <p:nvPr/>
          </p:nvSpPr>
          <p:spPr>
            <a:xfrm>
              <a:off x="4492543" y="9093747"/>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84" name="正方形/長方形 83">
              <a:extLst>
                <a:ext uri="{FF2B5EF4-FFF2-40B4-BE49-F238E27FC236}">
                  <a16:creationId xmlns:a16="http://schemas.microsoft.com/office/drawing/2014/main" id="{A5EBF19A-89A0-48C4-8DC2-4B04FC17CC68}"/>
                </a:ext>
              </a:extLst>
            </p:cNvPr>
            <p:cNvSpPr/>
            <p:nvPr/>
          </p:nvSpPr>
          <p:spPr>
            <a:xfrm>
              <a:off x="4466531" y="8889754"/>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2" name="正方形/長方形 1">
              <a:extLst>
                <a:ext uri="{FF2B5EF4-FFF2-40B4-BE49-F238E27FC236}">
                  <a16:creationId xmlns:a16="http://schemas.microsoft.com/office/drawing/2014/main" id="{0025A2D2-10D3-7813-9D27-A52E01D63B90}"/>
                </a:ext>
              </a:extLst>
            </p:cNvPr>
            <p:cNvSpPr/>
            <p:nvPr/>
          </p:nvSpPr>
          <p:spPr>
            <a:xfrm>
              <a:off x="4499498" y="9288172"/>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spTree>
    <p:extLst>
      <p:ext uri="{BB962C8B-B14F-4D97-AF65-F5344CB8AC3E}">
        <p14:creationId xmlns:p14="http://schemas.microsoft.com/office/powerpoint/2010/main" val="2565137157"/>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62B0F575-E745-4D90-8331-CF120150A375}"/>
</file>

<file path=customXml/itemProps2.xml><?xml version="1.0" encoding="utf-8"?>
<ds:datastoreItem xmlns:ds="http://schemas.openxmlformats.org/officeDocument/2006/customXml" ds:itemID="{BC32E739-1A1E-4848-9682-37136D3ACD46}"/>
</file>

<file path=customXml/itemProps3.xml><?xml version="1.0" encoding="utf-8"?>
<ds:datastoreItem xmlns:ds="http://schemas.openxmlformats.org/officeDocument/2006/customXml" ds:itemID="{9C0B72CB-172A-4979-BEDC-AD271929E3F1}"/>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Template>Office Theme</Template>
  <TotalTime>646</TotalTime>
  <Words>586</Words>
  <Application>Microsoft Office PowerPoint</Application>
  <PresentationFormat>A4 210 x 297 mm</PresentationFormat>
  <Paragraphs>46</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Saito, Keisuke (JP - AB 齋藤 圭佑)</cp:lastModifiedBy>
  <cp:revision>99</cp:revision>
  <cp:lastPrinted>2022-12-02T05:51:04Z</cp:lastPrinted>
  <dcterms:created xsi:type="dcterms:W3CDTF">2022-01-20T04:34:58Z</dcterms:created>
  <dcterms:modified xsi:type="dcterms:W3CDTF">2024-03-25T07:18:13Z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