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xml" ContentType="application/vnd.openxmlformats-officedocument.presentationml.slide+xml"/>
  <Override PartName="/ppt/slideMasters/slideMaster1.xml" ContentType="application/vnd.openxmlformats-officedocument.presentationml.slideMaster+xml"/>
  <Override PartName="/ppt/slideLayouts/slideLayout2.xml" ContentType="application/vnd.openxmlformats-officedocument.presentationml.slideLayout+xml"/>
  <Override PartName="/ppt/slideLayouts/slideLayout1.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ommentAuthors.xml" ContentType="application/vnd.openxmlformats-officedocument.presentationml.commentAuthors+xml"/>
  <Override PartName="/ppt/theme/theme1.xml" ContentType="application/vnd.openxmlformats-officedocument.theme+xml"/>
  <Override PartName="/ppt/viewProps.xml" ContentType="application/vnd.openxmlformats-officedocument.presentationml.viewProps+xml"/>
  <Override PartName="/ppt/tableStyles.xml" ContentType="application/vnd.openxmlformats-officedocument.presentationml.tableStyles+xml"/>
  <Override PartName="/ppt/presProps.xml" ContentType="application/vnd.openxmlformats-officedocument.presentationml.presProps+xml"/>
  <Override PartName="/ppt/tags/tag1.xml" ContentType="application/vnd.openxmlformats-officedocument.presentationml.tags+xml"/>
  <Override PartName="/ppt/tags/tag2.xml" ContentType="application/vnd.openxmlformats-officedocument.presentationml.tags+xml"/>
  <Override PartName="/ppt/tags/tag3.xml" ContentType="application/vnd.openxmlformats-officedocument.presentationml.tag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Override PartName="/docMetadata/LabelInfo.xml" ContentType="application/vnd.ms-office.classificationlabel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Types>
</file>

<file path=_rels/.rels><?xml version="1.0" encoding="utf-8" standalone="yes"?><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 Id="rId6" Type="http://schemas.microsoft.com/office/2020/02/relationships/classificationlabels" Target="docMetadata/LabelInfo.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0" r:id="rId2"/>
  </p:sldIdLst>
  <p:sldSz cx="6858000" cy="9906000" type="A4"/>
  <p:notesSz cx="6858000" cy="9144000"/>
  <p:custDataLst>
    <p:tags r:id="rId3"/>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43" userDrawn="1">
          <p15:clr>
            <a:srgbClr val="A4A3A4"/>
          </p15:clr>
        </p15:guide>
        <p15:guide id="2" pos="2160"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渡部 俊(watabe-shun.ik4)" initials="渡部" lastIdx="1" clrIdx="0">
    <p:extLst>
      <p:ext uri="{19B8F6BF-5375-455C-9EA6-DF929625EA0E}">
        <p15:presenceInfo xmlns:p15="http://schemas.microsoft.com/office/powerpoint/2012/main" userId="S-1-5-21-4175116151-3849908774-3845857867-619606" providerId="AD"/>
      </p:ext>
    </p:extLst>
  </p:cmAuthor>
  <p:cmAuthor id="2" name="西田 章恵(nishida-akie.jj1)" initials="西田" lastIdx="2" clrIdx="1">
    <p:extLst>
      <p:ext uri="{19B8F6BF-5375-455C-9EA6-DF929625EA0E}">
        <p15:presenceInfo xmlns:p15="http://schemas.microsoft.com/office/powerpoint/2012/main" userId="S-1-5-21-4175116151-3849908774-3845857867-619503" providerId="AD"/>
      </p:ext>
    </p:extLst>
  </p:cmAuthor>
  <p:cmAuthor id="3" name="Okano, Takumi (JP - AB 岡野 匠)" initials="OT(A岡匠" lastIdx="1" clrIdx="2">
    <p:extLst>
      <p:ext uri="{19B8F6BF-5375-455C-9EA6-DF929625EA0E}">
        <p15:presenceInfo xmlns:p15="http://schemas.microsoft.com/office/powerpoint/2012/main" userId="S::takokano@abeam.com::5e6993cd-c762-4216-9694-73f272f7dbd8"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7143" autoAdjust="0"/>
    <p:restoredTop sz="94660"/>
  </p:normalViewPr>
  <p:slideViewPr>
    <p:cSldViewPr snapToGrid="0" showGuides="1">
      <p:cViewPr>
        <p:scale>
          <a:sx n="75" d="100"/>
          <a:sy n="75" d="100"/>
        </p:scale>
        <p:origin x="3582" y="132"/>
      </p:cViewPr>
      <p:guideLst>
        <p:guide orient="horz" pos="3143"/>
        <p:guide pos="216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tags" Target="tags/tag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11" Type="http://schemas.openxmlformats.org/officeDocument/2006/relationships/customXml" Target="../customXml/item3.xml"/><Relationship Id="rId5" Type="http://schemas.openxmlformats.org/officeDocument/2006/relationships/presProps" Target="presProps.xml"/><Relationship Id="rId10" Type="http://schemas.openxmlformats.org/officeDocument/2006/relationships/customXml" Target="../customXml/item2.xml"/><Relationship Id="rId4" Type="http://schemas.openxmlformats.org/officeDocument/2006/relationships/commentAuthors" Target="commentAuthors.xml"/><Relationship Id="rId9" Type="http://schemas.openxmlformats.org/officeDocument/2006/relationships/customXml" Target="../customXml/item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7" name="オブジェクト 36" hidden="1">
            <a:extLst>
              <a:ext uri="{FF2B5EF4-FFF2-40B4-BE49-F238E27FC236}">
                <a16:creationId xmlns:a16="http://schemas.microsoft.com/office/drawing/2014/main" id="{939B1ECE-4AE4-4AAA-9DD3-F7DC4BCE2D90}"/>
              </a:ext>
            </a:extLst>
          </p:cNvPr>
          <p:cNvGraphicFramePr>
            <a:graphicFrameLocks noChangeAspect="1"/>
          </p:cNvGraphicFramePr>
          <p:nvPr>
            <p:custDataLst>
              <p:tags r:id="rId1"/>
            </p:custData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37" name="オブジェクト 36" hidden="1">
                        <a:extLst>
                          <a:ext uri="{FF2B5EF4-FFF2-40B4-BE49-F238E27FC236}">
                            <a16:creationId xmlns:a16="http://schemas.microsoft.com/office/drawing/2014/main" id="{939B1ECE-4AE4-4AAA-9DD3-F7DC4BCE2D90}"/>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41" name="Rectangle 109">
            <a:extLst>
              <a:ext uri="{FF2B5EF4-FFF2-40B4-BE49-F238E27FC236}">
                <a16:creationId xmlns:a16="http://schemas.microsoft.com/office/drawing/2014/main" id="{964D1F19-BA8C-4282-BA8A-73E124FD408D}"/>
              </a:ext>
            </a:extLst>
          </p:cNvPr>
          <p:cNvSpPr>
            <a:spLocks noChangeArrowheads="1"/>
          </p:cNvSpPr>
          <p:nvPr/>
        </p:nvSpPr>
        <p:spPr bwMode="auto">
          <a:xfrm>
            <a:off x="557633" y="2249511"/>
            <a:ext cx="5760000" cy="261610"/>
          </a:xfrm>
          <a:prstGeom prst="rect">
            <a:avLst/>
          </a:prstGeom>
          <a:noFill/>
          <a:ln>
            <a:noFill/>
          </a:ln>
          <a:effec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algn="ctr" defTabSz="914400" rtl="0" eaLnBrk="0" fontAlgn="base" latinLnBrk="0" hangingPunct="0">
              <a:lnSpc>
                <a:spcPct val="100000"/>
              </a:lnSpc>
              <a:spcBef>
                <a:spcPct val="0"/>
              </a:spcBef>
              <a:spcAft>
                <a:spcPct val="0"/>
              </a:spcAft>
              <a:buClrTx/>
              <a:buSzTx/>
              <a:buFontTx/>
              <a:buNone/>
              <a:tabLst>
                <a:tab pos="2057400" algn="l"/>
              </a:tabLst>
            </a:pPr>
            <a:r>
              <a:rPr lang="ja-JP" altLang="en-US" sz="1100" dirty="0">
                <a:latin typeface="ＭＳ Ｐゴシック" panose="020B0600070205080204" pitchFamily="50" charset="-128"/>
                <a:ea typeface="ＭＳ Ｐゴシック" panose="020B0600070205080204" pitchFamily="50" charset="-128"/>
                <a:cs typeface="ＤＦ平成明朝体W3" charset="-128"/>
              </a:rPr>
              <a:t>保護申請却下通知書</a:t>
            </a:r>
            <a:endParaRPr lang="en-US" altLang="ja-JP" sz="1100" dirty="0">
              <a:solidFill>
                <a:srgbClr val="0070C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6" name="正方形/長方形 5">
            <a:extLst>
              <a:ext uri="{FF2B5EF4-FFF2-40B4-BE49-F238E27FC236}">
                <a16:creationId xmlns:a16="http://schemas.microsoft.com/office/drawing/2014/main" id="{7BDED71C-8464-4F7C-85A7-2FA4B2F54360}"/>
              </a:ext>
            </a:extLst>
          </p:cNvPr>
          <p:cNvSpPr/>
          <p:nvPr/>
        </p:nvSpPr>
        <p:spPr>
          <a:xfrm>
            <a:off x="613942" y="669696"/>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様式番号</a:t>
            </a:r>
          </a:p>
        </p:txBody>
      </p:sp>
      <p:sp>
        <p:nvSpPr>
          <p:cNvPr id="40" name="Rectangle 108">
            <a:extLst>
              <a:ext uri="{FF2B5EF4-FFF2-40B4-BE49-F238E27FC236}">
                <a16:creationId xmlns:a16="http://schemas.microsoft.com/office/drawing/2014/main" id="{C5DD1F39-0A84-4B51-A8C7-3D2C7EE386C7}"/>
              </a:ext>
            </a:extLst>
          </p:cNvPr>
          <p:cNvSpPr>
            <a:spLocks noChangeArrowheads="1"/>
          </p:cNvSpPr>
          <p:nvPr/>
        </p:nvSpPr>
        <p:spPr bwMode="auto">
          <a:xfrm>
            <a:off x="152400" y="152400"/>
            <a:ext cx="6858000" cy="457200"/>
          </a:xfrm>
          <a:prstGeom prst="rect">
            <a:avLst/>
          </a:prstGeom>
          <a:noFill/>
          <a:ln>
            <a:noFill/>
          </a:ln>
          <a:effectLst/>
        </p:spPr>
        <p:txBody>
          <a:bodyPr vert="horz" wrap="none" lIns="91440" tIns="45720" rIns="91440" bIns="45720" numCol="1" anchor="ctr" anchorCtr="0" compatLnSpc="1">
            <a:prstTxWarp prst="textNoShape">
              <a:avLst/>
            </a:prstTxWarp>
            <a:spAutoFit/>
          </a:bodyPr>
          <a:lstStyle/>
          <a:p>
            <a:endParaRPr lang="ja-JP" altLang="en-US"/>
          </a:p>
        </p:txBody>
      </p:sp>
      <p:sp>
        <p:nvSpPr>
          <p:cNvPr id="44" name="Rectangle 112">
            <a:extLst>
              <a:ext uri="{FF2B5EF4-FFF2-40B4-BE49-F238E27FC236}">
                <a16:creationId xmlns:a16="http://schemas.microsoft.com/office/drawing/2014/main" id="{71B3A757-E8F9-45B8-BF21-8EB816B8ECE6}"/>
              </a:ext>
            </a:extLst>
          </p:cNvPr>
          <p:cNvSpPr>
            <a:spLocks noChangeArrowheads="1"/>
          </p:cNvSpPr>
          <p:nvPr/>
        </p:nvSpPr>
        <p:spPr bwMode="auto">
          <a:xfrm>
            <a:off x="152400" y="609600"/>
            <a:ext cx="6858000" cy="0"/>
          </a:xfrm>
          <a:prstGeom prst="rect">
            <a:avLst/>
          </a:prstGeom>
          <a:noFill/>
          <a:ln>
            <a:noFill/>
          </a:ln>
          <a:effectLst/>
        </p:spPr>
        <p:txBody>
          <a:bodyPr vert="horz" wrap="none" lIns="91440" tIns="45720" rIns="91440" bIns="45720" numCol="1" anchor="ctr" anchorCtr="0" compatLnSpc="1">
            <a:prstTxWarp prst="textNoShape">
              <a:avLst/>
            </a:prstTxWarp>
            <a:spAutoFit/>
          </a:bodyPr>
          <a:lstStyle/>
          <a:p>
            <a:endParaRPr lang="ja-JP" altLang="en-US"/>
          </a:p>
        </p:txBody>
      </p:sp>
      <p:sp>
        <p:nvSpPr>
          <p:cNvPr id="25" name="Rectangle 109">
            <a:extLst>
              <a:ext uri="{FF2B5EF4-FFF2-40B4-BE49-F238E27FC236}">
                <a16:creationId xmlns:a16="http://schemas.microsoft.com/office/drawing/2014/main" id="{60FF8AB0-009F-419A-A8A1-E2B6D5556947}"/>
              </a:ext>
            </a:extLst>
          </p:cNvPr>
          <p:cNvSpPr>
            <a:spLocks noChangeArrowheads="1"/>
          </p:cNvSpPr>
          <p:nvPr/>
        </p:nvSpPr>
        <p:spPr bwMode="auto">
          <a:xfrm>
            <a:off x="2054581" y="2807791"/>
            <a:ext cx="2999819" cy="134909"/>
          </a:xfrm>
          <a:prstGeom prst="rect">
            <a:avLst/>
          </a:prstGeom>
          <a:noFill/>
          <a:ln>
            <a:noFill/>
          </a:ln>
          <a:effectLst/>
        </p:spPr>
        <p:txBody>
          <a:bodyPr vert="horz" wrap="square" lIns="0" tIns="0" rIns="0" bIns="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保護については、下記の理由で却下します。</a:t>
            </a:r>
          </a:p>
        </p:txBody>
      </p:sp>
      <p:sp>
        <p:nvSpPr>
          <p:cNvPr id="35" name="正方形/長方形 34">
            <a:extLst>
              <a:ext uri="{FF2B5EF4-FFF2-40B4-BE49-F238E27FC236}">
                <a16:creationId xmlns:a16="http://schemas.microsoft.com/office/drawing/2014/main" id="{08A6F6C7-B6A0-41DF-A7BC-52FAD12D39DB}"/>
              </a:ext>
            </a:extLst>
          </p:cNvPr>
          <p:cNvSpPr/>
          <p:nvPr/>
        </p:nvSpPr>
        <p:spPr>
          <a:xfrm>
            <a:off x="613942" y="1157898"/>
            <a:ext cx="75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宛先郵便番号</a:t>
            </a:r>
          </a:p>
        </p:txBody>
      </p:sp>
      <p:sp>
        <p:nvSpPr>
          <p:cNvPr id="36" name="正方形/長方形 35">
            <a:extLst>
              <a:ext uri="{FF2B5EF4-FFF2-40B4-BE49-F238E27FC236}">
                <a16:creationId xmlns:a16="http://schemas.microsoft.com/office/drawing/2014/main" id="{FC871053-C196-4BC5-B8E9-D61EE8A071C5}"/>
              </a:ext>
            </a:extLst>
          </p:cNvPr>
          <p:cNvSpPr/>
          <p:nvPr/>
        </p:nvSpPr>
        <p:spPr>
          <a:xfrm>
            <a:off x="613942" y="1320632"/>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宛先住所</a:t>
            </a:r>
          </a:p>
        </p:txBody>
      </p:sp>
      <p:sp>
        <p:nvSpPr>
          <p:cNvPr id="38" name="正方形/長方形 37">
            <a:extLst>
              <a:ext uri="{FF2B5EF4-FFF2-40B4-BE49-F238E27FC236}">
                <a16:creationId xmlns:a16="http://schemas.microsoft.com/office/drawing/2014/main" id="{5BE6CFE3-60BC-415F-A895-8B32E0170CF7}"/>
              </a:ext>
            </a:extLst>
          </p:cNvPr>
          <p:cNvSpPr/>
          <p:nvPr/>
        </p:nvSpPr>
        <p:spPr>
          <a:xfrm>
            <a:off x="613942" y="1483366"/>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宛先氏名</a:t>
            </a:r>
          </a:p>
        </p:txBody>
      </p:sp>
      <p:sp>
        <p:nvSpPr>
          <p:cNvPr id="39" name="正方形/長方形 38">
            <a:extLst>
              <a:ext uri="{FF2B5EF4-FFF2-40B4-BE49-F238E27FC236}">
                <a16:creationId xmlns:a16="http://schemas.microsoft.com/office/drawing/2014/main" id="{1801D5DE-F726-4705-B67C-CB207323BD48}"/>
              </a:ext>
            </a:extLst>
          </p:cNvPr>
          <p:cNvSpPr/>
          <p:nvPr/>
        </p:nvSpPr>
        <p:spPr>
          <a:xfrm>
            <a:off x="1426742" y="1483366"/>
            <a:ext cx="32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42" name="正方形/長方形 41">
            <a:extLst>
              <a:ext uri="{FF2B5EF4-FFF2-40B4-BE49-F238E27FC236}">
                <a16:creationId xmlns:a16="http://schemas.microsoft.com/office/drawing/2014/main" id="{50460C62-B7E9-431D-9BDD-9AC86DA813D2}"/>
              </a:ext>
            </a:extLst>
          </p:cNvPr>
          <p:cNvSpPr/>
          <p:nvPr/>
        </p:nvSpPr>
        <p:spPr>
          <a:xfrm>
            <a:off x="613942" y="1646099"/>
            <a:ext cx="129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郵便カスタマ</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バーコード</a:t>
            </a:r>
          </a:p>
        </p:txBody>
      </p:sp>
      <p:sp>
        <p:nvSpPr>
          <p:cNvPr id="43" name="正方形/長方形 42">
            <a:extLst>
              <a:ext uri="{FF2B5EF4-FFF2-40B4-BE49-F238E27FC236}">
                <a16:creationId xmlns:a16="http://schemas.microsoft.com/office/drawing/2014/main" id="{C0A8C370-3267-427F-A04B-BC2A4ECA21AB}"/>
              </a:ext>
            </a:extLst>
          </p:cNvPr>
          <p:cNvSpPr/>
          <p:nvPr/>
        </p:nvSpPr>
        <p:spPr>
          <a:xfrm>
            <a:off x="5596058" y="647188"/>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sp>
        <p:nvSpPr>
          <p:cNvPr id="45" name="正方形/長方形 44">
            <a:extLst>
              <a:ext uri="{FF2B5EF4-FFF2-40B4-BE49-F238E27FC236}">
                <a16:creationId xmlns:a16="http://schemas.microsoft.com/office/drawing/2014/main" id="{469DD116-47D2-4E0C-A04E-11CF3168F43F}"/>
              </a:ext>
            </a:extLst>
          </p:cNvPr>
          <p:cNvSpPr/>
          <p:nvPr/>
        </p:nvSpPr>
        <p:spPr>
          <a:xfrm>
            <a:off x="5596058" y="809922"/>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発行年月日</a:t>
            </a:r>
          </a:p>
        </p:txBody>
      </p:sp>
      <p:sp>
        <p:nvSpPr>
          <p:cNvPr id="46" name="正方形/長方形 45">
            <a:extLst>
              <a:ext uri="{FF2B5EF4-FFF2-40B4-BE49-F238E27FC236}">
                <a16:creationId xmlns:a16="http://schemas.microsoft.com/office/drawing/2014/main" id="{60DADFC3-CEB6-4431-81F7-7B315F55FB9A}"/>
              </a:ext>
            </a:extLst>
          </p:cNvPr>
          <p:cNvSpPr/>
          <p:nvPr/>
        </p:nvSpPr>
        <p:spPr>
          <a:xfrm>
            <a:off x="4662608" y="1157898"/>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発行自治体名称</a:t>
            </a:r>
          </a:p>
        </p:txBody>
      </p:sp>
      <p:sp>
        <p:nvSpPr>
          <p:cNvPr id="47" name="正方形/長方形 46">
            <a:extLst>
              <a:ext uri="{FF2B5EF4-FFF2-40B4-BE49-F238E27FC236}">
                <a16:creationId xmlns:a16="http://schemas.microsoft.com/office/drawing/2014/main" id="{607A9B41-36BB-466D-8FCC-676D5E6EA289}"/>
              </a:ext>
            </a:extLst>
          </p:cNvPr>
          <p:cNvSpPr/>
          <p:nvPr/>
        </p:nvSpPr>
        <p:spPr>
          <a:xfrm>
            <a:off x="5596058" y="1320632"/>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発行者氏名</a:t>
            </a:r>
          </a:p>
        </p:txBody>
      </p:sp>
      <p:sp>
        <p:nvSpPr>
          <p:cNvPr id="48" name="正方形/長方形 47">
            <a:extLst>
              <a:ext uri="{FF2B5EF4-FFF2-40B4-BE49-F238E27FC236}">
                <a16:creationId xmlns:a16="http://schemas.microsoft.com/office/drawing/2014/main" id="{64C71B53-D61A-4653-A466-D13C6D109D70}"/>
              </a:ext>
            </a:extLst>
          </p:cNvPr>
          <p:cNvSpPr/>
          <p:nvPr/>
        </p:nvSpPr>
        <p:spPr>
          <a:xfrm>
            <a:off x="5596058" y="1157898"/>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発行役職名</a:t>
            </a:r>
          </a:p>
        </p:txBody>
      </p:sp>
      <p:sp>
        <p:nvSpPr>
          <p:cNvPr id="30" name="正方形/長方形 29">
            <a:extLst>
              <a:ext uri="{FF2B5EF4-FFF2-40B4-BE49-F238E27FC236}">
                <a16:creationId xmlns:a16="http://schemas.microsoft.com/office/drawing/2014/main" id="{A26F1265-5630-47F4-AB6E-6FFCD731C670}"/>
              </a:ext>
            </a:extLst>
          </p:cNvPr>
          <p:cNvSpPr/>
          <p:nvPr/>
        </p:nvSpPr>
        <p:spPr>
          <a:xfrm>
            <a:off x="5706888" y="1575905"/>
            <a:ext cx="438977" cy="397563"/>
          </a:xfrm>
          <a:prstGeom prst="rect">
            <a:avLst/>
          </a:prstGeom>
          <a:noFill/>
          <a:ln>
            <a:solidFill>
              <a:sysClr val="windowText" lastClr="000000"/>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ysClr val="windowText" lastClr="000000"/>
                </a:solidFill>
                <a:latin typeface="ＭＳ Ｐゴシック" panose="020B0600070205080204" pitchFamily="50" charset="-128"/>
                <a:ea typeface="ＭＳ Ｐゴシック" panose="020B0600070205080204" pitchFamily="50" charset="-128"/>
              </a:rPr>
              <a:t>印</a:t>
            </a:r>
          </a:p>
        </p:txBody>
      </p:sp>
      <p:sp>
        <p:nvSpPr>
          <p:cNvPr id="31" name="Rectangle 109">
            <a:extLst>
              <a:ext uri="{FF2B5EF4-FFF2-40B4-BE49-F238E27FC236}">
                <a16:creationId xmlns:a16="http://schemas.microsoft.com/office/drawing/2014/main" id="{04B8CA50-A709-4945-AD8F-393195148C51}"/>
              </a:ext>
            </a:extLst>
          </p:cNvPr>
          <p:cNvSpPr>
            <a:spLocks noChangeArrowheads="1"/>
          </p:cNvSpPr>
          <p:nvPr/>
        </p:nvSpPr>
        <p:spPr bwMode="auto">
          <a:xfrm>
            <a:off x="557633" y="5311801"/>
            <a:ext cx="5760000" cy="134909"/>
          </a:xfrm>
          <a:prstGeom prst="rect">
            <a:avLst/>
          </a:prstGeom>
          <a:noFill/>
          <a:ln>
            <a:noFill/>
          </a:ln>
          <a:effectLst/>
        </p:spPr>
        <p:txBody>
          <a:bodyPr vert="horz" wrap="square" lIns="0" tIns="0" rIns="0" bIns="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lgn="ctr">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記</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32" name="Rectangle 109">
            <a:extLst>
              <a:ext uri="{FF2B5EF4-FFF2-40B4-BE49-F238E27FC236}">
                <a16:creationId xmlns:a16="http://schemas.microsoft.com/office/drawing/2014/main" id="{A1A4FF09-FE0A-4590-8C8D-D8E9E48421A9}"/>
              </a:ext>
            </a:extLst>
          </p:cNvPr>
          <p:cNvSpPr>
            <a:spLocks noChangeArrowheads="1"/>
          </p:cNvSpPr>
          <p:nvPr/>
        </p:nvSpPr>
        <p:spPr bwMode="auto">
          <a:xfrm>
            <a:off x="557633" y="6138040"/>
            <a:ext cx="5760000" cy="1673792"/>
          </a:xfrm>
          <a:prstGeom prst="rect">
            <a:avLst/>
          </a:prstGeom>
          <a:noFill/>
          <a:ln>
            <a:noFill/>
          </a:ln>
          <a:effectLst/>
        </p:spPr>
        <p:txBody>
          <a:bodyPr vert="horz" wrap="square" lIns="0" tIns="0" rIns="0" bIns="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lgn="just">
              <a:lnSpc>
                <a:spcPts val="1200"/>
              </a:lnSpc>
            </a:pPr>
            <a:r>
              <a:rPr kumimoji="0" lang="en-US" altLang="ja-JP" sz="900" b="0" i="0" u="none" strike="noStrike" kern="100" cap="none" normalizeH="0" baseline="0" dirty="0">
                <a:ln>
                  <a:noFill/>
                </a:ln>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1</a:t>
            </a:r>
            <a:r>
              <a:rPr kumimoji="0" lang="ja-JP" altLang="en-US" sz="900" b="0" i="0" u="none" strike="noStrike" kern="100" cap="none" normalizeH="0" baseline="0" dirty="0">
                <a:ln>
                  <a:noFill/>
                </a:ln>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rPr>
              <a:t>　却下の理由</a:t>
            </a:r>
            <a:endParaRPr kumimoji="0" lang="en-US" altLang="ja-JP" sz="900" b="0" i="0" u="none" strike="noStrike" kern="100" cap="none" normalizeH="0" baseline="0" dirty="0">
              <a:ln>
                <a:noFill/>
              </a:ln>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0" algn="just">
              <a:lnSpc>
                <a:spcPts val="1200"/>
              </a:lnSpc>
            </a:pPr>
            <a:endParaRPr lang="en-US" altLang="ja-JP" sz="900" kern="100" dirty="0">
              <a:solidFill>
                <a:srgbClr val="00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0" algn="just">
              <a:lnSpc>
                <a:spcPts val="1200"/>
              </a:lnSpc>
            </a:pPr>
            <a:endParaRPr kumimoji="0" lang="en-US" altLang="ja-JP" sz="900" b="0" i="0" u="none" strike="noStrike" kern="100" cap="none" normalizeH="0" baseline="0" dirty="0">
              <a:ln>
                <a:noFill/>
              </a:ln>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0" algn="just">
              <a:lnSpc>
                <a:spcPts val="1200"/>
              </a:lnSpc>
            </a:pPr>
            <a:endParaRPr lang="en-US" altLang="ja-JP" sz="900" kern="100" dirty="0">
              <a:solidFill>
                <a:srgbClr val="00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0" algn="just">
              <a:lnSpc>
                <a:spcPts val="1200"/>
              </a:lnSpc>
            </a:pPr>
            <a:endParaRPr kumimoji="0" lang="en-US" altLang="ja-JP" sz="900" b="0" i="0" u="none" strike="noStrike" kern="100" cap="none" normalizeH="0" baseline="0" dirty="0">
              <a:ln>
                <a:noFill/>
              </a:ln>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0" algn="just">
              <a:lnSpc>
                <a:spcPts val="1200"/>
              </a:lnSpc>
            </a:pPr>
            <a:r>
              <a:rPr lang="en-US" altLang="ja-JP" sz="900" kern="100" dirty="0">
                <a:solidFill>
                  <a:srgbClr val="00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altLang="en-US" sz="900" kern="100" dirty="0">
                <a:solidFill>
                  <a:srgbClr val="00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この通知が申請書受理後</a:t>
            </a:r>
            <a:r>
              <a:rPr lang="en-US" altLang="ja-JP" sz="900" kern="100" dirty="0">
                <a:solidFill>
                  <a:srgbClr val="00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14</a:t>
            </a:r>
            <a:r>
              <a:rPr lang="ja-JP" altLang="en-US" sz="900" kern="100" dirty="0">
                <a:solidFill>
                  <a:srgbClr val="00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日を経過した事由</a:t>
            </a:r>
            <a:endParaRPr lang="en-US" altLang="ja-JP" sz="900" kern="100" dirty="0">
              <a:solidFill>
                <a:srgbClr val="00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0" algn="just">
              <a:lnSpc>
                <a:spcPts val="1200"/>
              </a:lnSpc>
            </a:pPr>
            <a:endParaRPr kumimoji="0" lang="en-US" altLang="ja-JP" sz="900" b="0" i="0" u="none" strike="noStrike" kern="100" cap="none" normalizeH="0" baseline="0" dirty="0">
              <a:ln>
                <a:noFill/>
              </a:ln>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0" algn="just">
              <a:lnSpc>
                <a:spcPts val="1200"/>
              </a:lnSpc>
            </a:pPr>
            <a:endParaRPr lang="en-US" altLang="ja-JP" sz="900" kern="100" dirty="0">
              <a:solidFill>
                <a:srgbClr val="00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0" algn="just">
              <a:lnSpc>
                <a:spcPts val="1200"/>
              </a:lnSpc>
            </a:pPr>
            <a:endParaRPr kumimoji="0" lang="en-US" altLang="ja-JP" sz="900" b="0" i="0" u="none" strike="noStrike" kern="100" cap="none" normalizeH="0" baseline="0" dirty="0">
              <a:ln>
                <a:noFill/>
              </a:ln>
              <a:solidFill>
                <a:srgbClr val="000000"/>
              </a:solidFill>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0" algn="just">
              <a:lnSpc>
                <a:spcPts val="1200"/>
              </a:lnSpc>
            </a:pPr>
            <a:endParaRPr lang="en-US" altLang="ja-JP" sz="900" kern="100" dirty="0">
              <a:solidFill>
                <a:srgbClr val="00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0" algn="just">
              <a:lnSpc>
                <a:spcPts val="1200"/>
              </a:lnSpc>
            </a:pP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22" name="正方形/長方形 21">
            <a:extLst>
              <a:ext uri="{FF2B5EF4-FFF2-40B4-BE49-F238E27FC236}">
                <a16:creationId xmlns:a16="http://schemas.microsoft.com/office/drawing/2014/main" id="{519569E1-7338-4E39-B0CF-502E34483A01}"/>
              </a:ext>
            </a:extLst>
          </p:cNvPr>
          <p:cNvSpPr/>
          <p:nvPr/>
        </p:nvSpPr>
        <p:spPr>
          <a:xfrm>
            <a:off x="751633" y="2802920"/>
            <a:ext cx="618309"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申請年月日</a:t>
            </a:r>
          </a:p>
        </p:txBody>
      </p:sp>
      <p:sp>
        <p:nvSpPr>
          <p:cNvPr id="24" name="正方形/長方形 23">
            <a:extLst>
              <a:ext uri="{FF2B5EF4-FFF2-40B4-BE49-F238E27FC236}">
                <a16:creationId xmlns:a16="http://schemas.microsoft.com/office/drawing/2014/main" id="{742E8896-47F5-4D65-963D-1DFF4A96EC6E}"/>
              </a:ext>
            </a:extLst>
          </p:cNvPr>
          <p:cNvSpPr/>
          <p:nvPr/>
        </p:nvSpPr>
        <p:spPr>
          <a:xfrm>
            <a:off x="751632" y="6422871"/>
            <a:ext cx="756491"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却下の理由</a:t>
            </a:r>
          </a:p>
        </p:txBody>
      </p:sp>
      <p:sp>
        <p:nvSpPr>
          <p:cNvPr id="27" name="正方形/長方形 26">
            <a:extLst>
              <a:ext uri="{FF2B5EF4-FFF2-40B4-BE49-F238E27FC236}">
                <a16:creationId xmlns:a16="http://schemas.microsoft.com/office/drawing/2014/main" id="{FC1E9A2D-7F90-4295-A2AD-023702B7A5CE}"/>
              </a:ext>
            </a:extLst>
          </p:cNvPr>
          <p:cNvSpPr/>
          <p:nvPr/>
        </p:nvSpPr>
        <p:spPr>
          <a:xfrm>
            <a:off x="749974" y="7178495"/>
            <a:ext cx="756491"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決定遅延理由</a:t>
            </a:r>
          </a:p>
        </p:txBody>
      </p:sp>
      <p:grpSp>
        <p:nvGrpSpPr>
          <p:cNvPr id="28" name="グループ化 27">
            <a:extLst>
              <a:ext uri="{FF2B5EF4-FFF2-40B4-BE49-F238E27FC236}">
                <a16:creationId xmlns:a16="http://schemas.microsoft.com/office/drawing/2014/main" id="{93E8C953-F041-4142-B2E2-F090A9531D7A}"/>
              </a:ext>
            </a:extLst>
          </p:cNvPr>
          <p:cNvGrpSpPr/>
          <p:nvPr/>
        </p:nvGrpSpPr>
        <p:grpSpPr>
          <a:xfrm>
            <a:off x="4972312" y="8330095"/>
            <a:ext cx="1469152" cy="1194771"/>
            <a:chOff x="4410455" y="8217841"/>
            <a:chExt cx="1469152" cy="1194771"/>
          </a:xfrm>
          <a:noFill/>
        </p:grpSpPr>
        <p:sp>
          <p:nvSpPr>
            <p:cNvPr id="29" name="テキスト ボックス 28">
              <a:extLst>
                <a:ext uri="{FF2B5EF4-FFF2-40B4-BE49-F238E27FC236}">
                  <a16:creationId xmlns:a16="http://schemas.microsoft.com/office/drawing/2014/main" id="{76F56BAE-8B3C-48CE-9259-D8ACD6658AB8}"/>
                </a:ext>
              </a:extLst>
            </p:cNvPr>
            <p:cNvSpPr txBox="1"/>
            <p:nvPr/>
          </p:nvSpPr>
          <p:spPr>
            <a:xfrm>
              <a:off x="4410455" y="8217841"/>
              <a:ext cx="883920" cy="230832"/>
            </a:xfrm>
            <a:prstGeom prst="rect">
              <a:avLst/>
            </a:prstGeom>
            <a:grpFill/>
          </p:spPr>
          <p:txBody>
            <a:bodyPr wrap="square" rtlCol="0">
              <a:spAutoFit/>
            </a:bodyPr>
            <a:lstStyle/>
            <a:p>
              <a:r>
                <a:rPr kumimoji="1" lang="ja-JP" altLang="en-US" sz="900" dirty="0">
                  <a:latin typeface="ＭＳ Ｐゴシック" panose="020B0600070205080204" pitchFamily="50" charset="-128"/>
                  <a:ea typeface="ＭＳ Ｐゴシック" panose="020B0600070205080204" pitchFamily="50" charset="-128"/>
                </a:rPr>
                <a:t>問い合わせ先</a:t>
              </a:r>
            </a:p>
          </p:txBody>
        </p:sp>
        <p:sp>
          <p:nvSpPr>
            <p:cNvPr id="33" name="正方形/長方形 32">
              <a:extLst>
                <a:ext uri="{FF2B5EF4-FFF2-40B4-BE49-F238E27FC236}">
                  <a16:creationId xmlns:a16="http://schemas.microsoft.com/office/drawing/2014/main" id="{4DD49ED9-2D9E-454B-B250-0926D82D687E}"/>
                </a:ext>
              </a:extLst>
            </p:cNvPr>
            <p:cNvSpPr/>
            <p:nvPr/>
          </p:nvSpPr>
          <p:spPr>
            <a:xfrm>
              <a:off x="4492546" y="8491289"/>
              <a:ext cx="801830"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福祉事務所名</a:t>
              </a:r>
            </a:p>
          </p:txBody>
        </p:sp>
        <p:sp>
          <p:nvSpPr>
            <p:cNvPr id="34" name="正方形/長方形 33">
              <a:extLst>
                <a:ext uri="{FF2B5EF4-FFF2-40B4-BE49-F238E27FC236}">
                  <a16:creationId xmlns:a16="http://schemas.microsoft.com/office/drawing/2014/main" id="{239FA6AD-1EF8-457E-8583-CC0DACC18868}"/>
                </a:ext>
              </a:extLst>
            </p:cNvPr>
            <p:cNvSpPr/>
            <p:nvPr/>
          </p:nvSpPr>
          <p:spPr>
            <a:xfrm>
              <a:off x="4492544" y="8694793"/>
              <a:ext cx="419974"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所属部</a:t>
              </a:r>
            </a:p>
          </p:txBody>
        </p:sp>
        <p:sp>
          <p:nvSpPr>
            <p:cNvPr id="49" name="正方形/長方形 48">
              <a:extLst>
                <a:ext uri="{FF2B5EF4-FFF2-40B4-BE49-F238E27FC236}">
                  <a16:creationId xmlns:a16="http://schemas.microsoft.com/office/drawing/2014/main" id="{F72A9D75-088C-4BC6-85FB-330F08AB1F73}"/>
                </a:ext>
              </a:extLst>
            </p:cNvPr>
            <p:cNvSpPr/>
            <p:nvPr/>
          </p:nvSpPr>
          <p:spPr>
            <a:xfrm>
              <a:off x="4948647" y="8696963"/>
              <a:ext cx="447415" cy="135760"/>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所属課</a:t>
              </a:r>
            </a:p>
          </p:txBody>
        </p:sp>
        <p:sp>
          <p:nvSpPr>
            <p:cNvPr id="51" name="正方形/長方形 50">
              <a:extLst>
                <a:ext uri="{FF2B5EF4-FFF2-40B4-BE49-F238E27FC236}">
                  <a16:creationId xmlns:a16="http://schemas.microsoft.com/office/drawing/2014/main" id="{7F93FDA9-DD4A-44E6-A297-8FF5D53EE415}"/>
                </a:ext>
              </a:extLst>
            </p:cNvPr>
            <p:cNvSpPr/>
            <p:nvPr/>
          </p:nvSpPr>
          <p:spPr>
            <a:xfrm>
              <a:off x="5432192" y="8694793"/>
              <a:ext cx="447415"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所属係</a:t>
              </a:r>
            </a:p>
          </p:txBody>
        </p:sp>
        <p:sp>
          <p:nvSpPr>
            <p:cNvPr id="52" name="正方形/長方形 51">
              <a:extLst>
                <a:ext uri="{FF2B5EF4-FFF2-40B4-BE49-F238E27FC236}">
                  <a16:creationId xmlns:a16="http://schemas.microsoft.com/office/drawing/2014/main" id="{FEA21034-461F-4935-A4AC-91F2659B50BB}"/>
                </a:ext>
              </a:extLst>
            </p:cNvPr>
            <p:cNvSpPr/>
            <p:nvPr/>
          </p:nvSpPr>
          <p:spPr>
            <a:xfrm>
              <a:off x="4948647" y="8889754"/>
              <a:ext cx="787925"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地区担当員名</a:t>
              </a:r>
            </a:p>
          </p:txBody>
        </p:sp>
        <p:sp>
          <p:nvSpPr>
            <p:cNvPr id="53" name="正方形/長方形 52">
              <a:extLst>
                <a:ext uri="{FF2B5EF4-FFF2-40B4-BE49-F238E27FC236}">
                  <a16:creationId xmlns:a16="http://schemas.microsoft.com/office/drawing/2014/main" id="{8C7AAD41-F5B6-4542-8F92-877B29642531}"/>
                </a:ext>
              </a:extLst>
            </p:cNvPr>
            <p:cNvSpPr/>
            <p:nvPr/>
          </p:nvSpPr>
          <p:spPr>
            <a:xfrm>
              <a:off x="4492543" y="9093747"/>
              <a:ext cx="787925"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電話番号</a:t>
              </a:r>
            </a:p>
          </p:txBody>
        </p:sp>
        <p:sp>
          <p:nvSpPr>
            <p:cNvPr id="54" name="正方形/長方形 53">
              <a:extLst>
                <a:ext uri="{FF2B5EF4-FFF2-40B4-BE49-F238E27FC236}">
                  <a16:creationId xmlns:a16="http://schemas.microsoft.com/office/drawing/2014/main" id="{F4B5B4B2-16F0-4EBE-8E4F-63B8AF07903B}"/>
                </a:ext>
              </a:extLst>
            </p:cNvPr>
            <p:cNvSpPr/>
            <p:nvPr/>
          </p:nvSpPr>
          <p:spPr>
            <a:xfrm>
              <a:off x="4466531" y="8889754"/>
              <a:ext cx="419974" cy="138808"/>
            </a:xfrm>
            <a:prstGeom prst="rect">
              <a:avLst/>
            </a:prstGeom>
            <a:grp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担当員</a:t>
              </a:r>
            </a:p>
          </p:txBody>
        </p:sp>
        <p:sp>
          <p:nvSpPr>
            <p:cNvPr id="2" name="正方形/長方形 1">
              <a:extLst>
                <a:ext uri="{FF2B5EF4-FFF2-40B4-BE49-F238E27FC236}">
                  <a16:creationId xmlns:a16="http://schemas.microsoft.com/office/drawing/2014/main" id="{B3E3A505-07D0-DE52-FD27-75AA4CB4F05A}"/>
                </a:ext>
              </a:extLst>
            </p:cNvPr>
            <p:cNvSpPr/>
            <p:nvPr/>
          </p:nvSpPr>
          <p:spPr>
            <a:xfrm>
              <a:off x="4492543" y="9273804"/>
              <a:ext cx="787925"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en-US" altLang="ja-JP" sz="900" dirty="0">
                  <a:solidFill>
                    <a:schemeClr val="accent1"/>
                  </a:solidFill>
                  <a:latin typeface="ＭＳ Ｐゴシック" panose="020B0600070205080204" pitchFamily="50" charset="-128"/>
                  <a:ea typeface="ＭＳ Ｐゴシック" panose="020B0600070205080204" pitchFamily="50" charset="-128"/>
                </a:rPr>
                <a:t>FAX</a:t>
              </a: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番号</a:t>
              </a:r>
            </a:p>
          </p:txBody>
        </p:sp>
      </p:grpSp>
      <p:sp>
        <p:nvSpPr>
          <p:cNvPr id="55" name="Rectangle 109">
            <a:extLst>
              <a:ext uri="{FF2B5EF4-FFF2-40B4-BE49-F238E27FC236}">
                <a16:creationId xmlns:a16="http://schemas.microsoft.com/office/drawing/2014/main" id="{149B9695-C30D-435B-86FE-87185561093A}"/>
              </a:ext>
            </a:extLst>
          </p:cNvPr>
          <p:cNvSpPr>
            <a:spLocks noChangeArrowheads="1"/>
          </p:cNvSpPr>
          <p:nvPr/>
        </p:nvSpPr>
        <p:spPr bwMode="auto">
          <a:xfrm>
            <a:off x="538429" y="3029384"/>
            <a:ext cx="5760000" cy="1827680"/>
          </a:xfrm>
          <a:prstGeom prst="rect">
            <a:avLst/>
          </a:prstGeom>
          <a:noFill/>
          <a:ln>
            <a:noFill/>
          </a:ln>
          <a:effectLst/>
        </p:spPr>
        <p:txBody>
          <a:bodyPr vert="horz" wrap="square" lIns="0" tIns="0" rIns="0" bIns="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lgn="just">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なお、この決定に不服があるときは、この決定があったことを知った日の翌日から起算して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か月以内に、知事に対し審査請求をすることができます（なお、決定があったことを知った日の翌日から起算して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か月以内であっても、決定があった日の翌日から起算して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年を経過すると審査請求をすることができなくなります。</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p>
          <a:p>
            <a:pPr indent="0" algn="just">
              <a:lnSpc>
                <a:spcPts val="1200"/>
              </a:lnSpc>
            </a:pPr>
            <a:r>
              <a:rPr lang="ja-JP" altLang="en-US" sz="900" kern="100" dirty="0">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また、この審査請求に対する裁決を経た場合に限り、その審査請求に対する裁決があったことを知った日の翌日から起算して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6</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か月以内に、市を被告として（訴訟において市を代表する者は市長となります。）この決定の取消しの訴えを提起することができます（なお、裁決があったことを知った日の翌日から起算して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6</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か月以内であっても、裁決があった日の翌日から起算して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年を経過すると決定の取消しの訴えを提起することができなくなります。</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。ただし、次の①から③までのいずれかに該当するときは、審査請求に対する裁決を経ないでこの決定の取消しの訴えを提起することができます。①審査請求をした日</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行政不服審査法（平成</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26</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年法律第</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68</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号）第</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23</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条の規定により不備を補正すべきことを命じられた場合にあっては、当該不備を補正した日）の翌日から起算して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50</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日（</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50</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日以内に行政不服審査法第</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43</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条第</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項の規定により通知を受けた場合は</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70</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日）を経過しても裁決がないとき。②決定、決定の執行又は手続の続行により生ずる著しい損害を避けるため緊急の必要があるとき。③その他裁決を経ないことにつき正当な理由があるとき。</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56" name="正方形/長方形 55">
            <a:extLst>
              <a:ext uri="{FF2B5EF4-FFF2-40B4-BE49-F238E27FC236}">
                <a16:creationId xmlns:a16="http://schemas.microsoft.com/office/drawing/2014/main" id="{4FF12DD4-58C5-46F0-BF79-C6BA94653EF1}"/>
              </a:ext>
            </a:extLst>
          </p:cNvPr>
          <p:cNvSpPr/>
          <p:nvPr/>
        </p:nvSpPr>
        <p:spPr>
          <a:xfrm>
            <a:off x="4121150" y="2324233"/>
            <a:ext cx="30162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900" dirty="0">
                <a:solidFill>
                  <a:schemeClr val="accent1"/>
                </a:solidFill>
                <a:latin typeface="ＭＳ Ｐゴシック" panose="020B0600070205080204" pitchFamily="50" charset="-128"/>
                <a:ea typeface="ＭＳ Ｐゴシック" panose="020B0600070205080204" pitchFamily="50" charset="-128"/>
                <a:cs typeface="ＤＦ平成明朝体W3" charset="-128"/>
              </a:rPr>
              <a:t>（控）</a:t>
            </a:r>
            <a:endParaRPr kumimoji="1" lang="ja-JP" altLang="en-US" sz="900" dirty="0">
              <a:solidFill>
                <a:schemeClr val="accent1"/>
              </a:solidFill>
              <a:latin typeface="ＭＳ Ｐゴシック" panose="020B0600070205080204" pitchFamily="50" charset="-128"/>
              <a:ea typeface="ＭＳ Ｐゴシック" panose="020B0600070205080204" pitchFamily="50" charset="-128"/>
            </a:endParaRPr>
          </a:p>
        </p:txBody>
      </p:sp>
      <p:sp>
        <p:nvSpPr>
          <p:cNvPr id="50" name="正方形/長方形 49">
            <a:extLst>
              <a:ext uri="{FF2B5EF4-FFF2-40B4-BE49-F238E27FC236}">
                <a16:creationId xmlns:a16="http://schemas.microsoft.com/office/drawing/2014/main" id="{D6C261BF-F324-4F05-82F5-10EA00C45C51}"/>
              </a:ext>
            </a:extLst>
          </p:cNvPr>
          <p:cNvSpPr/>
          <p:nvPr/>
        </p:nvSpPr>
        <p:spPr>
          <a:xfrm>
            <a:off x="1441588" y="2807237"/>
            <a:ext cx="53008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根拠法令</a:t>
            </a:r>
          </a:p>
        </p:txBody>
      </p:sp>
    </p:spTree>
    <p:extLst>
      <p:ext uri="{BB962C8B-B14F-4D97-AF65-F5344CB8AC3E}">
        <p14:creationId xmlns:p14="http://schemas.microsoft.com/office/powerpoint/2010/main" val="1737277013"/>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72D4258CA3517149908D3B60E55ECCDC" ma:contentTypeVersion="14" ma:contentTypeDescription="新しいドキュメントを作成します。" ma:contentTypeScope="" ma:versionID="308a71d53a4f9137c8bac8e35225fb5e">
  <xsd:schema xmlns:xsd="http://www.w3.org/2001/XMLSchema" xmlns:xs="http://www.w3.org/2001/XMLSchema" xmlns:p="http://schemas.microsoft.com/office/2006/metadata/properties" xmlns:ns2="c97f0004-81d4-41ad-b834-2a96fc4591f7" xmlns:ns3="e0e86db0-997c-4cb6-bb34-f88ecb8e7e9c" targetNamespace="http://schemas.microsoft.com/office/2006/metadata/properties" ma:root="true" ma:fieldsID="85bab440deeb6d8956b6a92ab5f4069e" ns2:_="" ns3:_="">
    <xsd:import namespace="c97f0004-81d4-41ad-b834-2a96fc4591f7"/>
    <xsd:import namespace="e0e86db0-997c-4cb6-bb34-f88ecb8e7e9c"/>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MediaServiceDateTaken" minOccurs="0"/>
                <xsd:element ref="ns2:MediaServiceGenerationTime" minOccurs="0"/>
                <xsd:element ref="ns2:MediaServiceEventHashCode" minOccurs="0"/>
                <xsd:element ref="ns2:MediaLengthInSeconds" minOccurs="0"/>
                <xsd:element ref="ns2:lcf76f155ced4ddcb4097134ff3c332f" minOccurs="0"/>
                <xsd:element ref="ns3:TaxCatchAll" minOccurs="0"/>
                <xsd:element ref="ns2:MediaServiceOCR" minOccurs="0"/>
                <xsd:element ref="ns2:MediaServiceLocation" minOccurs="0"/>
                <xsd:element ref="ns2:MediaServiceBillingMetadata"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97f0004-81d4-41ad-b834-2a96fc4591f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MediaServiceDateTaken" ma:index="12" nillable="true" ma:displayName="MediaServiceDateTaken" ma:hidden="true" ma:indexed="true" ma:internalName="MediaServiceDateTaken"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LengthInSeconds" ma:index="15" nillable="true" ma:displayName="MediaLengthInSeconds" ma:hidden="true" ma:internalName="MediaLengthInSeconds" ma:readOnly="true">
      <xsd:simpleType>
        <xsd:restriction base="dms:Unknown"/>
      </xsd:simpleType>
    </xsd:element>
    <xsd:element name="lcf76f155ced4ddcb4097134ff3c332f" ma:index="17"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OCR" ma:index="19" nillable="true" ma:displayName="Extracted Text" ma:internalName="MediaServiceOCR" ma:readOnly="true">
      <xsd:simpleType>
        <xsd:restriction base="dms:Note">
          <xsd:maxLength value="255"/>
        </xsd:restriction>
      </xsd:simpleType>
    </xsd:element>
    <xsd:element name="MediaServiceLocation" ma:index="20" nillable="true" ma:displayName="Location" ma:description="" ma:indexed="true" ma:internalName="MediaServiceLocation" ma:readOnly="true">
      <xsd:simpleType>
        <xsd:restriction base="dms:Text"/>
      </xsd:simpleType>
    </xsd:element>
    <xsd:element name="MediaServiceBillingMetadata" ma:index="21" nillable="true" ma:displayName="MediaServiceBillingMetadata" ma:hidden="true" ma:internalName="MediaServiceBillingMetadata" ma:readOnly="true">
      <xsd:simpleType>
        <xsd:restriction base="dms:Note"/>
      </xsd:simpleType>
    </xsd:element>
  </xsd:schema>
  <xsd:schema xmlns:xsd="http://www.w3.org/2001/XMLSchema" xmlns:xs="http://www.w3.org/2001/XMLSchema" xmlns:dms="http://schemas.microsoft.com/office/2006/documentManagement/types" xmlns:pc="http://schemas.microsoft.com/office/infopath/2007/PartnerControls" targetNamespace="e0e86db0-997c-4cb6-bb34-f88ecb8e7e9c" elementFormDefault="qualified">
    <xsd:import namespace="http://schemas.microsoft.com/office/2006/documentManagement/types"/>
    <xsd:import namespace="http://schemas.microsoft.com/office/infopath/2007/PartnerControls"/>
    <xsd:element name="TaxCatchAll" ma:index="18" nillable="true" ma:displayName="Taxonomy Catch All Column" ma:hidden="true" ma:list="{36aac64e-280c-4bc3-b731-e4caf737c02e}" ma:internalName="TaxCatchAll" ma:showField="CatchAllData" ma:web="e0e86db0-997c-4cb6-bb34-f88ecb8e7e9c">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e0e86db0-997c-4cb6-bb34-f88ecb8e7e9c" xsi:nil="true"/>
    <lcf76f155ced4ddcb4097134ff3c332f xmlns="c97f0004-81d4-41ad-b834-2a96fc4591f7">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0DECD32C-D9B8-4EFF-A318-C9C1F5F4CE1D}"/>
</file>

<file path=customXml/itemProps2.xml><?xml version="1.0" encoding="utf-8"?>
<ds:datastoreItem xmlns:ds="http://schemas.openxmlformats.org/officeDocument/2006/customXml" ds:itemID="{8F6B757B-81A4-45DD-AC22-CACA21686239}"/>
</file>

<file path=customXml/itemProps3.xml><?xml version="1.0" encoding="utf-8"?>
<ds:datastoreItem xmlns:ds="http://schemas.openxmlformats.org/officeDocument/2006/customXml" ds:itemID="{7F0F0DCC-5F27-4BAB-83DB-017B909BCAEC}"/>
</file>

<file path=docMetadata/LabelInfo.xml><?xml version="1.0" encoding="utf-8"?>
<clbl:labelList xmlns:clbl="http://schemas.microsoft.com/office/2020/mipLabelMetadata">
  <clbl:label id="{436fffe2-e74d-4f21-833f-6f054a10cb50}" enabled="1" method="Privileged" siteId="{a4dd5294-24e4-4102-8420-cb86d0baae1e}" contentBits="0" removed="0"/>
</clbl:labelList>
</file>

<file path=docProps/app.xml><?xml version="1.0" encoding="utf-8"?>
<Properties xmlns="http://schemas.openxmlformats.org/officeDocument/2006/extended-properties" xmlns:vt="http://schemas.openxmlformats.org/officeDocument/2006/docPropsVTypes">
  <Template>Office Theme</Template>
  <TotalTime>88</TotalTime>
  <Words>462</Words>
  <Application>Microsoft Office PowerPoint</Application>
  <PresentationFormat>A4 210 x 297 mm</PresentationFormat>
  <Paragraphs>40</Paragraphs>
  <Slides>1</Slides>
  <Notes>0</Notes>
  <HiddenSlides>0</HiddenSlides>
  <MMClips>0</MMClips>
  <ScaleCrop>false</ScaleCrop>
  <HeadingPairs>
    <vt:vector size="8" baseType="variant">
      <vt:variant>
        <vt:lpstr>使用されているフォント</vt:lpstr>
      </vt:variant>
      <vt:variant>
        <vt:i4>4</vt:i4>
      </vt:variant>
      <vt:variant>
        <vt:lpstr>テーマ</vt:lpstr>
      </vt:variant>
      <vt:variant>
        <vt:i4>1</vt:i4>
      </vt:variant>
      <vt:variant>
        <vt:lpstr>埋め込まれた OLE サーバー</vt:lpstr>
      </vt:variant>
      <vt:variant>
        <vt:i4>1</vt:i4>
      </vt:variant>
      <vt:variant>
        <vt:lpstr>スライド タイトル</vt:lpstr>
      </vt:variant>
      <vt:variant>
        <vt:i4>1</vt:i4>
      </vt:variant>
    </vt:vector>
  </HeadingPairs>
  <TitlesOfParts>
    <vt:vector size="7" baseType="lpstr">
      <vt:lpstr>ＭＳ Ｐゴシック</vt:lpstr>
      <vt:lpstr>Arial</vt:lpstr>
      <vt:lpstr>Calibri</vt:lpstr>
      <vt:lpstr>Calibri Light</vt:lpstr>
      <vt:lpstr>Office テーマ</vt:lpstr>
      <vt:lpstr>think-cell スライド</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Hayakawa, Minami</dc:creator>
  <cp:lastModifiedBy>Okano, Takumi (JP - AB 岡野 匠)</cp:lastModifiedBy>
  <cp:revision>60</cp:revision>
  <dcterms:created xsi:type="dcterms:W3CDTF">2022-01-20T04:34:58Z</dcterms:created>
  <dcterms:modified xsi:type="dcterms:W3CDTF">2023-03-10T04:22:22Z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2022-04-22T02:11:13Z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1b56b404-ce44-4965-a074-b614e64e5d94</vt:lpwstr>
  </property>
  <property fmtid="{D5CDD505-2E9C-101B-9397-08002B2CF9AE}" pid="15" name="MSIP_Label_436fffe2-e74d-4f21-833f-6f054a10cb50_ContentBits">
    <vt:lpwstr>0</vt:lpwstr>
  </property>
  <property fmtid="{D5CDD505-2E9C-101B-9397-08002B2CF9AE}" pid="16" name="ContentTypeId">
    <vt:lpwstr>0x01010072D4258CA3517149908D3B60E55ECCDC</vt:lpwstr>
  </property>
</Properties>
</file>

<file path=docProps/thumbnail.jpeg>
</file>