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3.xml" ContentType="application/vnd.openxmlformats-officedocument.presentationml.tags+xml"/>
  <Override PartName="/ppt/tags/tag2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7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2BFC703-C38C-4FBF-931C-07768CCCF57D}" v="24" dt="2024-01-09T07:42:50.77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621" autoAdjust="0"/>
    <p:restoredTop sz="96353" autoAdjust="0"/>
  </p:normalViewPr>
  <p:slideViewPr>
    <p:cSldViewPr snapToGrid="0" showGuides="1">
      <p:cViewPr>
        <p:scale>
          <a:sx n="120" d="100"/>
          <a:sy n="120" d="100"/>
        </p:scale>
        <p:origin x="868" y="-1848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13" Type="http://schemas.openxmlformats.org/officeDocument/2006/relationships/customXml" Target="../customXml/item3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12" Type="http://schemas.openxmlformats.org/officeDocument/2006/relationships/customXml" Target="../customXml/item2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1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commentAuthors" Target="commentAuthors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oku, Hirotoshi (JP - AB 德 寛俊)" userId="5f48ce75-beb8-4787-9ebc-c7a4e2d9b187" providerId="ADAL" clId="{12BFC703-C38C-4FBF-931C-07768CCCF57D}"/>
    <pc:docChg chg="undo custSel modSld">
      <pc:chgData name="Toku, Hirotoshi (JP - AB 德 寛俊)" userId="5f48ce75-beb8-4787-9ebc-c7a4e2d9b187" providerId="ADAL" clId="{12BFC703-C38C-4FBF-931C-07768CCCF57D}" dt="2024-01-09T09:39:40.065" v="829" actId="14100"/>
      <pc:docMkLst>
        <pc:docMk/>
      </pc:docMkLst>
      <pc:sldChg chg="addSp delSp modSp mod">
        <pc:chgData name="Toku, Hirotoshi (JP - AB 德 寛俊)" userId="5f48ce75-beb8-4787-9ebc-c7a4e2d9b187" providerId="ADAL" clId="{12BFC703-C38C-4FBF-931C-07768CCCF57D}" dt="2024-01-09T09:39:40.065" v="829" actId="14100"/>
        <pc:sldMkLst>
          <pc:docMk/>
          <pc:sldMk cId="3466814541" sldId="266"/>
        </pc:sldMkLst>
        <pc:spChg chg="add mod">
          <ac:chgData name="Toku, Hirotoshi (JP - AB 德 寛俊)" userId="5f48ce75-beb8-4787-9ebc-c7a4e2d9b187" providerId="ADAL" clId="{12BFC703-C38C-4FBF-931C-07768CCCF57D}" dt="2024-01-09T07:43:42.332" v="471" actId="1076"/>
          <ac:spMkLst>
            <pc:docMk/>
            <pc:sldMk cId="3466814541" sldId="266"/>
            <ac:spMk id="105" creationId="{42AEEDBE-ECFA-AF1B-53B2-5D9A5A888BBC}"/>
          </ac:spMkLst>
        </pc:spChg>
        <pc:spChg chg="add del mod">
          <ac:chgData name="Toku, Hirotoshi (JP - AB 德 寛俊)" userId="5f48ce75-beb8-4787-9ebc-c7a4e2d9b187" providerId="ADAL" clId="{12BFC703-C38C-4FBF-931C-07768CCCF57D}" dt="2024-01-09T07:41:08.136" v="443" actId="478"/>
          <ac:spMkLst>
            <pc:docMk/>
            <pc:sldMk cId="3466814541" sldId="266"/>
            <ac:spMk id="106" creationId="{DA99F046-02BF-3614-9C29-0AE5A7C57E7E}"/>
          </ac:spMkLst>
        </pc:spChg>
        <pc:spChg chg="add del mod">
          <ac:chgData name="Toku, Hirotoshi (JP - AB 德 寛俊)" userId="5f48ce75-beb8-4787-9ebc-c7a4e2d9b187" providerId="ADAL" clId="{12BFC703-C38C-4FBF-931C-07768CCCF57D}" dt="2024-01-09T07:41:24.906" v="444" actId="478"/>
          <ac:spMkLst>
            <pc:docMk/>
            <pc:sldMk cId="3466814541" sldId="266"/>
            <ac:spMk id="107" creationId="{CD3019F9-0CE4-5041-6576-B405A8CDBE65}"/>
          </ac:spMkLst>
        </pc:spChg>
        <pc:spChg chg="add mod">
          <ac:chgData name="Toku, Hirotoshi (JP - AB 德 寛俊)" userId="5f48ce75-beb8-4787-9ebc-c7a4e2d9b187" providerId="ADAL" clId="{12BFC703-C38C-4FBF-931C-07768CCCF57D}" dt="2024-01-09T07:41:45.518" v="449" actId="207"/>
          <ac:spMkLst>
            <pc:docMk/>
            <pc:sldMk cId="3466814541" sldId="266"/>
            <ac:spMk id="108" creationId="{3DB3AA69-1218-2C38-1E2C-BBEF5907363F}"/>
          </ac:spMkLst>
        </pc:spChg>
        <pc:spChg chg="add mod">
          <ac:chgData name="Toku, Hirotoshi (JP - AB 德 寛俊)" userId="5f48ce75-beb8-4787-9ebc-c7a4e2d9b187" providerId="ADAL" clId="{12BFC703-C38C-4FBF-931C-07768CCCF57D}" dt="2024-01-09T07:51:39.693" v="607" actId="207"/>
          <ac:spMkLst>
            <pc:docMk/>
            <pc:sldMk cId="3466814541" sldId="266"/>
            <ac:spMk id="109" creationId="{C881A429-8893-653C-2D80-498DF15AC059}"/>
          </ac:spMkLst>
        </pc:spChg>
        <pc:spChg chg="add mod">
          <ac:chgData name="Toku, Hirotoshi (JP - AB 德 寛俊)" userId="5f48ce75-beb8-4787-9ebc-c7a4e2d9b187" providerId="ADAL" clId="{12BFC703-C38C-4FBF-931C-07768CCCF57D}" dt="2024-01-09T07:55:37.048" v="623" actId="1076"/>
          <ac:spMkLst>
            <pc:docMk/>
            <pc:sldMk cId="3466814541" sldId="266"/>
            <ac:spMk id="110" creationId="{2EA5275E-5A99-4A1E-CDDB-8B8FC6AE5D4B}"/>
          </ac:spMkLst>
        </pc:spChg>
        <pc:spChg chg="add mod">
          <ac:chgData name="Toku, Hirotoshi (JP - AB 德 寛俊)" userId="5f48ce75-beb8-4787-9ebc-c7a4e2d9b187" providerId="ADAL" clId="{12BFC703-C38C-4FBF-931C-07768CCCF57D}" dt="2024-01-09T07:13:25.320" v="440" actId="207"/>
          <ac:spMkLst>
            <pc:docMk/>
            <pc:sldMk cId="3466814541" sldId="266"/>
            <ac:spMk id="111" creationId="{E3A465C7-E70E-D0B6-E37D-BF83E795A428}"/>
          </ac:spMkLst>
        </pc:spChg>
        <pc:spChg chg="add del mod">
          <ac:chgData name="Toku, Hirotoshi (JP - AB 德 寛俊)" userId="5f48ce75-beb8-4787-9ebc-c7a4e2d9b187" providerId="ADAL" clId="{12BFC703-C38C-4FBF-931C-07768CCCF57D}" dt="2024-01-08T14:56:14.133" v="95" actId="478"/>
          <ac:spMkLst>
            <pc:docMk/>
            <pc:sldMk cId="3466814541" sldId="266"/>
            <ac:spMk id="111" creationId="{E79AD55D-5A99-4C04-61E5-B3BF21AA6830}"/>
          </ac:spMkLst>
        </pc:spChg>
        <pc:spChg chg="add mod">
          <ac:chgData name="Toku, Hirotoshi (JP - AB 德 寛俊)" userId="5f48ce75-beb8-4787-9ebc-c7a4e2d9b187" providerId="ADAL" clId="{12BFC703-C38C-4FBF-931C-07768CCCF57D}" dt="2024-01-09T09:37:47.818" v="791" actId="14100"/>
          <ac:spMkLst>
            <pc:docMk/>
            <pc:sldMk cId="3466814541" sldId="266"/>
            <ac:spMk id="112" creationId="{D24DD43C-9F35-BA7B-7EAB-BA8F0D26F13F}"/>
          </ac:spMkLst>
        </pc:spChg>
        <pc:spChg chg="add mod">
          <ac:chgData name="Toku, Hirotoshi (JP - AB 德 寛俊)" userId="5f48ce75-beb8-4787-9ebc-c7a4e2d9b187" providerId="ADAL" clId="{12BFC703-C38C-4FBF-931C-07768CCCF57D}" dt="2024-01-09T07:41:36.953" v="447" actId="207"/>
          <ac:spMkLst>
            <pc:docMk/>
            <pc:sldMk cId="3466814541" sldId="266"/>
            <ac:spMk id="113" creationId="{97FFF4E2-4A32-B8FD-1E46-D00BDD6EA393}"/>
          </ac:spMkLst>
        </pc:spChg>
        <pc:spChg chg="add mod">
          <ac:chgData name="Toku, Hirotoshi (JP - AB 德 寛俊)" userId="5f48ce75-beb8-4787-9ebc-c7a4e2d9b187" providerId="ADAL" clId="{12BFC703-C38C-4FBF-931C-07768CCCF57D}" dt="2024-01-09T09:35:58.118" v="728" actId="1076"/>
          <ac:spMkLst>
            <pc:docMk/>
            <pc:sldMk cId="3466814541" sldId="266"/>
            <ac:spMk id="114" creationId="{E9EC8820-AAC4-E8FA-8342-DBB510E81C35}"/>
          </ac:spMkLst>
        </pc:spChg>
        <pc:spChg chg="add mod">
          <ac:chgData name="Toku, Hirotoshi (JP - AB 德 寛俊)" userId="5f48ce75-beb8-4787-9ebc-c7a4e2d9b187" providerId="ADAL" clId="{12BFC703-C38C-4FBF-931C-07768CCCF57D}" dt="2024-01-09T07:41:40.663" v="448" actId="207"/>
          <ac:spMkLst>
            <pc:docMk/>
            <pc:sldMk cId="3466814541" sldId="266"/>
            <ac:spMk id="161" creationId="{683432C3-28AD-125A-CB65-400F3C5E5CD8}"/>
          </ac:spMkLst>
        </pc:spChg>
        <pc:spChg chg="add mod">
          <ac:chgData name="Toku, Hirotoshi (JP - AB 德 寛俊)" userId="5f48ce75-beb8-4787-9ebc-c7a4e2d9b187" providerId="ADAL" clId="{12BFC703-C38C-4FBF-931C-07768CCCF57D}" dt="2024-01-09T07:54:12.418" v="609" actId="207"/>
          <ac:spMkLst>
            <pc:docMk/>
            <pc:sldMk cId="3466814541" sldId="266"/>
            <ac:spMk id="162" creationId="{CB16DBE0-3D5E-3459-0DDC-C4573F64F7B9}"/>
          </ac:spMkLst>
        </pc:spChg>
        <pc:spChg chg="add mod">
          <ac:chgData name="Toku, Hirotoshi (JP - AB 德 寛俊)" userId="5f48ce75-beb8-4787-9ebc-c7a4e2d9b187" providerId="ADAL" clId="{12BFC703-C38C-4FBF-931C-07768CCCF57D}" dt="2024-01-09T07:42:59.256" v="468" actId="1076"/>
          <ac:spMkLst>
            <pc:docMk/>
            <pc:sldMk cId="3466814541" sldId="266"/>
            <ac:spMk id="163" creationId="{F781086D-A82E-2E72-0407-9849481F3F53}"/>
          </ac:spMkLst>
        </pc:spChg>
        <pc:spChg chg="add del mod">
          <ac:chgData name="Toku, Hirotoshi (JP - AB 德 寛俊)" userId="5f48ce75-beb8-4787-9ebc-c7a4e2d9b187" providerId="ADAL" clId="{12BFC703-C38C-4FBF-931C-07768CCCF57D}" dt="2024-01-09T07:43:00.837" v="469" actId="478"/>
          <ac:spMkLst>
            <pc:docMk/>
            <pc:sldMk cId="3466814541" sldId="266"/>
            <ac:spMk id="166" creationId="{67633B78-9D9A-B622-E1B7-782A0C220A02}"/>
          </ac:spMkLst>
        </pc:spChg>
        <pc:spChg chg="add mod">
          <ac:chgData name="Toku, Hirotoshi (JP - AB 德 寛俊)" userId="5f48ce75-beb8-4787-9ebc-c7a4e2d9b187" providerId="ADAL" clId="{12BFC703-C38C-4FBF-931C-07768CCCF57D}" dt="2024-01-09T09:34:40.867" v="698" actId="207"/>
          <ac:spMkLst>
            <pc:docMk/>
            <pc:sldMk cId="3466814541" sldId="266"/>
            <ac:spMk id="171" creationId="{95F0F241-C122-8455-DE18-51C5D7F72B25}"/>
          </ac:spMkLst>
        </pc:spChg>
        <pc:spChg chg="add mod">
          <ac:chgData name="Toku, Hirotoshi (JP - AB 德 寛俊)" userId="5f48ce75-beb8-4787-9ebc-c7a4e2d9b187" providerId="ADAL" clId="{12BFC703-C38C-4FBF-931C-07768CCCF57D}" dt="2024-01-09T09:33:35.927" v="654" actId="20577"/>
          <ac:spMkLst>
            <pc:docMk/>
            <pc:sldMk cId="3466814541" sldId="266"/>
            <ac:spMk id="172" creationId="{3D06DDF2-6401-4D2E-B6DB-0CF160C9E406}"/>
          </ac:spMkLst>
        </pc:spChg>
        <pc:spChg chg="add mod">
          <ac:chgData name="Toku, Hirotoshi (JP - AB 德 寛俊)" userId="5f48ce75-beb8-4787-9ebc-c7a4e2d9b187" providerId="ADAL" clId="{12BFC703-C38C-4FBF-931C-07768CCCF57D}" dt="2024-01-09T09:38:52.765" v="792" actId="207"/>
          <ac:spMkLst>
            <pc:docMk/>
            <pc:sldMk cId="3466814541" sldId="266"/>
            <ac:spMk id="173" creationId="{11132CAF-2D4B-9765-2718-E5C5B828F30A}"/>
          </ac:spMkLst>
        </pc:spChg>
        <pc:spChg chg="add mod">
          <ac:chgData name="Toku, Hirotoshi (JP - AB 德 寛俊)" userId="5f48ce75-beb8-4787-9ebc-c7a4e2d9b187" providerId="ADAL" clId="{12BFC703-C38C-4FBF-931C-07768CCCF57D}" dt="2024-01-09T07:45:38.389" v="509" actId="14100"/>
          <ac:spMkLst>
            <pc:docMk/>
            <pc:sldMk cId="3466814541" sldId="266"/>
            <ac:spMk id="174" creationId="{147E0EAC-6AD1-B000-5E75-F435B695BDE5}"/>
          </ac:spMkLst>
        </pc:spChg>
        <pc:spChg chg="add mod">
          <ac:chgData name="Toku, Hirotoshi (JP - AB 德 寛俊)" userId="5f48ce75-beb8-4787-9ebc-c7a4e2d9b187" providerId="ADAL" clId="{12BFC703-C38C-4FBF-931C-07768CCCF57D}" dt="2024-01-09T07:56:39.681" v="639" actId="1076"/>
          <ac:spMkLst>
            <pc:docMk/>
            <pc:sldMk cId="3466814541" sldId="266"/>
            <ac:spMk id="175" creationId="{2F7125A7-87D2-D05F-ACBE-2446E2E62F8A}"/>
          </ac:spMkLst>
        </pc:spChg>
        <pc:spChg chg="add mod">
          <ac:chgData name="Toku, Hirotoshi (JP - AB 德 寛俊)" userId="5f48ce75-beb8-4787-9ebc-c7a4e2d9b187" providerId="ADAL" clId="{12BFC703-C38C-4FBF-931C-07768CCCF57D}" dt="2024-01-09T07:51:30.122" v="606" actId="20577"/>
          <ac:spMkLst>
            <pc:docMk/>
            <pc:sldMk cId="3466814541" sldId="266"/>
            <ac:spMk id="176" creationId="{AB0D7149-6F18-021E-C63A-F8FBE286B123}"/>
          </ac:spMkLst>
        </pc:spChg>
        <pc:spChg chg="add mod">
          <ac:chgData name="Toku, Hirotoshi (JP - AB 德 寛俊)" userId="5f48ce75-beb8-4787-9ebc-c7a4e2d9b187" providerId="ADAL" clId="{12BFC703-C38C-4FBF-931C-07768CCCF57D}" dt="2024-01-09T09:39:40.065" v="829" actId="14100"/>
          <ac:spMkLst>
            <pc:docMk/>
            <pc:sldMk cId="3466814541" sldId="266"/>
            <ac:spMk id="177" creationId="{BFBB8152-7AE7-3068-BF87-C95CD91C133E}"/>
          </ac:spMkLst>
        </pc:spChg>
        <pc:spChg chg="add mod">
          <ac:chgData name="Toku, Hirotoshi (JP - AB 德 寛俊)" userId="5f48ce75-beb8-4787-9ebc-c7a4e2d9b187" providerId="ADAL" clId="{12BFC703-C38C-4FBF-931C-07768CCCF57D}" dt="2024-01-09T07:41:05.968" v="442" actId="1076"/>
          <ac:spMkLst>
            <pc:docMk/>
            <pc:sldMk cId="3466814541" sldId="266"/>
            <ac:spMk id="178" creationId="{F2344F4D-E270-8EA5-8D3A-C0C80268EFF8}"/>
          </ac:spMkLst>
        </pc:spChg>
        <pc:spChg chg="add mod">
          <ac:chgData name="Toku, Hirotoshi (JP - AB 德 寛俊)" userId="5f48ce75-beb8-4787-9ebc-c7a4e2d9b187" providerId="ADAL" clId="{12BFC703-C38C-4FBF-931C-07768CCCF57D}" dt="2024-01-09T07:41:30.898" v="446" actId="1076"/>
          <ac:spMkLst>
            <pc:docMk/>
            <pc:sldMk cId="3466814541" sldId="266"/>
            <ac:spMk id="179" creationId="{7421BEC7-9A17-DEEC-5B1E-27354FE76807}"/>
          </ac:spMkLst>
        </pc:spChg>
        <pc:spChg chg="add mod">
          <ac:chgData name="Toku, Hirotoshi (JP - AB 德 寛俊)" userId="5f48ce75-beb8-4787-9ebc-c7a4e2d9b187" providerId="ADAL" clId="{12BFC703-C38C-4FBF-931C-07768CCCF57D}" dt="2024-01-09T07:42:55.713" v="467" actId="1076"/>
          <ac:spMkLst>
            <pc:docMk/>
            <pc:sldMk cId="3466814541" sldId="266"/>
            <ac:spMk id="180" creationId="{732A2C51-EFED-29AD-FE08-3E77D7849A6B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7" name="表 136">
            <a:extLst>
              <a:ext uri="{FF2B5EF4-FFF2-40B4-BE49-F238E27FC236}">
                <a16:creationId xmlns:a16="http://schemas.microsoft.com/office/drawing/2014/main" id="{48AF40FC-138B-1492-BFD3-CFC92DF1F30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2524125"/>
              </p:ext>
            </p:extLst>
          </p:nvPr>
        </p:nvGraphicFramePr>
        <p:xfrm>
          <a:off x="4773892" y="6716761"/>
          <a:ext cx="1980000" cy="1221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0000">
                  <a:extLst>
                    <a:ext uri="{9D8B030D-6E8A-4147-A177-3AD203B41FA5}">
                      <a16:colId xmlns:a16="http://schemas.microsoft.com/office/drawing/2014/main" val="2061852283"/>
                    </a:ext>
                  </a:extLst>
                </a:gridCol>
                <a:gridCol w="330000">
                  <a:extLst>
                    <a:ext uri="{9D8B030D-6E8A-4147-A177-3AD203B41FA5}">
                      <a16:colId xmlns:a16="http://schemas.microsoft.com/office/drawing/2014/main" val="407645830"/>
                    </a:ext>
                  </a:extLst>
                </a:gridCol>
                <a:gridCol w="330000">
                  <a:extLst>
                    <a:ext uri="{9D8B030D-6E8A-4147-A177-3AD203B41FA5}">
                      <a16:colId xmlns:a16="http://schemas.microsoft.com/office/drawing/2014/main" val="72169792"/>
                    </a:ext>
                  </a:extLst>
                </a:gridCol>
                <a:gridCol w="330000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330000">
                  <a:extLst>
                    <a:ext uri="{9D8B030D-6E8A-4147-A177-3AD203B41FA5}">
                      <a16:colId xmlns:a16="http://schemas.microsoft.com/office/drawing/2014/main" val="1063877032"/>
                    </a:ext>
                  </a:extLst>
                </a:gridCol>
                <a:gridCol w="330000">
                  <a:extLst>
                    <a:ext uri="{9D8B030D-6E8A-4147-A177-3AD203B41FA5}">
                      <a16:colId xmlns:a16="http://schemas.microsoft.com/office/drawing/2014/main" val="1159442270"/>
                    </a:ext>
                  </a:extLst>
                </a:gridCol>
              </a:tblGrid>
              <a:tr h="14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費目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基準額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認定額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認定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期限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件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83749335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3423043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3535621"/>
                  </a:ext>
                </a:extLst>
              </a:tr>
              <a:tr h="144000"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合計額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204729"/>
                  </a:ext>
                </a:extLst>
              </a:tr>
            </a:tbl>
          </a:graphicData>
        </a:graphic>
      </p:graphicFrame>
      <p:graphicFrame>
        <p:nvGraphicFramePr>
          <p:cNvPr id="28" name="表 27">
            <a:extLst>
              <a:ext uri="{FF2B5EF4-FFF2-40B4-BE49-F238E27FC236}">
                <a16:creationId xmlns:a16="http://schemas.microsoft.com/office/drawing/2014/main" id="{2AD59E76-6CFA-E1F7-777E-0BF10B4C2F3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125493"/>
              </p:ext>
            </p:extLst>
          </p:nvPr>
        </p:nvGraphicFramePr>
        <p:xfrm>
          <a:off x="199647" y="2730916"/>
          <a:ext cx="6565833" cy="180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9638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203154">
                  <a:extLst>
                    <a:ext uri="{9D8B030D-6E8A-4147-A177-3AD203B41FA5}">
                      <a16:colId xmlns:a16="http://schemas.microsoft.com/office/drawing/2014/main" val="2147112623"/>
                    </a:ext>
                  </a:extLst>
                </a:gridCol>
                <a:gridCol w="203154">
                  <a:extLst>
                    <a:ext uri="{9D8B030D-6E8A-4147-A177-3AD203B41FA5}">
                      <a16:colId xmlns:a16="http://schemas.microsoft.com/office/drawing/2014/main" val="1244640260"/>
                    </a:ext>
                  </a:extLst>
                </a:gridCol>
                <a:gridCol w="203154">
                  <a:extLst>
                    <a:ext uri="{9D8B030D-6E8A-4147-A177-3AD203B41FA5}">
                      <a16:colId xmlns:a16="http://schemas.microsoft.com/office/drawing/2014/main" val="3545630729"/>
                    </a:ext>
                  </a:extLst>
                </a:gridCol>
                <a:gridCol w="565844">
                  <a:extLst>
                    <a:ext uri="{9D8B030D-6E8A-4147-A177-3AD203B41FA5}">
                      <a16:colId xmlns:a16="http://schemas.microsoft.com/office/drawing/2014/main" val="1966280517"/>
                    </a:ext>
                  </a:extLst>
                </a:gridCol>
                <a:gridCol w="289621">
                  <a:extLst>
                    <a:ext uri="{9D8B030D-6E8A-4147-A177-3AD203B41FA5}">
                      <a16:colId xmlns:a16="http://schemas.microsoft.com/office/drawing/2014/main" val="2444949359"/>
                    </a:ext>
                  </a:extLst>
                </a:gridCol>
                <a:gridCol w="462917">
                  <a:extLst>
                    <a:ext uri="{9D8B030D-6E8A-4147-A177-3AD203B41FA5}">
                      <a16:colId xmlns:a16="http://schemas.microsoft.com/office/drawing/2014/main" val="2340449472"/>
                    </a:ext>
                  </a:extLst>
                </a:gridCol>
                <a:gridCol w="431866">
                  <a:extLst>
                    <a:ext uri="{9D8B030D-6E8A-4147-A177-3AD203B41FA5}">
                      <a16:colId xmlns:a16="http://schemas.microsoft.com/office/drawing/2014/main" val="4246371651"/>
                    </a:ext>
                  </a:extLst>
                </a:gridCol>
                <a:gridCol w="383378">
                  <a:extLst>
                    <a:ext uri="{9D8B030D-6E8A-4147-A177-3AD203B41FA5}">
                      <a16:colId xmlns:a16="http://schemas.microsoft.com/office/drawing/2014/main" val="2735308274"/>
                    </a:ext>
                  </a:extLst>
                </a:gridCol>
                <a:gridCol w="434462">
                  <a:extLst>
                    <a:ext uri="{9D8B030D-6E8A-4147-A177-3AD203B41FA5}">
                      <a16:colId xmlns:a16="http://schemas.microsoft.com/office/drawing/2014/main" val="2212737970"/>
                    </a:ext>
                  </a:extLst>
                </a:gridCol>
                <a:gridCol w="521253">
                  <a:extLst>
                    <a:ext uri="{9D8B030D-6E8A-4147-A177-3AD203B41FA5}">
                      <a16:colId xmlns:a16="http://schemas.microsoft.com/office/drawing/2014/main" val="3840305138"/>
                    </a:ext>
                  </a:extLst>
                </a:gridCol>
                <a:gridCol w="470724">
                  <a:extLst>
                    <a:ext uri="{9D8B030D-6E8A-4147-A177-3AD203B41FA5}">
                      <a16:colId xmlns:a16="http://schemas.microsoft.com/office/drawing/2014/main" val="3070299336"/>
                    </a:ext>
                  </a:extLst>
                </a:gridCol>
                <a:gridCol w="470724">
                  <a:extLst>
                    <a:ext uri="{9D8B030D-6E8A-4147-A177-3AD203B41FA5}">
                      <a16:colId xmlns:a16="http://schemas.microsoft.com/office/drawing/2014/main" val="239192941"/>
                    </a:ext>
                  </a:extLst>
                </a:gridCol>
                <a:gridCol w="272524">
                  <a:extLst>
                    <a:ext uri="{9D8B030D-6E8A-4147-A177-3AD203B41FA5}">
                      <a16:colId xmlns:a16="http://schemas.microsoft.com/office/drawing/2014/main" val="2794686146"/>
                    </a:ext>
                  </a:extLst>
                </a:gridCol>
                <a:gridCol w="351140">
                  <a:extLst>
                    <a:ext uri="{9D8B030D-6E8A-4147-A177-3AD203B41FA5}">
                      <a16:colId xmlns:a16="http://schemas.microsoft.com/office/drawing/2014/main" val="1010705643"/>
                    </a:ext>
                  </a:extLst>
                </a:gridCol>
                <a:gridCol w="351140">
                  <a:extLst>
                    <a:ext uri="{9D8B030D-6E8A-4147-A177-3AD203B41FA5}">
                      <a16:colId xmlns:a16="http://schemas.microsoft.com/office/drawing/2014/main" val="4217900455"/>
                    </a:ext>
                  </a:extLst>
                </a:gridCol>
                <a:gridCol w="351140">
                  <a:extLst>
                    <a:ext uri="{9D8B030D-6E8A-4147-A177-3AD203B41FA5}">
                      <a16:colId xmlns:a16="http://schemas.microsoft.com/office/drawing/2014/main" val="2912485193"/>
                    </a:ext>
                  </a:extLst>
                </a:gridCol>
              </a:tblGrid>
              <a:tr h="144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第一類費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経過的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介護保険料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教育扶助費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4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</a:t>
                      </a:r>
                      <a:r>
                        <a:rPr kumimoji="1" lang="en-US" altLang="ja-JP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/</a:t>
                      </a:r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入院・施設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級地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冬季加算</a:t>
                      </a:r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加算認定額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学校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学年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教育費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給食費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通学費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064607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2037303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204729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13780742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Rectangle 109">
            <a:extLst>
              <a:ext uri="{FF2B5EF4-FFF2-40B4-BE49-F238E27FC236}">
                <a16:creationId xmlns:a16="http://schemas.microsoft.com/office/drawing/2014/main" id="{3CFC27E0-35F5-4657-82F2-305DC1E9AE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804" y="94604"/>
            <a:ext cx="1493663" cy="3385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6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保護決定調書</a:t>
            </a:r>
            <a:endParaRPr kumimoji="0" lang="en-US" altLang="ja-JP" sz="160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C644B05-D3F1-124D-6E6D-EC956F66E21E}"/>
              </a:ext>
            </a:extLst>
          </p:cNvPr>
          <p:cNvSpPr/>
          <p:nvPr/>
        </p:nvSpPr>
        <p:spPr>
          <a:xfrm>
            <a:off x="207268" y="516392"/>
            <a:ext cx="76707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保護決定内容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19386537-894F-FD32-6252-73C5C36D051A}"/>
              </a:ext>
            </a:extLst>
          </p:cNvPr>
          <p:cNvSpPr/>
          <p:nvPr/>
        </p:nvSpPr>
        <p:spPr>
          <a:xfrm>
            <a:off x="207268" y="719262"/>
            <a:ext cx="1001156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保護開始年月日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06B4BE8D-8266-6B04-1661-295B248C876D}"/>
              </a:ext>
            </a:extLst>
          </p:cNvPr>
          <p:cNvSpPr/>
          <p:nvPr/>
        </p:nvSpPr>
        <p:spPr>
          <a:xfrm>
            <a:off x="1246993" y="719261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開始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BD29A534-87F5-5163-3C18-B92F6E111483}"/>
              </a:ext>
            </a:extLst>
          </p:cNvPr>
          <p:cNvSpPr/>
          <p:nvPr/>
        </p:nvSpPr>
        <p:spPr>
          <a:xfrm>
            <a:off x="2123520" y="127625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31E56318-7709-4756-A556-E3A5F5178C1B}"/>
              </a:ext>
            </a:extLst>
          </p:cNvPr>
          <p:cNvSpPr/>
          <p:nvPr/>
        </p:nvSpPr>
        <p:spPr>
          <a:xfrm>
            <a:off x="2123520" y="319085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1AAFFD79-187F-7EBB-AD7C-F87F8C98AADC}"/>
              </a:ext>
            </a:extLst>
          </p:cNvPr>
          <p:cNvSpPr/>
          <p:nvPr/>
        </p:nvSpPr>
        <p:spPr>
          <a:xfrm>
            <a:off x="1702500" y="319085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A048B02E-A5A3-CC0B-39A5-094B8ACC5737}"/>
              </a:ext>
            </a:extLst>
          </p:cNvPr>
          <p:cNvSpPr/>
          <p:nvPr/>
        </p:nvSpPr>
        <p:spPr>
          <a:xfrm>
            <a:off x="1702500" y="125868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3" name="表 11">
            <a:extLst>
              <a:ext uri="{FF2B5EF4-FFF2-40B4-BE49-F238E27FC236}">
                <a16:creationId xmlns:a16="http://schemas.microsoft.com/office/drawing/2014/main" id="{A2B36504-E7B6-EAB4-8CF8-B0F785850CE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00097609"/>
              </p:ext>
            </p:extLst>
          </p:nvPr>
        </p:nvGraphicFramePr>
        <p:xfrm>
          <a:off x="207268" y="909622"/>
          <a:ext cx="6565834" cy="900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5490">
                  <a:extLst>
                    <a:ext uri="{9D8B030D-6E8A-4147-A177-3AD203B41FA5}">
                      <a16:colId xmlns:a16="http://schemas.microsoft.com/office/drawing/2014/main" val="408410460"/>
                    </a:ext>
                  </a:extLst>
                </a:gridCol>
                <a:gridCol w="148041">
                  <a:extLst>
                    <a:ext uri="{9D8B030D-6E8A-4147-A177-3AD203B41FA5}">
                      <a16:colId xmlns:a16="http://schemas.microsoft.com/office/drawing/2014/main" val="3849930305"/>
                    </a:ext>
                  </a:extLst>
                </a:gridCol>
                <a:gridCol w="813531">
                  <a:extLst>
                    <a:ext uri="{9D8B030D-6E8A-4147-A177-3AD203B41FA5}">
                      <a16:colId xmlns:a16="http://schemas.microsoft.com/office/drawing/2014/main" val="3483391528"/>
                    </a:ext>
                  </a:extLst>
                </a:gridCol>
                <a:gridCol w="703538">
                  <a:extLst>
                    <a:ext uri="{9D8B030D-6E8A-4147-A177-3AD203B41FA5}">
                      <a16:colId xmlns:a16="http://schemas.microsoft.com/office/drawing/2014/main" val="1791388284"/>
                    </a:ext>
                  </a:extLst>
                </a:gridCol>
                <a:gridCol w="131397">
                  <a:extLst>
                    <a:ext uri="{9D8B030D-6E8A-4147-A177-3AD203B41FA5}">
                      <a16:colId xmlns:a16="http://schemas.microsoft.com/office/drawing/2014/main" val="1139093422"/>
                    </a:ext>
                  </a:extLst>
                </a:gridCol>
                <a:gridCol w="813530">
                  <a:extLst>
                    <a:ext uri="{9D8B030D-6E8A-4147-A177-3AD203B41FA5}">
                      <a16:colId xmlns:a16="http://schemas.microsoft.com/office/drawing/2014/main" val="3926114077"/>
                    </a:ext>
                  </a:extLst>
                </a:gridCol>
                <a:gridCol w="813531">
                  <a:extLst>
                    <a:ext uri="{9D8B030D-6E8A-4147-A177-3AD203B41FA5}">
                      <a16:colId xmlns:a16="http://schemas.microsoft.com/office/drawing/2014/main" val="3547936696"/>
                    </a:ext>
                  </a:extLst>
                </a:gridCol>
                <a:gridCol w="641434">
                  <a:extLst>
                    <a:ext uri="{9D8B030D-6E8A-4147-A177-3AD203B41FA5}">
                      <a16:colId xmlns:a16="http://schemas.microsoft.com/office/drawing/2014/main" val="398889871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614737717"/>
                    </a:ext>
                  </a:extLst>
                </a:gridCol>
                <a:gridCol w="813531">
                  <a:extLst>
                    <a:ext uri="{9D8B030D-6E8A-4147-A177-3AD203B41FA5}">
                      <a16:colId xmlns:a16="http://schemas.microsoft.com/office/drawing/2014/main" val="1538402262"/>
                    </a:ext>
                  </a:extLst>
                </a:gridCol>
                <a:gridCol w="813531">
                  <a:extLst>
                    <a:ext uri="{9D8B030D-6E8A-4147-A177-3AD203B41FA5}">
                      <a16:colId xmlns:a16="http://schemas.microsoft.com/office/drawing/2014/main" val="454724903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518147931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244497765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費用区分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併単区分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世帯類型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労働力類型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ケース格付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世帯分離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99687472"/>
                  </a:ext>
                </a:extLst>
              </a:tr>
              <a:tr h="252000"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0310622"/>
                  </a:ext>
                </a:extLst>
              </a:tr>
            </a:tbl>
          </a:graphicData>
        </a:graphic>
      </p:graphicFrame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B4C224D6-C2B1-9FB0-47DE-E8B5F993303A}"/>
              </a:ext>
            </a:extLst>
          </p:cNvPr>
          <p:cNvSpPr/>
          <p:nvPr/>
        </p:nvSpPr>
        <p:spPr>
          <a:xfrm>
            <a:off x="1702500" y="715418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26" name="表 25">
            <a:extLst>
              <a:ext uri="{FF2B5EF4-FFF2-40B4-BE49-F238E27FC236}">
                <a16:creationId xmlns:a16="http://schemas.microsoft.com/office/drawing/2014/main" id="{3BF8E0C7-8D01-7A6F-2425-A2C12836BC3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4690980"/>
              </p:ext>
            </p:extLst>
          </p:nvPr>
        </p:nvGraphicFramePr>
        <p:xfrm>
          <a:off x="207268" y="1880062"/>
          <a:ext cx="6548436" cy="66507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548436">
                  <a:extLst>
                    <a:ext uri="{9D8B030D-6E8A-4147-A177-3AD203B41FA5}">
                      <a16:colId xmlns:a16="http://schemas.microsoft.com/office/drawing/2014/main" val="2061852283"/>
                    </a:ext>
                  </a:extLst>
                </a:gridCol>
              </a:tblGrid>
              <a:tr h="19230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保護開始・変更等の理由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466954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</a:tbl>
          </a:graphicData>
        </a:graphic>
      </p:graphicFrame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734670B6-E60A-6C99-5E05-46F794646E9E}"/>
              </a:ext>
            </a:extLst>
          </p:cNvPr>
          <p:cNvSpPr/>
          <p:nvPr/>
        </p:nvSpPr>
        <p:spPr>
          <a:xfrm>
            <a:off x="207267" y="2584082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最低生活費認定欄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057F85B0-E072-4283-5A29-912C9F585388}"/>
              </a:ext>
            </a:extLst>
          </p:cNvPr>
          <p:cNvSpPr/>
          <p:nvPr/>
        </p:nvSpPr>
        <p:spPr>
          <a:xfrm>
            <a:off x="5304025" y="9704555"/>
            <a:ext cx="145621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決裁用カスタマーバーコード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49" name="表 48">
            <a:extLst>
              <a:ext uri="{FF2B5EF4-FFF2-40B4-BE49-F238E27FC236}">
                <a16:creationId xmlns:a16="http://schemas.microsoft.com/office/drawing/2014/main" id="{CFA2F66F-B7A6-4561-B7D3-BFED2BE7C7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58012205"/>
              </p:ext>
            </p:extLst>
          </p:nvPr>
        </p:nvGraphicFramePr>
        <p:xfrm>
          <a:off x="199648" y="4575874"/>
          <a:ext cx="6566417" cy="624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57712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816769">
                  <a:extLst>
                    <a:ext uri="{9D8B030D-6E8A-4147-A177-3AD203B41FA5}">
                      <a16:colId xmlns:a16="http://schemas.microsoft.com/office/drawing/2014/main" val="4130824686"/>
                    </a:ext>
                  </a:extLst>
                </a:gridCol>
                <a:gridCol w="966788">
                  <a:extLst>
                    <a:ext uri="{9D8B030D-6E8A-4147-A177-3AD203B41FA5}">
                      <a16:colId xmlns:a16="http://schemas.microsoft.com/office/drawing/2014/main" val="4246371651"/>
                    </a:ext>
                  </a:extLst>
                </a:gridCol>
                <a:gridCol w="923925">
                  <a:extLst>
                    <a:ext uri="{9D8B030D-6E8A-4147-A177-3AD203B41FA5}">
                      <a16:colId xmlns:a16="http://schemas.microsoft.com/office/drawing/2014/main" val="3223740211"/>
                    </a:ext>
                  </a:extLst>
                </a:gridCol>
                <a:gridCol w="485775">
                  <a:extLst>
                    <a:ext uri="{9D8B030D-6E8A-4147-A177-3AD203B41FA5}">
                      <a16:colId xmlns:a16="http://schemas.microsoft.com/office/drawing/2014/main" val="2455990435"/>
                    </a:ext>
                  </a:extLst>
                </a:gridCol>
                <a:gridCol w="973920">
                  <a:extLst>
                    <a:ext uri="{9D8B030D-6E8A-4147-A177-3AD203B41FA5}">
                      <a16:colId xmlns:a16="http://schemas.microsoft.com/office/drawing/2014/main" val="2212737970"/>
                    </a:ext>
                  </a:extLst>
                </a:gridCol>
                <a:gridCol w="584599">
                  <a:extLst>
                    <a:ext uri="{9D8B030D-6E8A-4147-A177-3AD203B41FA5}">
                      <a16:colId xmlns:a16="http://schemas.microsoft.com/office/drawing/2014/main" val="4003037619"/>
                    </a:ext>
                  </a:extLst>
                </a:gridCol>
                <a:gridCol w="407181">
                  <a:extLst>
                    <a:ext uri="{9D8B030D-6E8A-4147-A177-3AD203B41FA5}">
                      <a16:colId xmlns:a16="http://schemas.microsoft.com/office/drawing/2014/main" val="624544156"/>
                    </a:ext>
                  </a:extLst>
                </a:gridCol>
                <a:gridCol w="649748">
                  <a:extLst>
                    <a:ext uri="{9D8B030D-6E8A-4147-A177-3AD203B41FA5}">
                      <a16:colId xmlns:a16="http://schemas.microsoft.com/office/drawing/2014/main" val="3190091455"/>
                    </a:ext>
                  </a:extLst>
                </a:gridCol>
              </a:tblGrid>
              <a:tr h="26097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第一類額 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第二類費 計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加算額 計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（児童養育　経過的加算）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（母子　経過的加算）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冬季加算額　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特例加算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期末一時扶助　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施設</a:t>
                      </a:r>
                      <a:b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事務費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最低生活費</a:t>
                      </a:r>
                      <a:b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合計額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220962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</a:t>
                      </a:r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入院・施設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</a:t>
                      </a:r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入院・施設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入院・施設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入院・施設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</a:tbl>
          </a:graphicData>
        </a:graphic>
      </p:graphicFrame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568481C8-13D1-9DEA-CCF9-2D735EB2943D}"/>
              </a:ext>
            </a:extLst>
          </p:cNvPr>
          <p:cNvSpPr/>
          <p:nvPr/>
        </p:nvSpPr>
        <p:spPr>
          <a:xfrm>
            <a:off x="2270695" y="3028345"/>
            <a:ext cx="41462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冬季加算区分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EFBAE5E0-91B5-CD67-7910-9517D5CBA87F}"/>
              </a:ext>
            </a:extLst>
          </p:cNvPr>
          <p:cNvSpPr/>
          <p:nvPr/>
        </p:nvSpPr>
        <p:spPr>
          <a:xfrm>
            <a:off x="2270695" y="3147408"/>
            <a:ext cx="41462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冬季加算額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BAC5817B-967C-B136-AA27-022E5FF4483C}"/>
              </a:ext>
            </a:extLst>
          </p:cNvPr>
          <p:cNvSpPr/>
          <p:nvPr/>
        </p:nvSpPr>
        <p:spPr>
          <a:xfrm>
            <a:off x="207267" y="5236317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収入認定内訳欄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37010373-CCCD-709A-12B2-A634FDC0B5FC}"/>
              </a:ext>
            </a:extLst>
          </p:cNvPr>
          <p:cNvSpPr/>
          <p:nvPr/>
        </p:nvSpPr>
        <p:spPr>
          <a:xfrm>
            <a:off x="207267" y="6571414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扶助額決定欄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CB31CE53-7583-AC97-960C-B55E5DC839A9}"/>
              </a:ext>
            </a:extLst>
          </p:cNvPr>
          <p:cNvSpPr/>
          <p:nvPr/>
        </p:nvSpPr>
        <p:spPr>
          <a:xfrm>
            <a:off x="2413603" y="719261"/>
            <a:ext cx="626320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付　認定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38B2E352-F734-35A8-DCA8-628F0169DAC9}"/>
              </a:ext>
            </a:extLst>
          </p:cNvPr>
          <p:cNvSpPr/>
          <p:nvPr/>
        </p:nvSpPr>
        <p:spPr>
          <a:xfrm>
            <a:off x="1702500" y="528845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変更年月日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6C432B4B-DBCF-36AA-C11D-9A720557C0FC}"/>
              </a:ext>
            </a:extLst>
          </p:cNvPr>
          <p:cNvSpPr/>
          <p:nvPr/>
        </p:nvSpPr>
        <p:spPr>
          <a:xfrm>
            <a:off x="2413603" y="532688"/>
            <a:ext cx="626320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付　変更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21" name="表 20">
            <a:extLst>
              <a:ext uri="{FF2B5EF4-FFF2-40B4-BE49-F238E27FC236}">
                <a16:creationId xmlns:a16="http://schemas.microsoft.com/office/drawing/2014/main" id="{7DEAAE92-F1A4-7CC3-BC8B-A031B4CBE8F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03991413"/>
              </p:ext>
            </p:extLst>
          </p:nvPr>
        </p:nvGraphicFramePr>
        <p:xfrm>
          <a:off x="199648" y="6713982"/>
          <a:ext cx="2836318" cy="18307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2318">
                  <a:extLst>
                    <a:ext uri="{9D8B030D-6E8A-4147-A177-3AD203B41FA5}">
                      <a16:colId xmlns:a16="http://schemas.microsoft.com/office/drawing/2014/main" val="206185228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14711262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61891486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651496034"/>
                    </a:ext>
                  </a:extLst>
                </a:gridCol>
              </a:tblGrid>
              <a:tr h="21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最低生活費</a:t>
                      </a:r>
                      <a:b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認定額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収入充当額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既支給額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今回支給額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83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生活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1483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1483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教育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1483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施設事務費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83749335"/>
                  </a:ext>
                </a:extLst>
              </a:tr>
              <a:tr h="1483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一時扶助費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34230432"/>
                  </a:ext>
                </a:extLst>
              </a:tr>
              <a:tr h="1483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合計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204729"/>
                  </a:ext>
                </a:extLst>
              </a:tr>
              <a:tr h="148391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13780742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過払金額</a:t>
                      </a:r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戻入金額）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4213409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今回支給額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69080085"/>
                  </a:ext>
                </a:extLst>
              </a:tr>
            </a:tbl>
          </a:graphicData>
        </a:graphic>
      </p:graphicFrame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E0F6F770-86CD-B68A-05A8-FB0CE5A7EE82}"/>
              </a:ext>
            </a:extLst>
          </p:cNvPr>
          <p:cNvSpPr/>
          <p:nvPr/>
        </p:nvSpPr>
        <p:spPr>
          <a:xfrm>
            <a:off x="207267" y="8561392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支給額内訳欄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373C5D5E-ABA0-45EF-5F68-CE21176D0DF9}"/>
              </a:ext>
            </a:extLst>
          </p:cNvPr>
          <p:cNvSpPr/>
          <p:nvPr/>
        </p:nvSpPr>
        <p:spPr>
          <a:xfrm>
            <a:off x="290611" y="1179859"/>
            <a:ext cx="5635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C7859415-1159-8754-C56C-F219570485F8}"/>
              </a:ext>
            </a:extLst>
          </p:cNvPr>
          <p:cNvSpPr/>
          <p:nvPr/>
        </p:nvSpPr>
        <p:spPr>
          <a:xfrm>
            <a:off x="985830" y="1179859"/>
            <a:ext cx="5635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世帯主氏名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498DD4D4-D49F-359A-C6FA-7AC90573407E}"/>
              </a:ext>
            </a:extLst>
          </p:cNvPr>
          <p:cNvSpPr/>
          <p:nvPr/>
        </p:nvSpPr>
        <p:spPr>
          <a:xfrm>
            <a:off x="3464488" y="1179859"/>
            <a:ext cx="5635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世帯主住所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4D1EBF70-C841-4F92-4F1F-5806C5D7174A}"/>
              </a:ext>
            </a:extLst>
          </p:cNvPr>
          <p:cNvSpPr/>
          <p:nvPr/>
        </p:nvSpPr>
        <p:spPr>
          <a:xfrm>
            <a:off x="1992348" y="1614032"/>
            <a:ext cx="49959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世帯類型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A15A706E-19B2-EFC3-8E64-CC341685D28B}"/>
              </a:ext>
            </a:extLst>
          </p:cNvPr>
          <p:cNvSpPr/>
          <p:nvPr/>
        </p:nvSpPr>
        <p:spPr>
          <a:xfrm>
            <a:off x="5304025" y="1614032"/>
            <a:ext cx="49959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ケース格付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B43581C9-4F67-84FA-A530-1E0A7E67FA11}"/>
              </a:ext>
            </a:extLst>
          </p:cNvPr>
          <p:cNvSpPr/>
          <p:nvPr/>
        </p:nvSpPr>
        <p:spPr>
          <a:xfrm>
            <a:off x="341006" y="1614032"/>
            <a:ext cx="49959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費用区分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6A281294-1DA1-9B7C-2183-DC1148BFDDC7}"/>
              </a:ext>
            </a:extLst>
          </p:cNvPr>
          <p:cNvSpPr/>
          <p:nvPr/>
        </p:nvSpPr>
        <p:spPr>
          <a:xfrm>
            <a:off x="2772641" y="1614032"/>
            <a:ext cx="586162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労働力類型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2289B070-25B6-5E6C-7066-877C1137A0F3}"/>
              </a:ext>
            </a:extLst>
          </p:cNvPr>
          <p:cNvSpPr/>
          <p:nvPr/>
        </p:nvSpPr>
        <p:spPr>
          <a:xfrm>
            <a:off x="1181456" y="1614032"/>
            <a:ext cx="49959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併単区分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772E44E9-0BFA-A6C0-F933-AD1E8D0C70A4}"/>
              </a:ext>
            </a:extLst>
          </p:cNvPr>
          <p:cNvSpPr/>
          <p:nvPr/>
        </p:nvSpPr>
        <p:spPr>
          <a:xfrm>
            <a:off x="3672176" y="1614032"/>
            <a:ext cx="39696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37795235-F85B-FE5D-0DD9-4D056BE32FD7}"/>
              </a:ext>
            </a:extLst>
          </p:cNvPr>
          <p:cNvSpPr/>
          <p:nvPr/>
        </p:nvSpPr>
        <p:spPr>
          <a:xfrm>
            <a:off x="4398246" y="1614032"/>
            <a:ext cx="678656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82309A43-86C0-DB4B-6700-9B0481B51A65}"/>
              </a:ext>
            </a:extLst>
          </p:cNvPr>
          <p:cNvSpPr/>
          <p:nvPr/>
        </p:nvSpPr>
        <p:spPr>
          <a:xfrm>
            <a:off x="2913481" y="2201958"/>
            <a:ext cx="1196329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保護開始・変更等の理由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9CD5A14F-6968-FC45-A463-7E40460ABF0E}"/>
              </a:ext>
            </a:extLst>
          </p:cNvPr>
          <p:cNvSpPr/>
          <p:nvPr/>
        </p:nvSpPr>
        <p:spPr>
          <a:xfrm>
            <a:off x="613563" y="4948583"/>
            <a:ext cx="31938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居宅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012F4F1C-2B2E-85DF-03F1-6965ED81C5AA}"/>
              </a:ext>
            </a:extLst>
          </p:cNvPr>
          <p:cNvSpPr/>
          <p:nvPr/>
        </p:nvSpPr>
        <p:spPr>
          <a:xfrm>
            <a:off x="823538" y="3093660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7A0AA116-A93E-442D-BF6E-D95BA1D1DEC1}"/>
              </a:ext>
            </a:extLst>
          </p:cNvPr>
          <p:cNvSpPr/>
          <p:nvPr/>
        </p:nvSpPr>
        <p:spPr>
          <a:xfrm>
            <a:off x="1014194" y="3093658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736C7A6D-6E5A-72AA-2361-F545B08AC1CE}"/>
              </a:ext>
            </a:extLst>
          </p:cNvPr>
          <p:cNvSpPr/>
          <p:nvPr/>
        </p:nvSpPr>
        <p:spPr>
          <a:xfrm>
            <a:off x="1218517" y="3093658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ABD2F09E-B203-DD46-5351-D7039FD4B74B}"/>
              </a:ext>
            </a:extLst>
          </p:cNvPr>
          <p:cNvSpPr/>
          <p:nvPr/>
        </p:nvSpPr>
        <p:spPr>
          <a:xfrm>
            <a:off x="1420929" y="3024223"/>
            <a:ext cx="49598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</a:t>
            </a:r>
            <a:r>
              <a:rPr kumimoji="1" lang="en-US" altLang="ja-JP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入院・施設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A6EFE47B-CA9C-AA59-C01E-B3C1D5ED9A1C}"/>
              </a:ext>
            </a:extLst>
          </p:cNvPr>
          <p:cNvSpPr/>
          <p:nvPr/>
        </p:nvSpPr>
        <p:spPr>
          <a:xfrm>
            <a:off x="1984373" y="3093658"/>
            <a:ext cx="23787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級地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DF33B76C-FF11-AF4F-202C-6FDD510EB93B}"/>
              </a:ext>
            </a:extLst>
          </p:cNvPr>
          <p:cNvSpPr/>
          <p:nvPr/>
        </p:nvSpPr>
        <p:spPr>
          <a:xfrm>
            <a:off x="2743970" y="3093658"/>
            <a:ext cx="36971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第一類費</a:t>
            </a: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39039DA4-FFDD-736A-02A8-F5F0C3E667EE}"/>
              </a:ext>
            </a:extLst>
          </p:cNvPr>
          <p:cNvSpPr/>
          <p:nvPr/>
        </p:nvSpPr>
        <p:spPr>
          <a:xfrm>
            <a:off x="3168740" y="3054339"/>
            <a:ext cx="338175" cy="20191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経過的</a:t>
            </a:r>
            <a:endParaRPr kumimoji="1" lang="en-US" altLang="ja-JP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加算額</a:t>
            </a: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9FD3949A-A4C7-3265-A027-A5638E483D94}"/>
              </a:ext>
            </a:extLst>
          </p:cNvPr>
          <p:cNvSpPr/>
          <p:nvPr/>
        </p:nvSpPr>
        <p:spPr>
          <a:xfrm>
            <a:off x="3586174" y="3112171"/>
            <a:ext cx="36971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加算種類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23765925-1C9E-8080-6D7A-205B747DD1D4}"/>
              </a:ext>
            </a:extLst>
          </p:cNvPr>
          <p:cNvSpPr/>
          <p:nvPr/>
        </p:nvSpPr>
        <p:spPr>
          <a:xfrm>
            <a:off x="3999899" y="3042735"/>
            <a:ext cx="45193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加算認定額</a:t>
            </a: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9E87D90A-0D04-EC29-A6C3-6A0E00CD3FA3}"/>
              </a:ext>
            </a:extLst>
          </p:cNvPr>
          <p:cNvSpPr/>
          <p:nvPr/>
        </p:nvSpPr>
        <p:spPr>
          <a:xfrm>
            <a:off x="4536091" y="3112171"/>
            <a:ext cx="40296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介護保険料</a:t>
            </a: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DEF45159-1357-D217-9020-62A288A99A47}"/>
              </a:ext>
            </a:extLst>
          </p:cNvPr>
          <p:cNvSpPr/>
          <p:nvPr/>
        </p:nvSpPr>
        <p:spPr>
          <a:xfrm>
            <a:off x="4993289" y="3112171"/>
            <a:ext cx="40296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学校名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424996A8-9D31-6C0C-8BF2-A0D0F3A1395C}"/>
              </a:ext>
            </a:extLst>
          </p:cNvPr>
          <p:cNvSpPr/>
          <p:nvPr/>
        </p:nvSpPr>
        <p:spPr>
          <a:xfrm>
            <a:off x="5441778" y="3112171"/>
            <a:ext cx="24104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学年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9C30E131-830F-5BA2-4AC0-8F4C231272C5}"/>
              </a:ext>
            </a:extLst>
          </p:cNvPr>
          <p:cNvSpPr/>
          <p:nvPr/>
        </p:nvSpPr>
        <p:spPr>
          <a:xfrm>
            <a:off x="5750069" y="3112171"/>
            <a:ext cx="28468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教育費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D2DC6D77-977D-A8A4-A3F5-25E27F9974D0}"/>
              </a:ext>
            </a:extLst>
          </p:cNvPr>
          <p:cNvSpPr/>
          <p:nvPr/>
        </p:nvSpPr>
        <p:spPr>
          <a:xfrm>
            <a:off x="6100529" y="3112171"/>
            <a:ext cx="28468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給食費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EA404D88-A3F7-0DE3-B304-141298400BD6}"/>
              </a:ext>
            </a:extLst>
          </p:cNvPr>
          <p:cNvSpPr/>
          <p:nvPr/>
        </p:nvSpPr>
        <p:spPr>
          <a:xfrm>
            <a:off x="6450989" y="3112171"/>
            <a:ext cx="27426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通学費</a:t>
            </a: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7DEBAF8E-0027-D158-4704-9F835461DCF7}"/>
              </a:ext>
            </a:extLst>
          </p:cNvPr>
          <p:cNvSpPr/>
          <p:nvPr/>
        </p:nvSpPr>
        <p:spPr>
          <a:xfrm>
            <a:off x="613563" y="5059499"/>
            <a:ext cx="31938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入院・施設</a:t>
            </a: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6B910D19-2FB4-5CF1-71BB-D97FD3D5F235}"/>
              </a:ext>
            </a:extLst>
          </p:cNvPr>
          <p:cNvSpPr/>
          <p:nvPr/>
        </p:nvSpPr>
        <p:spPr>
          <a:xfrm>
            <a:off x="1351980" y="4946841"/>
            <a:ext cx="41126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</a:t>
            </a: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911BEF8E-3481-0573-E59B-BE7FBFD0B3CB}"/>
              </a:ext>
            </a:extLst>
          </p:cNvPr>
          <p:cNvSpPr/>
          <p:nvPr/>
        </p:nvSpPr>
        <p:spPr>
          <a:xfrm>
            <a:off x="1349420" y="5059499"/>
            <a:ext cx="41126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入院・施設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FBF05912-2610-BBA5-DD6C-C6263CEAFE6B}"/>
              </a:ext>
            </a:extLst>
          </p:cNvPr>
          <p:cNvSpPr/>
          <p:nvPr/>
        </p:nvSpPr>
        <p:spPr>
          <a:xfrm>
            <a:off x="1787470" y="4911162"/>
            <a:ext cx="898444" cy="6951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加算額　計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4D73E40C-C0D2-2F4E-0698-7025F2EB4B91}"/>
              </a:ext>
            </a:extLst>
          </p:cNvPr>
          <p:cNvSpPr/>
          <p:nvPr/>
        </p:nvSpPr>
        <p:spPr>
          <a:xfrm>
            <a:off x="1787470" y="5001304"/>
            <a:ext cx="898444" cy="7383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児童養育　経過的加算額</a:t>
            </a:r>
            <a:endParaRPr kumimoji="1" lang="ja-JP" altLang="en-US" sz="4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4B1F5064-5913-C203-812B-9B2F1A8A7E3A}"/>
              </a:ext>
            </a:extLst>
          </p:cNvPr>
          <p:cNvSpPr/>
          <p:nvPr/>
        </p:nvSpPr>
        <p:spPr>
          <a:xfrm>
            <a:off x="1787470" y="5100843"/>
            <a:ext cx="898444" cy="7383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母子　経過的加算額</a:t>
            </a:r>
            <a:endParaRPr kumimoji="1" lang="ja-JP" altLang="en-US" sz="3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5BFAA97C-37C0-4D58-2D11-D8985FB3CBC2}"/>
              </a:ext>
            </a:extLst>
          </p:cNvPr>
          <p:cNvSpPr/>
          <p:nvPr/>
        </p:nvSpPr>
        <p:spPr>
          <a:xfrm>
            <a:off x="5248036" y="4932463"/>
            <a:ext cx="36103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認定額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1" name="正方形/長方形 80">
            <a:extLst>
              <a:ext uri="{FF2B5EF4-FFF2-40B4-BE49-F238E27FC236}">
                <a16:creationId xmlns:a16="http://schemas.microsoft.com/office/drawing/2014/main" id="{B0C232D7-B887-89E9-AC3F-2EB0ED2E3D3F}"/>
              </a:ext>
            </a:extLst>
          </p:cNvPr>
          <p:cNvSpPr/>
          <p:nvPr/>
        </p:nvSpPr>
        <p:spPr>
          <a:xfrm>
            <a:off x="5738910" y="4943372"/>
            <a:ext cx="352651" cy="2187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施設</a:t>
            </a:r>
            <a:b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事務費</a:t>
            </a:r>
          </a:p>
        </p:txBody>
      </p:sp>
      <p:sp>
        <p:nvSpPr>
          <p:cNvPr id="82" name="正方形/長方形 81">
            <a:extLst>
              <a:ext uri="{FF2B5EF4-FFF2-40B4-BE49-F238E27FC236}">
                <a16:creationId xmlns:a16="http://schemas.microsoft.com/office/drawing/2014/main" id="{11EBF066-8E3F-1AC9-8EC7-71110A14C0F8}"/>
              </a:ext>
            </a:extLst>
          </p:cNvPr>
          <p:cNvSpPr/>
          <p:nvPr/>
        </p:nvSpPr>
        <p:spPr>
          <a:xfrm>
            <a:off x="6209203" y="4933196"/>
            <a:ext cx="495910" cy="2187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</a:t>
            </a:r>
            <a:b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合計額</a:t>
            </a:r>
          </a:p>
        </p:txBody>
      </p:sp>
      <p:sp>
        <p:nvSpPr>
          <p:cNvPr id="83" name="正方形/長方形 82">
            <a:extLst>
              <a:ext uri="{FF2B5EF4-FFF2-40B4-BE49-F238E27FC236}">
                <a16:creationId xmlns:a16="http://schemas.microsoft.com/office/drawing/2014/main" id="{66FCEAE7-2CB6-BB9C-CFC0-F9A6C1CD3082}"/>
              </a:ext>
            </a:extLst>
          </p:cNvPr>
          <p:cNvSpPr/>
          <p:nvPr/>
        </p:nvSpPr>
        <p:spPr>
          <a:xfrm>
            <a:off x="290611" y="3093660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6" name="正方形/長方形 95">
            <a:extLst>
              <a:ext uri="{FF2B5EF4-FFF2-40B4-BE49-F238E27FC236}">
                <a16:creationId xmlns:a16="http://schemas.microsoft.com/office/drawing/2014/main" id="{5B3847E7-05F9-9A2B-7BDC-8AAF0D70B3F4}"/>
              </a:ext>
            </a:extLst>
          </p:cNvPr>
          <p:cNvSpPr/>
          <p:nvPr/>
        </p:nvSpPr>
        <p:spPr>
          <a:xfrm>
            <a:off x="5803188" y="6407794"/>
            <a:ext cx="84396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　合計</a:t>
            </a: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A5BDBC1F-27C7-8C62-DFD2-47A4395D1FEF}"/>
              </a:ext>
            </a:extLst>
          </p:cNvPr>
          <p:cNvSpPr/>
          <p:nvPr/>
        </p:nvSpPr>
        <p:spPr>
          <a:xfrm>
            <a:off x="776602" y="695335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8" name="正方形/長方形 97">
            <a:extLst>
              <a:ext uri="{FF2B5EF4-FFF2-40B4-BE49-F238E27FC236}">
                <a16:creationId xmlns:a16="http://schemas.microsoft.com/office/drawing/2014/main" id="{BA1D7FB2-816E-3A88-8212-80CCB8969213}"/>
              </a:ext>
            </a:extLst>
          </p:cNvPr>
          <p:cNvSpPr/>
          <p:nvPr/>
        </p:nvSpPr>
        <p:spPr>
          <a:xfrm>
            <a:off x="776602" y="710190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住宅扶助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9" name="正方形/長方形 98">
            <a:extLst>
              <a:ext uri="{FF2B5EF4-FFF2-40B4-BE49-F238E27FC236}">
                <a16:creationId xmlns:a16="http://schemas.microsoft.com/office/drawing/2014/main" id="{1B52BDAB-8EC9-3477-6434-D5319B0AC57D}"/>
              </a:ext>
            </a:extLst>
          </p:cNvPr>
          <p:cNvSpPr/>
          <p:nvPr/>
        </p:nvSpPr>
        <p:spPr>
          <a:xfrm>
            <a:off x="776602" y="725023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教育扶助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0" name="正方形/長方形 99">
            <a:extLst>
              <a:ext uri="{FF2B5EF4-FFF2-40B4-BE49-F238E27FC236}">
                <a16:creationId xmlns:a16="http://schemas.microsoft.com/office/drawing/2014/main" id="{82DAD05A-FD0A-7DBD-7D41-B345184A7FB8}"/>
              </a:ext>
            </a:extLst>
          </p:cNvPr>
          <p:cNvSpPr/>
          <p:nvPr/>
        </p:nvSpPr>
        <p:spPr>
          <a:xfrm>
            <a:off x="776602" y="739878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施設事務費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1" name="正方形/長方形 100">
            <a:extLst>
              <a:ext uri="{FF2B5EF4-FFF2-40B4-BE49-F238E27FC236}">
                <a16:creationId xmlns:a16="http://schemas.microsoft.com/office/drawing/2014/main" id="{DF11BC97-9AE2-D84F-1360-853DEAF6A52A}"/>
              </a:ext>
            </a:extLst>
          </p:cNvPr>
          <p:cNvSpPr/>
          <p:nvPr/>
        </p:nvSpPr>
        <p:spPr>
          <a:xfrm>
            <a:off x="776602" y="754356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一時扶助費</a:t>
            </a:r>
          </a:p>
        </p:txBody>
      </p:sp>
      <p:sp>
        <p:nvSpPr>
          <p:cNvPr id="102" name="正方形/長方形 101">
            <a:extLst>
              <a:ext uri="{FF2B5EF4-FFF2-40B4-BE49-F238E27FC236}">
                <a16:creationId xmlns:a16="http://schemas.microsoft.com/office/drawing/2014/main" id="{3DC1AB4E-C305-AFDC-03F6-72B47AABB870}"/>
              </a:ext>
            </a:extLst>
          </p:cNvPr>
          <p:cNvSpPr/>
          <p:nvPr/>
        </p:nvSpPr>
        <p:spPr>
          <a:xfrm>
            <a:off x="776602" y="7700183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5" name="正方形/長方形 114">
            <a:extLst>
              <a:ext uri="{FF2B5EF4-FFF2-40B4-BE49-F238E27FC236}">
                <a16:creationId xmlns:a16="http://schemas.microsoft.com/office/drawing/2014/main" id="{E76E0076-D1BA-8A2E-2639-23BCCF153B15}"/>
              </a:ext>
            </a:extLst>
          </p:cNvPr>
          <p:cNvSpPr/>
          <p:nvPr/>
        </p:nvSpPr>
        <p:spPr>
          <a:xfrm>
            <a:off x="2511942" y="784388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65" name="表 64">
            <a:extLst>
              <a:ext uri="{FF2B5EF4-FFF2-40B4-BE49-F238E27FC236}">
                <a16:creationId xmlns:a16="http://schemas.microsoft.com/office/drawing/2014/main" id="{A7C3FA87-A04A-632D-3064-BC062EFB136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0486801"/>
              </p:ext>
            </p:extLst>
          </p:nvPr>
        </p:nvGraphicFramePr>
        <p:xfrm>
          <a:off x="199648" y="8708905"/>
          <a:ext cx="6560593" cy="7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9824">
                  <a:extLst>
                    <a:ext uri="{9D8B030D-6E8A-4147-A177-3AD203B41FA5}">
                      <a16:colId xmlns:a16="http://schemas.microsoft.com/office/drawing/2014/main" val="1424438401"/>
                    </a:ext>
                  </a:extLst>
                </a:gridCol>
                <a:gridCol w="508061">
                  <a:extLst>
                    <a:ext uri="{9D8B030D-6E8A-4147-A177-3AD203B41FA5}">
                      <a16:colId xmlns:a16="http://schemas.microsoft.com/office/drawing/2014/main" val="1740593812"/>
                    </a:ext>
                  </a:extLst>
                </a:gridCol>
                <a:gridCol w="640600">
                  <a:extLst>
                    <a:ext uri="{9D8B030D-6E8A-4147-A177-3AD203B41FA5}">
                      <a16:colId xmlns:a16="http://schemas.microsoft.com/office/drawing/2014/main" val="3901049894"/>
                    </a:ext>
                  </a:extLst>
                </a:gridCol>
                <a:gridCol w="547822">
                  <a:extLst>
                    <a:ext uri="{9D8B030D-6E8A-4147-A177-3AD203B41FA5}">
                      <a16:colId xmlns:a16="http://schemas.microsoft.com/office/drawing/2014/main" val="4101668340"/>
                    </a:ext>
                  </a:extLst>
                </a:gridCol>
                <a:gridCol w="706868">
                  <a:extLst>
                    <a:ext uri="{9D8B030D-6E8A-4147-A177-3AD203B41FA5}">
                      <a16:colId xmlns:a16="http://schemas.microsoft.com/office/drawing/2014/main" val="3280380698"/>
                    </a:ext>
                  </a:extLst>
                </a:gridCol>
                <a:gridCol w="525733">
                  <a:extLst>
                    <a:ext uri="{9D8B030D-6E8A-4147-A177-3AD203B41FA5}">
                      <a16:colId xmlns:a16="http://schemas.microsoft.com/office/drawing/2014/main" val="970579027"/>
                    </a:ext>
                  </a:extLst>
                </a:gridCol>
                <a:gridCol w="579444">
                  <a:extLst>
                    <a:ext uri="{9D8B030D-6E8A-4147-A177-3AD203B41FA5}">
                      <a16:colId xmlns:a16="http://schemas.microsoft.com/office/drawing/2014/main" val="3563365109"/>
                    </a:ext>
                  </a:extLst>
                </a:gridCol>
                <a:gridCol w="689687">
                  <a:extLst>
                    <a:ext uri="{9D8B030D-6E8A-4147-A177-3AD203B41FA5}">
                      <a16:colId xmlns:a16="http://schemas.microsoft.com/office/drawing/2014/main" val="602440818"/>
                    </a:ext>
                  </a:extLst>
                </a:gridCol>
                <a:gridCol w="780004">
                  <a:extLst>
                    <a:ext uri="{9D8B030D-6E8A-4147-A177-3AD203B41FA5}">
                      <a16:colId xmlns:a16="http://schemas.microsoft.com/office/drawing/2014/main" val="1896821579"/>
                    </a:ext>
                  </a:extLst>
                </a:gridCol>
                <a:gridCol w="561859">
                  <a:extLst>
                    <a:ext uri="{9D8B030D-6E8A-4147-A177-3AD203B41FA5}">
                      <a16:colId xmlns:a16="http://schemas.microsoft.com/office/drawing/2014/main" val="2768860058"/>
                    </a:ext>
                  </a:extLst>
                </a:gridCol>
                <a:gridCol w="570691">
                  <a:extLst>
                    <a:ext uri="{9D8B030D-6E8A-4147-A177-3AD203B41FA5}">
                      <a16:colId xmlns:a16="http://schemas.microsoft.com/office/drawing/2014/main" val="3168443101"/>
                    </a:ext>
                  </a:extLst>
                </a:gridCol>
              </a:tblGrid>
              <a:tr h="14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支給方法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支給先名称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支給金額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金融機関名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支店名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口座番号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口座名義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支給予定日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認定期限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0676776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8748657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81517435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2024505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76819903"/>
                  </a:ext>
                </a:extLst>
              </a:tr>
            </a:tbl>
          </a:graphicData>
        </a:graphic>
      </p:graphicFrame>
      <p:sp>
        <p:nvSpPr>
          <p:cNvPr id="126" name="正方形/長方形 125">
            <a:extLst>
              <a:ext uri="{FF2B5EF4-FFF2-40B4-BE49-F238E27FC236}">
                <a16:creationId xmlns:a16="http://schemas.microsoft.com/office/drawing/2014/main" id="{2F5C34FB-32C5-9F19-8A75-C42332D7FAEF}"/>
              </a:ext>
            </a:extLst>
          </p:cNvPr>
          <p:cNvSpPr/>
          <p:nvPr/>
        </p:nvSpPr>
        <p:spPr>
          <a:xfrm>
            <a:off x="207393" y="8865140"/>
            <a:ext cx="44997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支給区分</a:t>
            </a:r>
            <a:endParaRPr kumimoji="1" lang="ja-JP" altLang="en-US" sz="9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BFC448CB-DAC7-A7C0-1441-8DA3C9936E16}"/>
              </a:ext>
            </a:extLst>
          </p:cNvPr>
          <p:cNvSpPr/>
          <p:nvPr/>
        </p:nvSpPr>
        <p:spPr>
          <a:xfrm>
            <a:off x="3136638" y="4937479"/>
            <a:ext cx="48837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</a:t>
            </a:r>
          </a:p>
        </p:txBody>
      </p:sp>
      <p:sp>
        <p:nvSpPr>
          <p:cNvPr id="130" name="正方形/長方形 129">
            <a:extLst>
              <a:ext uri="{FF2B5EF4-FFF2-40B4-BE49-F238E27FC236}">
                <a16:creationId xmlns:a16="http://schemas.microsoft.com/office/drawing/2014/main" id="{A6E63344-6550-57D5-F87F-0B43987B55D3}"/>
              </a:ext>
            </a:extLst>
          </p:cNvPr>
          <p:cNvSpPr/>
          <p:nvPr/>
        </p:nvSpPr>
        <p:spPr>
          <a:xfrm>
            <a:off x="3134078" y="5050137"/>
            <a:ext cx="48837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入院・施設</a:t>
            </a:r>
          </a:p>
        </p:txBody>
      </p:sp>
      <p:sp>
        <p:nvSpPr>
          <p:cNvPr id="131" name="正方形/長方形 130">
            <a:extLst>
              <a:ext uri="{FF2B5EF4-FFF2-40B4-BE49-F238E27FC236}">
                <a16:creationId xmlns:a16="http://schemas.microsoft.com/office/drawing/2014/main" id="{751BD735-D5EA-7B8D-4600-9FA627D5AF82}"/>
              </a:ext>
            </a:extLst>
          </p:cNvPr>
          <p:cNvSpPr/>
          <p:nvPr/>
        </p:nvSpPr>
        <p:spPr>
          <a:xfrm>
            <a:off x="4647900" y="4937479"/>
            <a:ext cx="4550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</a:t>
            </a:r>
          </a:p>
        </p:txBody>
      </p:sp>
      <p:sp>
        <p:nvSpPr>
          <p:cNvPr id="132" name="正方形/長方形 131">
            <a:extLst>
              <a:ext uri="{FF2B5EF4-FFF2-40B4-BE49-F238E27FC236}">
                <a16:creationId xmlns:a16="http://schemas.microsoft.com/office/drawing/2014/main" id="{85C415D2-2432-65A5-D4FA-1C0E60B23D02}"/>
              </a:ext>
            </a:extLst>
          </p:cNvPr>
          <p:cNvSpPr/>
          <p:nvPr/>
        </p:nvSpPr>
        <p:spPr>
          <a:xfrm>
            <a:off x="4645340" y="5050137"/>
            <a:ext cx="4550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入院・施設</a:t>
            </a:r>
          </a:p>
        </p:txBody>
      </p:sp>
      <p:sp>
        <p:nvSpPr>
          <p:cNvPr id="133" name="正方形/長方形 132">
            <a:extLst>
              <a:ext uri="{FF2B5EF4-FFF2-40B4-BE49-F238E27FC236}">
                <a16:creationId xmlns:a16="http://schemas.microsoft.com/office/drawing/2014/main" id="{F2E9F6B7-533E-D596-0243-59A8DBB9B928}"/>
              </a:ext>
            </a:extLst>
          </p:cNvPr>
          <p:cNvSpPr/>
          <p:nvPr/>
        </p:nvSpPr>
        <p:spPr>
          <a:xfrm>
            <a:off x="5248036" y="5069015"/>
            <a:ext cx="36103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実家賃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4" name="正方形/長方形 133">
            <a:extLst>
              <a:ext uri="{FF2B5EF4-FFF2-40B4-BE49-F238E27FC236}">
                <a16:creationId xmlns:a16="http://schemas.microsoft.com/office/drawing/2014/main" id="{1DDA0262-4076-2BE8-9D00-E27F7B1C4D1A}"/>
              </a:ext>
            </a:extLst>
          </p:cNvPr>
          <p:cNvSpPr/>
          <p:nvPr/>
        </p:nvSpPr>
        <p:spPr>
          <a:xfrm>
            <a:off x="3723416" y="4997093"/>
            <a:ext cx="36103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特例加算</a:t>
            </a:r>
          </a:p>
        </p:txBody>
      </p:sp>
      <p:sp>
        <p:nvSpPr>
          <p:cNvPr id="136" name="正方形/長方形 135">
            <a:extLst>
              <a:ext uri="{FF2B5EF4-FFF2-40B4-BE49-F238E27FC236}">
                <a16:creationId xmlns:a16="http://schemas.microsoft.com/office/drawing/2014/main" id="{0FED6FE1-07A7-9DC5-07C9-4A3B2677FCE1}"/>
              </a:ext>
            </a:extLst>
          </p:cNvPr>
          <p:cNvSpPr/>
          <p:nvPr/>
        </p:nvSpPr>
        <p:spPr>
          <a:xfrm>
            <a:off x="4766134" y="6560112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一時扶助内訳欄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8" name="正方形/長方形 137">
            <a:extLst>
              <a:ext uri="{FF2B5EF4-FFF2-40B4-BE49-F238E27FC236}">
                <a16:creationId xmlns:a16="http://schemas.microsoft.com/office/drawing/2014/main" id="{DF708F22-F39B-0BFC-CA2C-41F21285DF3F}"/>
              </a:ext>
            </a:extLst>
          </p:cNvPr>
          <p:cNvSpPr/>
          <p:nvPr/>
        </p:nvSpPr>
        <p:spPr>
          <a:xfrm>
            <a:off x="5147066" y="6953355"/>
            <a:ext cx="226519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費目</a:t>
            </a:r>
          </a:p>
        </p:txBody>
      </p:sp>
      <p:sp>
        <p:nvSpPr>
          <p:cNvPr id="139" name="正方形/長方形 138">
            <a:extLst>
              <a:ext uri="{FF2B5EF4-FFF2-40B4-BE49-F238E27FC236}">
                <a16:creationId xmlns:a16="http://schemas.microsoft.com/office/drawing/2014/main" id="{779F4CDF-BAFA-E938-A3FF-BC32FDADA8D5}"/>
              </a:ext>
            </a:extLst>
          </p:cNvPr>
          <p:cNvSpPr/>
          <p:nvPr/>
        </p:nvSpPr>
        <p:spPr>
          <a:xfrm>
            <a:off x="5455951" y="6953355"/>
            <a:ext cx="27490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基準額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0" name="正方形/長方形 139">
            <a:extLst>
              <a:ext uri="{FF2B5EF4-FFF2-40B4-BE49-F238E27FC236}">
                <a16:creationId xmlns:a16="http://schemas.microsoft.com/office/drawing/2014/main" id="{1257A6C6-483D-B929-8309-FFF1A7CC2449}"/>
              </a:ext>
            </a:extLst>
          </p:cNvPr>
          <p:cNvSpPr/>
          <p:nvPr/>
        </p:nvSpPr>
        <p:spPr>
          <a:xfrm>
            <a:off x="6099512" y="7808642"/>
            <a:ext cx="34775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合計額</a:t>
            </a:r>
          </a:p>
        </p:txBody>
      </p:sp>
      <p:sp>
        <p:nvSpPr>
          <p:cNvPr id="141" name="正方形/長方形 140">
            <a:extLst>
              <a:ext uri="{FF2B5EF4-FFF2-40B4-BE49-F238E27FC236}">
                <a16:creationId xmlns:a16="http://schemas.microsoft.com/office/drawing/2014/main" id="{4AFB575A-70E4-28C5-C86F-DA0E7125B02F}"/>
              </a:ext>
            </a:extLst>
          </p:cNvPr>
          <p:cNvSpPr/>
          <p:nvPr/>
        </p:nvSpPr>
        <p:spPr>
          <a:xfrm>
            <a:off x="668394" y="8865140"/>
            <a:ext cx="449975" cy="10083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支給方法</a:t>
            </a:r>
            <a:endParaRPr kumimoji="1" lang="ja-JP" altLang="en-US" sz="9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2" name="正方形/長方形 141">
            <a:extLst>
              <a:ext uri="{FF2B5EF4-FFF2-40B4-BE49-F238E27FC236}">
                <a16:creationId xmlns:a16="http://schemas.microsoft.com/office/drawing/2014/main" id="{1A13AA31-1305-9A5A-2F01-DCBF20299D03}"/>
              </a:ext>
            </a:extLst>
          </p:cNvPr>
          <p:cNvSpPr/>
          <p:nvPr/>
        </p:nvSpPr>
        <p:spPr>
          <a:xfrm>
            <a:off x="1828454" y="8865140"/>
            <a:ext cx="44997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支給金額</a:t>
            </a:r>
            <a:endParaRPr kumimoji="1" lang="ja-JP" altLang="en-US" sz="9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3" name="正方形/長方形 142">
            <a:extLst>
              <a:ext uri="{FF2B5EF4-FFF2-40B4-BE49-F238E27FC236}">
                <a16:creationId xmlns:a16="http://schemas.microsoft.com/office/drawing/2014/main" id="{ABA95612-F61B-8171-6386-0E53BA6D23C8}"/>
              </a:ext>
            </a:extLst>
          </p:cNvPr>
          <p:cNvSpPr/>
          <p:nvPr/>
        </p:nvSpPr>
        <p:spPr>
          <a:xfrm>
            <a:off x="2365059" y="8865140"/>
            <a:ext cx="59236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金融機関名</a:t>
            </a:r>
          </a:p>
        </p:txBody>
      </p:sp>
      <p:sp>
        <p:nvSpPr>
          <p:cNvPr id="144" name="正方形/長方形 143">
            <a:extLst>
              <a:ext uri="{FF2B5EF4-FFF2-40B4-BE49-F238E27FC236}">
                <a16:creationId xmlns:a16="http://schemas.microsoft.com/office/drawing/2014/main" id="{B2D51B45-2F0E-8B11-07EE-E75242EB3014}"/>
              </a:ext>
            </a:extLst>
          </p:cNvPr>
          <p:cNvSpPr/>
          <p:nvPr/>
        </p:nvSpPr>
        <p:spPr>
          <a:xfrm>
            <a:off x="3052258" y="8865140"/>
            <a:ext cx="49112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支店名</a:t>
            </a:r>
          </a:p>
        </p:txBody>
      </p:sp>
      <p:sp>
        <p:nvSpPr>
          <p:cNvPr id="145" name="正方形/長方形 144">
            <a:extLst>
              <a:ext uri="{FF2B5EF4-FFF2-40B4-BE49-F238E27FC236}">
                <a16:creationId xmlns:a16="http://schemas.microsoft.com/office/drawing/2014/main" id="{D318165C-B320-4B22-7EB5-0423B17CC726}"/>
              </a:ext>
            </a:extLst>
          </p:cNvPr>
          <p:cNvSpPr/>
          <p:nvPr/>
        </p:nvSpPr>
        <p:spPr>
          <a:xfrm>
            <a:off x="3605808" y="8865140"/>
            <a:ext cx="489559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口座番号</a:t>
            </a:r>
          </a:p>
        </p:txBody>
      </p:sp>
      <p:sp>
        <p:nvSpPr>
          <p:cNvPr id="146" name="正方形/長方形 145">
            <a:extLst>
              <a:ext uri="{FF2B5EF4-FFF2-40B4-BE49-F238E27FC236}">
                <a16:creationId xmlns:a16="http://schemas.microsoft.com/office/drawing/2014/main" id="{A5FB93FB-0569-681A-DED0-F1CB8D37F9A1}"/>
              </a:ext>
            </a:extLst>
          </p:cNvPr>
          <p:cNvSpPr/>
          <p:nvPr/>
        </p:nvSpPr>
        <p:spPr>
          <a:xfrm>
            <a:off x="4226897" y="8865140"/>
            <a:ext cx="49852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口座名義</a:t>
            </a:r>
          </a:p>
        </p:txBody>
      </p:sp>
      <p:sp>
        <p:nvSpPr>
          <p:cNvPr id="147" name="正方形/長方形 146">
            <a:extLst>
              <a:ext uri="{FF2B5EF4-FFF2-40B4-BE49-F238E27FC236}">
                <a16:creationId xmlns:a16="http://schemas.microsoft.com/office/drawing/2014/main" id="{BD58E1CF-87E7-2BEC-8FDB-06C462CBE3AA}"/>
              </a:ext>
            </a:extLst>
          </p:cNvPr>
          <p:cNvSpPr/>
          <p:nvPr/>
        </p:nvSpPr>
        <p:spPr>
          <a:xfrm>
            <a:off x="4878616" y="8865140"/>
            <a:ext cx="72989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支給予定年月日</a:t>
            </a:r>
            <a:endParaRPr kumimoji="1" lang="ja-JP" altLang="en-US" sz="8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8" name="正方形/長方形 147">
            <a:extLst>
              <a:ext uri="{FF2B5EF4-FFF2-40B4-BE49-F238E27FC236}">
                <a16:creationId xmlns:a16="http://schemas.microsoft.com/office/drawing/2014/main" id="{2A524D3E-AFCF-62EA-50C7-8EBF5EA1FC40}"/>
              </a:ext>
            </a:extLst>
          </p:cNvPr>
          <p:cNvSpPr/>
          <p:nvPr/>
        </p:nvSpPr>
        <p:spPr>
          <a:xfrm>
            <a:off x="3117830" y="6571414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過払金収入充当欄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49" name="表 148">
            <a:extLst>
              <a:ext uri="{FF2B5EF4-FFF2-40B4-BE49-F238E27FC236}">
                <a16:creationId xmlns:a16="http://schemas.microsoft.com/office/drawing/2014/main" id="{6D81EE61-FBE5-0D7C-208D-F549A1B763F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8348647"/>
              </p:ext>
            </p:extLst>
          </p:nvPr>
        </p:nvGraphicFramePr>
        <p:xfrm>
          <a:off x="3112929" y="6713982"/>
          <a:ext cx="1584000" cy="1190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6185228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379377517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3821174482"/>
                    </a:ext>
                  </a:extLst>
                </a:gridCol>
              </a:tblGrid>
              <a:tr h="14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過払金</a:t>
                      </a:r>
                      <a:br>
                        <a:rPr kumimoji="1" lang="en-US" altLang="ja-JP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発生月</a:t>
                      </a:r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過払金額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充当月</a:t>
                      </a:r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充当額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83749335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3423043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88428459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過払額合計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充当額合計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95604001"/>
                  </a:ext>
                </a:extLst>
              </a:tr>
            </a:tbl>
          </a:graphicData>
        </a:graphic>
      </p:graphicFrame>
      <p:sp>
        <p:nvSpPr>
          <p:cNvPr id="150" name="正方形/長方形 149">
            <a:extLst>
              <a:ext uri="{FF2B5EF4-FFF2-40B4-BE49-F238E27FC236}">
                <a16:creationId xmlns:a16="http://schemas.microsoft.com/office/drawing/2014/main" id="{888795C8-BB84-3A8E-359B-F7A9687A21D1}"/>
              </a:ext>
            </a:extLst>
          </p:cNvPr>
          <p:cNvSpPr/>
          <p:nvPr/>
        </p:nvSpPr>
        <p:spPr>
          <a:xfrm>
            <a:off x="3955629" y="6920630"/>
            <a:ext cx="28800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充当月</a:t>
            </a:r>
          </a:p>
        </p:txBody>
      </p:sp>
      <p:sp>
        <p:nvSpPr>
          <p:cNvPr id="151" name="正方形/長方形 150">
            <a:extLst>
              <a:ext uri="{FF2B5EF4-FFF2-40B4-BE49-F238E27FC236}">
                <a16:creationId xmlns:a16="http://schemas.microsoft.com/office/drawing/2014/main" id="{ED02D22B-9CA9-5563-7A8E-179E98D2231D}"/>
              </a:ext>
            </a:extLst>
          </p:cNvPr>
          <p:cNvSpPr/>
          <p:nvPr/>
        </p:nvSpPr>
        <p:spPr>
          <a:xfrm>
            <a:off x="4326631" y="6916087"/>
            <a:ext cx="28800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充当額</a:t>
            </a:r>
          </a:p>
        </p:txBody>
      </p:sp>
      <p:sp>
        <p:nvSpPr>
          <p:cNvPr id="152" name="正方形/長方形 151">
            <a:extLst>
              <a:ext uri="{FF2B5EF4-FFF2-40B4-BE49-F238E27FC236}">
                <a16:creationId xmlns:a16="http://schemas.microsoft.com/office/drawing/2014/main" id="{2F9DDA98-C085-00F3-B65E-38CE4F6C6C25}"/>
              </a:ext>
            </a:extLst>
          </p:cNvPr>
          <p:cNvSpPr/>
          <p:nvPr/>
        </p:nvSpPr>
        <p:spPr>
          <a:xfrm>
            <a:off x="4301449" y="7792961"/>
            <a:ext cx="37932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充当額</a:t>
            </a: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</a:p>
        </p:txBody>
      </p:sp>
      <p:sp>
        <p:nvSpPr>
          <p:cNvPr id="153" name="正方形/長方形 152">
            <a:extLst>
              <a:ext uri="{FF2B5EF4-FFF2-40B4-BE49-F238E27FC236}">
                <a16:creationId xmlns:a16="http://schemas.microsoft.com/office/drawing/2014/main" id="{99CE1CDF-7DB0-8326-1D24-CE5D10B9E62E}"/>
              </a:ext>
            </a:extLst>
          </p:cNvPr>
          <p:cNvSpPr/>
          <p:nvPr/>
        </p:nvSpPr>
        <p:spPr>
          <a:xfrm>
            <a:off x="2511942" y="7997180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過払金</a:t>
            </a: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4" name="正方形/長方形 153">
            <a:extLst>
              <a:ext uri="{FF2B5EF4-FFF2-40B4-BE49-F238E27FC236}">
                <a16:creationId xmlns:a16="http://schemas.microsoft.com/office/drawing/2014/main" id="{31AF6D03-9666-D779-4A57-142E2DDA56F2}"/>
              </a:ext>
            </a:extLst>
          </p:cNvPr>
          <p:cNvSpPr/>
          <p:nvPr/>
        </p:nvSpPr>
        <p:spPr>
          <a:xfrm>
            <a:off x="6123778" y="1614032"/>
            <a:ext cx="49959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世帯分離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5" name="表 14">
            <a:extLst>
              <a:ext uri="{FF2B5EF4-FFF2-40B4-BE49-F238E27FC236}">
                <a16:creationId xmlns:a16="http://schemas.microsoft.com/office/drawing/2014/main" id="{00C78E5A-42D3-0C80-1344-7BDD353F77F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5342838"/>
              </p:ext>
            </p:extLst>
          </p:nvPr>
        </p:nvGraphicFramePr>
        <p:xfrm>
          <a:off x="199648" y="5378711"/>
          <a:ext cx="6554241" cy="115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5570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429904">
                  <a:extLst>
                    <a:ext uri="{9D8B030D-6E8A-4147-A177-3AD203B41FA5}">
                      <a16:colId xmlns:a16="http://schemas.microsoft.com/office/drawing/2014/main" val="2147112623"/>
                    </a:ext>
                  </a:extLst>
                </a:gridCol>
                <a:gridCol w="583442">
                  <a:extLst>
                    <a:ext uri="{9D8B030D-6E8A-4147-A177-3AD203B41FA5}">
                      <a16:colId xmlns:a16="http://schemas.microsoft.com/office/drawing/2014/main" val="4246371651"/>
                    </a:ext>
                  </a:extLst>
                </a:gridCol>
                <a:gridCol w="583442">
                  <a:extLst>
                    <a:ext uri="{9D8B030D-6E8A-4147-A177-3AD203B41FA5}">
                      <a16:colId xmlns:a16="http://schemas.microsoft.com/office/drawing/2014/main" val="2735308274"/>
                    </a:ext>
                  </a:extLst>
                </a:gridCol>
                <a:gridCol w="583442">
                  <a:extLst>
                    <a:ext uri="{9D8B030D-6E8A-4147-A177-3AD203B41FA5}">
                      <a16:colId xmlns:a16="http://schemas.microsoft.com/office/drawing/2014/main" val="2611835511"/>
                    </a:ext>
                  </a:extLst>
                </a:gridCol>
                <a:gridCol w="583442">
                  <a:extLst>
                    <a:ext uri="{9D8B030D-6E8A-4147-A177-3AD203B41FA5}">
                      <a16:colId xmlns:a16="http://schemas.microsoft.com/office/drawing/2014/main" val="2104835976"/>
                    </a:ext>
                  </a:extLst>
                </a:gridCol>
                <a:gridCol w="583442">
                  <a:extLst>
                    <a:ext uri="{9D8B030D-6E8A-4147-A177-3AD203B41FA5}">
                      <a16:colId xmlns:a16="http://schemas.microsoft.com/office/drawing/2014/main" val="75331235"/>
                    </a:ext>
                  </a:extLst>
                </a:gridCol>
                <a:gridCol w="583442">
                  <a:extLst>
                    <a:ext uri="{9D8B030D-6E8A-4147-A177-3AD203B41FA5}">
                      <a16:colId xmlns:a16="http://schemas.microsoft.com/office/drawing/2014/main" val="2120070584"/>
                    </a:ext>
                  </a:extLst>
                </a:gridCol>
                <a:gridCol w="962166">
                  <a:extLst>
                    <a:ext uri="{9D8B030D-6E8A-4147-A177-3AD203B41FA5}">
                      <a16:colId xmlns:a16="http://schemas.microsoft.com/office/drawing/2014/main" val="1371166011"/>
                    </a:ext>
                  </a:extLst>
                </a:gridCol>
                <a:gridCol w="461082">
                  <a:extLst>
                    <a:ext uri="{9D8B030D-6E8A-4147-A177-3AD203B41FA5}">
                      <a16:colId xmlns:a16="http://schemas.microsoft.com/office/drawing/2014/main" val="53187304"/>
                    </a:ext>
                  </a:extLst>
                </a:gridCol>
                <a:gridCol w="594867">
                  <a:extLst>
                    <a:ext uri="{9D8B030D-6E8A-4147-A177-3AD203B41FA5}">
                      <a16:colId xmlns:a16="http://schemas.microsoft.com/office/drawing/2014/main" val="573168778"/>
                    </a:ext>
                  </a:extLst>
                </a:gridCol>
              </a:tblGrid>
              <a:tr h="14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収入種別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収入金額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基礎控除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新規就労控除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20</a:t>
                      </a:r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歳未満控除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経費等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介護保険料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その他控除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認定期限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2037303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204729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13780742"/>
                  </a:ext>
                </a:extLst>
              </a:tr>
              <a:tr h="144000">
                <a:tc gridSpan="7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収入認定額合計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9958449"/>
                  </a:ext>
                </a:extLst>
              </a:tr>
            </a:tbl>
          </a:graphicData>
        </a:graphic>
      </p:graphicFrame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5B2B8E41-819B-C3C8-B7DF-F5EB2E695E69}"/>
              </a:ext>
            </a:extLst>
          </p:cNvPr>
          <p:cNvSpPr/>
          <p:nvPr/>
        </p:nvSpPr>
        <p:spPr>
          <a:xfrm>
            <a:off x="275536" y="5543401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476114A4-5F01-2EB1-CBD7-391C589603B1}"/>
              </a:ext>
            </a:extLst>
          </p:cNvPr>
          <p:cNvSpPr/>
          <p:nvPr/>
        </p:nvSpPr>
        <p:spPr>
          <a:xfrm>
            <a:off x="829927" y="5543401"/>
            <a:ext cx="38504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収入種別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E06CC4D6-D04E-403C-E425-A45F63C84ACB}"/>
              </a:ext>
            </a:extLst>
          </p:cNvPr>
          <p:cNvSpPr/>
          <p:nvPr/>
        </p:nvSpPr>
        <p:spPr>
          <a:xfrm>
            <a:off x="1315546" y="5543401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収入金額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1017E1BC-926F-F3E8-1BDE-F208D80C8949}"/>
              </a:ext>
            </a:extLst>
          </p:cNvPr>
          <p:cNvSpPr/>
          <p:nvPr/>
        </p:nvSpPr>
        <p:spPr>
          <a:xfrm>
            <a:off x="1890883" y="5543401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基礎控除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1129E10F-5B92-086A-6AA7-D91675E69181}"/>
              </a:ext>
            </a:extLst>
          </p:cNvPr>
          <p:cNvSpPr/>
          <p:nvPr/>
        </p:nvSpPr>
        <p:spPr>
          <a:xfrm>
            <a:off x="2437141" y="554340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新規就労控除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FDFA9E87-55CB-C756-0FE2-13F70086BC65}"/>
              </a:ext>
            </a:extLst>
          </p:cNvPr>
          <p:cNvSpPr/>
          <p:nvPr/>
        </p:nvSpPr>
        <p:spPr>
          <a:xfrm>
            <a:off x="3030207" y="554340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20</a:t>
            </a: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歳未満控除</a:t>
            </a: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026F9642-341F-3035-B885-12816A2FCFBA}"/>
              </a:ext>
            </a:extLst>
          </p:cNvPr>
          <p:cNvSpPr/>
          <p:nvPr/>
        </p:nvSpPr>
        <p:spPr>
          <a:xfrm>
            <a:off x="3619147" y="554340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経費等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10803C59-E4F9-7782-C3C8-A4231C4B0194}"/>
              </a:ext>
            </a:extLst>
          </p:cNvPr>
          <p:cNvSpPr/>
          <p:nvPr/>
        </p:nvSpPr>
        <p:spPr>
          <a:xfrm>
            <a:off x="4205524" y="554340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介護保険料</a:t>
            </a: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8D818992-071E-A3C0-668C-47824D0C07A6}"/>
              </a:ext>
            </a:extLst>
          </p:cNvPr>
          <p:cNvSpPr/>
          <p:nvPr/>
        </p:nvSpPr>
        <p:spPr>
          <a:xfrm>
            <a:off x="5725908" y="5542221"/>
            <a:ext cx="39787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認定期限</a:t>
            </a:r>
          </a:p>
        </p:txBody>
      </p:sp>
      <p:sp>
        <p:nvSpPr>
          <p:cNvPr id="93" name="正方形/長方形 92">
            <a:extLst>
              <a:ext uri="{FF2B5EF4-FFF2-40B4-BE49-F238E27FC236}">
                <a16:creationId xmlns:a16="http://schemas.microsoft.com/office/drawing/2014/main" id="{7D8D29F6-D74F-18E3-0A07-09B46B15AD21}"/>
              </a:ext>
            </a:extLst>
          </p:cNvPr>
          <p:cNvSpPr/>
          <p:nvPr/>
        </p:nvSpPr>
        <p:spPr>
          <a:xfrm>
            <a:off x="4978643" y="554340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その他控除</a:t>
            </a:r>
          </a:p>
        </p:txBody>
      </p:sp>
      <p:sp>
        <p:nvSpPr>
          <p:cNvPr id="116" name="正方形/長方形 115">
            <a:extLst>
              <a:ext uri="{FF2B5EF4-FFF2-40B4-BE49-F238E27FC236}">
                <a16:creationId xmlns:a16="http://schemas.microsoft.com/office/drawing/2014/main" id="{DF667CF3-93C9-2CD8-3942-076037EBC0E2}"/>
              </a:ext>
            </a:extLst>
          </p:cNvPr>
          <p:cNvSpPr/>
          <p:nvPr/>
        </p:nvSpPr>
        <p:spPr>
          <a:xfrm>
            <a:off x="6215877" y="554340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FD8CE71D-A33B-D719-EC54-528C5FE391F6}"/>
              </a:ext>
            </a:extLst>
          </p:cNvPr>
          <p:cNvSpPr/>
          <p:nvPr/>
        </p:nvSpPr>
        <p:spPr>
          <a:xfrm>
            <a:off x="1681049" y="1179859"/>
            <a:ext cx="69398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世帯主フリガナ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4" name="正方形/長方形 83">
            <a:extLst>
              <a:ext uri="{FF2B5EF4-FFF2-40B4-BE49-F238E27FC236}">
                <a16:creationId xmlns:a16="http://schemas.microsoft.com/office/drawing/2014/main" id="{81BF133D-E8A2-E3F7-6438-3E9F724B8F19}"/>
              </a:ext>
            </a:extLst>
          </p:cNvPr>
          <p:cNvSpPr/>
          <p:nvPr/>
        </p:nvSpPr>
        <p:spPr>
          <a:xfrm>
            <a:off x="1420929" y="3153958"/>
            <a:ext cx="49598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入所・入院期間</a:t>
            </a:r>
          </a:p>
        </p:txBody>
      </p:sp>
      <p:sp>
        <p:nvSpPr>
          <p:cNvPr id="85" name="正方形/長方形 84">
            <a:extLst>
              <a:ext uri="{FF2B5EF4-FFF2-40B4-BE49-F238E27FC236}">
                <a16:creationId xmlns:a16="http://schemas.microsoft.com/office/drawing/2014/main" id="{1FF2D320-9992-1CBD-71BF-031B5C172AF2}"/>
              </a:ext>
            </a:extLst>
          </p:cNvPr>
          <p:cNvSpPr/>
          <p:nvPr/>
        </p:nvSpPr>
        <p:spPr>
          <a:xfrm>
            <a:off x="3999899" y="3163094"/>
            <a:ext cx="45193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認定期限</a:t>
            </a:r>
          </a:p>
        </p:txBody>
      </p:sp>
      <p:sp>
        <p:nvSpPr>
          <p:cNvPr id="86" name="正方形/長方形 85">
            <a:extLst>
              <a:ext uri="{FF2B5EF4-FFF2-40B4-BE49-F238E27FC236}">
                <a16:creationId xmlns:a16="http://schemas.microsoft.com/office/drawing/2014/main" id="{14675549-E03E-0C24-A37D-D918CD7B0C8B}"/>
              </a:ext>
            </a:extLst>
          </p:cNvPr>
          <p:cNvSpPr/>
          <p:nvPr/>
        </p:nvSpPr>
        <p:spPr>
          <a:xfrm>
            <a:off x="1163904" y="8865140"/>
            <a:ext cx="58707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送付先名称</a:t>
            </a:r>
            <a:endParaRPr kumimoji="1" lang="ja-JP" altLang="en-US" sz="9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7" name="正方形/長方形 86">
            <a:extLst>
              <a:ext uri="{FF2B5EF4-FFF2-40B4-BE49-F238E27FC236}">
                <a16:creationId xmlns:a16="http://schemas.microsoft.com/office/drawing/2014/main" id="{A9A32DC8-A2E6-131D-D6A5-6DC00002B0B9}"/>
              </a:ext>
            </a:extLst>
          </p:cNvPr>
          <p:cNvSpPr/>
          <p:nvPr/>
        </p:nvSpPr>
        <p:spPr>
          <a:xfrm>
            <a:off x="6257210" y="8865140"/>
            <a:ext cx="45320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認定期限</a:t>
            </a:r>
            <a:endParaRPr kumimoji="1" lang="ja-JP" altLang="en-US" sz="8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8" name="正方形/長方形 87">
            <a:extLst>
              <a:ext uri="{FF2B5EF4-FFF2-40B4-BE49-F238E27FC236}">
                <a16:creationId xmlns:a16="http://schemas.microsoft.com/office/drawing/2014/main" id="{17D03798-A97F-5093-E20E-7A991B1DAA16}"/>
              </a:ext>
            </a:extLst>
          </p:cNvPr>
          <p:cNvSpPr/>
          <p:nvPr/>
        </p:nvSpPr>
        <p:spPr>
          <a:xfrm>
            <a:off x="2511942" y="8127931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処理方法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9" name="正方形/長方形 88">
            <a:extLst>
              <a:ext uri="{FF2B5EF4-FFF2-40B4-BE49-F238E27FC236}">
                <a16:creationId xmlns:a16="http://schemas.microsoft.com/office/drawing/2014/main" id="{41F5B294-583A-64F6-3312-9C464673B469}"/>
              </a:ext>
            </a:extLst>
          </p:cNvPr>
          <p:cNvSpPr/>
          <p:nvPr/>
        </p:nvSpPr>
        <p:spPr>
          <a:xfrm>
            <a:off x="1342312" y="695335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0" name="正方形/長方形 89">
            <a:extLst>
              <a:ext uri="{FF2B5EF4-FFF2-40B4-BE49-F238E27FC236}">
                <a16:creationId xmlns:a16="http://schemas.microsoft.com/office/drawing/2014/main" id="{F5BD7ABC-4AC3-981B-C11D-BB8096048A7A}"/>
              </a:ext>
            </a:extLst>
          </p:cNvPr>
          <p:cNvSpPr/>
          <p:nvPr/>
        </p:nvSpPr>
        <p:spPr>
          <a:xfrm>
            <a:off x="1342312" y="710190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住宅扶助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1" name="正方形/長方形 90">
            <a:extLst>
              <a:ext uri="{FF2B5EF4-FFF2-40B4-BE49-F238E27FC236}">
                <a16:creationId xmlns:a16="http://schemas.microsoft.com/office/drawing/2014/main" id="{4363399A-3058-306E-9FA6-BCA79FD124B4}"/>
              </a:ext>
            </a:extLst>
          </p:cNvPr>
          <p:cNvSpPr/>
          <p:nvPr/>
        </p:nvSpPr>
        <p:spPr>
          <a:xfrm>
            <a:off x="1342312" y="725023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教育扶助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2" name="正方形/長方形 91">
            <a:extLst>
              <a:ext uri="{FF2B5EF4-FFF2-40B4-BE49-F238E27FC236}">
                <a16:creationId xmlns:a16="http://schemas.microsoft.com/office/drawing/2014/main" id="{0D8D52F4-D93A-8D27-B8CE-B6B0880A15DA}"/>
              </a:ext>
            </a:extLst>
          </p:cNvPr>
          <p:cNvSpPr/>
          <p:nvPr/>
        </p:nvSpPr>
        <p:spPr>
          <a:xfrm>
            <a:off x="1342312" y="739878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施設事務費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4" name="正方形/長方形 93">
            <a:extLst>
              <a:ext uri="{FF2B5EF4-FFF2-40B4-BE49-F238E27FC236}">
                <a16:creationId xmlns:a16="http://schemas.microsoft.com/office/drawing/2014/main" id="{BDF7C602-4A73-1E43-D5CB-DE291C9CABC7}"/>
              </a:ext>
            </a:extLst>
          </p:cNvPr>
          <p:cNvSpPr/>
          <p:nvPr/>
        </p:nvSpPr>
        <p:spPr>
          <a:xfrm>
            <a:off x="1342312" y="754356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一時扶助費</a:t>
            </a:r>
          </a:p>
        </p:txBody>
      </p:sp>
      <p:sp>
        <p:nvSpPr>
          <p:cNvPr id="95" name="正方形/長方形 94">
            <a:extLst>
              <a:ext uri="{FF2B5EF4-FFF2-40B4-BE49-F238E27FC236}">
                <a16:creationId xmlns:a16="http://schemas.microsoft.com/office/drawing/2014/main" id="{126F5153-99C0-B8E8-3BC4-6B89FCF748A7}"/>
              </a:ext>
            </a:extLst>
          </p:cNvPr>
          <p:cNvSpPr/>
          <p:nvPr/>
        </p:nvSpPr>
        <p:spPr>
          <a:xfrm>
            <a:off x="1342312" y="7700183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7" name="正方形/長方形 116">
            <a:extLst>
              <a:ext uri="{FF2B5EF4-FFF2-40B4-BE49-F238E27FC236}">
                <a16:creationId xmlns:a16="http://schemas.microsoft.com/office/drawing/2014/main" id="{27233BAA-B25A-88A8-ADF6-6C7477B852E3}"/>
              </a:ext>
            </a:extLst>
          </p:cNvPr>
          <p:cNvSpPr/>
          <p:nvPr/>
        </p:nvSpPr>
        <p:spPr>
          <a:xfrm>
            <a:off x="1932774" y="695335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8" name="正方形/長方形 117">
            <a:extLst>
              <a:ext uri="{FF2B5EF4-FFF2-40B4-BE49-F238E27FC236}">
                <a16:creationId xmlns:a16="http://schemas.microsoft.com/office/drawing/2014/main" id="{0843C40E-293F-D462-81FE-43C580FCF678}"/>
              </a:ext>
            </a:extLst>
          </p:cNvPr>
          <p:cNvSpPr/>
          <p:nvPr/>
        </p:nvSpPr>
        <p:spPr>
          <a:xfrm>
            <a:off x="1932774" y="710190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住宅扶助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9" name="正方形/長方形 118">
            <a:extLst>
              <a:ext uri="{FF2B5EF4-FFF2-40B4-BE49-F238E27FC236}">
                <a16:creationId xmlns:a16="http://schemas.microsoft.com/office/drawing/2014/main" id="{62F29293-EEA6-1D69-C44A-530305C69E13}"/>
              </a:ext>
            </a:extLst>
          </p:cNvPr>
          <p:cNvSpPr/>
          <p:nvPr/>
        </p:nvSpPr>
        <p:spPr>
          <a:xfrm>
            <a:off x="1932774" y="725023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教育扶助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0" name="正方形/長方形 119">
            <a:extLst>
              <a:ext uri="{FF2B5EF4-FFF2-40B4-BE49-F238E27FC236}">
                <a16:creationId xmlns:a16="http://schemas.microsoft.com/office/drawing/2014/main" id="{8B4A6FF8-4213-062A-7FF6-3FA44BA3D8E1}"/>
              </a:ext>
            </a:extLst>
          </p:cNvPr>
          <p:cNvSpPr/>
          <p:nvPr/>
        </p:nvSpPr>
        <p:spPr>
          <a:xfrm>
            <a:off x="1932774" y="739878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施設事務費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1" name="正方形/長方形 120">
            <a:extLst>
              <a:ext uri="{FF2B5EF4-FFF2-40B4-BE49-F238E27FC236}">
                <a16:creationId xmlns:a16="http://schemas.microsoft.com/office/drawing/2014/main" id="{01EDB44A-83BA-18EE-3FD6-79528EEDCFFC}"/>
              </a:ext>
            </a:extLst>
          </p:cNvPr>
          <p:cNvSpPr/>
          <p:nvPr/>
        </p:nvSpPr>
        <p:spPr>
          <a:xfrm>
            <a:off x="1932774" y="754356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一時扶助費</a:t>
            </a:r>
          </a:p>
        </p:txBody>
      </p:sp>
      <p:sp>
        <p:nvSpPr>
          <p:cNvPr id="122" name="正方形/長方形 121">
            <a:extLst>
              <a:ext uri="{FF2B5EF4-FFF2-40B4-BE49-F238E27FC236}">
                <a16:creationId xmlns:a16="http://schemas.microsoft.com/office/drawing/2014/main" id="{751B7D2A-7B24-F612-FE45-5DCE80587921}"/>
              </a:ext>
            </a:extLst>
          </p:cNvPr>
          <p:cNvSpPr/>
          <p:nvPr/>
        </p:nvSpPr>
        <p:spPr>
          <a:xfrm>
            <a:off x="1932774" y="7700183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3" name="正方形/長方形 122">
            <a:extLst>
              <a:ext uri="{FF2B5EF4-FFF2-40B4-BE49-F238E27FC236}">
                <a16:creationId xmlns:a16="http://schemas.microsoft.com/office/drawing/2014/main" id="{827B5032-F5C1-974E-C585-8788454B3058}"/>
              </a:ext>
            </a:extLst>
          </p:cNvPr>
          <p:cNvSpPr/>
          <p:nvPr/>
        </p:nvSpPr>
        <p:spPr>
          <a:xfrm>
            <a:off x="2511942" y="695335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4" name="正方形/長方形 123">
            <a:extLst>
              <a:ext uri="{FF2B5EF4-FFF2-40B4-BE49-F238E27FC236}">
                <a16:creationId xmlns:a16="http://schemas.microsoft.com/office/drawing/2014/main" id="{DB8D65D7-F43A-43A7-F4E4-12867F0AA87A}"/>
              </a:ext>
            </a:extLst>
          </p:cNvPr>
          <p:cNvSpPr/>
          <p:nvPr/>
        </p:nvSpPr>
        <p:spPr>
          <a:xfrm>
            <a:off x="2511942" y="710190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住宅扶助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5" name="正方形/長方形 124">
            <a:extLst>
              <a:ext uri="{FF2B5EF4-FFF2-40B4-BE49-F238E27FC236}">
                <a16:creationId xmlns:a16="http://schemas.microsoft.com/office/drawing/2014/main" id="{A8EFBFC4-9D48-97F7-F96B-B841C6E7538C}"/>
              </a:ext>
            </a:extLst>
          </p:cNvPr>
          <p:cNvSpPr/>
          <p:nvPr/>
        </p:nvSpPr>
        <p:spPr>
          <a:xfrm>
            <a:off x="2511942" y="725023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教育扶助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7" name="正方形/長方形 126">
            <a:extLst>
              <a:ext uri="{FF2B5EF4-FFF2-40B4-BE49-F238E27FC236}">
                <a16:creationId xmlns:a16="http://schemas.microsoft.com/office/drawing/2014/main" id="{6443852B-FA50-3477-D835-CF97B1F093C1}"/>
              </a:ext>
            </a:extLst>
          </p:cNvPr>
          <p:cNvSpPr/>
          <p:nvPr/>
        </p:nvSpPr>
        <p:spPr>
          <a:xfrm>
            <a:off x="2511942" y="739878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施設事務費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8" name="正方形/長方形 127">
            <a:extLst>
              <a:ext uri="{FF2B5EF4-FFF2-40B4-BE49-F238E27FC236}">
                <a16:creationId xmlns:a16="http://schemas.microsoft.com/office/drawing/2014/main" id="{8B4A9858-A2DB-A122-5268-ED4B9BE0B384}"/>
              </a:ext>
            </a:extLst>
          </p:cNvPr>
          <p:cNvSpPr/>
          <p:nvPr/>
        </p:nvSpPr>
        <p:spPr>
          <a:xfrm>
            <a:off x="2511942" y="754356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一時扶助費</a:t>
            </a:r>
          </a:p>
        </p:txBody>
      </p:sp>
      <p:sp>
        <p:nvSpPr>
          <p:cNvPr id="135" name="正方形/長方形 134">
            <a:extLst>
              <a:ext uri="{FF2B5EF4-FFF2-40B4-BE49-F238E27FC236}">
                <a16:creationId xmlns:a16="http://schemas.microsoft.com/office/drawing/2014/main" id="{FAD58357-EFD1-6E63-6993-2101F8500099}"/>
              </a:ext>
            </a:extLst>
          </p:cNvPr>
          <p:cNvSpPr/>
          <p:nvPr/>
        </p:nvSpPr>
        <p:spPr>
          <a:xfrm>
            <a:off x="2511942" y="7700183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5" name="正方形/長方形 154">
            <a:extLst>
              <a:ext uri="{FF2B5EF4-FFF2-40B4-BE49-F238E27FC236}">
                <a16:creationId xmlns:a16="http://schemas.microsoft.com/office/drawing/2014/main" id="{DC44D780-FC28-F760-0169-8C6364B5DA70}"/>
              </a:ext>
            </a:extLst>
          </p:cNvPr>
          <p:cNvSpPr/>
          <p:nvPr/>
        </p:nvSpPr>
        <p:spPr>
          <a:xfrm>
            <a:off x="3142744" y="6920630"/>
            <a:ext cx="28800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発生</a:t>
            </a: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月</a:t>
            </a:r>
          </a:p>
        </p:txBody>
      </p:sp>
      <p:sp>
        <p:nvSpPr>
          <p:cNvPr id="156" name="正方形/長方形 155">
            <a:extLst>
              <a:ext uri="{FF2B5EF4-FFF2-40B4-BE49-F238E27FC236}">
                <a16:creationId xmlns:a16="http://schemas.microsoft.com/office/drawing/2014/main" id="{4BC2864F-A75E-FD32-03DE-B597A31242D4}"/>
              </a:ext>
            </a:extLst>
          </p:cNvPr>
          <p:cNvSpPr/>
          <p:nvPr/>
        </p:nvSpPr>
        <p:spPr>
          <a:xfrm>
            <a:off x="3573567" y="6920630"/>
            <a:ext cx="28800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過払金</a:t>
            </a:r>
          </a:p>
        </p:txBody>
      </p:sp>
      <p:sp>
        <p:nvSpPr>
          <p:cNvPr id="157" name="正方形/長方形 156">
            <a:extLst>
              <a:ext uri="{FF2B5EF4-FFF2-40B4-BE49-F238E27FC236}">
                <a16:creationId xmlns:a16="http://schemas.microsoft.com/office/drawing/2014/main" id="{EB017E31-C330-08B2-642E-B188A36F445D}"/>
              </a:ext>
            </a:extLst>
          </p:cNvPr>
          <p:cNvSpPr/>
          <p:nvPr/>
        </p:nvSpPr>
        <p:spPr>
          <a:xfrm>
            <a:off x="3525743" y="7792961"/>
            <a:ext cx="36289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過払額合計</a:t>
            </a:r>
          </a:p>
        </p:txBody>
      </p:sp>
      <p:sp>
        <p:nvSpPr>
          <p:cNvPr id="158" name="正方形/長方形 157">
            <a:extLst>
              <a:ext uri="{FF2B5EF4-FFF2-40B4-BE49-F238E27FC236}">
                <a16:creationId xmlns:a16="http://schemas.microsoft.com/office/drawing/2014/main" id="{B7E23EE6-DE99-3E9D-04E7-61261E98631A}"/>
              </a:ext>
            </a:extLst>
          </p:cNvPr>
          <p:cNvSpPr/>
          <p:nvPr/>
        </p:nvSpPr>
        <p:spPr>
          <a:xfrm>
            <a:off x="5797746" y="6953355"/>
            <a:ext cx="24991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認定額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9" name="正方形/長方形 158">
            <a:extLst>
              <a:ext uri="{FF2B5EF4-FFF2-40B4-BE49-F238E27FC236}">
                <a16:creationId xmlns:a16="http://schemas.microsoft.com/office/drawing/2014/main" id="{4F651828-536B-07BB-6885-1E3598004FB3}"/>
              </a:ext>
            </a:extLst>
          </p:cNvPr>
          <p:cNvSpPr/>
          <p:nvPr/>
        </p:nvSpPr>
        <p:spPr>
          <a:xfrm>
            <a:off x="4802673" y="6953354"/>
            <a:ext cx="226519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160" name="正方形/長方形 159">
            <a:extLst>
              <a:ext uri="{FF2B5EF4-FFF2-40B4-BE49-F238E27FC236}">
                <a16:creationId xmlns:a16="http://schemas.microsoft.com/office/drawing/2014/main" id="{3D4E7913-278E-33CF-1F24-46EABA066FDA}"/>
              </a:ext>
            </a:extLst>
          </p:cNvPr>
          <p:cNvSpPr/>
          <p:nvPr/>
        </p:nvSpPr>
        <p:spPr>
          <a:xfrm>
            <a:off x="6458124" y="6953354"/>
            <a:ext cx="226519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件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64" name="表 163">
            <a:extLst>
              <a:ext uri="{FF2B5EF4-FFF2-40B4-BE49-F238E27FC236}">
                <a16:creationId xmlns:a16="http://schemas.microsoft.com/office/drawing/2014/main" id="{4A2E7785-5552-2F48-B37E-7EE77A47887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55075029"/>
              </p:ext>
            </p:extLst>
          </p:nvPr>
        </p:nvGraphicFramePr>
        <p:xfrm>
          <a:off x="205263" y="9463609"/>
          <a:ext cx="4321994" cy="14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21994">
                  <a:extLst>
                    <a:ext uri="{9D8B030D-6E8A-4147-A177-3AD203B41FA5}">
                      <a16:colId xmlns:a16="http://schemas.microsoft.com/office/drawing/2014/main" val="2147532134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1740593812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3280380698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970579027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3563365109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602440818"/>
                    </a:ext>
                  </a:extLst>
                </a:gridCol>
              </a:tblGrid>
              <a:tr h="14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定例支給方法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87486572"/>
                  </a:ext>
                </a:extLst>
              </a:tr>
            </a:tbl>
          </a:graphicData>
        </a:graphic>
      </p:graphicFrame>
      <p:sp>
        <p:nvSpPr>
          <p:cNvPr id="165" name="正方形/長方形 164">
            <a:extLst>
              <a:ext uri="{FF2B5EF4-FFF2-40B4-BE49-F238E27FC236}">
                <a16:creationId xmlns:a16="http://schemas.microsoft.com/office/drawing/2014/main" id="{2A6C9B9E-3FD6-040F-6669-691E0E84CD37}"/>
              </a:ext>
            </a:extLst>
          </p:cNvPr>
          <p:cNvSpPr/>
          <p:nvPr/>
        </p:nvSpPr>
        <p:spPr>
          <a:xfrm>
            <a:off x="1083339" y="9479138"/>
            <a:ext cx="449975" cy="10083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支給方法</a:t>
            </a:r>
            <a:endParaRPr kumimoji="1" lang="ja-JP" altLang="en-US" sz="9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7" name="正方形/長方形 166">
            <a:extLst>
              <a:ext uri="{FF2B5EF4-FFF2-40B4-BE49-F238E27FC236}">
                <a16:creationId xmlns:a16="http://schemas.microsoft.com/office/drawing/2014/main" id="{27132006-7CCF-912C-7846-FCF76184A3FE}"/>
              </a:ext>
            </a:extLst>
          </p:cNvPr>
          <p:cNvSpPr/>
          <p:nvPr/>
        </p:nvSpPr>
        <p:spPr>
          <a:xfrm>
            <a:off x="1722482" y="9483593"/>
            <a:ext cx="59236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金融機関名</a:t>
            </a:r>
          </a:p>
        </p:txBody>
      </p:sp>
      <p:sp>
        <p:nvSpPr>
          <p:cNvPr id="168" name="正方形/長方形 167">
            <a:extLst>
              <a:ext uri="{FF2B5EF4-FFF2-40B4-BE49-F238E27FC236}">
                <a16:creationId xmlns:a16="http://schemas.microsoft.com/office/drawing/2014/main" id="{AF0A3475-B0C1-420C-4287-56561B87ED71}"/>
              </a:ext>
            </a:extLst>
          </p:cNvPr>
          <p:cNvSpPr/>
          <p:nvPr/>
        </p:nvSpPr>
        <p:spPr>
          <a:xfrm>
            <a:off x="2469314" y="9483593"/>
            <a:ext cx="49112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支店名</a:t>
            </a:r>
          </a:p>
        </p:txBody>
      </p:sp>
      <p:sp>
        <p:nvSpPr>
          <p:cNvPr id="169" name="正方形/長方形 168">
            <a:extLst>
              <a:ext uri="{FF2B5EF4-FFF2-40B4-BE49-F238E27FC236}">
                <a16:creationId xmlns:a16="http://schemas.microsoft.com/office/drawing/2014/main" id="{A1C9C9C5-333E-CE73-34A8-DAE2A6B226CD}"/>
              </a:ext>
            </a:extLst>
          </p:cNvPr>
          <p:cNvSpPr/>
          <p:nvPr/>
        </p:nvSpPr>
        <p:spPr>
          <a:xfrm>
            <a:off x="3143609" y="9483593"/>
            <a:ext cx="59236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口座番号</a:t>
            </a:r>
          </a:p>
        </p:txBody>
      </p:sp>
      <p:sp>
        <p:nvSpPr>
          <p:cNvPr id="170" name="正方形/長方形 169">
            <a:extLst>
              <a:ext uri="{FF2B5EF4-FFF2-40B4-BE49-F238E27FC236}">
                <a16:creationId xmlns:a16="http://schemas.microsoft.com/office/drawing/2014/main" id="{C661CB1F-C94F-A13D-1DC3-6B79B9397E0B}"/>
              </a:ext>
            </a:extLst>
          </p:cNvPr>
          <p:cNvSpPr/>
          <p:nvPr/>
        </p:nvSpPr>
        <p:spPr>
          <a:xfrm>
            <a:off x="3899578" y="9483593"/>
            <a:ext cx="548378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口座名義</a:t>
            </a:r>
          </a:p>
        </p:txBody>
      </p:sp>
      <p:sp>
        <p:nvSpPr>
          <p:cNvPr id="103" name="正方形/長方形 102">
            <a:extLst>
              <a:ext uri="{FF2B5EF4-FFF2-40B4-BE49-F238E27FC236}">
                <a16:creationId xmlns:a16="http://schemas.microsoft.com/office/drawing/2014/main" id="{A811A700-B6D7-821A-F8C3-99A588F189AB}"/>
              </a:ext>
            </a:extLst>
          </p:cNvPr>
          <p:cNvSpPr/>
          <p:nvPr/>
        </p:nvSpPr>
        <p:spPr>
          <a:xfrm>
            <a:off x="2511942" y="8285026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今回支給額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4" name="正方形/長方形 103">
            <a:extLst>
              <a:ext uri="{FF2B5EF4-FFF2-40B4-BE49-F238E27FC236}">
                <a16:creationId xmlns:a16="http://schemas.microsoft.com/office/drawing/2014/main" id="{C6DF5CE0-FB47-12CB-7983-793A8BCE54EC}"/>
              </a:ext>
            </a:extLst>
          </p:cNvPr>
          <p:cNvSpPr/>
          <p:nvPr/>
        </p:nvSpPr>
        <p:spPr>
          <a:xfrm>
            <a:off x="2511942" y="8415777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支給方法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6" name="正方形/長方形 105">
            <a:extLst>
              <a:ext uri="{FF2B5EF4-FFF2-40B4-BE49-F238E27FC236}">
                <a16:creationId xmlns:a16="http://schemas.microsoft.com/office/drawing/2014/main" id="{DF5F86EE-2726-C92E-62CE-0A7B971C4E8A}"/>
              </a:ext>
            </a:extLst>
          </p:cNvPr>
          <p:cNvSpPr/>
          <p:nvPr/>
        </p:nvSpPr>
        <p:spPr>
          <a:xfrm>
            <a:off x="5615440" y="1179859"/>
            <a:ext cx="46575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1" name="正方形/長方形 180">
            <a:extLst>
              <a:ext uri="{FF2B5EF4-FFF2-40B4-BE49-F238E27FC236}">
                <a16:creationId xmlns:a16="http://schemas.microsoft.com/office/drawing/2014/main" id="{D39EAC51-D5E3-2D98-FBE5-87A83436D57D}"/>
              </a:ext>
            </a:extLst>
          </p:cNvPr>
          <p:cNvSpPr/>
          <p:nvPr/>
        </p:nvSpPr>
        <p:spPr>
          <a:xfrm>
            <a:off x="6088226" y="6953736"/>
            <a:ext cx="33263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認定期限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3" name="正方形/長方形 182">
            <a:extLst>
              <a:ext uri="{FF2B5EF4-FFF2-40B4-BE49-F238E27FC236}">
                <a16:creationId xmlns:a16="http://schemas.microsoft.com/office/drawing/2014/main" id="{5C12CF46-42B8-6CDE-E7CA-6B26D0DE4B9E}"/>
              </a:ext>
            </a:extLst>
          </p:cNvPr>
          <p:cNvSpPr/>
          <p:nvPr/>
        </p:nvSpPr>
        <p:spPr>
          <a:xfrm>
            <a:off x="5629902" y="8866465"/>
            <a:ext cx="548378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支給年月日</a:t>
            </a:r>
            <a:endParaRPr kumimoji="1" lang="ja-JP" altLang="en-US" sz="8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6" name="表 7">
            <a:extLst>
              <a:ext uri="{FF2B5EF4-FFF2-40B4-BE49-F238E27FC236}">
                <a16:creationId xmlns:a16="http://schemas.microsoft.com/office/drawing/2014/main" id="{B008910E-7A24-A582-8317-7F1459BCA4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98352126"/>
              </p:ext>
            </p:extLst>
          </p:nvPr>
        </p:nvGraphicFramePr>
        <p:xfrm>
          <a:off x="3393600" y="74445"/>
          <a:ext cx="3312000" cy="768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00">
                  <a:extLst>
                    <a:ext uri="{9D8B030D-6E8A-4147-A177-3AD203B41FA5}">
                      <a16:colId xmlns:a16="http://schemas.microsoft.com/office/drawing/2014/main" val="2450459257"/>
                    </a:ext>
                  </a:extLst>
                </a:gridCol>
                <a:gridCol w="3024000">
                  <a:extLst>
                    <a:ext uri="{9D8B030D-6E8A-4147-A177-3AD203B41FA5}">
                      <a16:colId xmlns:a16="http://schemas.microsoft.com/office/drawing/2014/main" val="2431253354"/>
                    </a:ext>
                  </a:extLst>
                </a:gridCol>
              </a:tblGrid>
              <a:tr h="216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決裁</a:t>
                      </a:r>
                    </a:p>
                  </a:txBody>
                  <a:tcPr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57730943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58844532"/>
                  </a:ext>
                </a:extLst>
              </a:tr>
            </a:tbl>
          </a:graphicData>
        </a:graphic>
      </p:graphicFrame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0FC94534-5E51-CE5C-7A8F-866EC08365A0}"/>
              </a:ext>
            </a:extLst>
          </p:cNvPr>
          <p:cNvSpPr/>
          <p:nvPr/>
        </p:nvSpPr>
        <p:spPr>
          <a:xfrm>
            <a:off x="3893572" y="136437"/>
            <a:ext cx="2515635" cy="64893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枠の分割は各自治体の運用に合わせる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975A9C55-50AB-B849-E5BA-AEDE79F55903}"/>
              </a:ext>
            </a:extLst>
          </p:cNvPr>
          <p:cNvSpPr/>
          <p:nvPr/>
        </p:nvSpPr>
        <p:spPr>
          <a:xfrm>
            <a:off x="3138564" y="9741167"/>
            <a:ext cx="580873" cy="10818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DBF85EEE-2A18-5F4D-161C-FD7801788A65}"/>
              </a:ext>
            </a:extLst>
          </p:cNvPr>
          <p:cNvSpPr/>
          <p:nvPr/>
        </p:nvSpPr>
        <p:spPr>
          <a:xfrm>
            <a:off x="211580" y="9792472"/>
            <a:ext cx="689948" cy="1171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40B5C6FE-E4B8-CADE-5722-BA6313B5E0A6}"/>
              </a:ext>
            </a:extLst>
          </p:cNvPr>
          <p:cNvSpPr/>
          <p:nvPr/>
        </p:nvSpPr>
        <p:spPr>
          <a:xfrm>
            <a:off x="211580" y="9653881"/>
            <a:ext cx="689948" cy="1171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F16181E0-DC66-1E82-7C12-3F0F9FD62140}"/>
              </a:ext>
            </a:extLst>
          </p:cNvPr>
          <p:cNvSpPr/>
          <p:nvPr/>
        </p:nvSpPr>
        <p:spPr>
          <a:xfrm>
            <a:off x="1083339" y="9792471"/>
            <a:ext cx="570205" cy="1171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32FCE352-4173-6817-8FB2-266B00D421CA}"/>
              </a:ext>
            </a:extLst>
          </p:cNvPr>
          <p:cNvSpPr/>
          <p:nvPr/>
        </p:nvSpPr>
        <p:spPr>
          <a:xfrm>
            <a:off x="1083339" y="9653881"/>
            <a:ext cx="570205" cy="1171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337650527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BCEA060A-8C3E-4088-9E2F-9B994C3FD1C5}"/>
</file>

<file path=customXml/itemProps2.xml><?xml version="1.0" encoding="utf-8"?>
<ds:datastoreItem xmlns:ds="http://schemas.openxmlformats.org/officeDocument/2006/customXml" ds:itemID="{281DE561-0418-44ED-8313-130C0DB5E7E5}"/>
</file>

<file path=customXml/itemProps3.xml><?xml version="1.0" encoding="utf-8"?>
<ds:datastoreItem xmlns:ds="http://schemas.openxmlformats.org/officeDocument/2006/customXml" ds:itemID="{451B83E0-B7FA-4E51-8633-D9E52E234262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4515</TotalTime>
  <Words>562</Words>
  <Application>Microsoft Office PowerPoint</Application>
  <PresentationFormat>A4 210 x 297 mm</PresentationFormat>
  <Paragraphs>252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129</cp:revision>
  <dcterms:created xsi:type="dcterms:W3CDTF">2022-01-20T04:34:58Z</dcterms:created>
  <dcterms:modified xsi:type="dcterms:W3CDTF">2024-03-20T05:00:27Z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