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Masters/slideMaster1.xml" ContentType="application/vnd.openxmlformats-officedocument.presentationml.slideMaster+xml"/>
  <Override PartName="/ppt/slideLayouts/slideLayout2.xml" ContentType="application/vnd.openxmlformats-officedocument.presentationml.slideLayout+xml"/>
  <Override PartName="/ppt/slideLayouts/slideLayout1.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ommentAuthors.xml" ContentType="application/vnd.openxmlformats-officedocument.presentationml.commentAuthors+xml"/>
  <Override PartName="/ppt/theme/theme1.xml" ContentType="application/vnd.openxmlformats-officedocument.theme+xml"/>
  <Override PartName="/ppt/viewProps.xml" ContentType="application/vnd.openxmlformats-officedocument.presentationml.viewProps+xml"/>
  <Override PartName="/ppt/tableStyles.xml" ContentType="application/vnd.openxmlformats-officedocument.presentationml.tableStyles+xml"/>
  <Override PartName="/ppt/presProps.xml" ContentType="application/vnd.openxmlformats-officedocument.presentationml.presProps+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6" Type="http://schemas.microsoft.com/office/2020/02/relationships/classificationlabels" Target="docMetadata/LabelInfo.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9"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09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渡部 俊(watabe-shun.ik4)" initials="渡部" lastIdx="1" clrIdx="0">
    <p:extLst>
      <p:ext uri="{19B8F6BF-5375-455C-9EA6-DF929625EA0E}">
        <p15:presenceInfo xmlns:p15="http://schemas.microsoft.com/office/powerpoint/2012/main" userId="S-1-5-21-4175116151-3849908774-3845857867-619606" providerId="AD"/>
      </p:ext>
    </p:extLst>
  </p:cmAuthor>
  <p:cmAuthor id="2" name="西田 章恵(nishida-akie.jj1)" initials="西田" lastIdx="4" clrIdx="1">
    <p:extLst>
      <p:ext uri="{19B8F6BF-5375-455C-9EA6-DF929625EA0E}">
        <p15:presenceInfo xmlns:p15="http://schemas.microsoft.com/office/powerpoint/2012/main" userId="S-1-5-21-4175116151-3849908774-3845857867-619503" providerId="AD"/>
      </p:ext>
    </p:extLst>
  </p:cmAuthor>
  <p:cmAuthor id="3" name="Okano, Takumi (JP - AB 岡野 匠)" initials="OT(A岡匠" lastIdx="5"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158" autoAdjust="0"/>
    <p:restoredTop sz="94660"/>
  </p:normalViewPr>
  <p:slideViewPr>
    <p:cSldViewPr snapToGrid="0" showGuides="1">
      <p:cViewPr>
        <p:scale>
          <a:sx n="75" d="100"/>
          <a:sy n="75" d="100"/>
        </p:scale>
        <p:origin x="1812" y="-1944"/>
      </p:cViewPr>
      <p:guideLst>
        <p:guide orient="horz" pos="3120"/>
        <p:guide pos="109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3.xml"/><Relationship Id="rId5" Type="http://schemas.openxmlformats.org/officeDocument/2006/relationships/presProps" Target="presProps.xml"/><Relationship Id="rId10" Type="http://schemas.openxmlformats.org/officeDocument/2006/relationships/customXml" Target="../customXml/item2.xml"/><Relationship Id="rId4" Type="http://schemas.openxmlformats.org/officeDocument/2006/relationships/commentAuthors" Target="commentAuthors.xml"/><Relationship Id="rId9" Type="http://schemas.openxmlformats.org/officeDocument/2006/relationships/customXml" Target="../customXml/item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6" name="正方形/長方形 5">
            <a:extLst>
              <a:ext uri="{FF2B5EF4-FFF2-40B4-BE49-F238E27FC236}">
                <a16:creationId xmlns:a16="http://schemas.microsoft.com/office/drawing/2014/main" id="{7BDED71C-8464-4F7C-85A7-2FA4B2F54360}"/>
              </a:ext>
            </a:extLst>
          </p:cNvPr>
          <p:cNvSpPr/>
          <p:nvPr/>
        </p:nvSpPr>
        <p:spPr>
          <a:xfrm>
            <a:off x="613942" y="222021"/>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22" name="Rectangle 109">
            <a:extLst>
              <a:ext uri="{FF2B5EF4-FFF2-40B4-BE49-F238E27FC236}">
                <a16:creationId xmlns:a16="http://schemas.microsoft.com/office/drawing/2014/main" id="{81FD50BB-23EC-4C28-B91D-08C121717994}"/>
              </a:ext>
            </a:extLst>
          </p:cNvPr>
          <p:cNvSpPr>
            <a:spLocks noChangeArrowheads="1"/>
          </p:cNvSpPr>
          <p:nvPr/>
        </p:nvSpPr>
        <p:spPr bwMode="auto">
          <a:xfrm>
            <a:off x="557633" y="2023364"/>
            <a:ext cx="5760000" cy="230832"/>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177800" algn="l"/>
                <a:tab pos="2057400" algn="l"/>
              </a:tabLst>
            </a:pPr>
            <a:r>
              <a:rPr lang="en-US" altLang="ja-JP" sz="900" dirty="0">
                <a:latin typeface="ＭＳ Ｐゴシック" panose="020B0600070205080204" pitchFamily="50" charset="-128"/>
                <a:ea typeface="ＭＳ Ｐゴシック" panose="020B0600070205080204" pitchFamily="50" charset="-128"/>
                <a:cs typeface="ＤＦ平成明朝体W3" charset="-128"/>
              </a:rPr>
              <a:t>1.	</a:t>
            </a:r>
            <a:r>
              <a:rPr lang="ja-JP" altLang="en-US" sz="900" dirty="0">
                <a:latin typeface="ＭＳ Ｐゴシック" panose="020B0600070205080204" pitchFamily="50" charset="-128"/>
                <a:ea typeface="ＭＳ Ｐゴシック" panose="020B0600070205080204" pitchFamily="50" charset="-128"/>
                <a:cs typeface="ＤＦ平成明朝体W3" charset="-128"/>
              </a:rPr>
              <a:t>保護の決定内容・認定年月日・決定した理由</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aphicFrame>
        <p:nvGraphicFramePr>
          <p:cNvPr id="2" name="表 1">
            <a:extLst>
              <a:ext uri="{FF2B5EF4-FFF2-40B4-BE49-F238E27FC236}">
                <a16:creationId xmlns:a16="http://schemas.microsoft.com/office/drawing/2014/main" id="{5C69C92F-D02F-4EAB-AF29-5253CC4AD51D}"/>
              </a:ext>
            </a:extLst>
          </p:cNvPr>
          <p:cNvGraphicFramePr>
            <a:graphicFrameLocks noGrp="1"/>
          </p:cNvGraphicFramePr>
          <p:nvPr>
            <p:extLst>
              <p:ext uri="{D42A27DB-BD31-4B8C-83A1-F6EECF244321}">
                <p14:modId xmlns:p14="http://schemas.microsoft.com/office/powerpoint/2010/main" val="748593373"/>
              </p:ext>
            </p:extLst>
          </p:nvPr>
        </p:nvGraphicFramePr>
        <p:xfrm>
          <a:off x="557634" y="2257165"/>
          <a:ext cx="5760000" cy="1201768"/>
        </p:xfrm>
        <a:graphic>
          <a:graphicData uri="http://schemas.openxmlformats.org/drawingml/2006/table">
            <a:tbl>
              <a:tblPr firstRow="1" firstCol="1" bandRow="1"/>
              <a:tblGrid>
                <a:gridCol w="700169">
                  <a:extLst>
                    <a:ext uri="{9D8B030D-6E8A-4147-A177-3AD203B41FA5}">
                      <a16:colId xmlns:a16="http://schemas.microsoft.com/office/drawing/2014/main" val="2280092542"/>
                    </a:ext>
                  </a:extLst>
                </a:gridCol>
                <a:gridCol w="1327620">
                  <a:extLst>
                    <a:ext uri="{9D8B030D-6E8A-4147-A177-3AD203B41FA5}">
                      <a16:colId xmlns:a16="http://schemas.microsoft.com/office/drawing/2014/main" val="1229420816"/>
                    </a:ext>
                  </a:extLst>
                </a:gridCol>
                <a:gridCol w="3732211">
                  <a:extLst>
                    <a:ext uri="{9D8B030D-6E8A-4147-A177-3AD203B41FA5}">
                      <a16:colId xmlns:a16="http://schemas.microsoft.com/office/drawing/2014/main" val="1616870083"/>
                    </a:ext>
                  </a:extLst>
                </a:gridCol>
              </a:tblGrid>
              <a:tr h="162000">
                <a:tc>
                  <a:txBody>
                    <a:bodyPr/>
                    <a:lstStyle/>
                    <a:p>
                      <a:pPr algn="ct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決定内容</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認定年月日</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決 定 し た 理 由</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70729799"/>
                  </a:ext>
                </a:extLst>
              </a:tr>
              <a:tr h="1039768">
                <a:tc>
                  <a:txBody>
                    <a:bodyPr/>
                    <a:lstStyle/>
                    <a:p>
                      <a:pPr algn="ctr"/>
                      <a:r>
                        <a:rPr lang="en-US" sz="9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787491967"/>
                  </a:ext>
                </a:extLst>
              </a:tr>
            </a:tbl>
          </a:graphicData>
        </a:graphic>
      </p:graphicFrame>
      <p:sp>
        <p:nvSpPr>
          <p:cNvPr id="23" name="Rectangle 109">
            <a:extLst>
              <a:ext uri="{FF2B5EF4-FFF2-40B4-BE49-F238E27FC236}">
                <a16:creationId xmlns:a16="http://schemas.microsoft.com/office/drawing/2014/main" id="{9769AFF2-CE34-4EB4-B6B8-2A7629C691B3}"/>
              </a:ext>
            </a:extLst>
          </p:cNvPr>
          <p:cNvSpPr>
            <a:spLocks noChangeArrowheads="1"/>
          </p:cNvSpPr>
          <p:nvPr/>
        </p:nvSpPr>
        <p:spPr bwMode="auto">
          <a:xfrm>
            <a:off x="557633" y="3480952"/>
            <a:ext cx="5760000" cy="230832"/>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177800" algn="l"/>
                <a:tab pos="2057400" algn="l"/>
              </a:tabLst>
            </a:pPr>
            <a:r>
              <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2.	</a:t>
            </a: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あなたの最低生活費及び保護の程度（今回決定した額）</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aphicFrame>
        <p:nvGraphicFramePr>
          <p:cNvPr id="3" name="表 2">
            <a:extLst>
              <a:ext uri="{FF2B5EF4-FFF2-40B4-BE49-F238E27FC236}">
                <a16:creationId xmlns:a16="http://schemas.microsoft.com/office/drawing/2014/main" id="{55F1354C-105D-41EA-82E2-D5922721089C}"/>
              </a:ext>
            </a:extLst>
          </p:cNvPr>
          <p:cNvGraphicFramePr>
            <a:graphicFrameLocks noGrp="1"/>
          </p:cNvGraphicFramePr>
          <p:nvPr>
            <p:extLst>
              <p:ext uri="{D42A27DB-BD31-4B8C-83A1-F6EECF244321}">
                <p14:modId xmlns:p14="http://schemas.microsoft.com/office/powerpoint/2010/main" val="1218007860"/>
              </p:ext>
            </p:extLst>
          </p:nvPr>
        </p:nvGraphicFramePr>
        <p:xfrm>
          <a:off x="557634" y="3697638"/>
          <a:ext cx="5760001" cy="648000"/>
        </p:xfrm>
        <a:graphic>
          <a:graphicData uri="http://schemas.openxmlformats.org/drawingml/2006/table">
            <a:tbl>
              <a:tblPr firstRow="1" firstCol="1" bandRow="1"/>
              <a:tblGrid>
                <a:gridCol w="808549">
                  <a:extLst>
                    <a:ext uri="{9D8B030D-6E8A-4147-A177-3AD203B41FA5}">
                      <a16:colId xmlns:a16="http://schemas.microsoft.com/office/drawing/2014/main" val="45399049"/>
                    </a:ext>
                  </a:extLst>
                </a:gridCol>
                <a:gridCol w="825242">
                  <a:extLst>
                    <a:ext uri="{9D8B030D-6E8A-4147-A177-3AD203B41FA5}">
                      <a16:colId xmlns:a16="http://schemas.microsoft.com/office/drawing/2014/main" val="1326533564"/>
                    </a:ext>
                  </a:extLst>
                </a:gridCol>
                <a:gridCol w="825242">
                  <a:extLst>
                    <a:ext uri="{9D8B030D-6E8A-4147-A177-3AD203B41FA5}">
                      <a16:colId xmlns:a16="http://schemas.microsoft.com/office/drawing/2014/main" val="2652924657"/>
                    </a:ext>
                  </a:extLst>
                </a:gridCol>
                <a:gridCol w="825242">
                  <a:extLst>
                    <a:ext uri="{9D8B030D-6E8A-4147-A177-3AD203B41FA5}">
                      <a16:colId xmlns:a16="http://schemas.microsoft.com/office/drawing/2014/main" val="2139416747"/>
                    </a:ext>
                  </a:extLst>
                </a:gridCol>
                <a:gridCol w="825242">
                  <a:extLst>
                    <a:ext uri="{9D8B030D-6E8A-4147-A177-3AD203B41FA5}">
                      <a16:colId xmlns:a16="http://schemas.microsoft.com/office/drawing/2014/main" val="4277973368"/>
                    </a:ext>
                  </a:extLst>
                </a:gridCol>
                <a:gridCol w="825242">
                  <a:extLst>
                    <a:ext uri="{9D8B030D-6E8A-4147-A177-3AD203B41FA5}">
                      <a16:colId xmlns:a16="http://schemas.microsoft.com/office/drawing/2014/main" val="841655742"/>
                    </a:ext>
                  </a:extLst>
                </a:gridCol>
                <a:gridCol w="825242">
                  <a:extLst>
                    <a:ext uri="{9D8B030D-6E8A-4147-A177-3AD203B41FA5}">
                      <a16:colId xmlns:a16="http://schemas.microsoft.com/office/drawing/2014/main" val="1550715061"/>
                    </a:ext>
                  </a:extLst>
                </a:gridCol>
              </a:tblGrid>
              <a:tr h="162000">
                <a:tc>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種類</a:t>
                      </a: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生活扶助</a:t>
                      </a: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住宅扶助</a:t>
                      </a: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教育扶助</a:t>
                      </a:r>
                      <a:endParaRPr kumimoji="1" lang="ja-JP" altLang="en-US" dirty="0"/>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扶助</a:t>
                      </a:r>
                      <a:endParaRPr kumimoji="1" lang="ja-JP" altLang="en-US" dirty="0"/>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扶助</a:t>
                      </a:r>
                      <a:endParaRPr kumimoji="1" lang="ja-JP" altLang="en-US" dirty="0"/>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合計</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a:t>
                      </a:r>
                      <a:endParaRPr kumimoji="1" lang="ja-JP" altLang="en-US" dirty="0"/>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158279820"/>
                  </a:ext>
                </a:extLst>
              </a:tr>
              <a:tr h="162000">
                <a:tc>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最低生活費</a:t>
                      </a: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80169408"/>
                  </a:ext>
                </a:extLst>
              </a:tr>
              <a:tr h="162000">
                <a:tc>
                  <a:txBody>
                    <a:bodyPr/>
                    <a:lstStyle/>
                    <a:p>
                      <a:pPr algn="ct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収入充当額</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70181003"/>
                  </a:ext>
                </a:extLst>
              </a:tr>
              <a:tr h="162000">
                <a:tc>
                  <a:txBody>
                    <a:bodyPr/>
                    <a:lstStyle/>
                    <a:p>
                      <a:pPr marL="0" marR="0" lvl="0" indent="0" algn="ctr" defTabSz="685800" rtl="0" eaLnBrk="1" fontAlgn="auto" latinLnBrk="0" hangingPunct="1">
                        <a:lnSpc>
                          <a:spcPct val="100000"/>
                        </a:lnSpc>
                        <a:spcBef>
                          <a:spcPts val="0"/>
                        </a:spcBef>
                        <a:spcAft>
                          <a:spcPts val="0"/>
                        </a:spcAft>
                        <a:buClrTx/>
                        <a:buSzTx/>
                        <a:buFontTx/>
                        <a:buNone/>
                        <a:tabLst/>
                        <a:defRPr/>
                      </a:pP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決定した額</a:t>
                      </a:r>
                    </a:p>
                  </a:txBody>
                  <a:tcPr marL="68580" marR="68580" marT="0" marB="0">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kumimoji="1" lang="ja-JP" altLang="en-US" sz="900" dirty="0">
                          <a:latin typeface="ＭＳ Ｐゴシック" panose="020B0600070205080204" pitchFamily="50" charset="-128"/>
                          <a:ea typeface="ＭＳ Ｐゴシック" panose="020B0600070205080204" pitchFamily="50" charset="-128"/>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kumimoji="1" lang="ja-JP" altLang="en-US" sz="900" dirty="0">
                          <a:latin typeface="ＭＳ Ｐゴシック" panose="020B0600070205080204" pitchFamily="50" charset="-128"/>
                          <a:ea typeface="ＭＳ Ｐゴシック" panose="020B0600070205080204" pitchFamily="50" charset="-128"/>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kumimoji="1" lang="ja-JP" altLang="en-US" sz="900" dirty="0">
                          <a:latin typeface="ＭＳ Ｐゴシック" panose="020B0600070205080204" pitchFamily="50" charset="-128"/>
                          <a:ea typeface="ＭＳ Ｐゴシック" panose="020B0600070205080204" pitchFamily="50" charset="-128"/>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kumimoji="1" lang="ja-JP" altLang="en-US" sz="900" dirty="0">
                          <a:latin typeface="ＭＳ Ｐゴシック" panose="020B0600070205080204" pitchFamily="50" charset="-128"/>
                          <a:ea typeface="ＭＳ Ｐゴシック" panose="020B0600070205080204" pitchFamily="50" charset="-128"/>
                        </a:rPr>
                        <a:t>円</a:t>
                      </a:r>
                    </a:p>
                  </a:txBody>
                  <a:tcPr marL="68580" marR="68580" marT="0" marB="0" anchor="ct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879274894"/>
                  </a:ext>
                </a:extLst>
              </a:tr>
            </a:tbl>
          </a:graphicData>
        </a:graphic>
      </p:graphicFrame>
      <p:sp>
        <p:nvSpPr>
          <p:cNvPr id="25" name="Rectangle 109">
            <a:extLst>
              <a:ext uri="{FF2B5EF4-FFF2-40B4-BE49-F238E27FC236}">
                <a16:creationId xmlns:a16="http://schemas.microsoft.com/office/drawing/2014/main" id="{60FF8AB0-009F-419A-A8A1-E2B6D5556947}"/>
              </a:ext>
            </a:extLst>
          </p:cNvPr>
          <p:cNvSpPr>
            <a:spLocks noChangeArrowheads="1"/>
          </p:cNvSpPr>
          <p:nvPr/>
        </p:nvSpPr>
        <p:spPr bwMode="auto">
          <a:xfrm>
            <a:off x="557633" y="7070740"/>
            <a:ext cx="5760000" cy="2000548"/>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just">
              <a:lnSpc>
                <a:spcPts val="1200"/>
              </a:lnSpc>
            </a:pP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（備考）</a:t>
            </a:r>
          </a:p>
          <a:p>
            <a:pPr indent="0" algn="just">
              <a:lnSpc>
                <a:spcPts val="1200"/>
              </a:lnSpc>
            </a:pP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この決定に不服があるときは、この決定があったことを知った日の翌日から起算して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か月以内に、知事に対し審査請</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88900" algn="just">
              <a:lnSpc>
                <a:spcPts val="1200"/>
              </a:lnSpc>
            </a:pP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求をすることができます（なお、決定があったことを知った日の翌日から起算して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か月以内であっても、決定があった日</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88900" algn="just">
              <a:lnSpc>
                <a:spcPts val="1200"/>
              </a:lnSpc>
            </a:pP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年を経過すると審査請求をすることができなくなります。）。</a:t>
            </a:r>
          </a:p>
          <a:p>
            <a:pPr indent="0"/>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上記</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の審査請求に対する裁決を経た場合に限り、その審査請求に対する裁決があったことを知った日の翌日から</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88900"/>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起算して</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か月以内に、市を被告として（訴訟において市を代表する者は市長となります。）この決定の取消しの訴えを</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88900"/>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提起することができます（なお、裁決があったことを知った日の翌日から起算して</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か月以内であっても、裁決があった</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88900"/>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日の翌日から起算して</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年を経過すると決定の取消しの訴えを提起することができなくなります。）。ただし、次の</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①</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から</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88900"/>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③</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までのいずれかに該当するときは、審査請求に対する裁決を経ないでこの決定の取消しの訴えを提起することができ</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88900"/>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ます。</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①</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審査請求をした日（行政不服審査法（平成</a:t>
            </a:r>
            <a:r>
              <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26</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年法律第</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68</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号）第</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23</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条の規定により不備を補正すべきことを命</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88900"/>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じられた場合にあっては、当該不備を補正した日）の翌日から起算して</a:t>
            </a:r>
            <a:r>
              <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50</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a:t>
            </a:r>
            <a:r>
              <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50</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日以内に行政不服審査法第</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43</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p>
          <a:p>
            <a:pPr indent="88900"/>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項の規定により通知を受けた場合は</a:t>
            </a:r>
            <a:r>
              <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70</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日）を経過しても裁決がないとき。</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②</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決定、決定の執行又は手続の続行により</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88900"/>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生ずる著しい損害を避けるため緊急の必要があるとき。</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③</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その他裁決を経ないことにつき正当な理由があるとき。</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r>
              <a:rPr lang="en-US" altLang="ja-JP" sz="900" dirty="0">
                <a:effectLst/>
                <a:latin typeface="ＭＳ Ｐゴシック" panose="020B0600070205080204" pitchFamily="50" charset="-128"/>
                <a:cs typeface="Times New Roman" panose="02020603050405020304" pitchFamily="18" charset="0"/>
              </a:rPr>
              <a:t>(3)</a:t>
            </a:r>
            <a:r>
              <a:rPr lang="ja-JP" altLang="ja-JP" sz="900" dirty="0">
                <a:effectLst/>
                <a:ea typeface="ＭＳ Ｐゴシック" panose="020B0600070205080204" pitchFamily="50" charset="-128"/>
                <a:cs typeface="Times New Roman" panose="02020603050405020304" pitchFamily="18" charset="0"/>
              </a:rPr>
              <a:t>扶助金を受取るときにはこの通知書が必要ですから忘れないように持参して下さい。</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aphicFrame>
        <p:nvGraphicFramePr>
          <p:cNvPr id="26" name="表 25">
            <a:extLst>
              <a:ext uri="{FF2B5EF4-FFF2-40B4-BE49-F238E27FC236}">
                <a16:creationId xmlns:a16="http://schemas.microsoft.com/office/drawing/2014/main" id="{664B9560-4B00-4584-8EB6-EB08CF4A1E14}"/>
              </a:ext>
            </a:extLst>
          </p:cNvPr>
          <p:cNvGraphicFramePr>
            <a:graphicFrameLocks noGrp="1"/>
          </p:cNvGraphicFramePr>
          <p:nvPr>
            <p:extLst>
              <p:ext uri="{D42A27DB-BD31-4B8C-83A1-F6EECF244321}">
                <p14:modId xmlns:p14="http://schemas.microsoft.com/office/powerpoint/2010/main" val="3346219221"/>
              </p:ext>
            </p:extLst>
          </p:nvPr>
        </p:nvGraphicFramePr>
        <p:xfrm>
          <a:off x="557634" y="4348166"/>
          <a:ext cx="5760000" cy="654454"/>
        </p:xfrm>
        <a:graphic>
          <a:graphicData uri="http://schemas.openxmlformats.org/drawingml/2006/table">
            <a:tbl>
              <a:tblPr firstRow="1" firstCol="1" bandRow="1"/>
              <a:tblGrid>
                <a:gridCol w="592986">
                  <a:extLst>
                    <a:ext uri="{9D8B030D-6E8A-4147-A177-3AD203B41FA5}">
                      <a16:colId xmlns:a16="http://schemas.microsoft.com/office/drawing/2014/main" val="361591682"/>
                    </a:ext>
                  </a:extLst>
                </a:gridCol>
                <a:gridCol w="1022253">
                  <a:extLst>
                    <a:ext uri="{9D8B030D-6E8A-4147-A177-3AD203B41FA5}">
                      <a16:colId xmlns:a16="http://schemas.microsoft.com/office/drawing/2014/main" val="4242446498"/>
                    </a:ext>
                  </a:extLst>
                </a:gridCol>
                <a:gridCol w="1022253">
                  <a:extLst>
                    <a:ext uri="{9D8B030D-6E8A-4147-A177-3AD203B41FA5}">
                      <a16:colId xmlns:a16="http://schemas.microsoft.com/office/drawing/2014/main" val="3823926569"/>
                    </a:ext>
                  </a:extLst>
                </a:gridCol>
                <a:gridCol w="1022253">
                  <a:extLst>
                    <a:ext uri="{9D8B030D-6E8A-4147-A177-3AD203B41FA5}">
                      <a16:colId xmlns:a16="http://schemas.microsoft.com/office/drawing/2014/main" val="2258306047"/>
                    </a:ext>
                  </a:extLst>
                </a:gridCol>
                <a:gridCol w="1022253">
                  <a:extLst>
                    <a:ext uri="{9D8B030D-6E8A-4147-A177-3AD203B41FA5}">
                      <a16:colId xmlns:a16="http://schemas.microsoft.com/office/drawing/2014/main" val="2012415962"/>
                    </a:ext>
                  </a:extLst>
                </a:gridCol>
                <a:gridCol w="1078002">
                  <a:extLst>
                    <a:ext uri="{9D8B030D-6E8A-4147-A177-3AD203B41FA5}">
                      <a16:colId xmlns:a16="http://schemas.microsoft.com/office/drawing/2014/main" val="2135140285"/>
                    </a:ext>
                  </a:extLst>
                </a:gridCol>
              </a:tblGrid>
              <a:tr h="162000">
                <a:tc gridSpan="5">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一時扶助</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(b)</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6350" cap="flat" cmpd="sng" algn="ctr">
                      <a:solidFill>
                        <a:schemeClr val="tx1"/>
                      </a:solidFill>
                      <a:prstDash val="solid"/>
                      <a:round/>
                      <a:headEnd type="none" w="med" len="med"/>
                      <a:tailEnd type="none" w="med" len="med"/>
                    </a:lnL>
                    <a:lnR w="19050" cap="flat" cmpd="dbl"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2">
                  <a:txBody>
                    <a:bodyPr/>
                    <a:lstStyle/>
                    <a:p>
                      <a:pPr algn="ctr">
                        <a:lnSpc>
                          <a:spcPts val="14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合計</a:t>
                      </a:r>
                    </a:p>
                    <a:p>
                      <a:pPr algn="ctr">
                        <a:lnSpc>
                          <a:spcPts val="1400"/>
                        </a:lnSpc>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(c=</a:t>
                      </a:r>
                      <a:r>
                        <a:rPr lang="en-US" sz="900" kern="100" dirty="0" err="1">
                          <a:effectLst/>
                          <a:latin typeface="ＭＳ Ｐゴシック" panose="020B0600070205080204" pitchFamily="50" charset="-128"/>
                          <a:ea typeface="ＭＳ Ｐゴシック" panose="020B0600070205080204" pitchFamily="50" charset="-128"/>
                          <a:cs typeface="Times New Roman" panose="02020603050405020304" pitchFamily="18" charset="0"/>
                        </a:rPr>
                        <a:t>a+b</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19050" cap="flat" cmpd="dbl" algn="ctr">
                      <a:solidFill>
                        <a:srgbClr val="000000"/>
                      </a:solidFill>
                      <a:prstDash val="solid"/>
                      <a:round/>
                      <a:headEnd type="none" w="med" len="med"/>
                      <a:tailEnd type="none" w="med" len="med"/>
                    </a:lnL>
                    <a:lnR w="19050" cap="flat" cmpd="dbl" algn="ctr">
                      <a:solidFill>
                        <a:srgbClr val="000000"/>
                      </a:solidFill>
                      <a:prstDash val="solid"/>
                      <a:round/>
                      <a:headEnd type="none" w="med" len="med"/>
                      <a:tailEnd type="none" w="med" len="med"/>
                    </a:lnR>
                    <a:lnT w="19050" cap="flat" cmpd="dbl"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849136978"/>
                  </a:ext>
                </a:extLst>
              </a:tr>
              <a:tr h="162000">
                <a:tc>
                  <a:txBody>
                    <a:bodyPr/>
                    <a:lstStyle/>
                    <a:p>
                      <a:pPr algn="just"/>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種類</a:t>
                      </a:r>
                    </a:p>
                  </a:txBody>
                  <a:tcPr marL="61155" marR="611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6350" cap="flat" cmpd="sng" algn="ctr">
                      <a:solidFill>
                        <a:schemeClr val="tx1"/>
                      </a:solidFill>
                      <a:prstDash val="solid"/>
                      <a:round/>
                      <a:headEnd type="none" w="med" len="med"/>
                      <a:tailEnd type="none" w="med" len="med"/>
                    </a:lnL>
                    <a:lnR w="19050" cap="flat" cmpd="dbl"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tc>
                <a:extLst>
                  <a:ext uri="{0D108BD9-81ED-4DB2-BD59-A6C34878D82A}">
                    <a16:rowId xmlns:a16="http://schemas.microsoft.com/office/drawing/2014/main" val="1365410051"/>
                  </a:ext>
                </a:extLst>
              </a:tr>
              <a:tr h="162000">
                <a:tc>
                  <a:txBody>
                    <a:bodyPr/>
                    <a:lstStyle/>
                    <a:p>
                      <a:pPr algn="just"/>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金額</a:t>
                      </a:r>
                    </a:p>
                  </a:txBody>
                  <a:tcPr marL="61155" marR="611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1155" marR="611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1155" marR="611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1155" marR="611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1155" marR="61155" marT="0" marB="0" anchor="ctr">
                    <a:lnL w="6350" cap="flat" cmpd="sng" algn="ctr">
                      <a:solidFill>
                        <a:schemeClr val="tx1"/>
                      </a:solidFill>
                      <a:prstDash val="solid"/>
                      <a:round/>
                      <a:headEnd type="none" w="med" len="med"/>
                      <a:tailEnd type="none" w="med" len="med"/>
                    </a:lnL>
                    <a:lnR w="19050" cap="flat" cmpd="dbl"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r" latinLnBrk="1"/>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1155" marR="61155" marT="0" marB="0">
                    <a:lnL w="19050" cap="flat" cmpd="dbl" algn="ctr">
                      <a:solidFill>
                        <a:srgbClr val="000000"/>
                      </a:solidFill>
                      <a:prstDash val="solid"/>
                      <a:round/>
                      <a:headEnd type="none" w="med" len="med"/>
                      <a:tailEnd type="none" w="med" len="med"/>
                    </a:lnL>
                    <a:lnR w="19050" cap="flat" cmpd="dbl"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19050" cap="flat" cmpd="dbl" algn="ctr">
                      <a:solidFill>
                        <a:srgbClr val="000000"/>
                      </a:solidFill>
                      <a:prstDash val="solid"/>
                      <a:round/>
                      <a:headEnd type="none" w="med" len="med"/>
                      <a:tailEnd type="none" w="med" len="med"/>
                    </a:lnB>
                  </a:tcPr>
                </a:tc>
                <a:extLst>
                  <a:ext uri="{0D108BD9-81ED-4DB2-BD59-A6C34878D82A}">
                    <a16:rowId xmlns:a16="http://schemas.microsoft.com/office/drawing/2014/main" val="3645707538"/>
                  </a:ext>
                </a:extLst>
              </a:tr>
              <a:tr h="162000">
                <a:tc>
                  <a:txBody>
                    <a:bodyPr/>
                    <a:lstStyle/>
                    <a:p>
                      <a:pPr algn="just"/>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支給区分</a:t>
                      </a:r>
                    </a:p>
                  </a:txBody>
                  <a:tcPr marL="61155" marR="611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6350" cap="flat" cmpd="sng" algn="ctr">
                      <a:solidFill>
                        <a:schemeClr val="tx1"/>
                      </a:solidFill>
                      <a:prstDash val="solid"/>
                      <a:round/>
                      <a:headEnd type="none" w="med" len="med"/>
                      <a:tailEnd type="none" w="med" len="med"/>
                    </a:lnL>
                    <a:lnR w="19050" cap="flat" cmpd="dbl"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tc>
                <a:extLst>
                  <a:ext uri="{0D108BD9-81ED-4DB2-BD59-A6C34878D82A}">
                    <a16:rowId xmlns:a16="http://schemas.microsoft.com/office/drawing/2014/main" val="1210474215"/>
                  </a:ext>
                </a:extLst>
              </a:tr>
            </a:tbl>
          </a:graphicData>
        </a:graphic>
      </p:graphicFrame>
      <p:graphicFrame>
        <p:nvGraphicFramePr>
          <p:cNvPr id="28" name="表 27">
            <a:extLst>
              <a:ext uri="{FF2B5EF4-FFF2-40B4-BE49-F238E27FC236}">
                <a16:creationId xmlns:a16="http://schemas.microsoft.com/office/drawing/2014/main" id="{9A6376BC-0B5C-4DDC-B634-FAEB040213C1}"/>
              </a:ext>
            </a:extLst>
          </p:cNvPr>
          <p:cNvGraphicFramePr>
            <a:graphicFrameLocks noGrp="1"/>
          </p:cNvGraphicFramePr>
          <p:nvPr>
            <p:extLst>
              <p:ext uri="{D42A27DB-BD31-4B8C-83A1-F6EECF244321}">
                <p14:modId xmlns:p14="http://schemas.microsoft.com/office/powerpoint/2010/main" val="3438983311"/>
              </p:ext>
            </p:extLst>
          </p:nvPr>
        </p:nvGraphicFramePr>
        <p:xfrm>
          <a:off x="557634" y="5002071"/>
          <a:ext cx="5760000" cy="518160"/>
        </p:xfrm>
        <a:graphic>
          <a:graphicData uri="http://schemas.openxmlformats.org/drawingml/2006/table">
            <a:tbl>
              <a:tblPr firstRow="1" firstCol="1" bandRow="1"/>
              <a:tblGrid>
                <a:gridCol w="1633116">
                  <a:extLst>
                    <a:ext uri="{9D8B030D-6E8A-4147-A177-3AD203B41FA5}">
                      <a16:colId xmlns:a16="http://schemas.microsoft.com/office/drawing/2014/main" val="2343344982"/>
                    </a:ext>
                  </a:extLst>
                </a:gridCol>
                <a:gridCol w="687814">
                  <a:extLst>
                    <a:ext uri="{9D8B030D-6E8A-4147-A177-3AD203B41FA5}">
                      <a16:colId xmlns:a16="http://schemas.microsoft.com/office/drawing/2014/main" val="105207669"/>
                    </a:ext>
                  </a:extLst>
                </a:gridCol>
                <a:gridCol w="687814">
                  <a:extLst>
                    <a:ext uri="{9D8B030D-6E8A-4147-A177-3AD203B41FA5}">
                      <a16:colId xmlns:a16="http://schemas.microsoft.com/office/drawing/2014/main" val="428790122"/>
                    </a:ext>
                  </a:extLst>
                </a:gridCol>
                <a:gridCol w="687814">
                  <a:extLst>
                    <a:ext uri="{9D8B030D-6E8A-4147-A177-3AD203B41FA5}">
                      <a16:colId xmlns:a16="http://schemas.microsoft.com/office/drawing/2014/main" val="1182599948"/>
                    </a:ext>
                  </a:extLst>
                </a:gridCol>
                <a:gridCol w="687814">
                  <a:extLst>
                    <a:ext uri="{9D8B030D-6E8A-4147-A177-3AD203B41FA5}">
                      <a16:colId xmlns:a16="http://schemas.microsoft.com/office/drawing/2014/main" val="1238874066"/>
                    </a:ext>
                  </a:extLst>
                </a:gridCol>
                <a:gridCol w="687814">
                  <a:extLst>
                    <a:ext uri="{9D8B030D-6E8A-4147-A177-3AD203B41FA5}">
                      <a16:colId xmlns:a16="http://schemas.microsoft.com/office/drawing/2014/main" val="895423955"/>
                    </a:ext>
                  </a:extLst>
                </a:gridCol>
                <a:gridCol w="687814">
                  <a:extLst>
                    <a:ext uri="{9D8B030D-6E8A-4147-A177-3AD203B41FA5}">
                      <a16:colId xmlns:a16="http://schemas.microsoft.com/office/drawing/2014/main" val="1779081287"/>
                    </a:ext>
                  </a:extLst>
                </a:gridCol>
              </a:tblGrid>
              <a:tr h="162000">
                <a:tc rowSpan="2">
                  <a:txBody>
                    <a:bodyPr/>
                    <a:lstStyle/>
                    <a:p>
                      <a:pPr algn="just"/>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C</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の金額のうち別途送金額</a:t>
                      </a:r>
                    </a:p>
                    <a:p>
                      <a:pPr algn="just">
                        <a:lnSpc>
                          <a:spcPts val="1000"/>
                        </a:lnSpc>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福祉事務所から関係機関へ代理納付した金額、または、法第</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78</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条の</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に基づく費用徴収額</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49" marR="61149" marT="0" marB="0" anchor="ctr">
                    <a:lnL w="6350" cap="flat" cmpd="sng" algn="ctr">
                      <a:solidFill>
                        <a:schemeClr val="tx1"/>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300"/>
                        </a:lnSpc>
                      </a:pPr>
                      <a:r>
                        <a:rPr lang="en-US" sz="8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lnL w="19050" cap="flat" cmpd="sng" algn="ctr">
                      <a:solidFill>
                        <a:srgbClr val="000000"/>
                      </a:solidFill>
                      <a:prstDash val="solid"/>
                      <a:round/>
                      <a:headEnd type="none" w="med" len="med"/>
                      <a:tailEnd type="none" w="med" len="med"/>
                    </a:lnL>
                    <a:lnR w="6350" cap="flat" cmpd="sng" algn="ctr">
                      <a:solidFill>
                        <a:schemeClr val="tx1"/>
                      </a:solidFill>
                      <a:prstDash val="solid"/>
                      <a:round/>
                      <a:headEnd type="none" w="med" len="med"/>
                      <a:tailEnd type="none" w="med" len="med"/>
                    </a:lnR>
                    <a:lnT w="190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300"/>
                        </a:lnSpc>
                      </a:pPr>
                      <a:r>
                        <a:rPr lang="en-US" sz="8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90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300"/>
                        </a:lnSpc>
                      </a:pPr>
                      <a:r>
                        <a:rPr lang="en-US" sz="8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90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300"/>
                        </a:lnSpc>
                      </a:pPr>
                      <a:r>
                        <a:rPr lang="en-US" sz="8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90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300"/>
                        </a:lnSpc>
                      </a:pPr>
                      <a:r>
                        <a:rPr lang="en-US" sz="8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lnL w="6350" cap="flat" cmpd="sng" algn="ctr">
                      <a:solidFill>
                        <a:schemeClr val="tx1"/>
                      </a:solidFill>
                      <a:prstDash val="solid"/>
                      <a:round/>
                      <a:headEnd type="none" w="med" len="med"/>
                      <a:tailEnd type="none" w="med" len="med"/>
                    </a:lnL>
                    <a:lnR w="1905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300"/>
                        </a:lnSpc>
                      </a:pP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費用徴収</a:t>
                      </a:r>
                      <a:r>
                        <a:rPr lang="ja-JP" sz="800" kern="100" dirty="0">
                          <a:effectLst/>
                          <a:latin typeface="游明朝" panose="02020400000000000000" pitchFamily="18" charset="-128"/>
                          <a:ea typeface="ＭＳ Ｐゴシック" panose="020B0600070205080204" pitchFamily="50" charset="-128"/>
                          <a:cs typeface="Times New Roman" panose="02020603050405020304" pitchFamily="18" charset="0"/>
                        </a:rPr>
                        <a:t>額</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0" marR="0" marT="0" marB="0" anchor="ctr">
                    <a:lnL w="190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276330411"/>
                  </a:ext>
                </a:extLst>
              </a:tr>
              <a:tr h="326070">
                <a:tc vMerge="1">
                  <a:txBody>
                    <a:bodyPr/>
                    <a:lstStyle/>
                    <a:p>
                      <a:endParaRPr kumimoji="1" lang="ja-JP" altLang="en-US"/>
                    </a:p>
                  </a:txBody>
                  <a:tcPr/>
                </a:tc>
                <a:tc>
                  <a:txBody>
                    <a:bodyPr/>
                    <a:lstStyle/>
                    <a:p>
                      <a:pPr algn="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円</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nchor="b">
                    <a:lnL w="19050" cap="flat" cmpd="sng" algn="ctr">
                      <a:solidFill>
                        <a:srgbClr val="000000"/>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algn="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円</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algn="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円</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algn="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円</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algn="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円</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nchor="b">
                    <a:lnL w="6350" cap="flat" cmpd="sng" algn="ctr">
                      <a:solidFill>
                        <a:schemeClr val="tx1"/>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algn="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円</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nchor="b">
                    <a:lnL w="190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777913346"/>
                  </a:ext>
                </a:extLst>
              </a:tr>
            </a:tbl>
          </a:graphicData>
        </a:graphic>
      </p:graphicFrame>
      <p:graphicFrame>
        <p:nvGraphicFramePr>
          <p:cNvPr id="29" name="表 28">
            <a:extLst>
              <a:ext uri="{FF2B5EF4-FFF2-40B4-BE49-F238E27FC236}">
                <a16:creationId xmlns:a16="http://schemas.microsoft.com/office/drawing/2014/main" id="{A83BE4DE-D674-4C53-B74F-06B79513342F}"/>
              </a:ext>
            </a:extLst>
          </p:cNvPr>
          <p:cNvGraphicFramePr>
            <a:graphicFrameLocks noGrp="1"/>
          </p:cNvGraphicFramePr>
          <p:nvPr>
            <p:extLst>
              <p:ext uri="{D42A27DB-BD31-4B8C-83A1-F6EECF244321}">
                <p14:modId xmlns:p14="http://schemas.microsoft.com/office/powerpoint/2010/main" val="424475700"/>
              </p:ext>
            </p:extLst>
          </p:nvPr>
        </p:nvGraphicFramePr>
        <p:xfrm>
          <a:off x="557634" y="5519685"/>
          <a:ext cx="5760000" cy="324000"/>
        </p:xfrm>
        <a:graphic>
          <a:graphicData uri="http://schemas.openxmlformats.org/drawingml/2006/table">
            <a:tbl>
              <a:tblPr firstRow="1" firstCol="1" bandRow="1"/>
              <a:tblGrid>
                <a:gridCol w="2108030">
                  <a:extLst>
                    <a:ext uri="{9D8B030D-6E8A-4147-A177-3AD203B41FA5}">
                      <a16:colId xmlns:a16="http://schemas.microsoft.com/office/drawing/2014/main" val="1578900349"/>
                    </a:ext>
                  </a:extLst>
                </a:gridCol>
                <a:gridCol w="3651970">
                  <a:extLst>
                    <a:ext uri="{9D8B030D-6E8A-4147-A177-3AD203B41FA5}">
                      <a16:colId xmlns:a16="http://schemas.microsoft.com/office/drawing/2014/main" val="1186881021"/>
                    </a:ext>
                  </a:extLst>
                </a:gridCol>
              </a:tblGrid>
              <a:tr h="162000">
                <a:tc gridSpan="2">
                  <a:txBody>
                    <a:bodyPr/>
                    <a:lstStyle/>
                    <a:p>
                      <a:pPr algn="l"/>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あなたが支払う金額　※医療機関へ支払う場合は、</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10</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円未満切</a:t>
                      </a: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り捨てとなります</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55" marR="611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641920778"/>
                  </a:ext>
                </a:extLst>
              </a:tr>
              <a:tr h="162000">
                <a:tc>
                  <a:txBody>
                    <a:bodyPr/>
                    <a:lstStyle/>
                    <a:p>
                      <a:pPr algn="l"/>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本人支払額</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55" marR="611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円</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55" marR="611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418710589"/>
                  </a:ext>
                </a:extLst>
              </a:tr>
            </a:tbl>
          </a:graphicData>
        </a:graphic>
      </p:graphicFrame>
      <p:sp>
        <p:nvSpPr>
          <p:cNvPr id="34" name="Rectangle 109">
            <a:extLst>
              <a:ext uri="{FF2B5EF4-FFF2-40B4-BE49-F238E27FC236}">
                <a16:creationId xmlns:a16="http://schemas.microsoft.com/office/drawing/2014/main" id="{F37EBA28-90C5-42A7-961B-8E7005B34156}"/>
              </a:ext>
            </a:extLst>
          </p:cNvPr>
          <p:cNvSpPr>
            <a:spLocks noChangeArrowheads="1"/>
          </p:cNvSpPr>
          <p:nvPr/>
        </p:nvSpPr>
        <p:spPr bwMode="auto">
          <a:xfrm>
            <a:off x="557633" y="5834238"/>
            <a:ext cx="5760000" cy="230832"/>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177800" algn="l"/>
                <a:tab pos="2057400" algn="l"/>
              </a:tabLst>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3</a:t>
            </a:r>
            <a:r>
              <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	</a:t>
            </a: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支給日、支給方法</a:t>
            </a:r>
            <a:r>
              <a:rPr lang="ja-JP" altLang="en-US"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a:t>
            </a:r>
            <a:r>
              <a:rPr kumimoji="0" lang="ja-JP" altLang="en-US" sz="900" b="0" i="0" u="none" strike="noStrike" cap="none" normalizeH="0" baseline="0" dirty="0">
                <a:ln>
                  <a:noFill/>
                </a:ln>
                <a:solidFill>
                  <a:schemeClr val="accent1"/>
                </a:solidFill>
                <a:effectLst/>
                <a:latin typeface="ＭＳ Ｐゴシック" panose="020B0600070205080204" pitchFamily="50" charset="-128"/>
                <a:ea typeface="ＭＳ Ｐゴシック" panose="020B0600070205080204" pitchFamily="50" charset="-128"/>
                <a:cs typeface="ＤＦ平成明朝体W3" charset="-128"/>
              </a:rPr>
              <a:t>実際に支払われる金額及び返還額</a:t>
            </a:r>
            <a:endParaRPr kumimoji="0" lang="en-US" altLang="ja-JP" sz="900" b="0" i="0" u="none" strike="noStrike" cap="none" normalizeH="0" baseline="0" dirty="0">
              <a:ln>
                <a:noFill/>
              </a:ln>
              <a:solidFill>
                <a:schemeClr val="accent1"/>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35" name="正方形/長方形 34">
            <a:extLst>
              <a:ext uri="{FF2B5EF4-FFF2-40B4-BE49-F238E27FC236}">
                <a16:creationId xmlns:a16="http://schemas.microsoft.com/office/drawing/2014/main" id="{08A6F6C7-B6A0-41DF-A7BC-52FAD12D39DB}"/>
              </a:ext>
            </a:extLst>
          </p:cNvPr>
          <p:cNvSpPr/>
          <p:nvPr/>
        </p:nvSpPr>
        <p:spPr>
          <a:xfrm>
            <a:off x="613942" y="390924"/>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36" name="正方形/長方形 35">
            <a:extLst>
              <a:ext uri="{FF2B5EF4-FFF2-40B4-BE49-F238E27FC236}">
                <a16:creationId xmlns:a16="http://schemas.microsoft.com/office/drawing/2014/main" id="{FC871053-C196-4BC5-B8E9-D61EE8A071C5}"/>
              </a:ext>
            </a:extLst>
          </p:cNvPr>
          <p:cNvSpPr/>
          <p:nvPr/>
        </p:nvSpPr>
        <p:spPr>
          <a:xfrm>
            <a:off x="613942" y="559827"/>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38" name="正方形/長方形 37">
            <a:extLst>
              <a:ext uri="{FF2B5EF4-FFF2-40B4-BE49-F238E27FC236}">
                <a16:creationId xmlns:a16="http://schemas.microsoft.com/office/drawing/2014/main" id="{5BE6CFE3-60BC-415F-A895-8B32E0170CF7}"/>
              </a:ext>
            </a:extLst>
          </p:cNvPr>
          <p:cNvSpPr/>
          <p:nvPr/>
        </p:nvSpPr>
        <p:spPr>
          <a:xfrm>
            <a:off x="613942" y="728730"/>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39" name="正方形/長方形 38">
            <a:extLst>
              <a:ext uri="{FF2B5EF4-FFF2-40B4-BE49-F238E27FC236}">
                <a16:creationId xmlns:a16="http://schemas.microsoft.com/office/drawing/2014/main" id="{1801D5DE-F726-4705-B67C-CB207323BD48}"/>
              </a:ext>
            </a:extLst>
          </p:cNvPr>
          <p:cNvSpPr/>
          <p:nvPr/>
        </p:nvSpPr>
        <p:spPr>
          <a:xfrm>
            <a:off x="1426742" y="728730"/>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42" name="正方形/長方形 41">
            <a:extLst>
              <a:ext uri="{FF2B5EF4-FFF2-40B4-BE49-F238E27FC236}">
                <a16:creationId xmlns:a16="http://schemas.microsoft.com/office/drawing/2014/main" id="{50460C62-B7E9-431D-9BDD-9AC86DA813D2}"/>
              </a:ext>
            </a:extLst>
          </p:cNvPr>
          <p:cNvSpPr/>
          <p:nvPr/>
        </p:nvSpPr>
        <p:spPr>
          <a:xfrm>
            <a:off x="613942" y="897632"/>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43" name="正方形/長方形 42">
            <a:extLst>
              <a:ext uri="{FF2B5EF4-FFF2-40B4-BE49-F238E27FC236}">
                <a16:creationId xmlns:a16="http://schemas.microsoft.com/office/drawing/2014/main" id="{C0A8C370-3267-427F-A04B-BC2A4ECA21AB}"/>
              </a:ext>
            </a:extLst>
          </p:cNvPr>
          <p:cNvSpPr/>
          <p:nvPr/>
        </p:nvSpPr>
        <p:spPr>
          <a:xfrm>
            <a:off x="5796933" y="222021"/>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45" name="正方形/長方形 44">
            <a:extLst>
              <a:ext uri="{FF2B5EF4-FFF2-40B4-BE49-F238E27FC236}">
                <a16:creationId xmlns:a16="http://schemas.microsoft.com/office/drawing/2014/main" id="{469DD116-47D2-4E0C-A04E-11CF3168F43F}"/>
              </a:ext>
            </a:extLst>
          </p:cNvPr>
          <p:cNvSpPr/>
          <p:nvPr/>
        </p:nvSpPr>
        <p:spPr>
          <a:xfrm>
            <a:off x="5669633" y="390924"/>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46" name="正方形/長方形 45">
            <a:extLst>
              <a:ext uri="{FF2B5EF4-FFF2-40B4-BE49-F238E27FC236}">
                <a16:creationId xmlns:a16="http://schemas.microsoft.com/office/drawing/2014/main" id="{60DADFC3-CEB6-4431-81F7-7B315F55FB9A}"/>
              </a:ext>
            </a:extLst>
          </p:cNvPr>
          <p:cNvSpPr/>
          <p:nvPr/>
        </p:nvSpPr>
        <p:spPr>
          <a:xfrm>
            <a:off x="4074450" y="728730"/>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47" name="正方形/長方形 46">
            <a:extLst>
              <a:ext uri="{FF2B5EF4-FFF2-40B4-BE49-F238E27FC236}">
                <a16:creationId xmlns:a16="http://schemas.microsoft.com/office/drawing/2014/main" id="{607A9B41-36BB-466D-8FCC-676D5E6EA289}"/>
              </a:ext>
            </a:extLst>
          </p:cNvPr>
          <p:cNvSpPr/>
          <p:nvPr/>
        </p:nvSpPr>
        <p:spPr>
          <a:xfrm>
            <a:off x="5007900" y="897632"/>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48" name="正方形/長方形 47">
            <a:extLst>
              <a:ext uri="{FF2B5EF4-FFF2-40B4-BE49-F238E27FC236}">
                <a16:creationId xmlns:a16="http://schemas.microsoft.com/office/drawing/2014/main" id="{64C71B53-D61A-4653-A466-D13C6D109D70}"/>
              </a:ext>
            </a:extLst>
          </p:cNvPr>
          <p:cNvSpPr/>
          <p:nvPr/>
        </p:nvSpPr>
        <p:spPr>
          <a:xfrm>
            <a:off x="5007900" y="728730"/>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51" name="正方形/長方形 50">
            <a:extLst>
              <a:ext uri="{FF2B5EF4-FFF2-40B4-BE49-F238E27FC236}">
                <a16:creationId xmlns:a16="http://schemas.microsoft.com/office/drawing/2014/main" id="{85DF1548-A851-49C7-872E-74F99318A953}"/>
              </a:ext>
            </a:extLst>
          </p:cNvPr>
          <p:cNvSpPr/>
          <p:nvPr/>
        </p:nvSpPr>
        <p:spPr>
          <a:xfrm>
            <a:off x="550292" y="966465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ケース番号</a:t>
            </a:r>
          </a:p>
        </p:txBody>
      </p:sp>
      <p:sp>
        <p:nvSpPr>
          <p:cNvPr id="30" name="正方形/長方形 29">
            <a:extLst>
              <a:ext uri="{FF2B5EF4-FFF2-40B4-BE49-F238E27FC236}">
                <a16:creationId xmlns:a16="http://schemas.microsoft.com/office/drawing/2014/main" id="{12C08C4C-D1C2-44E7-B1CC-9E794B1B78DC}"/>
              </a:ext>
            </a:extLst>
          </p:cNvPr>
          <p:cNvSpPr/>
          <p:nvPr/>
        </p:nvSpPr>
        <p:spPr>
          <a:xfrm>
            <a:off x="5837794" y="698831"/>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graphicFrame>
        <p:nvGraphicFramePr>
          <p:cNvPr id="31" name="表 30">
            <a:extLst>
              <a:ext uri="{FF2B5EF4-FFF2-40B4-BE49-F238E27FC236}">
                <a16:creationId xmlns:a16="http://schemas.microsoft.com/office/drawing/2014/main" id="{D9547A65-1F7B-4A6C-A0D9-D5A9749B574C}"/>
              </a:ext>
            </a:extLst>
          </p:cNvPr>
          <p:cNvGraphicFramePr>
            <a:graphicFrameLocks noGrp="1"/>
          </p:cNvGraphicFramePr>
          <p:nvPr>
            <p:extLst>
              <p:ext uri="{D42A27DB-BD31-4B8C-83A1-F6EECF244321}">
                <p14:modId xmlns:p14="http://schemas.microsoft.com/office/powerpoint/2010/main" val="3511754338"/>
              </p:ext>
            </p:extLst>
          </p:nvPr>
        </p:nvGraphicFramePr>
        <p:xfrm>
          <a:off x="557633" y="6047955"/>
          <a:ext cx="5760001" cy="385803"/>
        </p:xfrm>
        <a:graphic>
          <a:graphicData uri="http://schemas.openxmlformats.org/drawingml/2006/table">
            <a:tbl>
              <a:tblPr firstRow="1" firstCol="1" bandRow="1"/>
              <a:tblGrid>
                <a:gridCol w="1142008">
                  <a:extLst>
                    <a:ext uri="{9D8B030D-6E8A-4147-A177-3AD203B41FA5}">
                      <a16:colId xmlns:a16="http://schemas.microsoft.com/office/drawing/2014/main" val="2280092542"/>
                    </a:ext>
                  </a:extLst>
                </a:gridCol>
                <a:gridCol w="1195959">
                  <a:extLst>
                    <a:ext uri="{9D8B030D-6E8A-4147-A177-3AD203B41FA5}">
                      <a16:colId xmlns:a16="http://schemas.microsoft.com/office/drawing/2014/main" val="1229420816"/>
                    </a:ext>
                  </a:extLst>
                </a:gridCol>
                <a:gridCol w="1782233">
                  <a:extLst>
                    <a:ext uri="{9D8B030D-6E8A-4147-A177-3AD203B41FA5}">
                      <a16:colId xmlns:a16="http://schemas.microsoft.com/office/drawing/2014/main" val="1616870083"/>
                    </a:ext>
                  </a:extLst>
                </a:gridCol>
                <a:gridCol w="1639801">
                  <a:extLst>
                    <a:ext uri="{9D8B030D-6E8A-4147-A177-3AD203B41FA5}">
                      <a16:colId xmlns:a16="http://schemas.microsoft.com/office/drawing/2014/main" val="4244052964"/>
                    </a:ext>
                  </a:extLst>
                </a:gridCol>
              </a:tblGrid>
              <a:tr h="40064">
                <a:tc>
                  <a:txBody>
                    <a:bodyPr/>
                    <a:lstStyle/>
                    <a:p>
                      <a:pPr algn="ctr"/>
                      <a:r>
                        <a:rPr lang="ja-JP" altLang="en-US"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支給日</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altLang="en-US"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支給方法</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altLang="en-US"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実際に支払われる金額</a:t>
                      </a:r>
                      <a:endParaRPr lang="ja-JP" sz="90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nchor="ctr">
                    <a:lnL w="6350" cap="flat" cmpd="sng" algn="ctr">
                      <a:solidFill>
                        <a:schemeClr val="tx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tc>
                  <a:txBody>
                    <a:bodyPr/>
                    <a:lstStyle/>
                    <a:p>
                      <a:pPr algn="ctr"/>
                      <a:r>
                        <a:rPr lang="ja-JP" altLang="en-US" sz="900" kern="100" dirty="0">
                          <a:solidFill>
                            <a:schemeClr val="accent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返還額</a:t>
                      </a:r>
                      <a:endParaRPr lang="ja-JP" sz="900" kern="100" dirty="0">
                        <a:solidFill>
                          <a:schemeClr val="accent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096" marR="61096" marT="0" marB="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2270729799"/>
                  </a:ext>
                </a:extLst>
              </a:tr>
              <a:tr h="248643">
                <a:tc>
                  <a:txBody>
                    <a:bodyPr/>
                    <a:lstStyle/>
                    <a:p>
                      <a:pPr algn="ctr"/>
                      <a:r>
                        <a:rPr lang="en-US" sz="9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100" dirty="0">
                          <a:solidFill>
                            <a:schemeClr val="accent1"/>
                          </a:solidFill>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lnL w="6350" cap="flat" cmpd="sng" algn="ctr">
                      <a:solidFill>
                        <a:schemeClr val="tx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tc>
                  <a:txBody>
                    <a:bodyPr/>
                    <a:lstStyle/>
                    <a:p>
                      <a:pPr algn="ctr"/>
                      <a:endParaRPr lang="ja-JP" sz="90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787491967"/>
                  </a:ext>
                </a:extLst>
              </a:tr>
            </a:tbl>
          </a:graphicData>
        </a:graphic>
      </p:graphicFrame>
      <p:sp>
        <p:nvSpPr>
          <p:cNvPr id="32" name="正方形/長方形 31">
            <a:extLst>
              <a:ext uri="{FF2B5EF4-FFF2-40B4-BE49-F238E27FC236}">
                <a16:creationId xmlns:a16="http://schemas.microsoft.com/office/drawing/2014/main" id="{3895788C-BBD2-4DCA-8DD7-9DF645D40B60}"/>
              </a:ext>
            </a:extLst>
          </p:cNvPr>
          <p:cNvSpPr/>
          <p:nvPr/>
        </p:nvSpPr>
        <p:spPr>
          <a:xfrm>
            <a:off x="3618448" y="6244533"/>
            <a:ext cx="38394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金額</a:t>
            </a:r>
          </a:p>
        </p:txBody>
      </p:sp>
      <p:sp>
        <p:nvSpPr>
          <p:cNvPr id="49" name="正方形/長方形 48">
            <a:extLst>
              <a:ext uri="{FF2B5EF4-FFF2-40B4-BE49-F238E27FC236}">
                <a16:creationId xmlns:a16="http://schemas.microsoft.com/office/drawing/2014/main" id="{05BC6AB1-75E7-4D87-BA23-EFB45BC64DD9}"/>
              </a:ext>
            </a:extLst>
          </p:cNvPr>
          <p:cNvSpPr/>
          <p:nvPr/>
        </p:nvSpPr>
        <p:spPr>
          <a:xfrm>
            <a:off x="652463" y="2519710"/>
            <a:ext cx="53816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決定内容</a:t>
            </a:r>
          </a:p>
        </p:txBody>
      </p:sp>
      <p:sp>
        <p:nvSpPr>
          <p:cNvPr id="54" name="正方形/長方形 53">
            <a:extLst>
              <a:ext uri="{FF2B5EF4-FFF2-40B4-BE49-F238E27FC236}">
                <a16:creationId xmlns:a16="http://schemas.microsoft.com/office/drawing/2014/main" id="{B71D1563-9B80-4410-A6B8-4BD2E9485B20}"/>
              </a:ext>
            </a:extLst>
          </p:cNvPr>
          <p:cNvSpPr/>
          <p:nvPr/>
        </p:nvSpPr>
        <p:spPr>
          <a:xfrm>
            <a:off x="1426741" y="2519710"/>
            <a:ext cx="95927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認定年月日</a:t>
            </a:r>
          </a:p>
        </p:txBody>
      </p:sp>
      <p:sp>
        <p:nvSpPr>
          <p:cNvPr id="55" name="正方形/長方形 54">
            <a:extLst>
              <a:ext uri="{FF2B5EF4-FFF2-40B4-BE49-F238E27FC236}">
                <a16:creationId xmlns:a16="http://schemas.microsoft.com/office/drawing/2014/main" id="{0B2D0999-7779-4D21-8980-9C3B1FBB7929}"/>
              </a:ext>
            </a:extLst>
          </p:cNvPr>
          <p:cNvSpPr/>
          <p:nvPr/>
        </p:nvSpPr>
        <p:spPr>
          <a:xfrm>
            <a:off x="2741213" y="2519710"/>
            <a:ext cx="341414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決定した理由</a:t>
            </a:r>
          </a:p>
        </p:txBody>
      </p:sp>
      <p:sp>
        <p:nvSpPr>
          <p:cNvPr id="56" name="正方形/長方形 55">
            <a:extLst>
              <a:ext uri="{FF2B5EF4-FFF2-40B4-BE49-F238E27FC236}">
                <a16:creationId xmlns:a16="http://schemas.microsoft.com/office/drawing/2014/main" id="{DEEE1918-3D0D-4235-9393-F80FEB75364C}"/>
              </a:ext>
            </a:extLst>
          </p:cNvPr>
          <p:cNvSpPr/>
          <p:nvPr/>
        </p:nvSpPr>
        <p:spPr>
          <a:xfrm>
            <a:off x="1369942" y="3871390"/>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最低生活費</a:t>
            </a:r>
          </a:p>
        </p:txBody>
      </p:sp>
      <p:sp>
        <p:nvSpPr>
          <p:cNvPr id="57" name="正方形/長方形 56">
            <a:extLst>
              <a:ext uri="{FF2B5EF4-FFF2-40B4-BE49-F238E27FC236}">
                <a16:creationId xmlns:a16="http://schemas.microsoft.com/office/drawing/2014/main" id="{7EB1FDB2-E296-458D-A3E0-4FA1AB806486}"/>
              </a:ext>
            </a:extLst>
          </p:cNvPr>
          <p:cNvSpPr/>
          <p:nvPr/>
        </p:nvSpPr>
        <p:spPr>
          <a:xfrm>
            <a:off x="1369942" y="4035514"/>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収入充当額</a:t>
            </a:r>
          </a:p>
        </p:txBody>
      </p:sp>
      <p:sp>
        <p:nvSpPr>
          <p:cNvPr id="58" name="正方形/長方形 57">
            <a:extLst>
              <a:ext uri="{FF2B5EF4-FFF2-40B4-BE49-F238E27FC236}">
                <a16:creationId xmlns:a16="http://schemas.microsoft.com/office/drawing/2014/main" id="{19E23B6B-ED49-42B9-A17F-745AE1435C28}"/>
              </a:ext>
            </a:extLst>
          </p:cNvPr>
          <p:cNvSpPr/>
          <p:nvPr/>
        </p:nvSpPr>
        <p:spPr>
          <a:xfrm>
            <a:off x="1369942" y="4199731"/>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決定した額</a:t>
            </a:r>
          </a:p>
        </p:txBody>
      </p:sp>
      <p:sp>
        <p:nvSpPr>
          <p:cNvPr id="59" name="正方形/長方形 58">
            <a:extLst>
              <a:ext uri="{FF2B5EF4-FFF2-40B4-BE49-F238E27FC236}">
                <a16:creationId xmlns:a16="http://schemas.microsoft.com/office/drawing/2014/main" id="{94E6A4BD-F02B-4D8E-8DEE-D94D106F9A4E}"/>
              </a:ext>
            </a:extLst>
          </p:cNvPr>
          <p:cNvSpPr/>
          <p:nvPr/>
        </p:nvSpPr>
        <p:spPr>
          <a:xfrm>
            <a:off x="2210524" y="3871390"/>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最低生活費</a:t>
            </a:r>
          </a:p>
        </p:txBody>
      </p:sp>
      <p:sp>
        <p:nvSpPr>
          <p:cNvPr id="60" name="正方形/長方形 59">
            <a:extLst>
              <a:ext uri="{FF2B5EF4-FFF2-40B4-BE49-F238E27FC236}">
                <a16:creationId xmlns:a16="http://schemas.microsoft.com/office/drawing/2014/main" id="{E059F900-7AEA-4DFE-8D39-6A422230C157}"/>
              </a:ext>
            </a:extLst>
          </p:cNvPr>
          <p:cNvSpPr/>
          <p:nvPr/>
        </p:nvSpPr>
        <p:spPr>
          <a:xfrm>
            <a:off x="2210524" y="4035514"/>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収入充当額</a:t>
            </a:r>
          </a:p>
        </p:txBody>
      </p:sp>
      <p:sp>
        <p:nvSpPr>
          <p:cNvPr id="61" name="正方形/長方形 60">
            <a:extLst>
              <a:ext uri="{FF2B5EF4-FFF2-40B4-BE49-F238E27FC236}">
                <a16:creationId xmlns:a16="http://schemas.microsoft.com/office/drawing/2014/main" id="{29AA89BB-7843-438D-A919-6CFBF8A56B17}"/>
              </a:ext>
            </a:extLst>
          </p:cNvPr>
          <p:cNvSpPr/>
          <p:nvPr/>
        </p:nvSpPr>
        <p:spPr>
          <a:xfrm>
            <a:off x="2210524" y="4199731"/>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決定した額</a:t>
            </a:r>
          </a:p>
        </p:txBody>
      </p:sp>
      <p:sp>
        <p:nvSpPr>
          <p:cNvPr id="62" name="正方形/長方形 61">
            <a:extLst>
              <a:ext uri="{FF2B5EF4-FFF2-40B4-BE49-F238E27FC236}">
                <a16:creationId xmlns:a16="http://schemas.microsoft.com/office/drawing/2014/main" id="{93688F1F-52F5-4110-BDCD-FC6455EC8300}"/>
              </a:ext>
            </a:extLst>
          </p:cNvPr>
          <p:cNvSpPr/>
          <p:nvPr/>
        </p:nvSpPr>
        <p:spPr>
          <a:xfrm>
            <a:off x="3036889" y="3871390"/>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最低生活費</a:t>
            </a:r>
          </a:p>
        </p:txBody>
      </p:sp>
      <p:sp>
        <p:nvSpPr>
          <p:cNvPr id="63" name="正方形/長方形 62">
            <a:extLst>
              <a:ext uri="{FF2B5EF4-FFF2-40B4-BE49-F238E27FC236}">
                <a16:creationId xmlns:a16="http://schemas.microsoft.com/office/drawing/2014/main" id="{B7CE3B21-EE96-48C2-80CD-66B9462C90FE}"/>
              </a:ext>
            </a:extLst>
          </p:cNvPr>
          <p:cNvSpPr/>
          <p:nvPr/>
        </p:nvSpPr>
        <p:spPr>
          <a:xfrm>
            <a:off x="3036889" y="4035514"/>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収入充当額</a:t>
            </a:r>
          </a:p>
        </p:txBody>
      </p:sp>
      <p:sp>
        <p:nvSpPr>
          <p:cNvPr id="64" name="正方形/長方形 63">
            <a:extLst>
              <a:ext uri="{FF2B5EF4-FFF2-40B4-BE49-F238E27FC236}">
                <a16:creationId xmlns:a16="http://schemas.microsoft.com/office/drawing/2014/main" id="{07A5F694-A6DF-4EC2-8D93-25126BEBDAAF}"/>
              </a:ext>
            </a:extLst>
          </p:cNvPr>
          <p:cNvSpPr/>
          <p:nvPr/>
        </p:nvSpPr>
        <p:spPr>
          <a:xfrm>
            <a:off x="3036889" y="4199731"/>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決定した額</a:t>
            </a:r>
          </a:p>
        </p:txBody>
      </p:sp>
      <p:sp>
        <p:nvSpPr>
          <p:cNvPr id="65" name="正方形/長方形 64">
            <a:extLst>
              <a:ext uri="{FF2B5EF4-FFF2-40B4-BE49-F238E27FC236}">
                <a16:creationId xmlns:a16="http://schemas.microsoft.com/office/drawing/2014/main" id="{39E99629-86F4-420B-A00A-E155E7918CAE}"/>
              </a:ext>
            </a:extLst>
          </p:cNvPr>
          <p:cNvSpPr/>
          <p:nvPr/>
        </p:nvSpPr>
        <p:spPr>
          <a:xfrm>
            <a:off x="3850897" y="3867044"/>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最低生活費</a:t>
            </a:r>
          </a:p>
        </p:txBody>
      </p:sp>
      <p:sp>
        <p:nvSpPr>
          <p:cNvPr id="66" name="正方形/長方形 65">
            <a:extLst>
              <a:ext uri="{FF2B5EF4-FFF2-40B4-BE49-F238E27FC236}">
                <a16:creationId xmlns:a16="http://schemas.microsoft.com/office/drawing/2014/main" id="{DD975EB4-2475-4292-AC63-8D6155503D95}"/>
              </a:ext>
            </a:extLst>
          </p:cNvPr>
          <p:cNvSpPr/>
          <p:nvPr/>
        </p:nvSpPr>
        <p:spPr>
          <a:xfrm>
            <a:off x="3850897" y="4031168"/>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収入充当額</a:t>
            </a:r>
          </a:p>
        </p:txBody>
      </p:sp>
      <p:sp>
        <p:nvSpPr>
          <p:cNvPr id="67" name="正方形/長方形 66">
            <a:extLst>
              <a:ext uri="{FF2B5EF4-FFF2-40B4-BE49-F238E27FC236}">
                <a16:creationId xmlns:a16="http://schemas.microsoft.com/office/drawing/2014/main" id="{AF9301AE-4680-4CF3-8F4B-6F9650F75305}"/>
              </a:ext>
            </a:extLst>
          </p:cNvPr>
          <p:cNvSpPr/>
          <p:nvPr/>
        </p:nvSpPr>
        <p:spPr>
          <a:xfrm>
            <a:off x="3850897" y="4195385"/>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決定した額</a:t>
            </a:r>
          </a:p>
        </p:txBody>
      </p:sp>
      <p:sp>
        <p:nvSpPr>
          <p:cNvPr id="68" name="正方形/長方形 67">
            <a:extLst>
              <a:ext uri="{FF2B5EF4-FFF2-40B4-BE49-F238E27FC236}">
                <a16:creationId xmlns:a16="http://schemas.microsoft.com/office/drawing/2014/main" id="{F610592E-9632-4735-8AF6-E2E869C226B2}"/>
              </a:ext>
            </a:extLst>
          </p:cNvPr>
          <p:cNvSpPr/>
          <p:nvPr/>
        </p:nvSpPr>
        <p:spPr>
          <a:xfrm>
            <a:off x="4677262" y="3867044"/>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最低生活費</a:t>
            </a:r>
          </a:p>
        </p:txBody>
      </p:sp>
      <p:sp>
        <p:nvSpPr>
          <p:cNvPr id="69" name="正方形/長方形 68">
            <a:extLst>
              <a:ext uri="{FF2B5EF4-FFF2-40B4-BE49-F238E27FC236}">
                <a16:creationId xmlns:a16="http://schemas.microsoft.com/office/drawing/2014/main" id="{613A1DFB-5E7E-4341-A042-BF1794A613D3}"/>
              </a:ext>
            </a:extLst>
          </p:cNvPr>
          <p:cNvSpPr/>
          <p:nvPr/>
        </p:nvSpPr>
        <p:spPr>
          <a:xfrm>
            <a:off x="4677262" y="4031168"/>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収入充当額</a:t>
            </a:r>
          </a:p>
        </p:txBody>
      </p:sp>
      <p:sp>
        <p:nvSpPr>
          <p:cNvPr id="70" name="正方形/長方形 69">
            <a:extLst>
              <a:ext uri="{FF2B5EF4-FFF2-40B4-BE49-F238E27FC236}">
                <a16:creationId xmlns:a16="http://schemas.microsoft.com/office/drawing/2014/main" id="{83CA8807-693D-4F70-AAC4-AEF70DE3DCAC}"/>
              </a:ext>
            </a:extLst>
          </p:cNvPr>
          <p:cNvSpPr/>
          <p:nvPr/>
        </p:nvSpPr>
        <p:spPr>
          <a:xfrm>
            <a:off x="4677262" y="4195385"/>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決定した額</a:t>
            </a:r>
          </a:p>
        </p:txBody>
      </p:sp>
      <p:sp>
        <p:nvSpPr>
          <p:cNvPr id="71" name="正方形/長方形 70">
            <a:extLst>
              <a:ext uri="{FF2B5EF4-FFF2-40B4-BE49-F238E27FC236}">
                <a16:creationId xmlns:a16="http://schemas.microsoft.com/office/drawing/2014/main" id="{7CE46FA2-E5E6-4F80-B8CA-218D21F07D13}"/>
              </a:ext>
            </a:extLst>
          </p:cNvPr>
          <p:cNvSpPr/>
          <p:nvPr/>
        </p:nvSpPr>
        <p:spPr>
          <a:xfrm>
            <a:off x="5504869" y="3862464"/>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最低生活費</a:t>
            </a:r>
          </a:p>
        </p:txBody>
      </p:sp>
      <p:sp>
        <p:nvSpPr>
          <p:cNvPr id="72" name="正方形/長方形 71">
            <a:extLst>
              <a:ext uri="{FF2B5EF4-FFF2-40B4-BE49-F238E27FC236}">
                <a16:creationId xmlns:a16="http://schemas.microsoft.com/office/drawing/2014/main" id="{E1295195-AF08-44F8-8CF3-A413CC39D7BE}"/>
              </a:ext>
            </a:extLst>
          </p:cNvPr>
          <p:cNvSpPr/>
          <p:nvPr/>
        </p:nvSpPr>
        <p:spPr>
          <a:xfrm>
            <a:off x="5504869" y="4190805"/>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決定した額</a:t>
            </a:r>
          </a:p>
        </p:txBody>
      </p:sp>
      <p:sp>
        <p:nvSpPr>
          <p:cNvPr id="73" name="正方形/長方形 72">
            <a:extLst>
              <a:ext uri="{FF2B5EF4-FFF2-40B4-BE49-F238E27FC236}">
                <a16:creationId xmlns:a16="http://schemas.microsoft.com/office/drawing/2014/main" id="{0CA9C52B-450D-4425-9CCD-090CEF3B88CF}"/>
              </a:ext>
            </a:extLst>
          </p:cNvPr>
          <p:cNvSpPr/>
          <p:nvPr/>
        </p:nvSpPr>
        <p:spPr>
          <a:xfrm>
            <a:off x="3907300" y="3709803"/>
            <a:ext cx="356519"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種類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76" name="正方形/長方形 75">
            <a:extLst>
              <a:ext uri="{FF2B5EF4-FFF2-40B4-BE49-F238E27FC236}">
                <a16:creationId xmlns:a16="http://schemas.microsoft.com/office/drawing/2014/main" id="{2BD2C849-42C2-4B6C-9828-77098097BC80}"/>
              </a:ext>
            </a:extLst>
          </p:cNvPr>
          <p:cNvSpPr/>
          <p:nvPr/>
        </p:nvSpPr>
        <p:spPr>
          <a:xfrm>
            <a:off x="4697387" y="3714772"/>
            <a:ext cx="356519"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種類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77" name="正方形/長方形 76">
            <a:extLst>
              <a:ext uri="{FF2B5EF4-FFF2-40B4-BE49-F238E27FC236}">
                <a16:creationId xmlns:a16="http://schemas.microsoft.com/office/drawing/2014/main" id="{028357E4-5FC2-4D4A-9329-6DD92127420D}"/>
              </a:ext>
            </a:extLst>
          </p:cNvPr>
          <p:cNvSpPr/>
          <p:nvPr/>
        </p:nvSpPr>
        <p:spPr>
          <a:xfrm>
            <a:off x="1190624" y="4535811"/>
            <a:ext cx="87826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一時扶助の種類</a:t>
            </a:r>
          </a:p>
        </p:txBody>
      </p:sp>
      <p:sp>
        <p:nvSpPr>
          <p:cNvPr id="78" name="正方形/長方形 77">
            <a:extLst>
              <a:ext uri="{FF2B5EF4-FFF2-40B4-BE49-F238E27FC236}">
                <a16:creationId xmlns:a16="http://schemas.microsoft.com/office/drawing/2014/main" id="{AE18E756-786C-4E44-B136-2550A442E807}"/>
              </a:ext>
            </a:extLst>
          </p:cNvPr>
          <p:cNvSpPr/>
          <p:nvPr/>
        </p:nvSpPr>
        <p:spPr>
          <a:xfrm>
            <a:off x="2210524" y="4535811"/>
            <a:ext cx="87826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一時扶助の種類</a:t>
            </a:r>
          </a:p>
        </p:txBody>
      </p:sp>
      <p:sp>
        <p:nvSpPr>
          <p:cNvPr id="79" name="正方形/長方形 78">
            <a:extLst>
              <a:ext uri="{FF2B5EF4-FFF2-40B4-BE49-F238E27FC236}">
                <a16:creationId xmlns:a16="http://schemas.microsoft.com/office/drawing/2014/main" id="{7DB0B375-CEAF-4771-A30D-755C323A9E2E}"/>
              </a:ext>
            </a:extLst>
          </p:cNvPr>
          <p:cNvSpPr/>
          <p:nvPr/>
        </p:nvSpPr>
        <p:spPr>
          <a:xfrm>
            <a:off x="3230424" y="4535811"/>
            <a:ext cx="87826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一時扶助の種類</a:t>
            </a:r>
          </a:p>
        </p:txBody>
      </p:sp>
      <p:sp>
        <p:nvSpPr>
          <p:cNvPr id="80" name="正方形/長方形 79">
            <a:extLst>
              <a:ext uri="{FF2B5EF4-FFF2-40B4-BE49-F238E27FC236}">
                <a16:creationId xmlns:a16="http://schemas.microsoft.com/office/drawing/2014/main" id="{0F020E3E-7B0D-468D-AEB2-FC4187C974AF}"/>
              </a:ext>
            </a:extLst>
          </p:cNvPr>
          <p:cNvSpPr/>
          <p:nvPr/>
        </p:nvSpPr>
        <p:spPr>
          <a:xfrm>
            <a:off x="4263819" y="4535811"/>
            <a:ext cx="87826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一時扶助の種類</a:t>
            </a:r>
          </a:p>
        </p:txBody>
      </p:sp>
      <p:sp>
        <p:nvSpPr>
          <p:cNvPr id="81" name="正方形/長方形 80">
            <a:extLst>
              <a:ext uri="{FF2B5EF4-FFF2-40B4-BE49-F238E27FC236}">
                <a16:creationId xmlns:a16="http://schemas.microsoft.com/office/drawing/2014/main" id="{EFE61FA6-9644-449F-9270-D2C90F864CC7}"/>
              </a:ext>
            </a:extLst>
          </p:cNvPr>
          <p:cNvSpPr/>
          <p:nvPr/>
        </p:nvSpPr>
        <p:spPr>
          <a:xfrm>
            <a:off x="1190624" y="4693052"/>
            <a:ext cx="71931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一時扶助費</a:t>
            </a:r>
          </a:p>
        </p:txBody>
      </p:sp>
      <p:sp>
        <p:nvSpPr>
          <p:cNvPr id="82" name="正方形/長方形 81">
            <a:extLst>
              <a:ext uri="{FF2B5EF4-FFF2-40B4-BE49-F238E27FC236}">
                <a16:creationId xmlns:a16="http://schemas.microsoft.com/office/drawing/2014/main" id="{635DE9C0-03E9-4C0D-9B26-ECA436CA9FAE}"/>
              </a:ext>
            </a:extLst>
          </p:cNvPr>
          <p:cNvSpPr/>
          <p:nvPr/>
        </p:nvSpPr>
        <p:spPr>
          <a:xfrm>
            <a:off x="2210524" y="4695973"/>
            <a:ext cx="71931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一時扶助費</a:t>
            </a:r>
          </a:p>
        </p:txBody>
      </p:sp>
      <p:sp>
        <p:nvSpPr>
          <p:cNvPr id="83" name="正方形/長方形 82">
            <a:extLst>
              <a:ext uri="{FF2B5EF4-FFF2-40B4-BE49-F238E27FC236}">
                <a16:creationId xmlns:a16="http://schemas.microsoft.com/office/drawing/2014/main" id="{F31BF7A0-2654-4CFA-8DBE-0872FFE57861}"/>
              </a:ext>
            </a:extLst>
          </p:cNvPr>
          <p:cNvSpPr/>
          <p:nvPr/>
        </p:nvSpPr>
        <p:spPr>
          <a:xfrm>
            <a:off x="3221741" y="4693461"/>
            <a:ext cx="71931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一時扶助費</a:t>
            </a:r>
          </a:p>
        </p:txBody>
      </p:sp>
      <p:sp>
        <p:nvSpPr>
          <p:cNvPr id="84" name="正方形/長方形 83">
            <a:extLst>
              <a:ext uri="{FF2B5EF4-FFF2-40B4-BE49-F238E27FC236}">
                <a16:creationId xmlns:a16="http://schemas.microsoft.com/office/drawing/2014/main" id="{BCA341C0-5E63-4B9B-84CA-7135BCC81826}"/>
              </a:ext>
            </a:extLst>
          </p:cNvPr>
          <p:cNvSpPr/>
          <p:nvPr/>
        </p:nvSpPr>
        <p:spPr>
          <a:xfrm>
            <a:off x="4263819" y="4691697"/>
            <a:ext cx="71931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一時扶助費</a:t>
            </a:r>
          </a:p>
        </p:txBody>
      </p:sp>
      <p:sp>
        <p:nvSpPr>
          <p:cNvPr id="85" name="正方形/長方形 84">
            <a:extLst>
              <a:ext uri="{FF2B5EF4-FFF2-40B4-BE49-F238E27FC236}">
                <a16:creationId xmlns:a16="http://schemas.microsoft.com/office/drawing/2014/main" id="{7E716027-80F8-4775-B6A5-49FAC49B2350}"/>
              </a:ext>
            </a:extLst>
          </p:cNvPr>
          <p:cNvSpPr/>
          <p:nvPr/>
        </p:nvSpPr>
        <p:spPr>
          <a:xfrm>
            <a:off x="1187776" y="4855131"/>
            <a:ext cx="87826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一時扶助の支給区分</a:t>
            </a:r>
          </a:p>
        </p:txBody>
      </p:sp>
      <p:sp>
        <p:nvSpPr>
          <p:cNvPr id="86" name="正方形/長方形 85">
            <a:extLst>
              <a:ext uri="{FF2B5EF4-FFF2-40B4-BE49-F238E27FC236}">
                <a16:creationId xmlns:a16="http://schemas.microsoft.com/office/drawing/2014/main" id="{91C59363-03CE-4529-9BF6-F3021EFFECE9}"/>
              </a:ext>
            </a:extLst>
          </p:cNvPr>
          <p:cNvSpPr/>
          <p:nvPr/>
        </p:nvSpPr>
        <p:spPr>
          <a:xfrm>
            <a:off x="2209186" y="4864438"/>
            <a:ext cx="87826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一時扶助の支給区分</a:t>
            </a:r>
          </a:p>
        </p:txBody>
      </p:sp>
      <p:sp>
        <p:nvSpPr>
          <p:cNvPr id="87" name="正方形/長方形 86">
            <a:extLst>
              <a:ext uri="{FF2B5EF4-FFF2-40B4-BE49-F238E27FC236}">
                <a16:creationId xmlns:a16="http://schemas.microsoft.com/office/drawing/2014/main" id="{33F02324-89AB-4166-A7D3-3126F805F87C}"/>
              </a:ext>
            </a:extLst>
          </p:cNvPr>
          <p:cNvSpPr/>
          <p:nvPr/>
        </p:nvSpPr>
        <p:spPr>
          <a:xfrm>
            <a:off x="3230424" y="4863751"/>
            <a:ext cx="87826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一時扶助の支給区分</a:t>
            </a:r>
          </a:p>
        </p:txBody>
      </p:sp>
      <p:sp>
        <p:nvSpPr>
          <p:cNvPr id="88" name="正方形/長方形 87">
            <a:extLst>
              <a:ext uri="{FF2B5EF4-FFF2-40B4-BE49-F238E27FC236}">
                <a16:creationId xmlns:a16="http://schemas.microsoft.com/office/drawing/2014/main" id="{C5376A06-CB23-46FD-BDA1-41AB086865E4}"/>
              </a:ext>
            </a:extLst>
          </p:cNvPr>
          <p:cNvSpPr/>
          <p:nvPr/>
        </p:nvSpPr>
        <p:spPr>
          <a:xfrm>
            <a:off x="4263819" y="4854263"/>
            <a:ext cx="87826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一時扶助の支給区分</a:t>
            </a:r>
          </a:p>
        </p:txBody>
      </p:sp>
      <p:sp>
        <p:nvSpPr>
          <p:cNvPr id="89" name="正方形/長方形 88">
            <a:extLst>
              <a:ext uri="{FF2B5EF4-FFF2-40B4-BE49-F238E27FC236}">
                <a16:creationId xmlns:a16="http://schemas.microsoft.com/office/drawing/2014/main" id="{E6B0D51F-8306-4CBA-B4F3-F3C819DF33F4}"/>
              </a:ext>
            </a:extLst>
          </p:cNvPr>
          <p:cNvSpPr/>
          <p:nvPr/>
        </p:nvSpPr>
        <p:spPr>
          <a:xfrm>
            <a:off x="5349913" y="4691697"/>
            <a:ext cx="719318" cy="291154"/>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合計</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algn="ctr"/>
            <a:r>
              <a:rPr kumimoji="1" lang="en-US" altLang="ja-JP" sz="900" dirty="0">
                <a:solidFill>
                  <a:schemeClr val="tx1"/>
                </a:solidFill>
                <a:latin typeface="ＭＳ Ｐゴシック" panose="020B0600070205080204" pitchFamily="50" charset="-128"/>
                <a:ea typeface="ＭＳ Ｐゴシック" panose="020B0600070205080204" pitchFamily="50" charset="-128"/>
              </a:rPr>
              <a:t>(c=</a:t>
            </a:r>
            <a:r>
              <a:rPr kumimoji="1" lang="en-US" altLang="ja-JP" sz="900" dirty="0" err="1">
                <a:solidFill>
                  <a:schemeClr val="tx1"/>
                </a:solidFill>
                <a:latin typeface="ＭＳ Ｐゴシック" panose="020B0600070205080204" pitchFamily="50" charset="-128"/>
                <a:ea typeface="ＭＳ Ｐゴシック" panose="020B0600070205080204" pitchFamily="50" charset="-128"/>
              </a:rPr>
              <a:t>a+b</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p:txBody>
      </p:sp>
      <p:sp>
        <p:nvSpPr>
          <p:cNvPr id="90" name="正方形/長方形 89">
            <a:extLst>
              <a:ext uri="{FF2B5EF4-FFF2-40B4-BE49-F238E27FC236}">
                <a16:creationId xmlns:a16="http://schemas.microsoft.com/office/drawing/2014/main" id="{4AA0CB11-89AB-4E63-9E35-5F34EC291B11}"/>
              </a:ext>
            </a:extLst>
          </p:cNvPr>
          <p:cNvSpPr/>
          <p:nvPr/>
        </p:nvSpPr>
        <p:spPr>
          <a:xfrm>
            <a:off x="2210524" y="5027177"/>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500" dirty="0">
                <a:solidFill>
                  <a:schemeClr val="tx1"/>
                </a:solidFill>
                <a:latin typeface="ＭＳ Ｐゴシック" panose="020B0600070205080204" pitchFamily="50" charset="-128"/>
                <a:ea typeface="ＭＳ Ｐゴシック" panose="020B0600070205080204" pitchFamily="50" charset="-128"/>
              </a:rPr>
              <a:t>別途送金額の種類</a:t>
            </a:r>
          </a:p>
        </p:txBody>
      </p:sp>
      <p:sp>
        <p:nvSpPr>
          <p:cNvPr id="91" name="正方形/長方形 90">
            <a:extLst>
              <a:ext uri="{FF2B5EF4-FFF2-40B4-BE49-F238E27FC236}">
                <a16:creationId xmlns:a16="http://schemas.microsoft.com/office/drawing/2014/main" id="{79EFF426-AD82-444F-BF3D-BDBDA769E6F2}"/>
              </a:ext>
            </a:extLst>
          </p:cNvPr>
          <p:cNvSpPr/>
          <p:nvPr/>
        </p:nvSpPr>
        <p:spPr>
          <a:xfrm>
            <a:off x="2913261" y="5027177"/>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500" dirty="0">
                <a:solidFill>
                  <a:schemeClr val="tx1"/>
                </a:solidFill>
                <a:latin typeface="ＭＳ Ｐゴシック" panose="020B0600070205080204" pitchFamily="50" charset="-128"/>
                <a:ea typeface="ＭＳ Ｐゴシック" panose="020B0600070205080204" pitchFamily="50" charset="-128"/>
              </a:rPr>
              <a:t>別途送金額の種類</a:t>
            </a:r>
          </a:p>
        </p:txBody>
      </p:sp>
      <p:sp>
        <p:nvSpPr>
          <p:cNvPr id="92" name="正方形/長方形 91">
            <a:extLst>
              <a:ext uri="{FF2B5EF4-FFF2-40B4-BE49-F238E27FC236}">
                <a16:creationId xmlns:a16="http://schemas.microsoft.com/office/drawing/2014/main" id="{47F410A5-E7F2-4FF4-8FF5-CAE66A3AF660}"/>
              </a:ext>
            </a:extLst>
          </p:cNvPr>
          <p:cNvSpPr/>
          <p:nvPr/>
        </p:nvSpPr>
        <p:spPr>
          <a:xfrm>
            <a:off x="3598928" y="5027177"/>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500" dirty="0">
                <a:solidFill>
                  <a:schemeClr val="tx1"/>
                </a:solidFill>
                <a:latin typeface="ＭＳ Ｐゴシック" panose="020B0600070205080204" pitchFamily="50" charset="-128"/>
                <a:ea typeface="ＭＳ Ｐゴシック" panose="020B0600070205080204" pitchFamily="50" charset="-128"/>
              </a:rPr>
              <a:t>別途送金額の種類</a:t>
            </a:r>
          </a:p>
        </p:txBody>
      </p:sp>
      <p:sp>
        <p:nvSpPr>
          <p:cNvPr id="93" name="正方形/長方形 92">
            <a:extLst>
              <a:ext uri="{FF2B5EF4-FFF2-40B4-BE49-F238E27FC236}">
                <a16:creationId xmlns:a16="http://schemas.microsoft.com/office/drawing/2014/main" id="{88251F67-B388-4145-AC75-96D4C8C83100}"/>
              </a:ext>
            </a:extLst>
          </p:cNvPr>
          <p:cNvSpPr/>
          <p:nvPr/>
        </p:nvSpPr>
        <p:spPr>
          <a:xfrm>
            <a:off x="4301665" y="5027177"/>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500" dirty="0">
                <a:solidFill>
                  <a:schemeClr val="tx1"/>
                </a:solidFill>
                <a:latin typeface="ＭＳ Ｐゴシック" panose="020B0600070205080204" pitchFamily="50" charset="-128"/>
                <a:ea typeface="ＭＳ Ｐゴシック" panose="020B0600070205080204" pitchFamily="50" charset="-128"/>
              </a:rPr>
              <a:t>別途送金額の種類</a:t>
            </a:r>
          </a:p>
        </p:txBody>
      </p:sp>
      <p:sp>
        <p:nvSpPr>
          <p:cNvPr id="94" name="正方形/長方形 93">
            <a:extLst>
              <a:ext uri="{FF2B5EF4-FFF2-40B4-BE49-F238E27FC236}">
                <a16:creationId xmlns:a16="http://schemas.microsoft.com/office/drawing/2014/main" id="{AA93DBAF-D33F-446A-8DC0-C722AAACC5E4}"/>
              </a:ext>
            </a:extLst>
          </p:cNvPr>
          <p:cNvSpPr/>
          <p:nvPr/>
        </p:nvSpPr>
        <p:spPr>
          <a:xfrm>
            <a:off x="4983137" y="5027177"/>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500" dirty="0">
                <a:solidFill>
                  <a:schemeClr val="tx1"/>
                </a:solidFill>
                <a:latin typeface="ＭＳ Ｐゴシック" panose="020B0600070205080204" pitchFamily="50" charset="-128"/>
                <a:ea typeface="ＭＳ Ｐゴシック" panose="020B0600070205080204" pitchFamily="50" charset="-128"/>
              </a:rPr>
              <a:t>別途送金額の種類</a:t>
            </a:r>
          </a:p>
        </p:txBody>
      </p:sp>
      <p:sp>
        <p:nvSpPr>
          <p:cNvPr id="95" name="正方形/長方形 94">
            <a:extLst>
              <a:ext uri="{FF2B5EF4-FFF2-40B4-BE49-F238E27FC236}">
                <a16:creationId xmlns:a16="http://schemas.microsoft.com/office/drawing/2014/main" id="{9E19EA77-3941-4EDE-8865-19F813A9503A}"/>
              </a:ext>
            </a:extLst>
          </p:cNvPr>
          <p:cNvSpPr/>
          <p:nvPr/>
        </p:nvSpPr>
        <p:spPr>
          <a:xfrm>
            <a:off x="2209186" y="5238054"/>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代理納付金額</a:t>
            </a:r>
          </a:p>
        </p:txBody>
      </p:sp>
      <p:sp>
        <p:nvSpPr>
          <p:cNvPr id="96" name="正方形/長方形 95">
            <a:extLst>
              <a:ext uri="{FF2B5EF4-FFF2-40B4-BE49-F238E27FC236}">
                <a16:creationId xmlns:a16="http://schemas.microsoft.com/office/drawing/2014/main" id="{5E3D68A2-DC8C-47E3-B9D6-5904AF76AE7A}"/>
              </a:ext>
            </a:extLst>
          </p:cNvPr>
          <p:cNvSpPr/>
          <p:nvPr/>
        </p:nvSpPr>
        <p:spPr>
          <a:xfrm>
            <a:off x="2913261" y="5238054"/>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代理納付金額</a:t>
            </a:r>
          </a:p>
        </p:txBody>
      </p:sp>
      <p:sp>
        <p:nvSpPr>
          <p:cNvPr id="97" name="正方形/長方形 96">
            <a:extLst>
              <a:ext uri="{FF2B5EF4-FFF2-40B4-BE49-F238E27FC236}">
                <a16:creationId xmlns:a16="http://schemas.microsoft.com/office/drawing/2014/main" id="{7721704E-C2E2-4E34-A328-1C8B2A7BCC0E}"/>
              </a:ext>
            </a:extLst>
          </p:cNvPr>
          <p:cNvSpPr/>
          <p:nvPr/>
        </p:nvSpPr>
        <p:spPr>
          <a:xfrm>
            <a:off x="3598928" y="5244596"/>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代理納付金額</a:t>
            </a:r>
          </a:p>
        </p:txBody>
      </p:sp>
      <p:sp>
        <p:nvSpPr>
          <p:cNvPr id="98" name="正方形/長方形 97">
            <a:extLst>
              <a:ext uri="{FF2B5EF4-FFF2-40B4-BE49-F238E27FC236}">
                <a16:creationId xmlns:a16="http://schemas.microsoft.com/office/drawing/2014/main" id="{8BFBCCA8-899A-4D06-A8B0-E75084A0855F}"/>
              </a:ext>
            </a:extLst>
          </p:cNvPr>
          <p:cNvSpPr/>
          <p:nvPr/>
        </p:nvSpPr>
        <p:spPr>
          <a:xfrm>
            <a:off x="4294661" y="5244596"/>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代理納付金額</a:t>
            </a:r>
          </a:p>
        </p:txBody>
      </p:sp>
      <p:sp>
        <p:nvSpPr>
          <p:cNvPr id="99" name="正方形/長方形 98">
            <a:extLst>
              <a:ext uri="{FF2B5EF4-FFF2-40B4-BE49-F238E27FC236}">
                <a16:creationId xmlns:a16="http://schemas.microsoft.com/office/drawing/2014/main" id="{2AB562A8-387E-42E6-9C25-9C7F5F5AAA24}"/>
              </a:ext>
            </a:extLst>
          </p:cNvPr>
          <p:cNvSpPr/>
          <p:nvPr/>
        </p:nvSpPr>
        <p:spPr>
          <a:xfrm>
            <a:off x="4976695" y="5238054"/>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代理納付金額</a:t>
            </a:r>
          </a:p>
        </p:txBody>
      </p:sp>
      <p:sp>
        <p:nvSpPr>
          <p:cNvPr id="100" name="正方形/長方形 99">
            <a:extLst>
              <a:ext uri="{FF2B5EF4-FFF2-40B4-BE49-F238E27FC236}">
                <a16:creationId xmlns:a16="http://schemas.microsoft.com/office/drawing/2014/main" id="{ABF55CC2-7198-4A40-BEB2-A519F8FF9933}"/>
              </a:ext>
            </a:extLst>
          </p:cNvPr>
          <p:cNvSpPr/>
          <p:nvPr/>
        </p:nvSpPr>
        <p:spPr>
          <a:xfrm>
            <a:off x="5705475" y="5232796"/>
            <a:ext cx="54905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費用徴収額</a:t>
            </a:r>
          </a:p>
        </p:txBody>
      </p:sp>
      <p:sp>
        <p:nvSpPr>
          <p:cNvPr id="101" name="正方形/長方形 100">
            <a:extLst>
              <a:ext uri="{FF2B5EF4-FFF2-40B4-BE49-F238E27FC236}">
                <a16:creationId xmlns:a16="http://schemas.microsoft.com/office/drawing/2014/main" id="{3195AA3C-DF96-4875-A812-1FBBCD0CF02D}"/>
              </a:ext>
            </a:extLst>
          </p:cNvPr>
          <p:cNvSpPr/>
          <p:nvPr/>
        </p:nvSpPr>
        <p:spPr>
          <a:xfrm>
            <a:off x="2950367" y="5697557"/>
            <a:ext cx="84534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本人支払額</a:t>
            </a:r>
          </a:p>
        </p:txBody>
      </p:sp>
      <p:sp>
        <p:nvSpPr>
          <p:cNvPr id="102" name="正方形/長方形 101">
            <a:extLst>
              <a:ext uri="{FF2B5EF4-FFF2-40B4-BE49-F238E27FC236}">
                <a16:creationId xmlns:a16="http://schemas.microsoft.com/office/drawing/2014/main" id="{66BB1E46-2364-4BD8-8D70-14DCE660BD55}"/>
              </a:ext>
            </a:extLst>
          </p:cNvPr>
          <p:cNvSpPr/>
          <p:nvPr/>
        </p:nvSpPr>
        <p:spPr>
          <a:xfrm>
            <a:off x="711969" y="6238640"/>
            <a:ext cx="84534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支給日</a:t>
            </a:r>
          </a:p>
        </p:txBody>
      </p:sp>
      <p:sp>
        <p:nvSpPr>
          <p:cNvPr id="103" name="正方形/長方形 102">
            <a:extLst>
              <a:ext uri="{FF2B5EF4-FFF2-40B4-BE49-F238E27FC236}">
                <a16:creationId xmlns:a16="http://schemas.microsoft.com/office/drawing/2014/main" id="{5698FFEF-DABF-4D5C-8F81-3FA1EFE2B9E9}"/>
              </a:ext>
            </a:extLst>
          </p:cNvPr>
          <p:cNvSpPr/>
          <p:nvPr/>
        </p:nvSpPr>
        <p:spPr>
          <a:xfrm>
            <a:off x="1892455" y="6238640"/>
            <a:ext cx="84534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支給方法</a:t>
            </a:r>
          </a:p>
        </p:txBody>
      </p:sp>
      <p:grpSp>
        <p:nvGrpSpPr>
          <p:cNvPr id="106" name="グループ化 105">
            <a:extLst>
              <a:ext uri="{FF2B5EF4-FFF2-40B4-BE49-F238E27FC236}">
                <a16:creationId xmlns:a16="http://schemas.microsoft.com/office/drawing/2014/main" id="{90677870-BB60-4968-BB7E-E18EA29AACDB}"/>
              </a:ext>
            </a:extLst>
          </p:cNvPr>
          <p:cNvGrpSpPr/>
          <p:nvPr/>
        </p:nvGrpSpPr>
        <p:grpSpPr>
          <a:xfrm>
            <a:off x="3163885" y="9166259"/>
            <a:ext cx="3282780" cy="632098"/>
            <a:chOff x="2733503" y="8529608"/>
            <a:chExt cx="3282780" cy="632098"/>
          </a:xfrm>
          <a:noFill/>
        </p:grpSpPr>
        <p:sp>
          <p:nvSpPr>
            <p:cNvPr id="107" name="テキスト ボックス 106">
              <a:extLst>
                <a:ext uri="{FF2B5EF4-FFF2-40B4-BE49-F238E27FC236}">
                  <a16:creationId xmlns:a16="http://schemas.microsoft.com/office/drawing/2014/main" id="{81580326-2A95-4B54-B705-2467DAC7F766}"/>
                </a:ext>
              </a:extLst>
            </p:cNvPr>
            <p:cNvSpPr txBox="1"/>
            <p:nvPr/>
          </p:nvSpPr>
          <p:spPr>
            <a:xfrm>
              <a:off x="2733503" y="8529608"/>
              <a:ext cx="883920" cy="230832"/>
            </a:xfrm>
            <a:prstGeom prst="rect">
              <a:avLst/>
            </a:prstGeom>
            <a:grp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108" name="正方形/長方形 107">
              <a:extLst>
                <a:ext uri="{FF2B5EF4-FFF2-40B4-BE49-F238E27FC236}">
                  <a16:creationId xmlns:a16="http://schemas.microsoft.com/office/drawing/2014/main" id="{D637FD36-8EFE-4423-AD71-2FF5A07DB565}"/>
                </a:ext>
              </a:extLst>
            </p:cNvPr>
            <p:cNvSpPr/>
            <p:nvPr/>
          </p:nvSpPr>
          <p:spPr>
            <a:xfrm>
              <a:off x="4545259" y="8568510"/>
              <a:ext cx="419974"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109" name="正方形/長方形 108">
              <a:extLst>
                <a:ext uri="{FF2B5EF4-FFF2-40B4-BE49-F238E27FC236}">
                  <a16:creationId xmlns:a16="http://schemas.microsoft.com/office/drawing/2014/main" id="{8E821D54-2A47-4F07-AD87-E8B7AFBA38E9}"/>
                </a:ext>
              </a:extLst>
            </p:cNvPr>
            <p:cNvSpPr/>
            <p:nvPr/>
          </p:nvSpPr>
          <p:spPr>
            <a:xfrm>
              <a:off x="3665296" y="8555985"/>
              <a:ext cx="80183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110" name="正方形/長方形 109">
              <a:extLst>
                <a:ext uri="{FF2B5EF4-FFF2-40B4-BE49-F238E27FC236}">
                  <a16:creationId xmlns:a16="http://schemas.microsoft.com/office/drawing/2014/main" id="{7C5C4316-C400-42CE-963D-14DBCF0671FD}"/>
                </a:ext>
              </a:extLst>
            </p:cNvPr>
            <p:cNvSpPr/>
            <p:nvPr/>
          </p:nvSpPr>
          <p:spPr>
            <a:xfrm>
              <a:off x="5028562" y="8575620"/>
              <a:ext cx="447415" cy="135760"/>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111" name="正方形/長方形 110">
              <a:extLst>
                <a:ext uri="{FF2B5EF4-FFF2-40B4-BE49-F238E27FC236}">
                  <a16:creationId xmlns:a16="http://schemas.microsoft.com/office/drawing/2014/main" id="{41763FEB-B0C8-4939-86AE-CB01B4B63BE4}"/>
                </a:ext>
              </a:extLst>
            </p:cNvPr>
            <p:cNvSpPr/>
            <p:nvPr/>
          </p:nvSpPr>
          <p:spPr>
            <a:xfrm>
              <a:off x="5568868" y="8575620"/>
              <a:ext cx="44741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112" name="正方形/長方形 111">
              <a:extLst>
                <a:ext uri="{FF2B5EF4-FFF2-40B4-BE49-F238E27FC236}">
                  <a16:creationId xmlns:a16="http://schemas.microsoft.com/office/drawing/2014/main" id="{88F864CD-B447-4C48-9307-5B21C2455FE2}"/>
                </a:ext>
              </a:extLst>
            </p:cNvPr>
            <p:cNvSpPr/>
            <p:nvPr/>
          </p:nvSpPr>
          <p:spPr>
            <a:xfrm>
              <a:off x="4193096" y="8799014"/>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114" name="正方形/長方形 113">
              <a:extLst>
                <a:ext uri="{FF2B5EF4-FFF2-40B4-BE49-F238E27FC236}">
                  <a16:creationId xmlns:a16="http://schemas.microsoft.com/office/drawing/2014/main" id="{B4E14DED-FF4B-44FC-810A-1F560FF32694}"/>
                </a:ext>
              </a:extLst>
            </p:cNvPr>
            <p:cNvSpPr/>
            <p:nvPr/>
          </p:nvSpPr>
          <p:spPr>
            <a:xfrm>
              <a:off x="3665296" y="9022898"/>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電話番号</a:t>
              </a:r>
            </a:p>
          </p:txBody>
        </p:sp>
        <p:sp>
          <p:nvSpPr>
            <p:cNvPr id="115" name="正方形/長方形 114">
              <a:extLst>
                <a:ext uri="{FF2B5EF4-FFF2-40B4-BE49-F238E27FC236}">
                  <a16:creationId xmlns:a16="http://schemas.microsoft.com/office/drawing/2014/main" id="{CFD16009-C180-4149-8304-2A0B4D857562}"/>
                </a:ext>
              </a:extLst>
            </p:cNvPr>
            <p:cNvSpPr/>
            <p:nvPr/>
          </p:nvSpPr>
          <p:spPr>
            <a:xfrm>
              <a:off x="3665296" y="8799014"/>
              <a:ext cx="419974" cy="138808"/>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7" name="正方形/長方形 6">
              <a:extLst>
                <a:ext uri="{FF2B5EF4-FFF2-40B4-BE49-F238E27FC236}">
                  <a16:creationId xmlns:a16="http://schemas.microsoft.com/office/drawing/2014/main" id="{D6577A12-10D4-1702-C220-9B2482D48328}"/>
                </a:ext>
              </a:extLst>
            </p:cNvPr>
            <p:cNvSpPr/>
            <p:nvPr/>
          </p:nvSpPr>
          <p:spPr>
            <a:xfrm>
              <a:off x="4525568" y="9017788"/>
              <a:ext cx="547837"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FAX</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番号</a:t>
              </a:r>
            </a:p>
          </p:txBody>
        </p:sp>
      </p:grpSp>
      <p:sp>
        <p:nvSpPr>
          <p:cNvPr id="105" name="Rectangle 109">
            <a:extLst>
              <a:ext uri="{FF2B5EF4-FFF2-40B4-BE49-F238E27FC236}">
                <a16:creationId xmlns:a16="http://schemas.microsoft.com/office/drawing/2014/main" id="{A705DA1E-891E-4CB9-8AF3-4FE69B804CDA}"/>
              </a:ext>
            </a:extLst>
          </p:cNvPr>
          <p:cNvSpPr>
            <a:spLocks noChangeArrowheads="1"/>
          </p:cNvSpPr>
          <p:nvPr/>
        </p:nvSpPr>
        <p:spPr bwMode="auto">
          <a:xfrm>
            <a:off x="557633" y="1827687"/>
            <a:ext cx="5760000" cy="230832"/>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177800" algn="l"/>
                <a:tab pos="2057400" algn="l"/>
              </a:tabLst>
            </a:pP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pSp>
        <p:nvGrpSpPr>
          <p:cNvPr id="5" name="グループ化 4">
            <a:extLst>
              <a:ext uri="{FF2B5EF4-FFF2-40B4-BE49-F238E27FC236}">
                <a16:creationId xmlns:a16="http://schemas.microsoft.com/office/drawing/2014/main" id="{C4BE4248-829F-48E6-89BB-0A07312F6FC2}"/>
              </a:ext>
            </a:extLst>
          </p:cNvPr>
          <p:cNvGrpSpPr/>
          <p:nvPr/>
        </p:nvGrpSpPr>
        <p:grpSpPr>
          <a:xfrm>
            <a:off x="722861" y="1583619"/>
            <a:ext cx="5076518" cy="230832"/>
            <a:chOff x="722861" y="1780469"/>
            <a:chExt cx="5076518" cy="230832"/>
          </a:xfrm>
          <a:noFill/>
        </p:grpSpPr>
        <p:sp>
          <p:nvSpPr>
            <p:cNvPr id="104" name="Rectangle 109">
              <a:extLst>
                <a:ext uri="{FF2B5EF4-FFF2-40B4-BE49-F238E27FC236}">
                  <a16:creationId xmlns:a16="http://schemas.microsoft.com/office/drawing/2014/main" id="{D67109B5-D0BF-41AA-9CCB-5D112125B806}"/>
                </a:ext>
              </a:extLst>
            </p:cNvPr>
            <p:cNvSpPr>
              <a:spLocks noChangeArrowheads="1"/>
            </p:cNvSpPr>
            <p:nvPr/>
          </p:nvSpPr>
          <p:spPr bwMode="auto">
            <a:xfrm>
              <a:off x="2318540" y="1780469"/>
              <a:ext cx="3480839" cy="230832"/>
            </a:xfrm>
            <a:prstGeom prst="rect">
              <a:avLst/>
            </a:prstGeom>
            <a:grp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177800" algn="l"/>
                  <a:tab pos="2057400" algn="l"/>
                </a:tabLst>
              </a:pP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　　　　　　　　について、次のとおり決定しましたので通知します。</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116" name="正方形/長方形 115">
              <a:extLst>
                <a:ext uri="{FF2B5EF4-FFF2-40B4-BE49-F238E27FC236}">
                  <a16:creationId xmlns:a16="http://schemas.microsoft.com/office/drawing/2014/main" id="{459F1463-EC16-4528-8310-92B8063E48EC}"/>
                </a:ext>
              </a:extLst>
            </p:cNvPr>
            <p:cNvSpPr/>
            <p:nvPr/>
          </p:nvSpPr>
          <p:spPr>
            <a:xfrm>
              <a:off x="2459579" y="1831591"/>
              <a:ext cx="494090"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決定内容</a:t>
              </a:r>
            </a:p>
          </p:txBody>
        </p:sp>
        <p:sp>
          <p:nvSpPr>
            <p:cNvPr id="117" name="正方形/長方形 116">
              <a:extLst>
                <a:ext uri="{FF2B5EF4-FFF2-40B4-BE49-F238E27FC236}">
                  <a16:creationId xmlns:a16="http://schemas.microsoft.com/office/drawing/2014/main" id="{8E5E2287-9BF4-41C7-BDB4-B5FCCC0EC469}"/>
                </a:ext>
              </a:extLst>
            </p:cNvPr>
            <p:cNvSpPr/>
            <p:nvPr/>
          </p:nvSpPr>
          <p:spPr>
            <a:xfrm>
              <a:off x="722861" y="1831591"/>
              <a:ext cx="767802"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申請年月日</a:t>
              </a:r>
            </a:p>
          </p:txBody>
        </p:sp>
        <p:sp>
          <p:nvSpPr>
            <p:cNvPr id="118" name="正方形/長方形 117">
              <a:extLst>
                <a:ext uri="{FF2B5EF4-FFF2-40B4-BE49-F238E27FC236}">
                  <a16:creationId xmlns:a16="http://schemas.microsoft.com/office/drawing/2014/main" id="{9F0F2EA2-D0DD-4189-A0F0-CD99F3BEEAB5}"/>
                </a:ext>
              </a:extLst>
            </p:cNvPr>
            <p:cNvSpPr/>
            <p:nvPr/>
          </p:nvSpPr>
          <p:spPr>
            <a:xfrm>
              <a:off x="1603852" y="1831591"/>
              <a:ext cx="767802"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根拠法令</a:t>
              </a:r>
            </a:p>
          </p:txBody>
        </p:sp>
      </p:grpSp>
      <p:grpSp>
        <p:nvGrpSpPr>
          <p:cNvPr id="4" name="グループ化 3">
            <a:extLst>
              <a:ext uri="{FF2B5EF4-FFF2-40B4-BE49-F238E27FC236}">
                <a16:creationId xmlns:a16="http://schemas.microsoft.com/office/drawing/2014/main" id="{F68A8C46-560F-4163-A87C-A857A9528557}"/>
              </a:ext>
            </a:extLst>
          </p:cNvPr>
          <p:cNvGrpSpPr/>
          <p:nvPr/>
        </p:nvGrpSpPr>
        <p:grpSpPr>
          <a:xfrm>
            <a:off x="549000" y="1275700"/>
            <a:ext cx="5760000" cy="261610"/>
            <a:chOff x="549000" y="1275700"/>
            <a:chExt cx="5760000" cy="261610"/>
          </a:xfrm>
          <a:noFill/>
        </p:grpSpPr>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49000" y="1275700"/>
              <a:ext cx="5760000" cy="261610"/>
            </a:xfrm>
            <a:prstGeom prst="rect">
              <a:avLst/>
            </a:prstGeom>
            <a:grp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806450" rtl="0" eaLnBrk="0" fontAlgn="base" latinLnBrk="0" hangingPunct="0">
                <a:lnSpc>
                  <a:spcPct val="100000"/>
                </a:lnSpc>
                <a:spcBef>
                  <a:spcPct val="0"/>
                </a:spcBef>
                <a:spcAft>
                  <a:spcPct val="0"/>
                </a:spcAft>
                <a:buClrTx/>
                <a:buSzTx/>
                <a:buFontTx/>
                <a:buNone/>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　　　　　　決　定　通　知　書</a:t>
              </a:r>
              <a:endParaRPr lang="en-US" altLang="ja-JP" sz="1100" dirty="0">
                <a:solidFill>
                  <a:srgbClr val="0070C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119" name="正方形/長方形 118">
              <a:extLst>
                <a:ext uri="{FF2B5EF4-FFF2-40B4-BE49-F238E27FC236}">
                  <a16:creationId xmlns:a16="http://schemas.microsoft.com/office/drawing/2014/main" id="{798A2962-7E6A-4970-8A6C-9088AE694129}"/>
                </a:ext>
              </a:extLst>
            </p:cNvPr>
            <p:cNvSpPr/>
            <p:nvPr/>
          </p:nvSpPr>
          <p:spPr>
            <a:xfrm>
              <a:off x="2639699" y="1344508"/>
              <a:ext cx="494090"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決定内容</a:t>
              </a:r>
            </a:p>
          </p:txBody>
        </p:sp>
        <p:sp>
          <p:nvSpPr>
            <p:cNvPr id="113" name="正方形/長方形 112">
              <a:extLst>
                <a:ext uri="{FF2B5EF4-FFF2-40B4-BE49-F238E27FC236}">
                  <a16:creationId xmlns:a16="http://schemas.microsoft.com/office/drawing/2014/main" id="{95C1C07B-F0DD-4BE2-8283-E81DE7668D5D}"/>
                </a:ext>
              </a:extLst>
            </p:cNvPr>
            <p:cNvSpPr/>
            <p:nvPr/>
          </p:nvSpPr>
          <p:spPr>
            <a:xfrm>
              <a:off x="4301665" y="1348923"/>
              <a:ext cx="336150"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lang="ja-JP" altLang="en-US" sz="900" dirty="0">
                  <a:solidFill>
                    <a:srgbClr val="0070C0"/>
                  </a:solidFill>
                  <a:latin typeface="ＭＳ Ｐゴシック" panose="020B0600070205080204" pitchFamily="50" charset="-128"/>
                  <a:ea typeface="ＭＳ Ｐゴシック" panose="020B0600070205080204" pitchFamily="50" charset="-128"/>
                  <a:cs typeface="ＤＦ平成明朝体W3" charset="-128"/>
                </a:rPr>
                <a:t>（控）</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grpSp>
      <p:sp>
        <p:nvSpPr>
          <p:cNvPr id="123" name="正方形/長方形 122">
            <a:extLst>
              <a:ext uri="{FF2B5EF4-FFF2-40B4-BE49-F238E27FC236}">
                <a16:creationId xmlns:a16="http://schemas.microsoft.com/office/drawing/2014/main" id="{4B22BCD8-FFE0-4565-9E98-5D340EB5F040}"/>
              </a:ext>
            </a:extLst>
          </p:cNvPr>
          <p:cNvSpPr/>
          <p:nvPr/>
        </p:nvSpPr>
        <p:spPr>
          <a:xfrm>
            <a:off x="5503787" y="4038106"/>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収入充当額</a:t>
            </a:r>
          </a:p>
        </p:txBody>
      </p:sp>
      <p:sp>
        <p:nvSpPr>
          <p:cNvPr id="11" name="正方形/長方形 10">
            <a:extLst>
              <a:ext uri="{FF2B5EF4-FFF2-40B4-BE49-F238E27FC236}">
                <a16:creationId xmlns:a16="http://schemas.microsoft.com/office/drawing/2014/main" id="{A1DF9CEC-8F62-DAA2-2109-97C90C6BA9C2}"/>
              </a:ext>
            </a:extLst>
          </p:cNvPr>
          <p:cNvSpPr/>
          <p:nvPr/>
        </p:nvSpPr>
        <p:spPr>
          <a:xfrm>
            <a:off x="5321534" y="6238640"/>
            <a:ext cx="417279"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返還額</a:t>
            </a:r>
          </a:p>
        </p:txBody>
      </p:sp>
      <p:graphicFrame>
        <p:nvGraphicFramePr>
          <p:cNvPr id="12" name="表 11">
            <a:extLst>
              <a:ext uri="{FF2B5EF4-FFF2-40B4-BE49-F238E27FC236}">
                <a16:creationId xmlns:a16="http://schemas.microsoft.com/office/drawing/2014/main" id="{72270310-B090-9AF6-2F3A-CFAD722B11D6}"/>
              </a:ext>
            </a:extLst>
          </p:cNvPr>
          <p:cNvGraphicFramePr>
            <a:graphicFrameLocks noGrp="1"/>
          </p:cNvGraphicFramePr>
          <p:nvPr>
            <p:extLst>
              <p:ext uri="{D42A27DB-BD31-4B8C-83A1-F6EECF244321}">
                <p14:modId xmlns:p14="http://schemas.microsoft.com/office/powerpoint/2010/main" val="2459825820"/>
              </p:ext>
            </p:extLst>
          </p:nvPr>
        </p:nvGraphicFramePr>
        <p:xfrm>
          <a:off x="557633" y="6639556"/>
          <a:ext cx="5768633" cy="385803"/>
        </p:xfrm>
        <a:graphic>
          <a:graphicData uri="http://schemas.openxmlformats.org/drawingml/2006/table">
            <a:tbl>
              <a:tblPr firstRow="1" firstCol="1" bandRow="1"/>
              <a:tblGrid>
                <a:gridCol w="5768633">
                  <a:extLst>
                    <a:ext uri="{9D8B030D-6E8A-4147-A177-3AD203B41FA5}">
                      <a16:colId xmlns:a16="http://schemas.microsoft.com/office/drawing/2014/main" val="2280092542"/>
                    </a:ext>
                  </a:extLst>
                </a:gridCol>
              </a:tblGrid>
              <a:tr h="40064">
                <a:tc>
                  <a:txBody>
                    <a:bodyPr/>
                    <a:lstStyle/>
                    <a:p>
                      <a:pPr algn="ctr"/>
                      <a:r>
                        <a:rPr lang="ja-JP" altLang="en-US" sz="900" kern="100" dirty="0">
                          <a:solidFill>
                            <a:schemeClr val="accent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備考</a:t>
                      </a:r>
                      <a:endParaRPr lang="ja-JP" sz="900" kern="100" dirty="0">
                        <a:solidFill>
                          <a:schemeClr val="accent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096" marR="61096" marT="0" marB="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270729799"/>
                  </a:ext>
                </a:extLst>
              </a:tr>
              <a:tr h="248643">
                <a:tc>
                  <a:txBody>
                    <a:bodyPr/>
                    <a:lstStyle/>
                    <a:p>
                      <a:pPr algn="ctr"/>
                      <a:r>
                        <a:rPr lang="en-US" sz="900" kern="100" dirty="0">
                          <a:solidFill>
                            <a:schemeClr val="accent1"/>
                          </a:solidFill>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787491967"/>
                  </a:ext>
                </a:extLst>
              </a:tr>
            </a:tbl>
          </a:graphicData>
        </a:graphic>
      </p:graphicFrame>
      <p:sp>
        <p:nvSpPr>
          <p:cNvPr id="13" name="Rectangle 109">
            <a:extLst>
              <a:ext uri="{FF2B5EF4-FFF2-40B4-BE49-F238E27FC236}">
                <a16:creationId xmlns:a16="http://schemas.microsoft.com/office/drawing/2014/main" id="{56078840-BD58-6D0B-9222-8F8C4871BC46}"/>
              </a:ext>
            </a:extLst>
          </p:cNvPr>
          <p:cNvSpPr>
            <a:spLocks noChangeArrowheads="1"/>
          </p:cNvSpPr>
          <p:nvPr/>
        </p:nvSpPr>
        <p:spPr bwMode="auto">
          <a:xfrm>
            <a:off x="557633" y="6425192"/>
            <a:ext cx="5760000" cy="230832"/>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177800" algn="l"/>
                <a:tab pos="2057400" algn="l"/>
              </a:tabLst>
            </a:pPr>
            <a:r>
              <a:rPr kumimoji="0" lang="en-US" altLang="ja-JP" sz="900" b="0" i="0" u="none" strike="noStrike" cap="none" normalizeH="0" baseline="0" dirty="0">
                <a:ln>
                  <a:noFill/>
                </a:ln>
                <a:solidFill>
                  <a:schemeClr val="accent1"/>
                </a:solidFill>
                <a:effectLst/>
                <a:latin typeface="ＭＳ Ｐゴシック" panose="020B0600070205080204" pitchFamily="50" charset="-128"/>
                <a:ea typeface="ＭＳ Ｐゴシック" panose="020B0600070205080204" pitchFamily="50" charset="-128"/>
                <a:cs typeface="ＤＦ平成明朝体W3" charset="-128"/>
              </a:rPr>
              <a:t>4.	</a:t>
            </a:r>
            <a:r>
              <a:rPr lang="ja-JP" altLang="en-US"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備考</a:t>
            </a:r>
            <a:endParaRPr kumimoji="0" lang="en-US" altLang="ja-JP" sz="900" b="0" i="0" u="none" strike="noStrike" cap="none" normalizeH="0" baseline="0" dirty="0">
              <a:ln>
                <a:noFill/>
              </a:ln>
              <a:solidFill>
                <a:schemeClr val="accent1"/>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14" name="正方形/長方形 13">
            <a:extLst>
              <a:ext uri="{FF2B5EF4-FFF2-40B4-BE49-F238E27FC236}">
                <a16:creationId xmlns:a16="http://schemas.microsoft.com/office/drawing/2014/main" id="{E016A9C2-B486-43FA-DAF3-CDC27C6AD8A7}"/>
              </a:ext>
            </a:extLst>
          </p:cNvPr>
          <p:cNvSpPr/>
          <p:nvPr/>
        </p:nvSpPr>
        <p:spPr>
          <a:xfrm>
            <a:off x="3254512" y="6817407"/>
            <a:ext cx="38394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備考</a:t>
            </a:r>
          </a:p>
        </p:txBody>
      </p:sp>
      <p:sp>
        <p:nvSpPr>
          <p:cNvPr id="8" name="正方形/長方形 7">
            <a:extLst>
              <a:ext uri="{FF2B5EF4-FFF2-40B4-BE49-F238E27FC236}">
                <a16:creationId xmlns:a16="http://schemas.microsoft.com/office/drawing/2014/main" id="{C3999D5F-C1DE-3076-18B2-8899F1D01A33}"/>
              </a:ext>
            </a:extLst>
          </p:cNvPr>
          <p:cNvSpPr/>
          <p:nvPr/>
        </p:nvSpPr>
        <p:spPr>
          <a:xfrm>
            <a:off x="3138564" y="9673756"/>
            <a:ext cx="580873" cy="10818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800" dirty="0">
                <a:solidFill>
                  <a:schemeClr val="tx1"/>
                </a:solidFill>
                <a:latin typeface="ＭＳ Ｐゴシック" panose="020B0600070205080204" pitchFamily="50" charset="-128"/>
                <a:ea typeface="ＭＳ Ｐゴシック" panose="020B0600070205080204" pitchFamily="50" charset="-128"/>
              </a:rPr>
              <a:t>ページ番号</a:t>
            </a:r>
          </a:p>
        </p:txBody>
      </p:sp>
    </p:spTree>
    <p:extLst>
      <p:ext uri="{BB962C8B-B14F-4D97-AF65-F5344CB8AC3E}">
        <p14:creationId xmlns:p14="http://schemas.microsoft.com/office/powerpoint/2010/main" val="983397526"/>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4" ma:contentTypeDescription="新しいドキュメントを作成します。" ma:contentTypeScope="" ma:versionID="308a71d53a4f9137c8bac8e35225fb5e">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85bab440deeb6d8956b6a92ab5f4069e"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6E0CFC6E-0EB5-414F-9217-CAF088E37003}"/>
</file>

<file path=customXml/itemProps2.xml><?xml version="1.0" encoding="utf-8"?>
<ds:datastoreItem xmlns:ds="http://schemas.openxmlformats.org/officeDocument/2006/customXml" ds:itemID="{DF0F850B-1D33-478E-AE31-723EB33C7D3A}"/>
</file>

<file path=customXml/itemProps3.xml><?xml version="1.0" encoding="utf-8"?>
<ds:datastoreItem xmlns:ds="http://schemas.openxmlformats.org/officeDocument/2006/customXml" ds:itemID="{CD8C752D-2BDB-4892-98DB-E33CC762A8B3}"/>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Template>Office Theme</Template>
  <TotalTime>495</TotalTime>
  <Words>866</Words>
  <Application>Microsoft Office PowerPoint</Application>
  <PresentationFormat>A4 210 x 297 mm</PresentationFormat>
  <Paragraphs>183</Paragraphs>
  <Slides>1</Slides>
  <Notes>0</Notes>
  <HiddenSlides>0</HiddenSlides>
  <MMClips>0</MMClips>
  <ScaleCrop>false</ScaleCrop>
  <HeadingPairs>
    <vt:vector size="8" baseType="variant">
      <vt:variant>
        <vt:lpstr>使用されているフォント</vt:lpstr>
      </vt:variant>
      <vt:variant>
        <vt:i4>5</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8" baseType="lpstr">
      <vt:lpstr>ＭＳ Ｐゴシック</vt:lpstr>
      <vt:lpstr>游明朝</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Koike, Kaoru (JP - AB 小池 薫)</cp:lastModifiedBy>
  <cp:revision>76</cp:revision>
  <dcterms:created xsi:type="dcterms:W3CDTF">2022-01-20T04:34:58Z</dcterms:created>
  <dcterms:modified xsi:type="dcterms:W3CDTF">2025-01-24T01:33:49Z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