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Relationship Id="rId6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0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37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渡部 俊(watabe-shun.ik4)" initials="渡部" lastIdx="1" clrIdx="0">
    <p:extLst>
      <p:ext uri="{19B8F6BF-5375-455C-9EA6-DF929625EA0E}">
        <p15:presenceInfo xmlns:p15="http://schemas.microsoft.com/office/powerpoint/2012/main" userId="S-1-5-21-4175116151-3849908774-3845857867-619606" providerId="AD"/>
      </p:ext>
    </p:extLst>
  </p:cmAuthor>
  <p:cmAuthor id="2" name="西田 章恵(nishida-akie.jj1)" initials="西田" lastIdx="2" clrIdx="1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3" name="Okano, Takumi (JP - AB 岡野 匠)" initials="OT(A岡匠" lastIdx="3" clrIdx="2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708" y="60"/>
      </p:cViewPr>
      <p:guideLst>
        <p:guide orient="horz" pos="3120"/>
        <p:guide pos="213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9B7C5E59-6ED2-4978-8BBE-820CD15607A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77656050"/>
              </p:ext>
            </p:extLst>
          </p:nvPr>
        </p:nvGraphicFramePr>
        <p:xfrm>
          <a:off x="551747" y="1626194"/>
          <a:ext cx="5765801" cy="7963628"/>
        </p:xfrm>
        <a:graphic>
          <a:graphicData uri="http://schemas.openxmlformats.org/drawingml/2006/table">
            <a:tbl>
              <a:tblPr/>
              <a:tblGrid>
                <a:gridCol w="361901">
                  <a:extLst>
                    <a:ext uri="{9D8B030D-6E8A-4147-A177-3AD203B41FA5}">
                      <a16:colId xmlns:a16="http://schemas.microsoft.com/office/drawing/2014/main" val="3716114977"/>
                    </a:ext>
                  </a:extLst>
                </a:gridCol>
                <a:gridCol w="786902">
                  <a:extLst>
                    <a:ext uri="{9D8B030D-6E8A-4147-A177-3AD203B41FA5}">
                      <a16:colId xmlns:a16="http://schemas.microsoft.com/office/drawing/2014/main" val="1182126716"/>
                    </a:ext>
                  </a:extLst>
                </a:gridCol>
                <a:gridCol w="315780">
                  <a:extLst>
                    <a:ext uri="{9D8B030D-6E8A-4147-A177-3AD203B41FA5}">
                      <a16:colId xmlns:a16="http://schemas.microsoft.com/office/drawing/2014/main" val="455636411"/>
                    </a:ext>
                  </a:extLst>
                </a:gridCol>
                <a:gridCol w="550067">
                  <a:extLst>
                    <a:ext uri="{9D8B030D-6E8A-4147-A177-3AD203B41FA5}">
                      <a16:colId xmlns:a16="http://schemas.microsoft.com/office/drawing/2014/main" val="1443882785"/>
                    </a:ext>
                  </a:extLst>
                </a:gridCol>
                <a:gridCol w="550067">
                  <a:extLst>
                    <a:ext uri="{9D8B030D-6E8A-4147-A177-3AD203B41FA5}">
                      <a16:colId xmlns:a16="http://schemas.microsoft.com/office/drawing/2014/main" val="903735103"/>
                    </a:ext>
                  </a:extLst>
                </a:gridCol>
                <a:gridCol w="550067">
                  <a:extLst>
                    <a:ext uri="{9D8B030D-6E8A-4147-A177-3AD203B41FA5}">
                      <a16:colId xmlns:a16="http://schemas.microsoft.com/office/drawing/2014/main" val="1581911042"/>
                    </a:ext>
                  </a:extLst>
                </a:gridCol>
                <a:gridCol w="550067">
                  <a:extLst>
                    <a:ext uri="{9D8B030D-6E8A-4147-A177-3AD203B41FA5}">
                      <a16:colId xmlns:a16="http://schemas.microsoft.com/office/drawing/2014/main" val="3603589584"/>
                    </a:ext>
                  </a:extLst>
                </a:gridCol>
                <a:gridCol w="550067">
                  <a:extLst>
                    <a:ext uri="{9D8B030D-6E8A-4147-A177-3AD203B41FA5}">
                      <a16:colId xmlns:a16="http://schemas.microsoft.com/office/drawing/2014/main" val="2101834934"/>
                    </a:ext>
                  </a:extLst>
                </a:gridCol>
                <a:gridCol w="550067">
                  <a:extLst>
                    <a:ext uri="{9D8B030D-6E8A-4147-A177-3AD203B41FA5}">
                      <a16:colId xmlns:a16="http://schemas.microsoft.com/office/drawing/2014/main" val="3913597654"/>
                    </a:ext>
                  </a:extLst>
                </a:gridCol>
                <a:gridCol w="550067">
                  <a:extLst>
                    <a:ext uri="{9D8B030D-6E8A-4147-A177-3AD203B41FA5}">
                      <a16:colId xmlns:a16="http://schemas.microsoft.com/office/drawing/2014/main" val="3430178812"/>
                    </a:ext>
                  </a:extLst>
                </a:gridCol>
                <a:gridCol w="450749">
                  <a:extLst>
                    <a:ext uri="{9D8B030D-6E8A-4147-A177-3AD203B41FA5}">
                      <a16:colId xmlns:a16="http://schemas.microsoft.com/office/drawing/2014/main" val="2017832450"/>
                    </a:ext>
                  </a:extLst>
                </a:gridCol>
              </a:tblGrid>
              <a:tr h="162000">
                <a:tc gridSpan="1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先に照会のあった　　　　　　　　　　　に対する扶養について、次のとおり回答します。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先に照会のあった　　照会者氏名　　に対する扶養について、次のとおり回答します。</a:t>
                      </a: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76499889"/>
                  </a:ext>
                </a:extLst>
              </a:tr>
              <a:tr h="162000">
                <a:tc gridSpan="11">
                  <a:txBody>
                    <a:bodyPr/>
                    <a:lstStyle/>
                    <a:p>
                      <a:pPr algn="l" fontAlgn="b">
                        <a:tabLst>
                          <a:tab pos="182563" algn="l"/>
                        </a:tabLst>
                      </a:pP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	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精神的な支援について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58812831"/>
                  </a:ext>
                </a:extLst>
              </a:tr>
              <a:tr h="162000">
                <a:tc gridSpan="11">
                  <a:txBody>
                    <a:bodyPr/>
                    <a:lstStyle/>
                    <a:p>
                      <a:pPr marL="0" indent="358775" algn="l" fontAlgn="t">
                        <a:tabLst>
                          <a:tab pos="1431925" algn="l"/>
                        </a:tabLst>
                      </a:pP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精神的な支援・・・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	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対象者に対する定期的な訪問、電話、手紙のやり取り、一時的な子供の預かりなど金銭的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indent="358775" algn="l" fontAlgn="t">
                        <a:tabLst>
                          <a:tab pos="1431925" algn="l"/>
                        </a:tabLst>
                      </a:pP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	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な援助以外の対象への関わりをいいます。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精神的な支援・・・対象者に対する定期的な訪問、電話、手紙のやり取り、一時的な子供の預かりなど金銭的な援助以外の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対象への関わりをいいます。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13650138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 gridSpan="2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精神的な支援の可否　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可　・　不可　　　　　　　　　　　　　　　</a:t>
                      </a:r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可　・　不可　　　　　　　　　　　　　　　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　　　　　　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61997771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理由</a:t>
                      </a:r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t"/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t"/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理由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t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t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t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82144406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支援の開始時期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年　　月から</a:t>
                      </a:r>
                      <a:r>
                        <a:rPr lang="en-US" altLang="ja-JP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又は既に行っている</a:t>
                      </a:r>
                      <a:r>
                        <a:rPr lang="en-US" altLang="ja-JP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年　　月から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又は既に行っている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79868629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具体的な支援の内容及び頻度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>
                  <a:txBody>
                    <a:bodyPr/>
                    <a:lstStyle/>
                    <a:p>
                      <a:r>
                        <a:rPr lang="en-US" altLang="zh-TW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zh-TW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緊急連絡先</a:t>
                      </a:r>
                      <a:r>
                        <a:rPr lang="en-US" altLang="zh-TW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zh-TW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電話番号　　－　　－　　</a:t>
                      </a:r>
                      <a:r>
                        <a:rPr lang="en-US" altLang="zh-TW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3600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緊急連絡先</a:t>
                      </a:r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電話番号　　－　　－　　</a:t>
                      </a:r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3600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87547028"/>
                  </a:ext>
                </a:extLst>
              </a:tr>
              <a:tr h="162000">
                <a:tc gridSpan="3">
                  <a:txBody>
                    <a:bodyPr/>
                    <a:lstStyle/>
                    <a:p>
                      <a:pPr algn="l" fontAlgn="b">
                        <a:tabLst>
                          <a:tab pos="182563" algn="l"/>
                        </a:tabLst>
                      </a:pPr>
                      <a:r>
                        <a:rPr lang="en-US" altLang="ja-JP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	</a:t>
                      </a:r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金銭的な援助について</a:t>
                      </a:r>
                    </a:p>
                  </a:txBody>
                  <a:tcPr marL="3600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44104583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 gridSpan="2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金銭的な援助の可否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可　・　不可</a:t>
                      </a:r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200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200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200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1557791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理由</a:t>
                      </a:r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b"/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b"/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25670104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将来的な援助の意思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有　・　無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71783738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援助の開始時期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200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marL="0" marR="0" lvl="0" indent="0" algn="l" defTabSz="6858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年　　月から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又は既に行っている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200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200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200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200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25467916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5" gridSpan="2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援助の方法・程度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5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5" gridSpan="7">
                  <a:txBody>
                    <a:bodyPr/>
                    <a:lstStyle/>
                    <a:p>
                      <a:pPr algn="l" fontAlgn="t">
                        <a:spcBef>
                          <a:spcPts val="200"/>
                        </a:spcBef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①金銭により毎月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</a:t>
                      </a:r>
                      <a:r>
                        <a:rPr lang="ja-JP" altLang="en-US" sz="900" b="0" i="0" u="sng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      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円を送付します。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②物品により毎月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を　　　　　程度送付します。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③氏名　　　　　　を引き取って扶養します。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④その他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5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5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5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rowSpan="5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5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5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3893490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27929245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25583266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81460010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b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72227582"/>
                  </a:ext>
                </a:extLst>
              </a:tr>
              <a:tr h="162000">
                <a:tc gridSpan="3">
                  <a:txBody>
                    <a:bodyPr/>
                    <a:lstStyle/>
                    <a:p>
                      <a:pPr algn="l" fontAlgn="t">
                        <a:tabLst>
                          <a:tab pos="182563" algn="l"/>
                        </a:tabLst>
                      </a:pP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	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私の世帯について</a:t>
                      </a:r>
                    </a:p>
                  </a:txBody>
                  <a:tcPr marL="3600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763380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(1)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家族構成・収入等の状況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5826622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　　　　名</a:t>
                      </a:r>
                    </a:p>
                  </a:txBody>
                  <a:tcPr marL="0" marR="0" marT="0" marB="0" anchor="b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</a:p>
                  </a:txBody>
                  <a:tcPr marL="0" marR="0" marT="0" marB="0" anchor="b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marL="0" marR="0" marT="0" marB="0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職　業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勤　　務　　先</a:t>
                      </a:r>
                    </a:p>
                  </a:txBody>
                  <a:tcPr marL="0" marR="0" marT="0" marB="0" anchor="b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平　均　月　収　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18053366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本人</a:t>
                      </a:r>
                    </a:p>
                  </a:txBody>
                  <a:tcPr marL="0" marR="0" marT="0" marB="0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45550615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32192630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08312590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40129378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89597403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 gridSpan="9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上記のうち　　　　　　　　　　　についての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①税法上の扶養控除を受けている者の氏名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②会社等から家族手当を受けている者の氏名及び月額　　　　　　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円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99021970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9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42387054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9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9053903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t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(2)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資産の状況</a:t>
                      </a:r>
                    </a:p>
                  </a:txBody>
                  <a:tcPr marL="36000" marR="0" marT="1800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algn="l" fontAlgn="ctr">
                        <a:spcBef>
                          <a:spcPts val="600"/>
                        </a:spcBef>
                        <a:tabLst>
                          <a:tab pos="1616075" algn="l"/>
                        </a:tabLst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①家屋　㎡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坪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	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②宅地　　㎡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坪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  <a:p>
                      <a:pPr algn="l" fontAlgn="ctr">
                        <a:spcBef>
                          <a:spcPts val="600"/>
                        </a:spcBef>
                        <a:tabLst>
                          <a:tab pos="1616075" algn="l"/>
                        </a:tabLst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③田畑　㎡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坪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	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④山林等　㎡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坪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②宅地　　㎡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坪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21626332"/>
                  </a:ext>
                </a:extLst>
              </a:tr>
              <a:tr h="162000">
                <a:tc rowSpan="3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 gridSpan="2">
                  <a:txBody>
                    <a:bodyPr/>
                    <a:lstStyle/>
                    <a:p>
                      <a:pPr algn="l" fontAlgn="t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(3)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負債の状況</a:t>
                      </a:r>
                    </a:p>
                  </a:txBody>
                  <a:tcPr marL="36000" marR="0" marT="1800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36000" marT="0" marB="0" vert="wordArtVertRtl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負債の内容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返済月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返済の終了予定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71294354"/>
                  </a:ext>
                </a:extLst>
              </a:tr>
              <a:tr h="162000">
                <a:tc v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住宅ローン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71177618"/>
                  </a:ext>
                </a:extLst>
              </a:tr>
              <a:tr h="162000">
                <a:tc v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70190672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(4)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健康保険等の加入状況</a:t>
                      </a:r>
                    </a:p>
                  </a:txBody>
                  <a:tcPr marL="36000" marR="0" marT="1800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①国民健康保険　②健康保険　③共済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④その他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36000" marR="0" marT="1800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90769365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上記で①以外に加入している場合　　　　　　　　　　　については被扶養者として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55037810"/>
                  </a:ext>
                </a:extLst>
              </a:tr>
              <a:tr h="182228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①認定されている　②認定されていない　③認定手続を取るつもり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47948658"/>
                  </a:ext>
                </a:extLst>
              </a:tr>
              <a:tr h="106508">
                <a:tc>
                  <a:txBody>
                    <a:bodyPr/>
                    <a:lstStyle/>
                    <a:p>
                      <a:pPr algn="l" fontAlgn="b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b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記入上の注意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8802963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10">
                  <a:txBody>
                    <a:bodyPr/>
                    <a:lstStyle/>
                    <a:p>
                      <a:pPr algn="l" fontAlgn="b">
                        <a:tabLst>
                          <a:tab pos="182563" algn="l"/>
                        </a:tabLst>
                      </a:pP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	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該当するものを〇で囲み、必要事項を記入してください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77761914"/>
                  </a:ext>
                </a:extLst>
              </a:tr>
              <a:tr h="162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10">
                  <a:txBody>
                    <a:bodyPr/>
                    <a:lstStyle/>
                    <a:p>
                      <a:pPr algn="l" fontAlgn="b">
                        <a:tabLst>
                          <a:tab pos="182563" algn="l"/>
                        </a:tabLst>
                      </a:pP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	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平均月収額は総収入から所得税、社会保険料、事業経費等を差し引いた額を記入して下さい。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3330372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70C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9">
                  <a:txBody>
                    <a:bodyPr/>
                    <a:lstStyle/>
                    <a:p>
                      <a:pPr algn="l" fontAlgn="t">
                        <a:tabLst>
                          <a:tab pos="182563" algn="l"/>
                        </a:tabLst>
                      </a:pP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	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収入、負債の状況については、源泉徴収票、給与明細書、ローン返済予定表の写しなど、その状況が明らかになる書類を添付してください。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35215111"/>
                  </a:ext>
                </a:extLst>
              </a:tr>
            </a:tbl>
          </a:graphicData>
        </a:graphic>
      </p:graphicFrame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F7AC7732-B235-4B02-8236-3984D6716E30}"/>
              </a:ext>
            </a:extLst>
          </p:cNvPr>
          <p:cNvSpPr/>
          <p:nvPr/>
        </p:nvSpPr>
        <p:spPr>
          <a:xfrm>
            <a:off x="745349" y="9620600"/>
            <a:ext cx="1336386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395558A7-5761-4E8B-B297-C4FDCFB3E915}"/>
              </a:ext>
            </a:extLst>
          </p:cNvPr>
          <p:cNvSpPr/>
          <p:nvPr/>
        </p:nvSpPr>
        <p:spPr>
          <a:xfrm>
            <a:off x="551747" y="375625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24" name="Rectangle 109">
            <a:extLst>
              <a:ext uri="{FF2B5EF4-FFF2-40B4-BE49-F238E27FC236}">
                <a16:creationId xmlns:a16="http://schemas.microsoft.com/office/drawing/2014/main" id="{57CF816F-A6C6-4DD0-8900-A8817A0BE99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1747" y="1086074"/>
            <a:ext cx="5759748" cy="26161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0" tIns="45720" rIns="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fontAlgn="ctr"/>
            <a:r>
              <a:rPr lang="ja-JP" altLang="en-US" sz="11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扶　養　届　書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E039F7DD-16AB-47E9-8432-50B0669B6C54}"/>
              </a:ext>
            </a:extLst>
          </p:cNvPr>
          <p:cNvSpPr/>
          <p:nvPr/>
        </p:nvSpPr>
        <p:spPr>
          <a:xfrm>
            <a:off x="4178967" y="1255230"/>
            <a:ext cx="324000" cy="373156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CB4E6B73-5913-4423-8E2B-677F49D9BE45}"/>
              </a:ext>
            </a:extLst>
          </p:cNvPr>
          <p:cNvSpPr/>
          <p:nvPr/>
        </p:nvSpPr>
        <p:spPr>
          <a:xfrm>
            <a:off x="1454458" y="1656972"/>
            <a:ext cx="71724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照会者氏名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9173B79E-2A0F-4430-8E69-8417A35237B8}"/>
              </a:ext>
            </a:extLst>
          </p:cNvPr>
          <p:cNvSpPr/>
          <p:nvPr/>
        </p:nvSpPr>
        <p:spPr>
          <a:xfrm>
            <a:off x="3057553" y="4618975"/>
            <a:ext cx="540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例示金額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1C415769-E9B3-4EA6-8A6A-4EACEBB88CE2}"/>
              </a:ext>
            </a:extLst>
          </p:cNvPr>
          <p:cNvSpPr/>
          <p:nvPr/>
        </p:nvSpPr>
        <p:spPr>
          <a:xfrm>
            <a:off x="1492557" y="6603180"/>
            <a:ext cx="71724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照会者氏名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63ABB983-E2BC-4766-A55E-84E1EE488B9F}"/>
              </a:ext>
            </a:extLst>
          </p:cNvPr>
          <p:cNvSpPr/>
          <p:nvPr/>
        </p:nvSpPr>
        <p:spPr>
          <a:xfrm>
            <a:off x="3740999" y="8215512"/>
            <a:ext cx="71612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照会者氏名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18F0E9D7-594E-4A50-9F67-F345281B0142}"/>
              </a:ext>
            </a:extLst>
          </p:cNvPr>
          <p:cNvSpPr/>
          <p:nvPr/>
        </p:nvSpPr>
        <p:spPr>
          <a:xfrm>
            <a:off x="893093" y="8586476"/>
            <a:ext cx="612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2DE47D43-D0FD-4208-98B5-34523D7198FD}"/>
              </a:ext>
            </a:extLst>
          </p:cNvPr>
          <p:cNvSpPr/>
          <p:nvPr/>
        </p:nvSpPr>
        <p:spPr>
          <a:xfrm>
            <a:off x="1688244" y="8591880"/>
            <a:ext cx="612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世帯員番号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0F3319B0-DCFE-40BC-84AA-DC47BCB1FA01}"/>
              </a:ext>
            </a:extLst>
          </p:cNvPr>
          <p:cNvSpPr txBox="1"/>
          <p:nvPr/>
        </p:nvSpPr>
        <p:spPr>
          <a:xfrm>
            <a:off x="5347334" y="1086074"/>
            <a:ext cx="1348799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記入日　　　年　月　日</a:t>
            </a:r>
          </a:p>
        </p:txBody>
      </p: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E081B6A4-4C03-426F-ACE7-46C1E30FE999}"/>
              </a:ext>
            </a:extLst>
          </p:cNvPr>
          <p:cNvGrpSpPr/>
          <p:nvPr/>
        </p:nvGrpSpPr>
        <p:grpSpPr>
          <a:xfrm>
            <a:off x="551747" y="684185"/>
            <a:ext cx="1527587" cy="296099"/>
            <a:chOff x="4074450" y="1176404"/>
            <a:chExt cx="1527587" cy="296099"/>
          </a:xfrm>
          <a:noFill/>
        </p:grpSpPr>
        <p:sp>
          <p:nvSpPr>
            <p:cNvPr id="35" name="正方形/長方形 34">
              <a:extLst>
                <a:ext uri="{FF2B5EF4-FFF2-40B4-BE49-F238E27FC236}">
                  <a16:creationId xmlns:a16="http://schemas.microsoft.com/office/drawing/2014/main" id="{574CC389-F827-440C-8016-E5F41B1C4B3A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36" name="正方形/長方形 35">
              <a:extLst>
                <a:ext uri="{FF2B5EF4-FFF2-40B4-BE49-F238E27FC236}">
                  <a16:creationId xmlns:a16="http://schemas.microsoft.com/office/drawing/2014/main" id="{81EEE8F7-5500-44DD-902B-7CAE9BD86AB2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38" name="正方形/長方形 37">
              <a:extLst>
                <a:ext uri="{FF2B5EF4-FFF2-40B4-BE49-F238E27FC236}">
                  <a16:creationId xmlns:a16="http://schemas.microsoft.com/office/drawing/2014/main" id="{1289ACDD-9EDC-4E1B-BC79-B68011248B1E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39" name="正方形/長方形 38">
              <a:extLst>
                <a:ext uri="{FF2B5EF4-FFF2-40B4-BE49-F238E27FC236}">
                  <a16:creationId xmlns:a16="http://schemas.microsoft.com/office/drawing/2014/main" id="{1D90A8A1-262D-4BA8-B810-705D09CCB099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25E2385F-AF17-489D-80DF-144F2F729F8E}"/>
              </a:ext>
            </a:extLst>
          </p:cNvPr>
          <p:cNvSpPr/>
          <p:nvPr/>
        </p:nvSpPr>
        <p:spPr>
          <a:xfrm>
            <a:off x="2483395" y="8586476"/>
            <a:ext cx="754983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FDB6418A-A541-476E-84C3-D980D624119C}"/>
              </a:ext>
            </a:extLst>
          </p:cNvPr>
          <p:cNvSpPr/>
          <p:nvPr/>
        </p:nvSpPr>
        <p:spPr>
          <a:xfrm>
            <a:off x="989475" y="5787834"/>
            <a:ext cx="97851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氏名（扶養義務者氏名）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C754B0CE-AC11-4429-91ED-08A5442C8B7E}"/>
              </a:ext>
            </a:extLst>
          </p:cNvPr>
          <p:cNvSpPr/>
          <p:nvPr/>
        </p:nvSpPr>
        <p:spPr>
          <a:xfrm>
            <a:off x="551747" y="529861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grpSp>
        <p:nvGrpSpPr>
          <p:cNvPr id="33" name="グループ化 32">
            <a:extLst>
              <a:ext uri="{FF2B5EF4-FFF2-40B4-BE49-F238E27FC236}">
                <a16:creationId xmlns:a16="http://schemas.microsoft.com/office/drawing/2014/main" id="{DF132CB3-99E0-4190-B3B7-82AE73F2D411}"/>
              </a:ext>
            </a:extLst>
          </p:cNvPr>
          <p:cNvGrpSpPr/>
          <p:nvPr/>
        </p:nvGrpSpPr>
        <p:grpSpPr>
          <a:xfrm>
            <a:off x="4074393" y="384766"/>
            <a:ext cx="2234607" cy="365760"/>
            <a:chOff x="3645000" y="1370007"/>
            <a:chExt cx="2234607" cy="365760"/>
          </a:xfrm>
          <a:noFill/>
        </p:grpSpPr>
        <p:sp>
          <p:nvSpPr>
            <p:cNvPr id="40" name="正方形/長方形 39">
              <a:extLst>
                <a:ext uri="{FF2B5EF4-FFF2-40B4-BE49-F238E27FC236}">
                  <a16:creationId xmlns:a16="http://schemas.microsoft.com/office/drawing/2014/main" id="{BE887487-9DFE-4E04-96F7-AF025E984E4C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41" name="正方形/長方形 40">
              <a:extLst>
                <a:ext uri="{FF2B5EF4-FFF2-40B4-BE49-F238E27FC236}">
                  <a16:creationId xmlns:a16="http://schemas.microsoft.com/office/drawing/2014/main" id="{FD18BE51-6F30-44DD-8FAA-5FF534335E58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114955460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B9A5687E-6292-4A72-A7CA-DDC9EB3E255E}"/>
</file>

<file path=customXml/itemProps2.xml><?xml version="1.0" encoding="utf-8"?>
<ds:datastoreItem xmlns:ds="http://schemas.openxmlformats.org/officeDocument/2006/customXml" ds:itemID="{F6708666-1084-48D2-8DE3-E986A5F13D02}"/>
</file>

<file path=customXml/itemProps3.xml><?xml version="1.0" encoding="utf-8"?>
<ds:datastoreItem xmlns:ds="http://schemas.openxmlformats.org/officeDocument/2006/customXml" ds:itemID="{F4F9892A-836C-44CF-B951-E865CEDCE8ED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122</TotalTime>
  <Words>574</Words>
  <Application>Microsoft Office PowerPoint</Application>
  <PresentationFormat>A4 210 x 297 mm</PresentationFormat>
  <Paragraphs>131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129</cp:revision>
  <dcterms:created xsi:type="dcterms:W3CDTF">2022-01-20T04:34:58Z</dcterms:created>
  <dcterms:modified xsi:type="dcterms:W3CDTF">2024-03-25T07:06:41Z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574f20e1-551b-4acc-ac24-0744b272e27e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