
<file path=[Content_Types].xml><?xml version="1.0" encoding="utf-8"?>
<Types xmlns="http://schemas.openxmlformats.org/package/2006/content-types">
  <Default Extension="rels" ContentType="application/vnd.openxmlformats-package.relationships+xml"/>
  <Default Extension="xml" ContentType="application/xml"/>
  <Override PartName="/ppt/slides/slide1.xml" ContentType="application/vnd.openxmlformats-officedocument.presentationml.slide+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notesSlides/notesSlide1.xml" ContentType="application/vnd.openxmlformats-officedocument.presentationml.notesSlide+xml"/>
  <Override PartName="/ppt/notesMasters/notesMaster1.xml" ContentType="application/vnd.openxmlformats-officedocument.presentationml.notesMaster+xml"/>
  <Override PartName="/ppt/theme/theme1.xml" ContentType="application/vnd.openxmlformats-officedocument.theme+xml"/>
  <Override PartName="/ppt/theme/theme2.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3"/>
  </p:notesMasterIdLst>
  <p:sldIdLst>
    <p:sldId id="259" r:id="rId2"/>
  </p:sldIdLst>
  <p:sldSz cx="6858000" cy="9144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581" autoAdjust="0"/>
    <p:restoredTop sz="94559" autoAdjust="0"/>
  </p:normalViewPr>
  <p:slideViewPr>
    <p:cSldViewPr snapToGrid="0">
      <p:cViewPr>
        <p:scale>
          <a:sx n="100" d="100"/>
          <a:sy n="100" d="100"/>
        </p:scale>
        <p:origin x="1180" y="-179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ustomXml" Target="../customXml/item1.xml"/><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10" Type="http://schemas.openxmlformats.org/officeDocument/2006/relationships/customXml" Target="../customXml/item3.xml"/><Relationship Id="rId4" Type="http://schemas.openxmlformats.org/officeDocument/2006/relationships/presProps" Target="presProps.xml"/><Relationship Id="rId9" Type="http://schemas.openxmlformats.org/officeDocument/2006/relationships/customXml" Target="../customXml/item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F1C5091-65F7-454E-AC57-81D56E555BD5}" type="datetimeFigureOut">
              <a:rPr kumimoji="1" lang="ja-JP" altLang="en-US" smtClean="0"/>
              <a:t>2025/7/29</a:t>
            </a:fld>
            <a:endParaRPr kumimoji="1" lang="ja-JP" altLang="en-US"/>
          </a:p>
        </p:txBody>
      </p:sp>
      <p:sp>
        <p:nvSpPr>
          <p:cNvPr id="4" name="スライド イメージ プレースホルダー 3"/>
          <p:cNvSpPr>
            <a:spLocks noGrp="1" noRot="1" noChangeAspect="1"/>
          </p:cNvSpPr>
          <p:nvPr>
            <p:ph type="sldImg" idx="2"/>
          </p:nvPr>
        </p:nvSpPr>
        <p:spPr>
          <a:xfrm>
            <a:off x="2271713" y="1143000"/>
            <a:ext cx="2314575"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8415596-9EC1-44E6-A768-56875A8D252D}" type="slidenum">
              <a:rPr kumimoji="1" lang="ja-JP" altLang="en-US" smtClean="0"/>
              <a:t>‹#›</a:t>
            </a:fld>
            <a:endParaRPr kumimoji="1" lang="ja-JP" altLang="en-US"/>
          </a:p>
        </p:txBody>
      </p:sp>
    </p:spTree>
    <p:extLst>
      <p:ext uri="{BB962C8B-B14F-4D97-AF65-F5344CB8AC3E}">
        <p14:creationId xmlns:p14="http://schemas.microsoft.com/office/powerpoint/2010/main" val="1886128588"/>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fld id="{C8415596-9EC1-44E6-A768-56875A8D252D}" type="slidenum">
              <a:rPr kumimoji="1" lang="ja-JP" altLang="en-US" smtClean="0"/>
              <a:t>1</a:t>
            </a:fld>
            <a:endParaRPr kumimoji="1" lang="ja-JP" altLang="en-US"/>
          </a:p>
        </p:txBody>
      </p:sp>
    </p:spTree>
    <p:extLst>
      <p:ext uri="{BB962C8B-B14F-4D97-AF65-F5344CB8AC3E}">
        <p14:creationId xmlns:p14="http://schemas.microsoft.com/office/powerpoint/2010/main" val="187311184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496484"/>
            <a:ext cx="5829300" cy="3183467"/>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4802717"/>
            <a:ext cx="5143500" cy="2207683"/>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18506033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45834254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486834"/>
            <a:ext cx="1478756" cy="774911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486834"/>
            <a:ext cx="4350544" cy="774911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90479451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067644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279653"/>
            <a:ext cx="5915025" cy="3803649"/>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119286"/>
            <a:ext cx="5915025" cy="2000249"/>
          </a:xfrm>
        </p:spPr>
        <p:txBody>
          <a:bodyPr/>
          <a:lstStyle>
            <a:lvl1pPr marL="0" indent="0">
              <a:buNone/>
              <a:defRPr sz="1800">
                <a:solidFill>
                  <a:schemeClr val="tx1">
                    <a:tint val="82000"/>
                  </a:schemeClr>
                </a:solidFill>
              </a:defRPr>
            </a:lvl1pPr>
            <a:lvl2pPr marL="342900" indent="0">
              <a:buNone/>
              <a:defRPr sz="1500">
                <a:solidFill>
                  <a:schemeClr val="tx1">
                    <a:tint val="82000"/>
                  </a:schemeClr>
                </a:solidFill>
              </a:defRPr>
            </a:lvl2pPr>
            <a:lvl3pPr marL="685800" indent="0">
              <a:buNone/>
              <a:defRPr sz="1350">
                <a:solidFill>
                  <a:schemeClr val="tx1">
                    <a:tint val="82000"/>
                  </a:schemeClr>
                </a:solidFill>
              </a:defRPr>
            </a:lvl3pPr>
            <a:lvl4pPr marL="1028700" indent="0">
              <a:buNone/>
              <a:defRPr sz="1200">
                <a:solidFill>
                  <a:schemeClr val="tx1">
                    <a:tint val="82000"/>
                  </a:schemeClr>
                </a:solidFill>
              </a:defRPr>
            </a:lvl4pPr>
            <a:lvl5pPr marL="1371600" indent="0">
              <a:buNone/>
              <a:defRPr sz="1200">
                <a:solidFill>
                  <a:schemeClr val="tx1">
                    <a:tint val="82000"/>
                  </a:schemeClr>
                </a:solidFill>
              </a:defRPr>
            </a:lvl5pPr>
            <a:lvl6pPr marL="1714500" indent="0">
              <a:buNone/>
              <a:defRPr sz="1200">
                <a:solidFill>
                  <a:schemeClr val="tx1">
                    <a:tint val="82000"/>
                  </a:schemeClr>
                </a:solidFill>
              </a:defRPr>
            </a:lvl6pPr>
            <a:lvl7pPr marL="2057400" indent="0">
              <a:buNone/>
              <a:defRPr sz="1200">
                <a:solidFill>
                  <a:schemeClr val="tx1">
                    <a:tint val="82000"/>
                  </a:schemeClr>
                </a:solidFill>
              </a:defRPr>
            </a:lvl7pPr>
            <a:lvl8pPr marL="2400300" indent="0">
              <a:buNone/>
              <a:defRPr sz="1200">
                <a:solidFill>
                  <a:schemeClr val="tx1">
                    <a:tint val="82000"/>
                  </a:schemeClr>
                </a:solidFill>
              </a:defRPr>
            </a:lvl8pPr>
            <a:lvl9pPr marL="2743200" indent="0">
              <a:buNone/>
              <a:defRPr sz="1200">
                <a:solidFill>
                  <a:schemeClr val="tx1">
                    <a:tint val="82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4996630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7794334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486836"/>
            <a:ext cx="5915025" cy="1767417"/>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241551"/>
            <a:ext cx="2901255"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340100"/>
            <a:ext cx="2901255"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241551"/>
            <a:ext cx="2915543"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340100"/>
            <a:ext cx="2915543"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0549081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92315060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1810911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316569"/>
            <a:ext cx="3471863" cy="6498167"/>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7532877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316569"/>
            <a:ext cx="3471863" cy="6498167"/>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7274563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486836"/>
            <a:ext cx="5915025" cy="1767417"/>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434167"/>
            <a:ext cx="5915025" cy="5801784"/>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8475136"/>
            <a:ext cx="1543050" cy="486833"/>
          </a:xfrm>
          <a:prstGeom prst="rect">
            <a:avLst/>
          </a:prstGeom>
        </p:spPr>
        <p:txBody>
          <a:bodyPr vert="horz" lIns="91440" tIns="45720" rIns="91440" bIns="45720" rtlCol="0" anchor="ctr"/>
          <a:lstStyle>
            <a:lvl1pPr algn="l">
              <a:defRPr sz="900">
                <a:solidFill>
                  <a:schemeClr val="tx1">
                    <a:tint val="82000"/>
                  </a:schemeClr>
                </a:solidFill>
              </a:defRPr>
            </a:lvl1pPr>
          </a:lstStyle>
          <a:p>
            <a:fld id="{9179161E-A2D7-4283-9AF8-E1DFAFE9E73D}" type="datetimeFigureOut">
              <a:rPr kumimoji="1" lang="ja-JP" altLang="en-US" smtClean="0"/>
              <a:t>2025/7/29</a:t>
            </a:fld>
            <a:endParaRPr kumimoji="1" lang="ja-JP" altLang="en-US"/>
          </a:p>
        </p:txBody>
      </p:sp>
      <p:sp>
        <p:nvSpPr>
          <p:cNvPr id="5" name="Footer Placeholder 4"/>
          <p:cNvSpPr>
            <a:spLocks noGrp="1"/>
          </p:cNvSpPr>
          <p:nvPr>
            <p:ph type="ftr" sz="quarter" idx="3"/>
          </p:nvPr>
        </p:nvSpPr>
        <p:spPr>
          <a:xfrm>
            <a:off x="2271713" y="8475136"/>
            <a:ext cx="2314575" cy="486833"/>
          </a:xfrm>
          <a:prstGeom prst="rect">
            <a:avLst/>
          </a:prstGeom>
        </p:spPr>
        <p:txBody>
          <a:bodyPr vert="horz" lIns="91440" tIns="45720" rIns="91440" bIns="45720" rtlCol="0" anchor="ctr"/>
          <a:lstStyle>
            <a:lvl1pPr algn="ctr">
              <a:defRPr sz="900">
                <a:solidFill>
                  <a:schemeClr val="tx1">
                    <a:tint val="82000"/>
                  </a:schemeClr>
                </a:solidFill>
              </a:defRPr>
            </a:lvl1pPr>
          </a:lstStyle>
          <a:p>
            <a:endParaRPr kumimoji="1" lang="ja-JP" altLang="en-US"/>
          </a:p>
        </p:txBody>
      </p:sp>
      <p:sp>
        <p:nvSpPr>
          <p:cNvPr id="6" name="Slide Number Placeholder 5"/>
          <p:cNvSpPr>
            <a:spLocks noGrp="1"/>
          </p:cNvSpPr>
          <p:nvPr>
            <p:ph type="sldNum" sz="quarter" idx="4"/>
          </p:nvPr>
        </p:nvSpPr>
        <p:spPr>
          <a:xfrm>
            <a:off x="4843463" y="8475136"/>
            <a:ext cx="1543050" cy="486833"/>
          </a:xfrm>
          <a:prstGeom prst="rect">
            <a:avLst/>
          </a:prstGeom>
        </p:spPr>
        <p:txBody>
          <a:bodyPr vert="horz" lIns="91440" tIns="45720" rIns="91440" bIns="45720" rtlCol="0" anchor="ctr"/>
          <a:lstStyle>
            <a:lvl1pPr algn="r">
              <a:defRPr sz="900">
                <a:solidFill>
                  <a:schemeClr val="tx1">
                    <a:tint val="82000"/>
                  </a:schemeClr>
                </a:solidFill>
              </a:defRPr>
            </a:lvl1p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569955532"/>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1406635-49A6-DDF9-F843-CACDEC30D1C9}"/>
            </a:ext>
          </a:extLst>
        </p:cNvPr>
        <p:cNvGrpSpPr/>
        <p:nvPr/>
      </p:nvGrpSpPr>
      <p:grpSpPr>
        <a:xfrm>
          <a:off x="0" y="0"/>
          <a:ext cx="0" cy="0"/>
          <a:chOff x="0" y="0"/>
          <a:chExt cx="0" cy="0"/>
        </a:xfrm>
      </p:grpSpPr>
      <p:graphicFrame>
        <p:nvGraphicFramePr>
          <p:cNvPr id="2" name="表 1">
            <a:extLst>
              <a:ext uri="{FF2B5EF4-FFF2-40B4-BE49-F238E27FC236}">
                <a16:creationId xmlns:a16="http://schemas.microsoft.com/office/drawing/2014/main" id="{5BAA1C3D-75FA-2850-FA4F-72DEDDC3D3B1}"/>
              </a:ext>
            </a:extLst>
          </p:cNvPr>
          <p:cNvGraphicFramePr>
            <a:graphicFrameLocks noGrp="1"/>
          </p:cNvGraphicFramePr>
          <p:nvPr>
            <p:extLst>
              <p:ext uri="{D42A27DB-BD31-4B8C-83A1-F6EECF244321}">
                <p14:modId xmlns:p14="http://schemas.microsoft.com/office/powerpoint/2010/main" val="2221851130"/>
              </p:ext>
            </p:extLst>
          </p:nvPr>
        </p:nvGraphicFramePr>
        <p:xfrm>
          <a:off x="511017" y="1619017"/>
          <a:ext cx="6024022" cy="6333029"/>
        </p:xfrm>
        <a:graphic>
          <a:graphicData uri="http://schemas.openxmlformats.org/drawingml/2006/table">
            <a:tbl>
              <a:tblPr firstRow="1" firstCol="1" bandRow="1">
                <a:tableStyleId>{2D5ABB26-0587-4C30-8999-92F81FD0307C}</a:tableStyleId>
              </a:tblPr>
              <a:tblGrid>
                <a:gridCol w="385484">
                  <a:extLst>
                    <a:ext uri="{9D8B030D-6E8A-4147-A177-3AD203B41FA5}">
                      <a16:colId xmlns:a16="http://schemas.microsoft.com/office/drawing/2014/main" val="4127495619"/>
                    </a:ext>
                  </a:extLst>
                </a:gridCol>
                <a:gridCol w="295564">
                  <a:extLst>
                    <a:ext uri="{9D8B030D-6E8A-4147-A177-3AD203B41FA5}">
                      <a16:colId xmlns:a16="http://schemas.microsoft.com/office/drawing/2014/main" val="240365429"/>
                    </a:ext>
                  </a:extLst>
                </a:gridCol>
                <a:gridCol w="1140358">
                  <a:extLst>
                    <a:ext uri="{9D8B030D-6E8A-4147-A177-3AD203B41FA5}">
                      <a16:colId xmlns:a16="http://schemas.microsoft.com/office/drawing/2014/main" val="1704396718"/>
                    </a:ext>
                  </a:extLst>
                </a:gridCol>
                <a:gridCol w="467661">
                  <a:extLst>
                    <a:ext uri="{9D8B030D-6E8A-4147-A177-3AD203B41FA5}">
                      <a16:colId xmlns:a16="http://schemas.microsoft.com/office/drawing/2014/main" val="4293465393"/>
                    </a:ext>
                  </a:extLst>
                </a:gridCol>
                <a:gridCol w="3734955">
                  <a:extLst>
                    <a:ext uri="{9D8B030D-6E8A-4147-A177-3AD203B41FA5}">
                      <a16:colId xmlns:a16="http://schemas.microsoft.com/office/drawing/2014/main" val="3766195910"/>
                    </a:ext>
                  </a:extLst>
                </a:gridCol>
              </a:tblGrid>
              <a:tr h="147421">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請求の</a:t>
                      </a:r>
                    </a:p>
                    <a:p>
                      <a:pPr algn="ctr">
                        <a:buNone/>
                      </a:pPr>
                      <a:r>
                        <a:rPr lang="ja-JP" sz="900" kern="100" dirty="0">
                          <a:effectLst/>
                          <a:latin typeface="ＭＳ Ｐゴシック" panose="020B0600070205080204" pitchFamily="50" charset="-128"/>
                          <a:ea typeface="ＭＳ Ｐゴシック" panose="020B0600070205080204" pitchFamily="50" charset="-128"/>
                        </a:rPr>
                        <a:t>種別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4" gridSpan="2">
                  <a:txBody>
                    <a:bodyPr/>
                    <a:lstStyle/>
                    <a:p>
                      <a:pPr algn="just" fontAlgn="ctr">
                        <a:buNone/>
                      </a:pPr>
                      <a:r>
                        <a:rPr lang="ja-JP" sz="900" kern="100" dirty="0">
                          <a:effectLst/>
                          <a:latin typeface="ＭＳ Ｐゴシック" panose="020B0600070205080204" pitchFamily="50" charset="-128"/>
                          <a:ea typeface="ＭＳ Ｐゴシック" panose="020B0600070205080204" pitchFamily="50" charset="-128"/>
                        </a:rPr>
                        <a:t>戸籍の附票</a:t>
                      </a:r>
                      <a:endParaRPr lang="ja-JP" sz="800" kern="100" dirty="0">
                        <a:effectLst/>
                        <a:latin typeface="ＭＳ Ｐゴシック" panose="020B0600070205080204" pitchFamily="50" charset="-128"/>
                        <a:ea typeface="ＭＳ Ｐゴシック" panose="020B0600070205080204" pitchFamily="50" charset="-128"/>
                      </a:endParaRPr>
                    </a:p>
                    <a:p>
                      <a:pPr marL="100330" indent="-100330" algn="just" fontAlgn="ctr">
                        <a:lnSpc>
                          <a:spcPts val="1200"/>
                        </a:lnSpc>
                        <a:buNone/>
                      </a:pPr>
                      <a:r>
                        <a:rPr lang="ja-JP" sz="700" kern="100" dirty="0">
                          <a:effectLst/>
                          <a:latin typeface="ＭＳ Ｐゴシック" panose="020B0600070205080204" pitchFamily="50" charset="-128"/>
                          <a:ea typeface="ＭＳ Ｐゴシック" panose="020B0600070205080204" pitchFamily="50" charset="-128"/>
                        </a:rPr>
                        <a:t>※原則として、氏名・住所・住所を定めた年月日・生年月日・性別が記載されます</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4"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□全部証明　　　□一部証明</a:t>
                      </a:r>
                      <a:r>
                        <a:rPr lang="ja-JP" sz="900" kern="100" dirty="0">
                          <a:effectLst/>
                        </a:rPr>
                        <a:t>　　　　　　　　　　　　　　　</a:t>
                      </a:r>
                      <a:r>
                        <a:rPr lang="ja-JP" sz="900" kern="100" dirty="0">
                          <a:effectLst/>
                          <a:latin typeface="ＭＳ Ｐゴシック" panose="020B0600070205080204" pitchFamily="50" charset="-128"/>
                          <a:ea typeface="ＭＳ Ｐゴシック" panose="020B0600070205080204" pitchFamily="50" charset="-128"/>
                        </a:rPr>
                        <a:t>通</a:t>
                      </a:r>
                      <a:endParaRPr kumimoji="1" lang="ja-JP" altLang="en-US" dirty="0">
                        <a:latin typeface="ＭＳ Ｐゴシック" panose="020B0600070205080204" pitchFamily="50" charset="-128"/>
                        <a:ea typeface="ＭＳ Ｐゴシック" panose="020B0600070205080204" pitchFamily="50" charset="-128"/>
                      </a:endParaRPr>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074059891"/>
                  </a:ext>
                </a:extLst>
              </a:tr>
              <a:tr h="147421">
                <a:tc vMerge="1">
                  <a:txBody>
                    <a:bodyPr/>
                    <a:lstStyle/>
                    <a:p>
                      <a:endParaRPr kumimoji="1" lang="ja-JP" altLang="en-US"/>
                    </a:p>
                  </a:txBody>
                  <a:tcPr/>
                </a:tc>
                <a:tc gridSpan="2" v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vMerge="1">
                  <a:txBody>
                    <a:bodyPr/>
                    <a:lstStyle/>
                    <a:p>
                      <a:endParaRPr kumimoji="1" lang="ja-JP" altLang="en-US"/>
                    </a:p>
                  </a:txBody>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戸籍の表示（本籍・筆頭者の氏名）の記載　　（□あり　□なし）</a:t>
                      </a:r>
                      <a:endParaRPr kumimoji="1" lang="ja-JP" altLang="en-US" dirty="0">
                        <a:latin typeface="ＭＳ Ｐゴシック" panose="020B0600070205080204" pitchFamily="50" charset="-128"/>
                        <a:ea typeface="ＭＳ Ｐゴシック" panose="020B0600070205080204" pitchFamily="50" charset="-128"/>
                      </a:endParaRPr>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835146486"/>
                  </a:ext>
                </a:extLst>
              </a:tr>
              <a:tr h="147421">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□現在戸籍の附票　　□改製原戸籍の附票</a:t>
                      </a:r>
                      <a:endParaRPr kumimoji="1" lang="ja-JP" altLang="en-US" dirty="0">
                        <a:latin typeface="ＭＳ Ｐゴシック" panose="020B0600070205080204" pitchFamily="50" charset="-128"/>
                        <a:ea typeface="ＭＳ Ｐゴシック" panose="020B0600070205080204" pitchFamily="50" charset="-128"/>
                      </a:endParaRPr>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522617158"/>
                  </a:ext>
                </a:extLst>
              </a:tr>
              <a:tr h="430560">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その他の記載事項　</a:t>
                      </a:r>
                    </a:p>
                    <a:p>
                      <a:pPr algn="just">
                        <a:buNone/>
                      </a:pPr>
                      <a:r>
                        <a:rPr lang="ja-JP"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401719444"/>
                  </a:ext>
                </a:extLst>
              </a:tr>
              <a:tr h="172958">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戸籍の附票の除票</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□戸籍の附票が消除されている場合は除票の写しを請求する</a:t>
                      </a:r>
                      <a:endParaRPr kumimoji="1" lang="ja-JP" altLang="en-US" dirty="0">
                        <a:latin typeface="ＭＳ Ｐゴシック" panose="020B0600070205080204" pitchFamily="50" charset="-128"/>
                        <a:ea typeface="ＭＳ Ｐゴシック" panose="020B0600070205080204" pitchFamily="50" charset="-128"/>
                      </a:endParaRPr>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952886114"/>
                  </a:ext>
                </a:extLst>
              </a:tr>
              <a:tr h="418568">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対象者</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lnSpc>
                          <a:spcPts val="1200"/>
                        </a:lnSpc>
                        <a:buNone/>
                      </a:pPr>
                      <a:r>
                        <a:rPr lang="ja-JP" altLang="en-US"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氏名</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83127" marR="8312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0652833"/>
                  </a:ext>
                </a:extLst>
              </a:tr>
              <a:tr h="22198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2">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rPr>
                        <a:t>生年月日</a:t>
                      </a:r>
                      <a:r>
                        <a:rPr lang="ja-JP" altLang="ja-JP" sz="800" kern="100" dirty="0">
                          <a:effectLst/>
                          <a:latin typeface="ＭＳ Ｐゴシック" panose="020B0600070205080204" pitchFamily="50" charset="-128"/>
                          <a:ea typeface="ＭＳ Ｐゴシック" panose="020B0600070205080204" pitchFamily="50" charset="-128"/>
                        </a:rPr>
                        <a:t>　</a:t>
                      </a: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endParaRPr kumimoji="1" lang="ja-JP" altLang="en-US" dirty="0">
                        <a:latin typeface="ＭＳ Ｐゴシック" panose="020B0600070205080204" pitchFamily="50" charset="-128"/>
                        <a:ea typeface="ＭＳ Ｐゴシック" panose="020B0600070205080204" pitchFamily="50" charset="-128"/>
                      </a:endParaRPr>
                    </a:p>
                  </a:txBody>
                  <a:tcPr marL="83127" marR="8312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388690177"/>
                  </a:ext>
                </a:extLst>
              </a:tr>
              <a:tr h="22198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2">
                  <a:txBody>
                    <a:bodyPr/>
                    <a:lstStyle/>
                    <a:p>
                      <a:pPr algn="l">
                        <a:buNone/>
                      </a:pPr>
                      <a:r>
                        <a:rPr lang="ja-JP" altLang="en-US" sz="900" kern="100" dirty="0">
                          <a:effectLst/>
                          <a:latin typeface="ＭＳ Ｐゴシック" panose="020B0600070205080204" pitchFamily="50" charset="-128"/>
                          <a:ea typeface="ＭＳ Ｐゴシック" panose="020B0600070205080204" pitchFamily="50" charset="-128"/>
                        </a:rPr>
                        <a:t>現</a:t>
                      </a:r>
                      <a:r>
                        <a:rPr lang="ja-JP" altLang="ja-JP" sz="900" kern="100" dirty="0">
                          <a:effectLst/>
                          <a:latin typeface="ＭＳ Ｐゴシック" panose="020B0600070205080204" pitchFamily="50" charset="-128"/>
                          <a:ea typeface="ＭＳ Ｐゴシック" panose="020B0600070205080204" pitchFamily="50" charset="-128"/>
                        </a:rPr>
                        <a:t>住所</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83127" marR="8312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842950052"/>
                  </a:ext>
                </a:extLst>
              </a:tr>
              <a:tr h="22198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2">
                  <a:txBody>
                    <a:bodyPr/>
                    <a:lstStyle/>
                    <a:p>
                      <a:pPr algn="l">
                        <a:buNone/>
                      </a:pPr>
                      <a:r>
                        <a:rPr lang="ja-JP" altLang="ja-JP" sz="900" kern="100" dirty="0">
                          <a:effectLst/>
                          <a:latin typeface="ＭＳ Ｐゴシック" panose="020B0600070205080204" pitchFamily="50" charset="-128"/>
                          <a:ea typeface="ＭＳ Ｐゴシック" panose="020B0600070205080204" pitchFamily="50" charset="-128"/>
                        </a:rPr>
                        <a:t>本籍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83127" marR="8312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04563530"/>
                  </a:ext>
                </a:extLst>
              </a:tr>
              <a:tr h="221984">
                <a:tc vMerge="1">
                  <a:txBody>
                    <a:bodyPr/>
                    <a:lstStyle/>
                    <a:p>
                      <a:endParaRPr kumimoji="1" lang="ja-JP" altLang="en-US"/>
                    </a:p>
                  </a:txBody>
                  <a:tcPr/>
                </a:tc>
                <a:tc gridSpan="2">
                  <a:txBody>
                    <a:bodyPr/>
                    <a:lstStyle/>
                    <a:p>
                      <a:pPr algn="l">
                        <a:lnSpc>
                          <a:spcPts val="1200"/>
                        </a:lnSpc>
                        <a:buNone/>
                      </a:pPr>
                      <a:r>
                        <a:rPr lang="ja-JP" altLang="ja-JP" sz="800" kern="100" dirty="0">
                          <a:effectLst/>
                          <a:latin typeface="ＭＳ Ｐゴシック" panose="020B0600070205080204" pitchFamily="50" charset="-128"/>
                          <a:ea typeface="ＭＳ Ｐゴシック" panose="020B0600070205080204" pitchFamily="50" charset="-128"/>
                        </a:rPr>
                        <a:t>筆頭者</a:t>
                      </a:r>
                      <a:endParaRPr lang="ja-JP" sz="800" kern="100" dirty="0">
                        <a:effectLst/>
                        <a:latin typeface="ＭＳ Ｐゴシック" panose="020B0600070205080204" pitchFamily="50" charset="-128"/>
                        <a:ea typeface="ＭＳ Ｐゴシック" panose="020B0600070205080204" pitchFamily="50" charset="-128"/>
                      </a:endParaRP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83127" marR="8312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964278463"/>
                  </a:ext>
                </a:extLst>
              </a:tr>
              <a:tr h="880165">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事務</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lnSpc>
                          <a:spcPts val="1200"/>
                        </a:lnSpc>
                        <a:buNone/>
                      </a:pPr>
                      <a:r>
                        <a:rPr lang="ja-JP" sz="900" kern="100" dirty="0">
                          <a:effectLst/>
                          <a:latin typeface="ＭＳ Ｐゴシック" panose="020B0600070205080204" pitchFamily="50" charset="-128"/>
                          <a:ea typeface="ＭＳ Ｐゴシック" panose="020B0600070205080204" pitchFamily="50" charset="-128"/>
                        </a:rPr>
                        <a:t>請求事由</a:t>
                      </a:r>
                      <a:endParaRPr lang="ja-JP" sz="800" kern="100" dirty="0">
                        <a:effectLst/>
                        <a:latin typeface="ＭＳ Ｐゴシック" panose="020B0600070205080204" pitchFamily="50" charset="-128"/>
                        <a:ea typeface="ＭＳ Ｐゴシック" panose="020B0600070205080204" pitchFamily="50" charset="-128"/>
                      </a:endParaRPr>
                    </a:p>
                    <a:p>
                      <a:pPr marL="114935" indent="-114935" algn="l">
                        <a:lnSpc>
                          <a:spcPts val="1000"/>
                        </a:lnSpc>
                        <a:buNone/>
                      </a:pPr>
                      <a:r>
                        <a:rPr lang="ja-JP" sz="700" kern="100" dirty="0">
                          <a:effectLst/>
                          <a:latin typeface="ＭＳ Ｐゴシック" panose="020B0600070205080204" pitchFamily="50" charset="-128"/>
                          <a:ea typeface="ＭＳ Ｐゴシック" panose="020B0600070205080204" pitchFamily="50" charset="-128"/>
                        </a:rPr>
                        <a:t>※戸籍の附票のどの部分をどのような目的に利用するかが明らかになるように記載してください</a:t>
                      </a:r>
                      <a:endParaRPr lang="ja-JP" sz="7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83127" marR="8312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838357436"/>
                  </a:ext>
                </a:extLst>
              </a:tr>
              <a:tr h="241281">
                <a:tc vMerge="1">
                  <a:txBody>
                    <a:bodyPr/>
                    <a:lstStyle/>
                    <a:p>
                      <a:endParaRPr kumimoji="1" lang="ja-JP" altLang="en-US" dirty="0"/>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4">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犯罪捜査等のための請求であり、請求事由を明らかにすることが困難な場合</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977382587"/>
                  </a:ext>
                </a:extLst>
              </a:tr>
              <a:tr h="241281">
                <a:tc vMerge="1">
                  <a:txBody>
                    <a:bodyPr/>
                    <a:lstStyle/>
                    <a:p>
                      <a:endParaRPr kumimoji="1" lang="ja-JP" altLang="en-US" dirty="0"/>
                    </a:p>
                  </a:txBody>
                  <a:tcP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3">
                  <a:txBody>
                    <a:bodyPr/>
                    <a:lstStyle/>
                    <a:p>
                      <a:pPr algn="just">
                        <a:buNone/>
                      </a:pP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just">
                        <a:buNone/>
                      </a:pPr>
                      <a:r>
                        <a:rPr kumimoji="1" lang="ja-JP"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法令で定める事務の遂行のために必要である　　　□該当</a:t>
                      </a:r>
                      <a:endParaRPr lang="ja-JP" altLang="en-US" sz="4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dirty="0"/>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289316510"/>
                  </a:ext>
                </a:extLst>
              </a:tr>
              <a:tr h="241281">
                <a:tc vMerge="1">
                  <a:txBody>
                    <a:bodyPr/>
                    <a:lstStyle/>
                    <a:p>
                      <a:endParaRPr kumimoji="1" lang="ja-JP" altLang="en-US" dirty="0"/>
                    </a:p>
                  </a:txBody>
                  <a:tcPr>
                    <a:lnT w="6350" cap="flat" cmpd="sng" algn="ctr">
                      <a:solidFill>
                        <a:schemeClr val="tx1"/>
                      </a:solidFill>
                      <a:prstDash val="solid"/>
                      <a:round/>
                      <a:headEnd type="none" w="med" len="med"/>
                      <a:tailEnd type="none" w="med" len="med"/>
                    </a:lnT>
                  </a:tcPr>
                </a:tc>
                <a:tc vMerge="1">
                  <a:txBody>
                    <a:bodyPr/>
                    <a:lstStyle/>
                    <a:p>
                      <a:pPr algn="just">
                        <a:buNone/>
                      </a:pP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just">
                        <a:buNone/>
                      </a:pPr>
                      <a:r>
                        <a:rPr lang="ja-JP" altLang="en-US" sz="900" kern="100" dirty="0">
                          <a:effectLst/>
                          <a:latin typeface="ＭＳ Ｐゴシック" panose="020B0600070205080204" pitchFamily="50" charset="-128"/>
                          <a:ea typeface="ＭＳ Ｐゴシック" panose="020B0600070205080204" pitchFamily="50" charset="-128"/>
                        </a:rPr>
                        <a:t>根拠法令</a:t>
                      </a: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059796405"/>
                  </a:ext>
                </a:extLst>
              </a:tr>
              <a:tr h="241281">
                <a:tc vMerge="1">
                  <a:txBody>
                    <a:bodyPr/>
                    <a:lstStyle/>
                    <a:p>
                      <a:endParaRPr kumimoji="1" lang="ja-JP" altLang="en-US"/>
                    </a:p>
                  </a:txBody>
                  <a:tcPr/>
                </a:tc>
                <a:tc vMerge="1">
                  <a:txBody>
                    <a:bodyPr/>
                    <a:lstStyle/>
                    <a:p>
                      <a:pPr algn="l">
                        <a:buNone/>
                      </a:pP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a:lnR w="6350" cap="flat" cmpd="sng" algn="ctr">
                      <a:solidFill>
                        <a:schemeClr val="tx1"/>
                      </a:solidFill>
                      <a:prstDash val="solid"/>
                      <a:round/>
                      <a:headEnd type="none" w="med" len="med"/>
                      <a:tailEnd type="none" w="med" len="med"/>
                    </a:lnR>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effectLst/>
                          <a:latin typeface="ＭＳ Ｐゴシック" panose="020B0600070205080204" pitchFamily="50" charset="-128"/>
                          <a:ea typeface="ＭＳ Ｐゴシック" panose="020B0600070205080204" pitchFamily="50" charset="-128"/>
                        </a:rPr>
                        <a:t>困難である理由</a:t>
                      </a: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p>
                  </a:txBody>
                  <a:tcPr marL="83127" marR="8312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29073677"/>
                  </a:ext>
                </a:extLst>
              </a:tr>
              <a:tr h="426720">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機関</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請求機関の名称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p>
                  </a:txBody>
                  <a:tcPr marL="83127" marR="8312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4096558994"/>
                  </a:ext>
                </a:extLst>
              </a:tr>
              <a:tr h="287542">
                <a:tc vMerge="1">
                  <a:txBody>
                    <a:bodyPr/>
                    <a:lstStyle/>
                    <a:p>
                      <a:endParaRPr kumimoji="1" lang="ja-JP" altLang="en-US"/>
                    </a:p>
                  </a:txBody>
                  <a:tcPr/>
                </a:tc>
                <a:tc rowSpan="2"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請求の任に</a:t>
                      </a:r>
                    </a:p>
                    <a:p>
                      <a:pPr algn="l">
                        <a:buNone/>
                      </a:pPr>
                      <a:r>
                        <a:rPr lang="ja-JP" sz="900" kern="100" dirty="0">
                          <a:effectLst/>
                          <a:latin typeface="ＭＳ Ｐゴシック" panose="020B0600070205080204" pitchFamily="50" charset="-128"/>
                          <a:ea typeface="ＭＳ Ｐゴシック" panose="020B0600070205080204" pitchFamily="50" charset="-128"/>
                        </a:rPr>
                        <a:t>当たっている者※</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職名</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just">
                        <a:buNone/>
                      </a:pPr>
                      <a:r>
                        <a:rPr lang="en-US" sz="400" kern="100" dirty="0">
                          <a:effectLst/>
                          <a:latin typeface="ＭＳ Ｐゴシック" panose="020B0600070205080204" pitchFamily="50" charset="-128"/>
                          <a:ea typeface="ＭＳ Ｐゴシック" panose="020B0600070205080204" pitchFamily="50" charset="-128"/>
                        </a:rPr>
                        <a:t> </a:t>
                      </a:r>
                      <a:endParaRPr lang="ja-JP" sz="4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3168" marR="23168"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404715281"/>
                  </a:ext>
                </a:extLst>
              </a:tr>
              <a:tr h="287542">
                <a:tc vMerge="1">
                  <a:txBody>
                    <a:bodyPr/>
                    <a:lstStyle/>
                    <a:p>
                      <a:endParaRPr kumimoji="1" lang="ja-JP" altLang="en-US"/>
                    </a:p>
                  </a:txBody>
                  <a:tcPr/>
                </a:tc>
                <a:tc gridSpan="2" v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vMerge="1">
                  <a:txBody>
                    <a:bodyPr/>
                    <a:lstStyle/>
                    <a:p>
                      <a:endParaRPr kumimoji="1" lang="ja-JP" altLang="en-US"/>
                    </a:p>
                  </a:txBody>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氏名</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just">
                        <a:buNone/>
                      </a:pPr>
                      <a:r>
                        <a:rPr lang="en-US" sz="400" kern="100" dirty="0">
                          <a:effectLst/>
                          <a:latin typeface="ＭＳ Ｐゴシック" panose="020B0600070205080204" pitchFamily="50" charset="-128"/>
                          <a:ea typeface="ＭＳ Ｐゴシック" panose="020B0600070205080204" pitchFamily="50" charset="-128"/>
                        </a:rPr>
                        <a:t> </a:t>
                      </a:r>
                      <a:endParaRPr lang="ja-JP" sz="4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3168" marR="23168"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61564211"/>
                  </a:ext>
                </a:extLst>
              </a:tr>
              <a:tr h="325659">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機関の事務所の所在地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p>
                  </a:txBody>
                  <a:tcPr marL="83127" marR="8312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317571263"/>
                  </a:ext>
                </a:extLst>
              </a:tr>
              <a:tr h="259352">
                <a:tc vMerge="1">
                  <a:txBody>
                    <a:bodyPr/>
                    <a:lstStyle/>
                    <a:p>
                      <a:endParaRPr kumimoji="1" lang="ja-JP" altLang="en-US"/>
                    </a:p>
                  </a:txBody>
                  <a:tcPr/>
                </a:tc>
                <a:tc gridSpan="2">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電話番号</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rPr>
                        <a:t> </a:t>
                      </a:r>
                      <a:endParaRPr kumimoji="1" lang="ja-JP" altLang="en-US" dirty="0"/>
                    </a:p>
                  </a:txBody>
                  <a:tcPr marL="83127" marR="8312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03817576"/>
                  </a:ext>
                </a:extLst>
              </a:tr>
              <a:tr h="172958">
                <a:tc>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備考</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3168" marR="2316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4">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p>
                    <a:p>
                      <a:pPr algn="just">
                        <a:buNone/>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buNone/>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buNone/>
                      </a:pP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83127" marR="8312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849983789"/>
                  </a:ext>
                </a:extLst>
              </a:tr>
            </a:tbl>
          </a:graphicData>
        </a:graphic>
      </p:graphicFrame>
      <p:sp>
        <p:nvSpPr>
          <p:cNvPr id="7" name="Rectangle 109">
            <a:extLst>
              <a:ext uri="{FF2B5EF4-FFF2-40B4-BE49-F238E27FC236}">
                <a16:creationId xmlns:a16="http://schemas.microsoft.com/office/drawing/2014/main" id="{F0B35B22-58EA-FDD2-E21C-FF4238D164E3}"/>
              </a:ext>
            </a:extLst>
          </p:cNvPr>
          <p:cNvSpPr>
            <a:spLocks noChangeArrowheads="1"/>
          </p:cNvSpPr>
          <p:nvPr/>
        </p:nvSpPr>
        <p:spPr bwMode="auto">
          <a:xfrm>
            <a:off x="549000" y="900355"/>
            <a:ext cx="5760000" cy="430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国又は地方公共団体の機関による請求書</a:t>
            </a:r>
            <a:endParaRPr lang="en-US" altLang="ja-JP" sz="1100" dirty="0">
              <a:latin typeface="ＭＳ Ｐゴシック" panose="020B0600070205080204" pitchFamily="50" charset="-128"/>
              <a:ea typeface="ＭＳ Ｐゴシック" panose="020B0600070205080204" pitchFamily="50" charset="-128"/>
              <a:cs typeface="ＤＦ平成明朝体W3" charset="-128"/>
            </a:endParaRPr>
          </a:p>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（戸籍の附票の写し・戸籍の附票の除票の写し）</a:t>
            </a:r>
          </a:p>
        </p:txBody>
      </p:sp>
      <p:sp>
        <p:nvSpPr>
          <p:cNvPr id="19" name="正方形/長方形 18">
            <a:extLst>
              <a:ext uri="{FF2B5EF4-FFF2-40B4-BE49-F238E27FC236}">
                <a16:creationId xmlns:a16="http://schemas.microsoft.com/office/drawing/2014/main" id="{67E895C2-1746-5B51-8ACE-C93A16342ABB}"/>
              </a:ext>
            </a:extLst>
          </p:cNvPr>
          <p:cNvSpPr/>
          <p:nvPr/>
        </p:nvSpPr>
        <p:spPr>
          <a:xfrm>
            <a:off x="5937839" y="28804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36" name="正方形/長方形 35">
            <a:extLst>
              <a:ext uri="{FF2B5EF4-FFF2-40B4-BE49-F238E27FC236}">
                <a16:creationId xmlns:a16="http://schemas.microsoft.com/office/drawing/2014/main" id="{F9BD5F69-E828-6318-1746-965FA5A0D15B}"/>
              </a:ext>
            </a:extLst>
          </p:cNvPr>
          <p:cNvSpPr/>
          <p:nvPr/>
        </p:nvSpPr>
        <p:spPr>
          <a:xfrm>
            <a:off x="2437771" y="2706699"/>
            <a:ext cx="532022" cy="11731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ふりがな</a:t>
            </a:r>
          </a:p>
        </p:txBody>
      </p:sp>
      <p:sp>
        <p:nvSpPr>
          <p:cNvPr id="37" name="正方形/長方形 36">
            <a:extLst>
              <a:ext uri="{FF2B5EF4-FFF2-40B4-BE49-F238E27FC236}">
                <a16:creationId xmlns:a16="http://schemas.microsoft.com/office/drawing/2014/main" id="{5AC827E3-0F5C-D18D-CD19-5663D8F2A997}"/>
              </a:ext>
            </a:extLst>
          </p:cNvPr>
          <p:cNvSpPr/>
          <p:nvPr/>
        </p:nvSpPr>
        <p:spPr>
          <a:xfrm>
            <a:off x="2437772" y="3127704"/>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38" name="正方形/長方形 37">
            <a:extLst>
              <a:ext uri="{FF2B5EF4-FFF2-40B4-BE49-F238E27FC236}">
                <a16:creationId xmlns:a16="http://schemas.microsoft.com/office/drawing/2014/main" id="{9610DE18-0D92-A786-4B10-A0DE7AE8F3D2}"/>
              </a:ext>
            </a:extLst>
          </p:cNvPr>
          <p:cNvSpPr/>
          <p:nvPr/>
        </p:nvSpPr>
        <p:spPr>
          <a:xfrm>
            <a:off x="2437772" y="3348871"/>
            <a:ext cx="41931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現住所</a:t>
            </a:r>
          </a:p>
        </p:txBody>
      </p:sp>
      <p:sp>
        <p:nvSpPr>
          <p:cNvPr id="39" name="正方形/長方形 38">
            <a:extLst>
              <a:ext uri="{FF2B5EF4-FFF2-40B4-BE49-F238E27FC236}">
                <a16:creationId xmlns:a16="http://schemas.microsoft.com/office/drawing/2014/main" id="{6FD20520-354B-907C-F20A-D1AD887E969C}"/>
              </a:ext>
            </a:extLst>
          </p:cNvPr>
          <p:cNvSpPr/>
          <p:nvPr/>
        </p:nvSpPr>
        <p:spPr>
          <a:xfrm>
            <a:off x="2437772" y="3577340"/>
            <a:ext cx="419317" cy="11297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本籍地</a:t>
            </a:r>
          </a:p>
        </p:txBody>
      </p:sp>
      <p:sp>
        <p:nvSpPr>
          <p:cNvPr id="40" name="正方形/長方形 39">
            <a:extLst>
              <a:ext uri="{FF2B5EF4-FFF2-40B4-BE49-F238E27FC236}">
                <a16:creationId xmlns:a16="http://schemas.microsoft.com/office/drawing/2014/main" id="{7FB8667F-0E5A-B212-5099-42C6FEDF9A28}"/>
              </a:ext>
            </a:extLst>
          </p:cNvPr>
          <p:cNvSpPr/>
          <p:nvPr/>
        </p:nvSpPr>
        <p:spPr>
          <a:xfrm>
            <a:off x="2437771" y="3819152"/>
            <a:ext cx="419317" cy="11297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筆頭者</a:t>
            </a:r>
          </a:p>
        </p:txBody>
      </p:sp>
      <p:sp>
        <p:nvSpPr>
          <p:cNvPr id="43" name="正方形/長方形 42">
            <a:extLst>
              <a:ext uri="{FF2B5EF4-FFF2-40B4-BE49-F238E27FC236}">
                <a16:creationId xmlns:a16="http://schemas.microsoft.com/office/drawing/2014/main" id="{348EFAFA-D838-EF69-490F-D4D94173C6C3}"/>
              </a:ext>
            </a:extLst>
          </p:cNvPr>
          <p:cNvSpPr/>
          <p:nvPr/>
        </p:nvSpPr>
        <p:spPr>
          <a:xfrm>
            <a:off x="1092472" y="7623285"/>
            <a:ext cx="41931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備考</a:t>
            </a:r>
          </a:p>
        </p:txBody>
      </p:sp>
      <p:sp>
        <p:nvSpPr>
          <p:cNvPr id="6" name="Rectangle 6">
            <a:extLst>
              <a:ext uri="{FF2B5EF4-FFF2-40B4-BE49-F238E27FC236}">
                <a16:creationId xmlns:a16="http://schemas.microsoft.com/office/drawing/2014/main" id="{751074AE-8AAD-9A6D-75F0-4221F1B9B8A1}"/>
              </a:ext>
            </a:extLst>
          </p:cNvPr>
          <p:cNvSpPr>
            <a:spLocks noChangeArrowheads="1"/>
          </p:cNvSpPr>
          <p:nvPr/>
        </p:nvSpPr>
        <p:spPr bwMode="auto">
          <a:xfrm>
            <a:off x="367362" y="8004998"/>
            <a:ext cx="4435830" cy="5078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1333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13335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請求の任に当たっている者が本人であることを明らかにする書類として、</a:t>
            </a:r>
            <a:endParaRPr kumimoji="0" lang="ja-JP" altLang="ja-JP" sz="900" b="0" i="0" u="none" strike="noStrike" cap="none" normalizeH="0" baseline="0" dirty="0">
              <a:ln>
                <a:noFill/>
              </a:ln>
              <a:solidFill>
                <a:schemeClr val="tx1"/>
              </a:solidFill>
              <a:effectLst/>
            </a:endParaRPr>
          </a:p>
          <a:p>
            <a:pPr marL="0" marR="0" lvl="0" indent="13335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□機関の職員たる身分を示す証明書</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defTabSz="914400"/>
            <a:r>
              <a:rPr lang="ja-JP"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□その他（　　　　　　　　　　　　　　　　　）　　　　　　　　　　　　　の写しを添付しています。</a:t>
            </a:r>
            <a:endPar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p:txBody>
      </p:sp>
      <p:sp>
        <p:nvSpPr>
          <p:cNvPr id="9" name="テキスト ボックス 2">
            <a:extLst>
              <a:ext uri="{FF2B5EF4-FFF2-40B4-BE49-F238E27FC236}">
                <a16:creationId xmlns:a16="http://schemas.microsoft.com/office/drawing/2014/main" id="{5DF5D22B-3F28-E3F3-0A28-1FA06E1C6A79}"/>
              </a:ext>
            </a:extLst>
          </p:cNvPr>
          <p:cNvSpPr txBox="1">
            <a:spLocks noChangeArrowheads="1"/>
          </p:cNvSpPr>
          <p:nvPr/>
        </p:nvSpPr>
        <p:spPr bwMode="auto">
          <a:xfrm>
            <a:off x="581695" y="8528784"/>
            <a:ext cx="5953344" cy="369332"/>
          </a:xfrm>
          <a:prstGeom prst="rect">
            <a:avLst/>
          </a:prstGeom>
          <a:solidFill>
            <a:srgbClr val="FFFFFF"/>
          </a:solidFill>
          <a:ln w="9525">
            <a:solidFill>
              <a:srgbClr val="000000"/>
            </a:solidFill>
            <a:prstDash val="dash"/>
            <a:miter lim="800000"/>
            <a:headEnd/>
            <a:tailEnd/>
          </a:ln>
        </p:spPr>
        <p:txBody>
          <a:bodyPr vert="horz" wrap="square" lIns="91440" tIns="45720" rIns="91440" bIns="45720" numCol="1" anchor="t"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〇　本請求は住民基本台帳法第</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20</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条第２項に基づき行うものです。</a:t>
            </a:r>
            <a:endParaRPr kumimoji="0" lang="ja-JP"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（除票の写しを請求する場合は、同法第</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21</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条の３第２項に基づき行うもの。）</a:t>
            </a:r>
            <a:endParaRPr kumimoji="0" lang="ja-JP" altLang="en-US" sz="900" b="0" i="0" u="none" strike="noStrike" cap="none" normalizeH="0" baseline="0" dirty="0">
              <a:ln>
                <a:noFill/>
              </a:ln>
              <a:solidFill>
                <a:schemeClr val="tx1"/>
              </a:solidFill>
              <a:effectLst/>
              <a:latin typeface="Arial" panose="020B0604020202020204" pitchFamily="34" charset="0"/>
            </a:endParaRPr>
          </a:p>
        </p:txBody>
      </p:sp>
      <p:sp>
        <p:nvSpPr>
          <p:cNvPr id="45" name="正方形/長方形 44">
            <a:extLst>
              <a:ext uri="{FF2B5EF4-FFF2-40B4-BE49-F238E27FC236}">
                <a16:creationId xmlns:a16="http://schemas.microsoft.com/office/drawing/2014/main" id="{D352E3ED-97D4-EECE-7C65-7BAA883BF5D2}"/>
              </a:ext>
            </a:extLst>
          </p:cNvPr>
          <p:cNvSpPr/>
          <p:nvPr/>
        </p:nvSpPr>
        <p:spPr>
          <a:xfrm>
            <a:off x="2437770" y="4296376"/>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請求事由</a:t>
            </a:r>
          </a:p>
        </p:txBody>
      </p:sp>
      <p:sp>
        <p:nvSpPr>
          <p:cNvPr id="46" name="正方形/長方形 45">
            <a:extLst>
              <a:ext uri="{FF2B5EF4-FFF2-40B4-BE49-F238E27FC236}">
                <a16:creationId xmlns:a16="http://schemas.microsoft.com/office/drawing/2014/main" id="{B260A8DE-3D84-F787-795A-CE72F3B28392}"/>
              </a:ext>
            </a:extLst>
          </p:cNvPr>
          <p:cNvSpPr/>
          <p:nvPr/>
        </p:nvSpPr>
        <p:spPr>
          <a:xfrm>
            <a:off x="2437771" y="5977914"/>
            <a:ext cx="942509"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請求機関の名称</a:t>
            </a:r>
          </a:p>
        </p:txBody>
      </p:sp>
      <p:sp>
        <p:nvSpPr>
          <p:cNvPr id="50" name="正方形/長方形 49">
            <a:extLst>
              <a:ext uri="{FF2B5EF4-FFF2-40B4-BE49-F238E27FC236}">
                <a16:creationId xmlns:a16="http://schemas.microsoft.com/office/drawing/2014/main" id="{82492E73-38E7-DB8E-4B03-8739582DF673}"/>
              </a:ext>
            </a:extLst>
          </p:cNvPr>
          <p:cNvSpPr/>
          <p:nvPr/>
        </p:nvSpPr>
        <p:spPr>
          <a:xfrm>
            <a:off x="2948276" y="6310075"/>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職名</a:t>
            </a:r>
          </a:p>
        </p:txBody>
      </p:sp>
      <p:sp>
        <p:nvSpPr>
          <p:cNvPr id="51" name="正方形/長方形 50">
            <a:extLst>
              <a:ext uri="{FF2B5EF4-FFF2-40B4-BE49-F238E27FC236}">
                <a16:creationId xmlns:a16="http://schemas.microsoft.com/office/drawing/2014/main" id="{792355FF-4187-4A7E-4072-98C2B376B969}"/>
              </a:ext>
            </a:extLst>
          </p:cNvPr>
          <p:cNvSpPr/>
          <p:nvPr/>
        </p:nvSpPr>
        <p:spPr>
          <a:xfrm>
            <a:off x="2948276" y="6598968"/>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52" name="正方形/長方形 51">
            <a:extLst>
              <a:ext uri="{FF2B5EF4-FFF2-40B4-BE49-F238E27FC236}">
                <a16:creationId xmlns:a16="http://schemas.microsoft.com/office/drawing/2014/main" id="{953063DF-4E9B-A154-468C-F902FB940213}"/>
              </a:ext>
            </a:extLst>
          </p:cNvPr>
          <p:cNvSpPr/>
          <p:nvPr/>
        </p:nvSpPr>
        <p:spPr>
          <a:xfrm>
            <a:off x="2437771" y="6925419"/>
            <a:ext cx="1254480"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機関の事務所の所在地</a:t>
            </a:r>
          </a:p>
        </p:txBody>
      </p:sp>
      <p:sp>
        <p:nvSpPr>
          <p:cNvPr id="53" name="正方形/長方形 52">
            <a:extLst>
              <a:ext uri="{FF2B5EF4-FFF2-40B4-BE49-F238E27FC236}">
                <a16:creationId xmlns:a16="http://schemas.microsoft.com/office/drawing/2014/main" id="{D8E4E738-976F-0710-A51F-4A001072DEB4}"/>
              </a:ext>
            </a:extLst>
          </p:cNvPr>
          <p:cNvSpPr/>
          <p:nvPr/>
        </p:nvSpPr>
        <p:spPr>
          <a:xfrm>
            <a:off x="2437771" y="7205889"/>
            <a:ext cx="585224"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55" name="正方形/長方形 54">
            <a:extLst>
              <a:ext uri="{FF2B5EF4-FFF2-40B4-BE49-F238E27FC236}">
                <a16:creationId xmlns:a16="http://schemas.microsoft.com/office/drawing/2014/main" id="{1C421A48-F49F-BC9D-6770-36E32C9178FA}"/>
              </a:ext>
            </a:extLst>
          </p:cNvPr>
          <p:cNvSpPr/>
          <p:nvPr/>
        </p:nvSpPr>
        <p:spPr>
          <a:xfrm>
            <a:off x="2437770" y="2905101"/>
            <a:ext cx="419318" cy="13446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Tree>
    <p:extLst>
      <p:ext uri="{BB962C8B-B14F-4D97-AF65-F5344CB8AC3E}">
        <p14:creationId xmlns:p14="http://schemas.microsoft.com/office/powerpoint/2010/main" val="1989220404"/>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テーマ">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游ゴシック Light"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D15C3E30-EAFD-4693-81E3-26F1293006E5}"/>
</file>

<file path=customXml/itemProps2.xml><?xml version="1.0" encoding="utf-8"?>
<ds:datastoreItem xmlns:ds="http://schemas.openxmlformats.org/officeDocument/2006/customXml" ds:itemID="{2C9E1C7B-6AAD-446D-8AEF-DC410783E00F}"/>
</file>

<file path=customXml/itemProps3.xml><?xml version="1.0" encoding="utf-8"?>
<ds:datastoreItem xmlns:ds="http://schemas.openxmlformats.org/officeDocument/2006/customXml" ds:itemID="{0772EE66-DBC3-49E9-B35C-FEB4B1C5A720}"/>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Words>331</Words>
  <TotalTime>0</TotalTime>
  <Template>Office Theme</Template>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erms:created xsi:type="dcterms:W3CDTF">2025-07-28T09:44:26Z</dcterms:created>
  <dcterms:modified xsi:type="dcterms:W3CDTF">2025-07-29T08:04:22Z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0x01010072D4258CA3517149908D3B60E55ECCDC</vt:lpwstr>
  </property>
</Properties>
</file>