
<file path=[Content_Types].xml><?xml version="1.0" encoding="utf-8"?>
<Types xmlns="http://schemas.openxmlformats.org/package/2006/content-types">
  <Default Extension="rels" ContentType="application/vnd.openxmlformats-package.relationships+xml"/>
  <Default Extension="xml" ContentType="application/xml"/>
  <Override PartName="/ppt/slides/slide1.xml" ContentType="application/vnd.openxmlformats-officedocument.presentationml.slide+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notesSlides/notesSlide1.xml" ContentType="application/vnd.openxmlformats-officedocument.presentationml.notesSlide+xml"/>
  <Override PartName="/ppt/notesMasters/notesMaster1.xml" ContentType="application/vnd.openxmlformats-officedocument.presentationml.notesMaster+xml"/>
  <Override PartName="/ppt/theme/theme1.xml" ContentType="application/vnd.openxmlformats-officedocument.theme+xml"/>
  <Override PartName="/ppt/theme/theme2.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3"/>
  </p:notesMasterIdLst>
  <p:sldIdLst>
    <p:sldId id="259" r:id="rId2"/>
  </p:sldIdLst>
  <p:sldSz cx="6858000" cy="9144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581" autoAdjust="0"/>
    <p:restoredTop sz="94559" autoAdjust="0"/>
  </p:normalViewPr>
  <p:slideViewPr>
    <p:cSldViewPr snapToGrid="0">
      <p:cViewPr>
        <p:scale>
          <a:sx n="75" d="100"/>
          <a:sy n="75" d="100"/>
        </p:scale>
        <p:origin x="1792" y="-30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1.xml"/><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10" Type="http://schemas.openxmlformats.org/officeDocument/2006/relationships/customXml" Target="../customXml/item3.xml"/><Relationship Id="rId4" Type="http://schemas.openxmlformats.org/officeDocument/2006/relationships/presProps" Target="presProps.xml"/><Relationship Id="rId9" Type="http://schemas.openxmlformats.org/officeDocument/2006/relationships/customXml" Target="../customXml/item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F1C5091-65F7-454E-AC57-81D56E555BD5}" type="datetimeFigureOut">
              <a:rPr kumimoji="1" lang="ja-JP" altLang="en-US" smtClean="0"/>
              <a:t>2025/7/29</a:t>
            </a:fld>
            <a:endParaRPr kumimoji="1" lang="ja-JP" altLang="en-US"/>
          </a:p>
        </p:txBody>
      </p:sp>
      <p:sp>
        <p:nvSpPr>
          <p:cNvPr id="4" name="スライド イメージ プレースホルダー 3"/>
          <p:cNvSpPr>
            <a:spLocks noGrp="1" noRot="1" noChangeAspect="1"/>
          </p:cNvSpPr>
          <p:nvPr>
            <p:ph type="sldImg" idx="2"/>
          </p:nvPr>
        </p:nvSpPr>
        <p:spPr>
          <a:xfrm>
            <a:off x="2271713" y="1143000"/>
            <a:ext cx="2314575"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8415596-9EC1-44E6-A768-56875A8D252D}" type="slidenum">
              <a:rPr kumimoji="1" lang="ja-JP" altLang="en-US" smtClean="0"/>
              <a:t>‹#›</a:t>
            </a:fld>
            <a:endParaRPr kumimoji="1" lang="ja-JP" altLang="en-US"/>
          </a:p>
        </p:txBody>
      </p:sp>
    </p:spTree>
    <p:extLst>
      <p:ext uri="{BB962C8B-B14F-4D97-AF65-F5344CB8AC3E}">
        <p14:creationId xmlns:p14="http://schemas.microsoft.com/office/powerpoint/2010/main" val="188612858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C8415596-9EC1-44E6-A768-56875A8D252D}" type="slidenum">
              <a:rPr kumimoji="1" lang="ja-JP" altLang="en-US" smtClean="0"/>
              <a:t>1</a:t>
            </a:fld>
            <a:endParaRPr kumimoji="1" lang="ja-JP" altLang="en-US"/>
          </a:p>
        </p:txBody>
      </p:sp>
    </p:spTree>
    <p:extLst>
      <p:ext uri="{BB962C8B-B14F-4D97-AF65-F5344CB8AC3E}">
        <p14:creationId xmlns:p14="http://schemas.microsoft.com/office/powerpoint/2010/main" val="18731118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496484"/>
            <a:ext cx="5829300" cy="3183467"/>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4802717"/>
            <a:ext cx="5143500" cy="2207683"/>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506033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583425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486834"/>
            <a:ext cx="1478756" cy="774911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486834"/>
            <a:ext cx="4350544" cy="774911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0479451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067644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279653"/>
            <a:ext cx="5915025" cy="3803649"/>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119286"/>
            <a:ext cx="5915025" cy="2000249"/>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996630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794334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486836"/>
            <a:ext cx="5915025" cy="1767417"/>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241551"/>
            <a:ext cx="2901255"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340100"/>
            <a:ext cx="2901255"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241551"/>
            <a:ext cx="2915543"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340100"/>
            <a:ext cx="2915543"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0549081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2315060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10911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316569"/>
            <a:ext cx="3471863" cy="6498167"/>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7532877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316569"/>
            <a:ext cx="3471863" cy="6498167"/>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274563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486836"/>
            <a:ext cx="5915025" cy="1767417"/>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434167"/>
            <a:ext cx="5915025" cy="5801784"/>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8475136"/>
            <a:ext cx="1543050" cy="486833"/>
          </a:xfrm>
          <a:prstGeom prst="rect">
            <a:avLst/>
          </a:prstGeom>
        </p:spPr>
        <p:txBody>
          <a:bodyPr vert="horz" lIns="91440" tIns="45720" rIns="91440" bIns="45720" rtlCol="0" anchor="ctr"/>
          <a:lstStyle>
            <a:lvl1pPr algn="l">
              <a:defRPr sz="900">
                <a:solidFill>
                  <a:schemeClr val="tx1">
                    <a:tint val="82000"/>
                  </a:schemeClr>
                </a:solidFill>
              </a:defRPr>
            </a:lvl1pPr>
          </a:lstStyle>
          <a:p>
            <a:fld id="{9179161E-A2D7-4283-9AF8-E1DFAFE9E73D}" type="datetimeFigureOut">
              <a:rPr kumimoji="1" lang="ja-JP" altLang="en-US" smtClean="0"/>
              <a:t>2025/7/29</a:t>
            </a:fld>
            <a:endParaRPr kumimoji="1" lang="ja-JP" altLang="en-US"/>
          </a:p>
        </p:txBody>
      </p:sp>
      <p:sp>
        <p:nvSpPr>
          <p:cNvPr id="5" name="Footer Placeholder 4"/>
          <p:cNvSpPr>
            <a:spLocks noGrp="1"/>
          </p:cNvSpPr>
          <p:nvPr>
            <p:ph type="ftr" sz="quarter" idx="3"/>
          </p:nvPr>
        </p:nvSpPr>
        <p:spPr>
          <a:xfrm>
            <a:off x="2271713" y="8475136"/>
            <a:ext cx="2314575" cy="486833"/>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4843463" y="8475136"/>
            <a:ext cx="1543050" cy="486833"/>
          </a:xfrm>
          <a:prstGeom prst="rect">
            <a:avLst/>
          </a:prstGeom>
        </p:spPr>
        <p:txBody>
          <a:bodyPr vert="horz" lIns="91440" tIns="45720" rIns="91440" bIns="45720" rtlCol="0" anchor="ctr"/>
          <a:lstStyle>
            <a:lvl1pPr algn="r">
              <a:defRPr sz="900">
                <a:solidFill>
                  <a:schemeClr val="tx1">
                    <a:tint val="82000"/>
                  </a:schemeClr>
                </a:solidFill>
              </a:defRPr>
            </a:lvl1p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569955532"/>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1406635-49A6-DDF9-F843-CACDEC30D1C9}"/>
            </a:ext>
          </a:extLst>
        </p:cNvPr>
        <p:cNvGrpSpPr/>
        <p:nvPr/>
      </p:nvGrpSpPr>
      <p:grpSpPr>
        <a:xfrm>
          <a:off x="0" y="0"/>
          <a:ext cx="0" cy="0"/>
          <a:chOff x="0" y="0"/>
          <a:chExt cx="0" cy="0"/>
        </a:xfrm>
      </p:grpSpPr>
      <p:graphicFrame>
        <p:nvGraphicFramePr>
          <p:cNvPr id="2" name="表 1">
            <a:extLst>
              <a:ext uri="{FF2B5EF4-FFF2-40B4-BE49-F238E27FC236}">
                <a16:creationId xmlns:a16="http://schemas.microsoft.com/office/drawing/2014/main" id="{5BAA1C3D-75FA-2850-FA4F-72DEDDC3D3B1}"/>
              </a:ext>
            </a:extLst>
          </p:cNvPr>
          <p:cNvGraphicFramePr>
            <a:graphicFrameLocks noGrp="1"/>
          </p:cNvGraphicFramePr>
          <p:nvPr>
            <p:extLst>
              <p:ext uri="{D42A27DB-BD31-4B8C-83A1-F6EECF244321}">
                <p14:modId xmlns:p14="http://schemas.microsoft.com/office/powerpoint/2010/main" val="3687350850"/>
              </p:ext>
            </p:extLst>
          </p:nvPr>
        </p:nvGraphicFramePr>
        <p:xfrm>
          <a:off x="179797" y="2004367"/>
          <a:ext cx="6511544" cy="6092473"/>
        </p:xfrm>
        <a:graphic>
          <a:graphicData uri="http://schemas.openxmlformats.org/drawingml/2006/table">
            <a:tbl>
              <a:tblPr firstRow="1" firstCol="1" bandRow="1">
                <a:tableStyleId>{2D5ABB26-0587-4C30-8999-92F81FD0307C}</a:tableStyleId>
              </a:tblPr>
              <a:tblGrid>
                <a:gridCol w="424032">
                  <a:extLst>
                    <a:ext uri="{9D8B030D-6E8A-4147-A177-3AD203B41FA5}">
                      <a16:colId xmlns:a16="http://schemas.microsoft.com/office/drawing/2014/main" val="4127495619"/>
                    </a:ext>
                  </a:extLst>
                </a:gridCol>
                <a:gridCol w="325120">
                  <a:extLst>
                    <a:ext uri="{9D8B030D-6E8A-4147-A177-3AD203B41FA5}">
                      <a16:colId xmlns:a16="http://schemas.microsoft.com/office/drawing/2014/main" val="240365429"/>
                    </a:ext>
                  </a:extLst>
                </a:gridCol>
                <a:gridCol w="1139515">
                  <a:extLst>
                    <a:ext uri="{9D8B030D-6E8A-4147-A177-3AD203B41FA5}">
                      <a16:colId xmlns:a16="http://schemas.microsoft.com/office/drawing/2014/main" val="1704396718"/>
                    </a:ext>
                  </a:extLst>
                </a:gridCol>
                <a:gridCol w="514427">
                  <a:extLst>
                    <a:ext uri="{9D8B030D-6E8A-4147-A177-3AD203B41FA5}">
                      <a16:colId xmlns:a16="http://schemas.microsoft.com/office/drawing/2014/main" val="4293465393"/>
                    </a:ext>
                  </a:extLst>
                </a:gridCol>
                <a:gridCol w="4108450">
                  <a:extLst>
                    <a:ext uri="{9D8B030D-6E8A-4147-A177-3AD203B41FA5}">
                      <a16:colId xmlns:a16="http://schemas.microsoft.com/office/drawing/2014/main" val="3766195910"/>
                    </a:ext>
                  </a:extLst>
                </a:gridCol>
              </a:tblGrid>
              <a:tr h="147421">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請求の</a:t>
                      </a:r>
                    </a:p>
                    <a:p>
                      <a:pPr algn="ctr">
                        <a:buNone/>
                      </a:pPr>
                      <a:r>
                        <a:rPr lang="ja-JP" sz="900" kern="100" dirty="0">
                          <a:effectLst/>
                          <a:latin typeface="ＭＳ Ｐゴシック" panose="020B0600070205080204" pitchFamily="50" charset="-128"/>
                          <a:ea typeface="ＭＳ Ｐゴシック" panose="020B0600070205080204" pitchFamily="50" charset="-128"/>
                        </a:rPr>
                        <a:t>種別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gridSpan="2">
                  <a:txBody>
                    <a:bodyPr/>
                    <a:lstStyle/>
                    <a:p>
                      <a:pPr algn="just" fontAlgn="ctr">
                        <a:buNone/>
                      </a:pPr>
                      <a:r>
                        <a:rPr lang="ja-JP" sz="900" kern="100" dirty="0">
                          <a:effectLst/>
                          <a:latin typeface="ＭＳ Ｐゴシック" panose="020B0600070205080204" pitchFamily="50" charset="-128"/>
                          <a:ea typeface="ＭＳ Ｐゴシック" panose="020B0600070205080204" pitchFamily="50" charset="-128"/>
                        </a:rPr>
                        <a:t>戸籍の附票</a:t>
                      </a:r>
                      <a:endParaRPr lang="ja-JP" sz="800" kern="100" dirty="0">
                        <a:effectLst/>
                        <a:latin typeface="ＭＳ Ｐゴシック" panose="020B0600070205080204" pitchFamily="50" charset="-128"/>
                        <a:ea typeface="ＭＳ Ｐゴシック" panose="020B0600070205080204" pitchFamily="50" charset="-128"/>
                      </a:endParaRPr>
                    </a:p>
                    <a:p>
                      <a:pPr marL="100330" indent="-100330" algn="just" fontAlgn="ctr">
                        <a:lnSpc>
                          <a:spcPts val="1200"/>
                        </a:lnSpc>
                        <a:buNone/>
                      </a:pPr>
                      <a:r>
                        <a:rPr lang="ja-JP" sz="700" kern="100" dirty="0">
                          <a:effectLst/>
                          <a:latin typeface="ＭＳ Ｐゴシック" panose="020B0600070205080204" pitchFamily="50" charset="-128"/>
                          <a:ea typeface="ＭＳ Ｐゴシック" panose="020B0600070205080204" pitchFamily="50" charset="-128"/>
                        </a:rPr>
                        <a:t>※原則として、氏名・住所・住所を定めた年月日・生年月日・性別が記載されます</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□全部証明　　　□一部証明</a:t>
                      </a:r>
                      <a:r>
                        <a:rPr lang="ja-JP" sz="900" kern="100" dirty="0">
                          <a:effectLst/>
                        </a:rPr>
                        <a:t>　　　　　　　　　　　　　　　</a:t>
                      </a:r>
                      <a:r>
                        <a:rPr lang="ja-JP" sz="900" kern="100" dirty="0">
                          <a:effectLst/>
                          <a:latin typeface="ＭＳ Ｐゴシック" panose="020B0600070205080204" pitchFamily="50" charset="-128"/>
                          <a:ea typeface="ＭＳ Ｐゴシック" panose="020B0600070205080204" pitchFamily="50" charset="-128"/>
                        </a:rPr>
                        <a:t>通</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74059891"/>
                  </a:ext>
                </a:extLst>
              </a:tr>
              <a:tr h="147421">
                <a:tc vMerge="1">
                  <a:txBody>
                    <a:bodyPr/>
                    <a:lstStyle/>
                    <a:p>
                      <a:endParaRPr kumimoji="1" lang="ja-JP" altLang="en-US"/>
                    </a:p>
                  </a:txBody>
                  <a:tcPr/>
                </a:tc>
                <a:tc gridSpan="2" v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v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戸籍の表示（本籍・筆頭者の氏名）の記載　　（□あり　□なし）</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835146486"/>
                  </a:ext>
                </a:extLst>
              </a:tr>
              <a:tr h="147421">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□現在戸籍の附票　　□改製原戸籍の附票</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522617158"/>
                  </a:ext>
                </a:extLst>
              </a:tr>
              <a:tr h="430560">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その他の記載事項　</a:t>
                      </a:r>
                    </a:p>
                    <a:p>
                      <a:pPr algn="just">
                        <a:buNone/>
                      </a:pPr>
                      <a:r>
                        <a:rPr lang="ja-JP"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401719444"/>
                  </a:ext>
                </a:extLst>
              </a:tr>
              <a:tr h="172958">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戸籍の附票の除票</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□戸籍の附票が消除されている場合は除票の写しを請求する</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952886114"/>
                  </a:ext>
                </a:extLst>
              </a:tr>
              <a:tr h="221984">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対象者</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altLang="en-US"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氏名</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652833"/>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rPr>
                        <a:t>生年月日</a:t>
                      </a:r>
                      <a:r>
                        <a:rPr lang="ja-JP" altLang="ja-JP" sz="800" kern="100" dirty="0">
                          <a:effectLst/>
                          <a:latin typeface="ＭＳ Ｐゴシック" panose="020B0600070205080204" pitchFamily="50" charset="-128"/>
                          <a:ea typeface="ＭＳ Ｐゴシック" panose="020B0600070205080204" pitchFamily="50" charset="-128"/>
                        </a:rPr>
                        <a:t>　</a:t>
                      </a: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388690177"/>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algn="l">
                        <a:buNone/>
                      </a:pPr>
                      <a:r>
                        <a:rPr lang="ja-JP" altLang="en-US" sz="900" kern="100" dirty="0">
                          <a:effectLst/>
                          <a:latin typeface="ＭＳ Ｐゴシック" panose="020B0600070205080204" pitchFamily="50" charset="-128"/>
                          <a:ea typeface="ＭＳ Ｐゴシック" panose="020B0600070205080204" pitchFamily="50" charset="-128"/>
                        </a:rPr>
                        <a:t>現</a:t>
                      </a:r>
                      <a:r>
                        <a:rPr lang="ja-JP" altLang="ja-JP" sz="900" kern="100" dirty="0">
                          <a:effectLst/>
                          <a:latin typeface="ＭＳ Ｐゴシック" panose="020B0600070205080204" pitchFamily="50" charset="-128"/>
                          <a:ea typeface="ＭＳ Ｐゴシック" panose="020B0600070205080204" pitchFamily="50" charset="-128"/>
                        </a:rPr>
                        <a:t>住所</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842950052"/>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algn="l">
                        <a:buNone/>
                      </a:pPr>
                      <a:r>
                        <a:rPr lang="ja-JP" altLang="ja-JP" sz="900" kern="100" dirty="0">
                          <a:effectLst/>
                          <a:latin typeface="ＭＳ Ｐゴシック" panose="020B0600070205080204" pitchFamily="50" charset="-128"/>
                          <a:ea typeface="ＭＳ Ｐゴシック" panose="020B0600070205080204" pitchFamily="50" charset="-128"/>
                        </a:rPr>
                        <a:t>本籍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4563530"/>
                  </a:ext>
                </a:extLst>
              </a:tr>
              <a:tr h="221984">
                <a:tc vMerge="1">
                  <a:txBody>
                    <a:bodyPr/>
                    <a:lstStyle/>
                    <a:p>
                      <a:endParaRPr kumimoji="1" lang="ja-JP" altLang="en-US"/>
                    </a:p>
                  </a:txBody>
                  <a:tcPr/>
                </a:tc>
                <a:tc gridSpan="2">
                  <a:txBody>
                    <a:bodyPr/>
                    <a:lstStyle/>
                    <a:p>
                      <a:pPr algn="l">
                        <a:lnSpc>
                          <a:spcPts val="1200"/>
                        </a:lnSpc>
                        <a:buNone/>
                      </a:pPr>
                      <a:r>
                        <a:rPr lang="ja-JP" altLang="ja-JP" sz="800" kern="100" dirty="0">
                          <a:effectLst/>
                          <a:latin typeface="ＭＳ Ｐゴシック" panose="020B0600070205080204" pitchFamily="50" charset="-128"/>
                          <a:ea typeface="ＭＳ Ｐゴシック" panose="020B0600070205080204" pitchFamily="50" charset="-128"/>
                        </a:rPr>
                        <a:t>筆頭者</a:t>
                      </a:r>
                      <a:endParaRPr lang="ja-JP" sz="800" kern="100" dirty="0">
                        <a:effectLst/>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964278463"/>
                  </a:ext>
                </a:extLst>
              </a:tr>
              <a:tr h="691788">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事務</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sz="900" kern="100" dirty="0">
                          <a:effectLst/>
                          <a:latin typeface="ＭＳ Ｐゴシック" panose="020B0600070205080204" pitchFamily="50" charset="-128"/>
                          <a:ea typeface="ＭＳ Ｐゴシック" panose="020B0600070205080204" pitchFamily="50" charset="-128"/>
                        </a:rPr>
                        <a:t>請求事由</a:t>
                      </a:r>
                      <a:endParaRPr lang="ja-JP" sz="800" kern="100" dirty="0">
                        <a:effectLst/>
                        <a:latin typeface="ＭＳ Ｐゴシック" panose="020B0600070205080204" pitchFamily="50" charset="-128"/>
                        <a:ea typeface="ＭＳ Ｐゴシック" panose="020B0600070205080204" pitchFamily="50" charset="-128"/>
                      </a:endParaRPr>
                    </a:p>
                    <a:p>
                      <a:pPr marL="114935" indent="-114935" algn="l">
                        <a:lnSpc>
                          <a:spcPts val="1000"/>
                        </a:lnSpc>
                        <a:buNone/>
                      </a:pPr>
                      <a:r>
                        <a:rPr lang="ja-JP" sz="700" kern="100" dirty="0">
                          <a:effectLst/>
                          <a:latin typeface="ＭＳ Ｐゴシック" panose="020B0600070205080204" pitchFamily="50" charset="-128"/>
                          <a:ea typeface="ＭＳ Ｐゴシック" panose="020B0600070205080204" pitchFamily="50" charset="-128"/>
                        </a:rPr>
                        <a:t>※戸籍の附票のどの部分をどのような目的に利用するかが明らかになるように記載してください</a:t>
                      </a:r>
                      <a:endParaRPr lang="ja-JP" sz="7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38357436"/>
                  </a:ext>
                </a:extLst>
              </a:tr>
              <a:tr h="191138">
                <a:tc vMerge="1">
                  <a:txBody>
                    <a:bodyPr/>
                    <a:lstStyle/>
                    <a:p>
                      <a:endParaRPr kumimoji="1" lang="ja-JP" altLang="en-US"/>
                    </a:p>
                  </a:txBody>
                  <a:tcPr/>
                </a:tc>
                <a:tc gridSpan="4">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犯罪捜査等のための請求であり、請求事由を明らかにすることが困難な場合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977382587"/>
                  </a:ext>
                </a:extLst>
              </a:tr>
              <a:tr h="191138">
                <a:tc vMerge="1">
                  <a:txBody>
                    <a:bodyPr/>
                    <a:lstStyle/>
                    <a:p>
                      <a:endParaRPr kumimoji="1" lang="ja-JP" altLang="en-US"/>
                    </a:p>
                  </a:txBody>
                  <a:tcPr/>
                </a:tc>
                <a:tc gridSpan="4">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rPr>
                        <a:t>法令で定める事務の遂行のために必要である　　　□該当</a:t>
                      </a: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dirty="0"/>
                    </a:p>
                  </a:txBody>
                  <a:tcPr marL="25485" marR="25485"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095275653"/>
                  </a:ext>
                </a:extLst>
              </a:tr>
              <a:tr h="345915">
                <a:tc vMerge="1">
                  <a:txBody>
                    <a:bodyPr/>
                    <a:lstStyle/>
                    <a:p>
                      <a:endParaRPr kumimoji="1" lang="ja-JP" altLang="en-US"/>
                    </a:p>
                  </a:txBody>
                  <a:tcPr/>
                </a:tc>
                <a:tc>
                  <a:txBody>
                    <a:bodyPr/>
                    <a:lstStyle/>
                    <a:p>
                      <a:pPr algn="just">
                        <a:buNone/>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just">
                        <a:buNone/>
                      </a:pPr>
                      <a:r>
                        <a:rPr lang="ja-JP" altLang="en-US" sz="900" kern="100" dirty="0">
                          <a:effectLst/>
                          <a:latin typeface="ＭＳ Ｐゴシック" panose="020B0600070205080204" pitchFamily="50" charset="-128"/>
                          <a:ea typeface="ＭＳ Ｐゴシック" panose="020B0600070205080204" pitchFamily="50" charset="-128"/>
                        </a:rPr>
                        <a:t>根拠法令</a:t>
                      </a: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059796405"/>
                  </a:ext>
                </a:extLst>
              </a:tr>
              <a:tr h="381338">
                <a:tc vMerge="1">
                  <a:txBody>
                    <a:bodyPr/>
                    <a:lstStyle/>
                    <a:p>
                      <a:endParaRPr kumimoji="1" lang="ja-JP" altLang="en-US"/>
                    </a:p>
                  </a:txBody>
                  <a:tcPr/>
                </a:tc>
                <a:tc>
                  <a:txBody>
                    <a:bodyPr/>
                    <a:lstStyle/>
                    <a:p>
                      <a:pPr algn="l">
                        <a:buNone/>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effectLst/>
                          <a:latin typeface="ＭＳ Ｐゴシック" panose="020B0600070205080204" pitchFamily="50" charset="-128"/>
                          <a:ea typeface="ＭＳ Ｐゴシック" panose="020B0600070205080204" pitchFamily="50" charset="-128"/>
                        </a:rPr>
                        <a:t>困難である理由</a:t>
                      </a: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29073677"/>
                  </a:ext>
                </a:extLst>
              </a:tr>
              <a:tr h="426720">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機関</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請求機関の名称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4096558994"/>
                  </a:ext>
                </a:extLst>
              </a:tr>
              <a:tr h="287542">
                <a:tc vMerge="1">
                  <a:txBody>
                    <a:bodyPr/>
                    <a:lstStyle/>
                    <a:p>
                      <a:endParaRPr kumimoji="1" lang="ja-JP" altLang="en-US"/>
                    </a:p>
                  </a:txBody>
                  <a:tcPr/>
                </a:tc>
                <a:tc rowSpan="2"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請求の任に</a:t>
                      </a:r>
                    </a:p>
                    <a:p>
                      <a:pPr algn="l">
                        <a:buNone/>
                      </a:pPr>
                      <a:r>
                        <a:rPr lang="ja-JP" sz="900" kern="100">
                          <a:effectLst/>
                          <a:latin typeface="ＭＳ Ｐゴシック" panose="020B0600070205080204" pitchFamily="50" charset="-128"/>
                          <a:ea typeface="ＭＳ Ｐゴシック" panose="020B0600070205080204" pitchFamily="50" charset="-128"/>
                        </a:rPr>
                        <a:t>当たっている者※</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職名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04715281"/>
                  </a:ext>
                </a:extLst>
              </a:tr>
              <a:tr h="287542">
                <a:tc vMerge="1">
                  <a:txBody>
                    <a:bodyPr/>
                    <a:lstStyle/>
                    <a:p>
                      <a:endParaRPr kumimoji="1" lang="ja-JP" altLang="en-US"/>
                    </a:p>
                  </a:txBody>
                  <a:tcPr/>
                </a:tc>
                <a:tc gridSpan="2" v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vMerge="1">
                  <a:txBody>
                    <a:bodyPr/>
                    <a:lstStyle/>
                    <a:p>
                      <a:endParaRPr kumimoji="1" lang="ja-JP" altLang="en-US"/>
                    </a:p>
                  </a:txBody>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61564211"/>
                  </a:ext>
                </a:extLst>
              </a:tr>
              <a:tr h="325659">
                <a:tc vMerge="1">
                  <a:txBody>
                    <a:bodyPr/>
                    <a:lstStyle/>
                    <a:p>
                      <a:endParaRPr kumimoji="1" lang="ja-JP" altLang="en-US"/>
                    </a:p>
                  </a:txBody>
                  <a:tcPr/>
                </a:tc>
                <a:tc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機関の事務所の</a:t>
                      </a:r>
                    </a:p>
                    <a:p>
                      <a:pPr algn="l">
                        <a:buNone/>
                      </a:pPr>
                      <a:r>
                        <a:rPr lang="ja-JP" sz="900" kern="100">
                          <a:effectLst/>
                          <a:latin typeface="ＭＳ Ｐゴシック" panose="020B0600070205080204" pitchFamily="50" charset="-128"/>
                          <a:ea typeface="ＭＳ Ｐゴシック" panose="020B0600070205080204" pitchFamily="50" charset="-128"/>
                        </a:rPr>
                        <a:t>所在地</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317571263"/>
                  </a:ext>
                </a:extLst>
              </a:tr>
              <a:tr h="259352">
                <a:tc vMerge="1">
                  <a:txBody>
                    <a:bodyPr/>
                    <a:lstStyle/>
                    <a:p>
                      <a:endParaRPr kumimoji="1" lang="ja-JP" altLang="en-US"/>
                    </a:p>
                  </a:txBody>
                  <a:tcPr/>
                </a:tc>
                <a:tc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電話番号</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rPr>
                        <a:t> </a:t>
                      </a:r>
                      <a:endParaRPr kumimoji="1" lang="ja-JP" altLang="en-US" dirty="0"/>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3817576"/>
                  </a:ext>
                </a:extLst>
              </a:tr>
              <a:tr h="172958">
                <a:tc>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備考</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49983789"/>
                  </a:ext>
                </a:extLst>
              </a:tr>
            </a:tbl>
          </a:graphicData>
        </a:graphic>
      </p:graphicFrame>
      <p:sp>
        <p:nvSpPr>
          <p:cNvPr id="7" name="Rectangle 109">
            <a:extLst>
              <a:ext uri="{FF2B5EF4-FFF2-40B4-BE49-F238E27FC236}">
                <a16:creationId xmlns:a16="http://schemas.microsoft.com/office/drawing/2014/main" id="{F0B35B22-58EA-FDD2-E21C-FF4238D164E3}"/>
              </a:ext>
            </a:extLst>
          </p:cNvPr>
          <p:cNvSpPr>
            <a:spLocks noChangeArrowheads="1"/>
          </p:cNvSpPr>
          <p:nvPr/>
        </p:nvSpPr>
        <p:spPr bwMode="auto">
          <a:xfrm>
            <a:off x="549000" y="900355"/>
            <a:ext cx="5760000"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戸籍謄本等（戸籍の附票の写し・戸籍の附票の除票の写し）の交付について</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a:t>
            </a:r>
            <a:r>
              <a:rPr lang="zh-TW" altLang="en-US" sz="1100" dirty="0">
                <a:latin typeface="ＭＳ Ｐゴシック" panose="020B0600070205080204" pitchFamily="50" charset="-128"/>
                <a:ea typeface="ＭＳ Ｐゴシック" panose="020B0600070205080204" pitchFamily="50" charset="-128"/>
                <a:cs typeface="ＤＦ平成明朝体W3" charset="-128"/>
              </a:rPr>
              <a:t>戸籍謄本等発行依頼書</a:t>
            </a:r>
            <a:r>
              <a:rPr lang="ja-JP" altLang="en-US" sz="1100" dirty="0">
                <a:latin typeface="ＭＳ Ｐゴシック" panose="020B0600070205080204" pitchFamily="50" charset="-128"/>
                <a:ea typeface="ＭＳ Ｐゴシック" panose="020B0600070205080204" pitchFamily="50" charset="-128"/>
                <a:cs typeface="ＤＦ平成明朝体W3" charset="-128"/>
              </a:rPr>
              <a:t>）</a:t>
            </a:r>
          </a:p>
        </p:txBody>
      </p:sp>
      <p:sp>
        <p:nvSpPr>
          <p:cNvPr id="8" name="Rectangle 109">
            <a:extLst>
              <a:ext uri="{FF2B5EF4-FFF2-40B4-BE49-F238E27FC236}">
                <a16:creationId xmlns:a16="http://schemas.microsoft.com/office/drawing/2014/main" id="{EC5AB5C2-5843-BEA7-58A5-D99FCD315897}"/>
              </a:ext>
            </a:extLst>
          </p:cNvPr>
          <p:cNvSpPr>
            <a:spLocks noChangeArrowheads="1"/>
          </p:cNvSpPr>
          <p:nvPr/>
        </p:nvSpPr>
        <p:spPr bwMode="auto">
          <a:xfrm>
            <a:off x="549000" y="1694110"/>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10" name="Rectangle 109">
            <a:extLst>
              <a:ext uri="{FF2B5EF4-FFF2-40B4-BE49-F238E27FC236}">
                <a16:creationId xmlns:a16="http://schemas.microsoft.com/office/drawing/2014/main" id="{302217E4-8869-B3B2-5532-BB59070E788C}"/>
              </a:ext>
            </a:extLst>
          </p:cNvPr>
          <p:cNvSpPr>
            <a:spLocks noChangeArrowheads="1"/>
          </p:cNvSpPr>
          <p:nvPr/>
        </p:nvSpPr>
        <p:spPr bwMode="auto">
          <a:xfrm>
            <a:off x="549000" y="1361656"/>
            <a:ext cx="576000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　保護の決定又は実施のため（生活保護法第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項及び第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項から第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項）に必要となりますので、生活保護法第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条に基づき、下記の者の戸籍謄本等を交付願います。</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grpSp>
        <p:nvGrpSpPr>
          <p:cNvPr id="11" name="グループ化 10">
            <a:extLst>
              <a:ext uri="{FF2B5EF4-FFF2-40B4-BE49-F238E27FC236}">
                <a16:creationId xmlns:a16="http://schemas.microsoft.com/office/drawing/2014/main" id="{CD8B101F-224C-059F-EFEF-E801888A8979}"/>
              </a:ext>
            </a:extLst>
          </p:cNvPr>
          <p:cNvGrpSpPr/>
          <p:nvPr/>
        </p:nvGrpSpPr>
        <p:grpSpPr>
          <a:xfrm>
            <a:off x="272161" y="166769"/>
            <a:ext cx="1296000" cy="635296"/>
            <a:chOff x="613942" y="838599"/>
            <a:chExt cx="1296000" cy="635296"/>
          </a:xfrm>
        </p:grpSpPr>
        <p:sp>
          <p:nvSpPr>
            <p:cNvPr id="12" name="正方形/長方形 11">
              <a:extLst>
                <a:ext uri="{FF2B5EF4-FFF2-40B4-BE49-F238E27FC236}">
                  <a16:creationId xmlns:a16="http://schemas.microsoft.com/office/drawing/2014/main" id="{98683F17-1F78-FA53-8829-36D34BB50AF4}"/>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13" name="正方形/長方形 12">
              <a:extLst>
                <a:ext uri="{FF2B5EF4-FFF2-40B4-BE49-F238E27FC236}">
                  <a16:creationId xmlns:a16="http://schemas.microsoft.com/office/drawing/2014/main" id="{3A0F6996-462E-5455-9084-D95AC387EA7C}"/>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14" name="正方形/長方形 13">
              <a:extLst>
                <a:ext uri="{FF2B5EF4-FFF2-40B4-BE49-F238E27FC236}">
                  <a16:creationId xmlns:a16="http://schemas.microsoft.com/office/drawing/2014/main" id="{318C7046-1E08-70CF-9A4F-70225A3292D2}"/>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15" name="正方形/長方形 14">
              <a:extLst>
                <a:ext uri="{FF2B5EF4-FFF2-40B4-BE49-F238E27FC236}">
                  <a16:creationId xmlns:a16="http://schemas.microsoft.com/office/drawing/2014/main" id="{7A5389FF-90CC-B10A-ABAE-062DD2B4A80F}"/>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16" name="正方形/長方形 15">
              <a:extLst>
                <a:ext uri="{FF2B5EF4-FFF2-40B4-BE49-F238E27FC236}">
                  <a16:creationId xmlns:a16="http://schemas.microsoft.com/office/drawing/2014/main" id="{82C5DFEE-984D-6767-F258-43F5A06F71D6}"/>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17" name="グループ化 16">
            <a:extLst>
              <a:ext uri="{FF2B5EF4-FFF2-40B4-BE49-F238E27FC236}">
                <a16:creationId xmlns:a16="http://schemas.microsoft.com/office/drawing/2014/main" id="{F72D9A28-54E5-F202-F5AB-1774179019E8}"/>
              </a:ext>
            </a:extLst>
          </p:cNvPr>
          <p:cNvGrpSpPr/>
          <p:nvPr/>
        </p:nvGrpSpPr>
        <p:grpSpPr>
          <a:xfrm>
            <a:off x="5937839" y="119144"/>
            <a:ext cx="648000" cy="297491"/>
            <a:chOff x="5669633" y="669696"/>
            <a:chExt cx="648000" cy="297491"/>
          </a:xfrm>
        </p:grpSpPr>
        <p:sp>
          <p:nvSpPr>
            <p:cNvPr id="18" name="正方形/長方形 17">
              <a:extLst>
                <a:ext uri="{FF2B5EF4-FFF2-40B4-BE49-F238E27FC236}">
                  <a16:creationId xmlns:a16="http://schemas.microsoft.com/office/drawing/2014/main" id="{484FDC68-BAEC-B24E-F3B7-4F6CCA8430AA}"/>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19" name="正方形/長方形 18">
              <a:extLst>
                <a:ext uri="{FF2B5EF4-FFF2-40B4-BE49-F238E27FC236}">
                  <a16:creationId xmlns:a16="http://schemas.microsoft.com/office/drawing/2014/main" id="{67E895C2-1746-5B51-8ACE-C93A16342ABB}"/>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20" name="グループ化 19">
            <a:extLst>
              <a:ext uri="{FF2B5EF4-FFF2-40B4-BE49-F238E27FC236}">
                <a16:creationId xmlns:a16="http://schemas.microsoft.com/office/drawing/2014/main" id="{3FF94717-3EA0-E921-13D5-1BF1CDE6B301}"/>
              </a:ext>
            </a:extLst>
          </p:cNvPr>
          <p:cNvGrpSpPr/>
          <p:nvPr/>
        </p:nvGrpSpPr>
        <p:grpSpPr>
          <a:xfrm>
            <a:off x="4388376" y="466414"/>
            <a:ext cx="2202321" cy="397563"/>
            <a:chOff x="4074450" y="1146506"/>
            <a:chExt cx="2202321" cy="397563"/>
          </a:xfrm>
        </p:grpSpPr>
        <p:sp>
          <p:nvSpPr>
            <p:cNvPr id="21" name="正方形/長方形 20">
              <a:extLst>
                <a:ext uri="{FF2B5EF4-FFF2-40B4-BE49-F238E27FC236}">
                  <a16:creationId xmlns:a16="http://schemas.microsoft.com/office/drawing/2014/main" id="{74F8D63B-2180-9E46-C2C5-D5C42904D921}"/>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22" name="正方形/長方形 21">
              <a:extLst>
                <a:ext uri="{FF2B5EF4-FFF2-40B4-BE49-F238E27FC236}">
                  <a16:creationId xmlns:a16="http://schemas.microsoft.com/office/drawing/2014/main" id="{EBBB8966-8009-C4C3-7C30-51867ED39A83}"/>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23" name="正方形/長方形 22">
              <a:extLst>
                <a:ext uri="{FF2B5EF4-FFF2-40B4-BE49-F238E27FC236}">
                  <a16:creationId xmlns:a16="http://schemas.microsoft.com/office/drawing/2014/main" id="{CC881DAC-3475-27D7-4C91-366AAC90CB04}"/>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24" name="正方形/長方形 23">
              <a:extLst>
                <a:ext uri="{FF2B5EF4-FFF2-40B4-BE49-F238E27FC236}">
                  <a16:creationId xmlns:a16="http://schemas.microsoft.com/office/drawing/2014/main" id="{39922207-AD70-9139-0AC3-632FCD98D727}"/>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印</a:t>
              </a:r>
            </a:p>
          </p:txBody>
        </p:sp>
      </p:grpSp>
      <p:grpSp>
        <p:nvGrpSpPr>
          <p:cNvPr id="25" name="グループ化 24">
            <a:extLst>
              <a:ext uri="{FF2B5EF4-FFF2-40B4-BE49-F238E27FC236}">
                <a16:creationId xmlns:a16="http://schemas.microsoft.com/office/drawing/2014/main" id="{A346FBA7-CF80-49BE-1A59-520705DAB85A}"/>
              </a:ext>
            </a:extLst>
          </p:cNvPr>
          <p:cNvGrpSpPr/>
          <p:nvPr/>
        </p:nvGrpSpPr>
        <p:grpSpPr>
          <a:xfrm>
            <a:off x="4717801" y="8148554"/>
            <a:ext cx="1856049" cy="944723"/>
            <a:chOff x="4410456" y="8534061"/>
            <a:chExt cx="1856049" cy="935558"/>
          </a:xfrm>
        </p:grpSpPr>
        <p:sp>
          <p:nvSpPr>
            <p:cNvPr id="26" name="テキスト ボックス 25">
              <a:extLst>
                <a:ext uri="{FF2B5EF4-FFF2-40B4-BE49-F238E27FC236}">
                  <a16:creationId xmlns:a16="http://schemas.microsoft.com/office/drawing/2014/main" id="{828178DF-19F6-91C2-62C2-401979DC5B81}"/>
                </a:ext>
              </a:extLst>
            </p:cNvPr>
            <p:cNvSpPr txBox="1"/>
            <p:nvPr/>
          </p:nvSpPr>
          <p:spPr>
            <a:xfrm>
              <a:off x="4410456" y="853406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27" name="正方形/長方形 26">
              <a:extLst>
                <a:ext uri="{FF2B5EF4-FFF2-40B4-BE49-F238E27FC236}">
                  <a16:creationId xmlns:a16="http://schemas.microsoft.com/office/drawing/2014/main" id="{023DAF46-B3DB-190E-EE07-756C30E5FD20}"/>
                </a:ext>
              </a:extLst>
            </p:cNvPr>
            <p:cNvSpPr/>
            <p:nvPr/>
          </p:nvSpPr>
          <p:spPr>
            <a:xfrm>
              <a:off x="4492546" y="875036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28" name="正方形/長方形 27">
              <a:extLst>
                <a:ext uri="{FF2B5EF4-FFF2-40B4-BE49-F238E27FC236}">
                  <a16:creationId xmlns:a16="http://schemas.microsoft.com/office/drawing/2014/main" id="{4180A0C2-E590-419C-1AD0-ADD658383119}"/>
                </a:ext>
              </a:extLst>
            </p:cNvPr>
            <p:cNvSpPr/>
            <p:nvPr/>
          </p:nvSpPr>
          <p:spPr>
            <a:xfrm>
              <a:off x="4492544" y="8931857"/>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29" name="正方形/長方形 28">
              <a:extLst>
                <a:ext uri="{FF2B5EF4-FFF2-40B4-BE49-F238E27FC236}">
                  <a16:creationId xmlns:a16="http://schemas.microsoft.com/office/drawing/2014/main" id="{AE694A09-0F12-1FBF-E400-878643DF6CC8}"/>
                </a:ext>
              </a:extLst>
            </p:cNvPr>
            <p:cNvSpPr/>
            <p:nvPr/>
          </p:nvSpPr>
          <p:spPr>
            <a:xfrm>
              <a:off x="4948647" y="8934027"/>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30" name="正方形/長方形 29">
              <a:extLst>
                <a:ext uri="{FF2B5EF4-FFF2-40B4-BE49-F238E27FC236}">
                  <a16:creationId xmlns:a16="http://schemas.microsoft.com/office/drawing/2014/main" id="{0F720437-C1EE-C7D8-B022-EA9D368EB31D}"/>
                </a:ext>
              </a:extLst>
            </p:cNvPr>
            <p:cNvSpPr/>
            <p:nvPr/>
          </p:nvSpPr>
          <p:spPr>
            <a:xfrm>
              <a:off x="5432192" y="8931857"/>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31" name="正方形/長方形 30">
              <a:extLst>
                <a:ext uri="{FF2B5EF4-FFF2-40B4-BE49-F238E27FC236}">
                  <a16:creationId xmlns:a16="http://schemas.microsoft.com/office/drawing/2014/main" id="{234CD5C6-BDEB-2E56-7CD6-B012F6A3E9D2}"/>
                </a:ext>
              </a:extLst>
            </p:cNvPr>
            <p:cNvSpPr/>
            <p:nvPr/>
          </p:nvSpPr>
          <p:spPr>
            <a:xfrm>
              <a:off x="5334791" y="9126818"/>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32" name="正方形/長方形 31">
              <a:extLst>
                <a:ext uri="{FF2B5EF4-FFF2-40B4-BE49-F238E27FC236}">
                  <a16:creationId xmlns:a16="http://schemas.microsoft.com/office/drawing/2014/main" id="{68C22E01-66BB-F984-3AAB-D66208116190}"/>
                </a:ext>
              </a:extLst>
            </p:cNvPr>
            <p:cNvSpPr/>
            <p:nvPr/>
          </p:nvSpPr>
          <p:spPr>
            <a:xfrm>
              <a:off x="4492543" y="9330811"/>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33" name="正方形/長方形 32">
              <a:extLst>
                <a:ext uri="{FF2B5EF4-FFF2-40B4-BE49-F238E27FC236}">
                  <a16:creationId xmlns:a16="http://schemas.microsoft.com/office/drawing/2014/main" id="{A726C0AB-47D3-64B2-77C4-FBDD761F34DA}"/>
                </a:ext>
              </a:extLst>
            </p:cNvPr>
            <p:cNvSpPr/>
            <p:nvPr/>
          </p:nvSpPr>
          <p:spPr>
            <a:xfrm>
              <a:off x="4466531" y="9126818"/>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34" name="正方形/長方形 33">
              <a:extLst>
                <a:ext uri="{FF2B5EF4-FFF2-40B4-BE49-F238E27FC236}">
                  <a16:creationId xmlns:a16="http://schemas.microsoft.com/office/drawing/2014/main" id="{213E6377-9BAD-4B7C-BBD0-262D83B4A971}"/>
                </a:ext>
              </a:extLst>
            </p:cNvPr>
            <p:cNvSpPr/>
            <p:nvPr/>
          </p:nvSpPr>
          <p:spPr>
            <a:xfrm>
              <a:off x="5356033" y="8750369"/>
              <a:ext cx="910472"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35" name="正方形/長方形 34">
              <a:extLst>
                <a:ext uri="{FF2B5EF4-FFF2-40B4-BE49-F238E27FC236}">
                  <a16:creationId xmlns:a16="http://schemas.microsoft.com/office/drawing/2014/main" id="{6E2B8CEB-8B62-2D9B-F251-A146A5C3896B}"/>
                </a:ext>
              </a:extLst>
            </p:cNvPr>
            <p:cNvSpPr/>
            <p:nvPr/>
          </p:nvSpPr>
          <p:spPr>
            <a:xfrm>
              <a:off x="4940827" y="9126818"/>
              <a:ext cx="339642"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職位</a:t>
              </a:r>
            </a:p>
          </p:txBody>
        </p:sp>
      </p:grpSp>
      <p:sp>
        <p:nvSpPr>
          <p:cNvPr id="36" name="正方形/長方形 35">
            <a:extLst>
              <a:ext uri="{FF2B5EF4-FFF2-40B4-BE49-F238E27FC236}">
                <a16:creationId xmlns:a16="http://schemas.microsoft.com/office/drawing/2014/main" id="{F9BD5F69-E828-6318-1746-965FA5A0D15B}"/>
              </a:ext>
            </a:extLst>
          </p:cNvPr>
          <p:cNvSpPr/>
          <p:nvPr/>
        </p:nvSpPr>
        <p:spPr>
          <a:xfrm>
            <a:off x="2128237" y="3092049"/>
            <a:ext cx="419318" cy="13446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37" name="正方形/長方形 36">
            <a:extLst>
              <a:ext uri="{FF2B5EF4-FFF2-40B4-BE49-F238E27FC236}">
                <a16:creationId xmlns:a16="http://schemas.microsoft.com/office/drawing/2014/main" id="{5AC827E3-0F5C-D18D-CD19-5663D8F2A997}"/>
              </a:ext>
            </a:extLst>
          </p:cNvPr>
          <p:cNvSpPr/>
          <p:nvPr/>
        </p:nvSpPr>
        <p:spPr>
          <a:xfrm>
            <a:off x="2128238" y="3316204"/>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38" name="正方形/長方形 37">
            <a:extLst>
              <a:ext uri="{FF2B5EF4-FFF2-40B4-BE49-F238E27FC236}">
                <a16:creationId xmlns:a16="http://schemas.microsoft.com/office/drawing/2014/main" id="{9610DE18-0D92-A786-4B10-A0DE7AE8F3D2}"/>
              </a:ext>
            </a:extLst>
          </p:cNvPr>
          <p:cNvSpPr/>
          <p:nvPr/>
        </p:nvSpPr>
        <p:spPr>
          <a:xfrm>
            <a:off x="2128238" y="3537371"/>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a:t>
            </a:r>
          </a:p>
        </p:txBody>
      </p:sp>
      <p:sp>
        <p:nvSpPr>
          <p:cNvPr id="39" name="正方形/長方形 38">
            <a:extLst>
              <a:ext uri="{FF2B5EF4-FFF2-40B4-BE49-F238E27FC236}">
                <a16:creationId xmlns:a16="http://schemas.microsoft.com/office/drawing/2014/main" id="{6FD20520-354B-907C-F20A-D1AD887E969C}"/>
              </a:ext>
            </a:extLst>
          </p:cNvPr>
          <p:cNvSpPr/>
          <p:nvPr/>
        </p:nvSpPr>
        <p:spPr>
          <a:xfrm>
            <a:off x="2128238" y="3765840"/>
            <a:ext cx="419317" cy="11297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本籍地</a:t>
            </a:r>
          </a:p>
        </p:txBody>
      </p:sp>
      <p:sp>
        <p:nvSpPr>
          <p:cNvPr id="40" name="正方形/長方形 39">
            <a:extLst>
              <a:ext uri="{FF2B5EF4-FFF2-40B4-BE49-F238E27FC236}">
                <a16:creationId xmlns:a16="http://schemas.microsoft.com/office/drawing/2014/main" id="{7FB8667F-0E5A-B212-5099-42C6FEDF9A28}"/>
              </a:ext>
            </a:extLst>
          </p:cNvPr>
          <p:cNvSpPr/>
          <p:nvPr/>
        </p:nvSpPr>
        <p:spPr>
          <a:xfrm>
            <a:off x="2128237" y="4007652"/>
            <a:ext cx="419317" cy="11297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筆頭者</a:t>
            </a:r>
          </a:p>
        </p:txBody>
      </p:sp>
      <p:sp>
        <p:nvSpPr>
          <p:cNvPr id="41" name="正方形/長方形 40">
            <a:extLst>
              <a:ext uri="{FF2B5EF4-FFF2-40B4-BE49-F238E27FC236}">
                <a16:creationId xmlns:a16="http://schemas.microsoft.com/office/drawing/2014/main" id="{10CD4FDD-EF32-90FA-A756-3D4A0D13D9CD}"/>
              </a:ext>
            </a:extLst>
          </p:cNvPr>
          <p:cNvSpPr/>
          <p:nvPr/>
        </p:nvSpPr>
        <p:spPr>
          <a:xfrm>
            <a:off x="5704392" y="3101292"/>
            <a:ext cx="290876" cy="115973"/>
          </a:xfrm>
          <a:prstGeom prst="rect">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（続柄：　　　　　　）</a:t>
            </a:r>
          </a:p>
        </p:txBody>
      </p:sp>
      <p:sp>
        <p:nvSpPr>
          <p:cNvPr id="42" name="正方形/長方形 41">
            <a:extLst>
              <a:ext uri="{FF2B5EF4-FFF2-40B4-BE49-F238E27FC236}">
                <a16:creationId xmlns:a16="http://schemas.microsoft.com/office/drawing/2014/main" id="{0E561E23-A667-CF2E-38A2-FEE51A7EACA8}"/>
              </a:ext>
            </a:extLst>
          </p:cNvPr>
          <p:cNvSpPr/>
          <p:nvPr/>
        </p:nvSpPr>
        <p:spPr>
          <a:xfrm>
            <a:off x="6135680" y="3101292"/>
            <a:ext cx="290876" cy="11597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続柄</a:t>
            </a:r>
          </a:p>
        </p:txBody>
      </p:sp>
      <p:sp>
        <p:nvSpPr>
          <p:cNvPr id="43" name="正方形/長方形 42">
            <a:extLst>
              <a:ext uri="{FF2B5EF4-FFF2-40B4-BE49-F238E27FC236}">
                <a16:creationId xmlns:a16="http://schemas.microsoft.com/office/drawing/2014/main" id="{348EFAFA-D838-EF69-490F-D4D94173C6C3}"/>
              </a:ext>
            </a:extLst>
          </p:cNvPr>
          <p:cNvSpPr/>
          <p:nvPr/>
        </p:nvSpPr>
        <p:spPr>
          <a:xfrm>
            <a:off x="782938" y="7760985"/>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備考</a:t>
            </a:r>
          </a:p>
        </p:txBody>
      </p:sp>
      <p:sp>
        <p:nvSpPr>
          <p:cNvPr id="6" name="Rectangle 6">
            <a:extLst>
              <a:ext uri="{FF2B5EF4-FFF2-40B4-BE49-F238E27FC236}">
                <a16:creationId xmlns:a16="http://schemas.microsoft.com/office/drawing/2014/main" id="{751074AE-8AAD-9A6D-75F0-4221F1B9B8A1}"/>
              </a:ext>
            </a:extLst>
          </p:cNvPr>
          <p:cNvSpPr>
            <a:spLocks noChangeArrowheads="1"/>
          </p:cNvSpPr>
          <p:nvPr/>
        </p:nvSpPr>
        <p:spPr bwMode="auto">
          <a:xfrm>
            <a:off x="57828" y="8117298"/>
            <a:ext cx="4435830" cy="5078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1333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請求の任に当たっている者が本人であることを明らかにする書類として、</a:t>
            </a:r>
            <a:endParaRPr kumimoji="0" lang="ja-JP" altLang="ja-JP" sz="900" b="0" i="0" u="none" strike="noStrike" cap="none" normalizeH="0" baseline="0" dirty="0">
              <a:ln>
                <a:noFill/>
              </a:ln>
              <a:solidFill>
                <a:schemeClr val="tx1"/>
              </a:solidFill>
              <a:effectLst/>
            </a:endParaRPr>
          </a:p>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□機関の職員たる身分を示す証明書</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r>
              <a:rPr lang="ja-JP"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□その他（　　　　　　　　　　　　　　　　　）　　　　　　　　　　　　　の写しを添付しています。</a:t>
            </a: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p:txBody>
      </p:sp>
      <p:sp>
        <p:nvSpPr>
          <p:cNvPr id="9" name="テキスト ボックス 2">
            <a:extLst>
              <a:ext uri="{FF2B5EF4-FFF2-40B4-BE49-F238E27FC236}">
                <a16:creationId xmlns:a16="http://schemas.microsoft.com/office/drawing/2014/main" id="{5DF5D22B-3F28-E3F3-0A28-1FA06E1C6A79}"/>
              </a:ext>
            </a:extLst>
          </p:cNvPr>
          <p:cNvSpPr txBox="1">
            <a:spLocks noChangeArrowheads="1"/>
          </p:cNvSpPr>
          <p:nvPr/>
        </p:nvSpPr>
        <p:spPr bwMode="auto">
          <a:xfrm>
            <a:off x="272161" y="8641084"/>
            <a:ext cx="4027055" cy="369332"/>
          </a:xfrm>
          <a:prstGeom prst="rect">
            <a:avLst/>
          </a:prstGeom>
          <a:solidFill>
            <a:srgbClr val="FFFFFF"/>
          </a:solidFill>
          <a:ln w="9525">
            <a:solidFill>
              <a:srgbClr val="000000"/>
            </a:solidFill>
            <a:prstDash val="dash"/>
            <a:miter lim="800000"/>
            <a:headEnd/>
            <a:tailEnd/>
          </a:ln>
        </p:spPr>
        <p:txBody>
          <a:bodyPr vert="horz" wrap="square" lIns="91440" tIns="45720" rIns="91440" bIns="45720" numCol="1" anchor="t"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〇　本請求は住民基本台帳法第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20</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条第２項に基づき行うものです。</a:t>
            </a:r>
            <a:endParaRPr kumimoji="0" lang="ja-JP"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（除票の写しを請求する場合は、同法第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21</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条の３第２項に基づき行うもの。）</a:t>
            </a:r>
            <a:endParaRPr kumimoji="0" lang="ja-JP" altLang="en-US" sz="900" b="0" i="0" u="none" strike="noStrike" cap="none" normalizeH="0" baseline="0" dirty="0">
              <a:ln>
                <a:noFill/>
              </a:ln>
              <a:solidFill>
                <a:schemeClr val="tx1"/>
              </a:solidFill>
              <a:effectLst/>
              <a:latin typeface="Arial" panose="020B0604020202020204" pitchFamily="34" charset="0"/>
            </a:endParaRPr>
          </a:p>
        </p:txBody>
      </p:sp>
      <p:sp>
        <p:nvSpPr>
          <p:cNvPr id="3" name="四角形: 角を丸くする 2">
            <a:extLst>
              <a:ext uri="{FF2B5EF4-FFF2-40B4-BE49-F238E27FC236}">
                <a16:creationId xmlns:a16="http://schemas.microsoft.com/office/drawing/2014/main" id="{74DD7D78-C1FB-9196-86FC-FAA405ED6918}"/>
              </a:ext>
            </a:extLst>
          </p:cNvPr>
          <p:cNvSpPr/>
          <p:nvPr/>
        </p:nvSpPr>
        <p:spPr>
          <a:xfrm>
            <a:off x="-2260600" y="229189"/>
            <a:ext cx="2421618" cy="1464921"/>
          </a:xfrm>
          <a:prstGeom prst="roundRect">
            <a:avLst>
              <a:gd name="adj" fmla="val 0"/>
            </a:avLst>
          </a:prstGeom>
          <a:solidFill>
            <a:schemeClr val="bg1">
              <a:lumMod val="75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050" dirty="0">
                <a:solidFill>
                  <a:schemeClr val="tx1"/>
                </a:solidFill>
              </a:rPr>
              <a:t>宛先郵便番号等は削除で大丈夫です。</a:t>
            </a:r>
            <a:endParaRPr kumimoji="1" lang="en-US" altLang="ja-JP" sz="1050" dirty="0">
              <a:solidFill>
                <a:schemeClr val="tx1"/>
              </a:solidFill>
            </a:endParaRPr>
          </a:p>
          <a:p>
            <a:r>
              <a:rPr kumimoji="1" lang="ja-JP" altLang="en-US" sz="1050" dirty="0">
                <a:solidFill>
                  <a:schemeClr val="tx1"/>
                </a:solidFill>
              </a:rPr>
              <a:t>もとの帳票レイアウトにないので、追加してよいものか不明のためです。</a:t>
            </a:r>
            <a:endParaRPr kumimoji="1" lang="en-US" altLang="ja-JP" sz="1050" dirty="0">
              <a:solidFill>
                <a:schemeClr val="tx1"/>
              </a:solidFill>
            </a:endParaRPr>
          </a:p>
          <a:p>
            <a:r>
              <a:rPr kumimoji="1" lang="ja-JP" altLang="en-US" sz="1050" dirty="0">
                <a:solidFill>
                  <a:schemeClr val="tx1"/>
                </a:solidFill>
              </a:rPr>
              <a:t>レイアウト作成した段階で、厚労省経由で総務省に確認の上、</a:t>
            </a:r>
            <a:r>
              <a:rPr kumimoji="1" lang="en-US" altLang="ja-JP" sz="1050" dirty="0">
                <a:solidFill>
                  <a:schemeClr val="tx1"/>
                </a:solidFill>
              </a:rPr>
              <a:t>8</a:t>
            </a:r>
            <a:r>
              <a:rPr kumimoji="1" lang="ja-JP" altLang="en-US" sz="1050" dirty="0">
                <a:solidFill>
                  <a:schemeClr val="tx1"/>
                </a:solidFill>
              </a:rPr>
              <a:t>月末改版に反映としたいと思います。</a:t>
            </a:r>
          </a:p>
        </p:txBody>
      </p:sp>
      <p:sp>
        <p:nvSpPr>
          <p:cNvPr id="4" name="四角形: 角を丸くする 3">
            <a:extLst>
              <a:ext uri="{FF2B5EF4-FFF2-40B4-BE49-F238E27FC236}">
                <a16:creationId xmlns:a16="http://schemas.microsoft.com/office/drawing/2014/main" id="{624868E2-E56B-F574-9E4D-0B89962DB91A}"/>
              </a:ext>
            </a:extLst>
          </p:cNvPr>
          <p:cNvSpPr/>
          <p:nvPr/>
        </p:nvSpPr>
        <p:spPr>
          <a:xfrm>
            <a:off x="7084965" y="229189"/>
            <a:ext cx="2203450" cy="1464921"/>
          </a:xfrm>
          <a:prstGeom prst="roundRect">
            <a:avLst>
              <a:gd name="adj" fmla="val 0"/>
            </a:avLst>
          </a:prstGeom>
          <a:solidFill>
            <a:schemeClr val="bg1">
              <a:lumMod val="75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050" dirty="0">
                <a:solidFill>
                  <a:schemeClr val="tx1"/>
                </a:solidFill>
              </a:rPr>
              <a:t>文書番号、発行自治体名称、職名、氏名、電子公印は削除で大丈夫です。</a:t>
            </a:r>
            <a:endParaRPr kumimoji="1" lang="en-US" altLang="ja-JP" sz="1050" dirty="0">
              <a:solidFill>
                <a:schemeClr val="tx1"/>
              </a:solidFill>
            </a:endParaRPr>
          </a:p>
          <a:p>
            <a:endParaRPr kumimoji="1" lang="ja-JP" altLang="en-US" sz="1050" dirty="0">
              <a:solidFill>
                <a:schemeClr val="tx1"/>
              </a:solidFill>
            </a:endParaRPr>
          </a:p>
        </p:txBody>
      </p:sp>
      <p:sp>
        <p:nvSpPr>
          <p:cNvPr id="5" name="四角形: 角を丸くする 4">
            <a:extLst>
              <a:ext uri="{FF2B5EF4-FFF2-40B4-BE49-F238E27FC236}">
                <a16:creationId xmlns:a16="http://schemas.microsoft.com/office/drawing/2014/main" id="{9AB026B8-3E1D-3C63-0817-1D8B91DFE9A6}"/>
              </a:ext>
            </a:extLst>
          </p:cNvPr>
          <p:cNvSpPr/>
          <p:nvPr/>
        </p:nvSpPr>
        <p:spPr>
          <a:xfrm>
            <a:off x="6261839" y="1851524"/>
            <a:ext cx="3879850" cy="515304"/>
          </a:xfrm>
          <a:prstGeom prst="roundRect">
            <a:avLst>
              <a:gd name="adj" fmla="val 0"/>
            </a:avLst>
          </a:prstGeom>
          <a:solidFill>
            <a:schemeClr val="bg1">
              <a:lumMod val="75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050" dirty="0">
                <a:solidFill>
                  <a:schemeClr val="tx1"/>
                </a:solidFill>
              </a:rPr>
              <a:t>帳票のタイトルは、参考元の帳票のままにしてください</a:t>
            </a:r>
            <a:endParaRPr kumimoji="1" lang="en-US" altLang="ja-JP" sz="1050" dirty="0">
              <a:solidFill>
                <a:schemeClr val="tx1"/>
              </a:solidFill>
            </a:endParaRPr>
          </a:p>
          <a:p>
            <a:r>
              <a:rPr kumimoji="1" lang="ja-JP" altLang="en-US" sz="1050" dirty="0">
                <a:solidFill>
                  <a:schemeClr val="tx1"/>
                </a:solidFill>
              </a:rPr>
              <a:t>依頼文も削除で大丈夫です。</a:t>
            </a:r>
          </a:p>
        </p:txBody>
      </p:sp>
      <p:sp>
        <p:nvSpPr>
          <p:cNvPr id="44" name="四角形: 角を丸くする 43">
            <a:extLst>
              <a:ext uri="{FF2B5EF4-FFF2-40B4-BE49-F238E27FC236}">
                <a16:creationId xmlns:a16="http://schemas.microsoft.com/office/drawing/2014/main" id="{74984086-610A-0C7C-FE08-E75EC9C88C8B}"/>
              </a:ext>
            </a:extLst>
          </p:cNvPr>
          <p:cNvSpPr/>
          <p:nvPr/>
        </p:nvSpPr>
        <p:spPr>
          <a:xfrm>
            <a:off x="2734733" y="6063220"/>
            <a:ext cx="3377282" cy="1386670"/>
          </a:xfrm>
          <a:prstGeom prst="roundRect">
            <a:avLst>
              <a:gd name="adj" fmla="val 0"/>
            </a:avLst>
          </a:prstGeom>
          <a:solidFill>
            <a:schemeClr val="bg1">
              <a:lumMod val="75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050" dirty="0">
                <a:solidFill>
                  <a:schemeClr val="tx1"/>
                </a:solidFill>
              </a:rPr>
              <a:t>請求機関のところは、システム印字項目化をお願いします</a:t>
            </a:r>
          </a:p>
        </p:txBody>
      </p:sp>
      <p:sp>
        <p:nvSpPr>
          <p:cNvPr id="47" name="四角形: 角を丸くする 46">
            <a:extLst>
              <a:ext uri="{FF2B5EF4-FFF2-40B4-BE49-F238E27FC236}">
                <a16:creationId xmlns:a16="http://schemas.microsoft.com/office/drawing/2014/main" id="{7AEE2453-74F3-F967-C0BD-18558037AD2B}"/>
              </a:ext>
            </a:extLst>
          </p:cNvPr>
          <p:cNvSpPr/>
          <p:nvPr/>
        </p:nvSpPr>
        <p:spPr>
          <a:xfrm>
            <a:off x="2185289" y="5155837"/>
            <a:ext cx="3879850" cy="753973"/>
          </a:xfrm>
          <a:prstGeom prst="roundRect">
            <a:avLst>
              <a:gd name="adj" fmla="val 0"/>
            </a:avLst>
          </a:prstGeom>
          <a:solidFill>
            <a:schemeClr val="bg1">
              <a:lumMod val="75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050" dirty="0">
                <a:solidFill>
                  <a:schemeClr val="tx1"/>
                </a:solidFill>
              </a:rPr>
              <a:t>「犯罪捜査等のための請求であり、請求事由を明らかにすることが困難な場合」の文言のところですが、元の表のレイアウトと異なるので、修正しておいてください（罫線の部分です）</a:t>
            </a:r>
          </a:p>
        </p:txBody>
      </p:sp>
      <p:sp>
        <p:nvSpPr>
          <p:cNvPr id="48" name="四角形: 角を丸くする 47">
            <a:extLst>
              <a:ext uri="{FF2B5EF4-FFF2-40B4-BE49-F238E27FC236}">
                <a16:creationId xmlns:a16="http://schemas.microsoft.com/office/drawing/2014/main" id="{49CCF5CF-9E41-6BAE-D19A-8F67FDCC08BC}"/>
              </a:ext>
            </a:extLst>
          </p:cNvPr>
          <p:cNvSpPr/>
          <p:nvPr/>
        </p:nvSpPr>
        <p:spPr>
          <a:xfrm>
            <a:off x="2185290" y="4233606"/>
            <a:ext cx="4672710" cy="461798"/>
          </a:xfrm>
          <a:prstGeom prst="roundRect">
            <a:avLst>
              <a:gd name="adj" fmla="val 0"/>
            </a:avLst>
          </a:prstGeom>
          <a:solidFill>
            <a:schemeClr val="bg1">
              <a:lumMod val="75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050" dirty="0">
                <a:solidFill>
                  <a:schemeClr val="tx1"/>
                </a:solidFill>
              </a:rPr>
              <a:t>請求事由は、システム印字項目化をお願いします</a:t>
            </a:r>
            <a:endParaRPr kumimoji="1" lang="en-US" altLang="ja-JP" sz="1050" dirty="0">
              <a:solidFill>
                <a:schemeClr val="tx1"/>
              </a:solidFill>
            </a:endParaRPr>
          </a:p>
          <a:p>
            <a:r>
              <a:rPr kumimoji="1" lang="ja-JP" altLang="en-US" sz="1050" dirty="0">
                <a:solidFill>
                  <a:schemeClr val="tx1"/>
                </a:solidFill>
              </a:rPr>
              <a:t>請求事由・備考は、システムで入力できるように機能要件化しておいてください</a:t>
            </a:r>
          </a:p>
        </p:txBody>
      </p:sp>
      <p:sp>
        <p:nvSpPr>
          <p:cNvPr id="49" name="四角形: 角を丸くする 48">
            <a:extLst>
              <a:ext uri="{FF2B5EF4-FFF2-40B4-BE49-F238E27FC236}">
                <a16:creationId xmlns:a16="http://schemas.microsoft.com/office/drawing/2014/main" id="{BF68F925-5860-441B-41FF-F9795A4829ED}"/>
              </a:ext>
            </a:extLst>
          </p:cNvPr>
          <p:cNvSpPr/>
          <p:nvPr/>
        </p:nvSpPr>
        <p:spPr>
          <a:xfrm>
            <a:off x="7084965" y="7515416"/>
            <a:ext cx="2203450" cy="1464921"/>
          </a:xfrm>
          <a:prstGeom prst="roundRect">
            <a:avLst>
              <a:gd name="adj" fmla="val 0"/>
            </a:avLst>
          </a:prstGeom>
          <a:solidFill>
            <a:schemeClr val="bg1">
              <a:lumMod val="75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050" dirty="0">
                <a:solidFill>
                  <a:schemeClr val="tx1"/>
                </a:solidFill>
              </a:rPr>
              <a:t>問い合わせ先も削除で大丈夫です。</a:t>
            </a:r>
            <a:endParaRPr kumimoji="1" lang="en-US" altLang="ja-JP" sz="1050" dirty="0">
              <a:solidFill>
                <a:schemeClr val="tx1"/>
              </a:solidFill>
            </a:endParaRPr>
          </a:p>
          <a:p>
            <a:r>
              <a:rPr kumimoji="1" lang="ja-JP" altLang="en-US" sz="1050" dirty="0">
                <a:solidFill>
                  <a:schemeClr val="tx1"/>
                </a:solidFill>
              </a:rPr>
              <a:t>請求機関が問い合わせ先情報を兼ねることが出来る想定です</a:t>
            </a:r>
            <a:endParaRPr kumimoji="1" lang="en-US" altLang="ja-JP" sz="1050" dirty="0">
              <a:solidFill>
                <a:schemeClr val="tx1"/>
              </a:solidFill>
            </a:endParaRPr>
          </a:p>
        </p:txBody>
      </p:sp>
    </p:spTree>
    <p:extLst>
      <p:ext uri="{BB962C8B-B14F-4D97-AF65-F5344CB8AC3E}">
        <p14:creationId xmlns:p14="http://schemas.microsoft.com/office/powerpoint/2010/main" val="1989220404"/>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游ゴシック Light"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724E385B-B3D2-4BB4-A339-413FCBCA11E9}"/>
</file>

<file path=customXml/itemProps2.xml><?xml version="1.0" encoding="utf-8"?>
<ds:datastoreItem xmlns:ds="http://schemas.openxmlformats.org/officeDocument/2006/customXml" ds:itemID="{B67661BE-A299-4342-85C0-C7479AA0A183}"/>
</file>

<file path=customXml/itemProps3.xml><?xml version="1.0" encoding="utf-8"?>
<ds:datastoreItem xmlns:ds="http://schemas.openxmlformats.org/officeDocument/2006/customXml" ds:itemID="{63993B6E-F637-4E54-9A3F-B44847807F6C}"/>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Words>610</Words>
  <TotalTime>0</TotalTime>
  <Template>Office Theme</Template>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erms:created xsi:type="dcterms:W3CDTF">2025-07-28T09:44:26Z</dcterms:created>
  <dcterms:modified xsi:type="dcterms:W3CDTF">2025-07-29T05:19:07Z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0x01010072D4258CA3517149908D3B60E55ECCDC</vt:lpwstr>
  </property>
</Properties>
</file>