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3">
  <p:sldMasterIdLst>
    <p:sldMasterId id="2147483660" r:id="rId1"/>
  </p:sldMasterIdLst>
  <p:sldIdLst>
    <p:sldId id="256"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9217" autoAdjust="0"/>
    <p:restoredTop sz="94660"/>
  </p:normalViewPr>
  <p:slideViewPr>
    <p:cSldViewPr snapToGrid="0">
      <p:cViewPr>
        <p:scale>
          <a:sx n="66" d="100"/>
          <a:sy n="66" d="100"/>
        </p:scale>
        <p:origin x="1544" y="-1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2.xml"/><Relationship Id="rId3" Type="http://schemas.openxmlformats.org/officeDocument/2006/relationships/presProps" Target="presProps.xml"/><Relationship Id="rId7"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 Id="rId9" Type="http://schemas.openxmlformats.org/officeDocument/2006/relationships/customXml" Target="../customXml/item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3154344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7510002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3628631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97467732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1004581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6521635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40201090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3858008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398006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20470819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24850852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EEBBF5EC-8718-4641-A52E-40237CD5DA81}" type="datetimeFigureOut">
              <a:rPr kumimoji="1" lang="ja-JP" altLang="en-US" smtClean="0"/>
              <a:t>2025/7/29</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6535935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2" name="表 11">
            <a:extLst>
              <a:ext uri="{FF2B5EF4-FFF2-40B4-BE49-F238E27FC236}">
                <a16:creationId xmlns:a16="http://schemas.microsoft.com/office/drawing/2014/main" id="{A83DCB44-6C44-F210-FB90-87DD86198A2A}"/>
              </a:ext>
            </a:extLst>
          </p:cNvPr>
          <p:cNvGraphicFramePr>
            <a:graphicFrameLocks noGrp="1"/>
          </p:cNvGraphicFramePr>
          <p:nvPr>
            <p:extLst>
              <p:ext uri="{D42A27DB-BD31-4B8C-83A1-F6EECF244321}">
                <p14:modId xmlns:p14="http://schemas.microsoft.com/office/powerpoint/2010/main" val="1996340942"/>
              </p:ext>
            </p:extLst>
          </p:nvPr>
        </p:nvGraphicFramePr>
        <p:xfrm>
          <a:off x="217715" y="1960146"/>
          <a:ext cx="6371768" cy="5349653"/>
        </p:xfrm>
        <a:graphic>
          <a:graphicData uri="http://schemas.openxmlformats.org/drawingml/2006/table">
            <a:tbl>
              <a:tblPr firstRow="1" firstCol="1" bandRow="1">
                <a:tableStyleId>{2D5ABB26-0587-4C30-8999-92F81FD0307C}</a:tableStyleId>
              </a:tblPr>
              <a:tblGrid>
                <a:gridCol w="553810">
                  <a:extLst>
                    <a:ext uri="{9D8B030D-6E8A-4147-A177-3AD203B41FA5}">
                      <a16:colId xmlns:a16="http://schemas.microsoft.com/office/drawing/2014/main" val="3535771445"/>
                    </a:ext>
                  </a:extLst>
                </a:gridCol>
                <a:gridCol w="285750">
                  <a:extLst>
                    <a:ext uri="{9D8B030D-6E8A-4147-A177-3AD203B41FA5}">
                      <a16:colId xmlns:a16="http://schemas.microsoft.com/office/drawing/2014/main" val="1028314327"/>
                    </a:ext>
                  </a:extLst>
                </a:gridCol>
                <a:gridCol w="1423793">
                  <a:extLst>
                    <a:ext uri="{9D8B030D-6E8A-4147-A177-3AD203B41FA5}">
                      <a16:colId xmlns:a16="http://schemas.microsoft.com/office/drawing/2014/main" val="1539361104"/>
                    </a:ext>
                  </a:extLst>
                </a:gridCol>
                <a:gridCol w="538356">
                  <a:extLst>
                    <a:ext uri="{9D8B030D-6E8A-4147-A177-3AD203B41FA5}">
                      <a16:colId xmlns:a16="http://schemas.microsoft.com/office/drawing/2014/main" val="203969943"/>
                    </a:ext>
                  </a:extLst>
                </a:gridCol>
                <a:gridCol w="3570059">
                  <a:extLst>
                    <a:ext uri="{9D8B030D-6E8A-4147-A177-3AD203B41FA5}">
                      <a16:colId xmlns:a16="http://schemas.microsoft.com/office/drawing/2014/main" val="1126129787"/>
                    </a:ext>
                  </a:extLst>
                </a:gridCol>
              </a:tblGrid>
              <a:tr h="111608">
                <a:tc rowSpan="6">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5"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住民票</a:t>
                      </a:r>
                    </a:p>
                    <a:p>
                      <a:pPr marL="100330" indent="-100330" algn="just" fontAlgn="ctr">
                        <a:lnSpc>
                          <a:spcPts val="1200"/>
                        </a:lnSpc>
                        <a:buNone/>
                      </a:pPr>
                      <a:r>
                        <a:rPr lang="ja-JP" sz="800" kern="100" dirty="0">
                          <a:effectLst/>
                          <a:latin typeface="ＭＳ Ｐゴシック" panose="020B0600070205080204" pitchFamily="50" charset="-128"/>
                          <a:ea typeface="ＭＳ Ｐゴシック" panose="020B0600070205080204" pitchFamily="50" charset="-128"/>
                        </a:rPr>
                        <a:t>※原則として、氏名・生年月日・性別・住民となった年月日・住所・住所を定めた年月日・転入届出日（職権記載日）・従前の住所が記載されます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5" h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□個人　　　□世帯全員　</a:t>
                      </a:r>
                      <a:r>
                        <a:rPr lang="ja-JP" altLang="en-US" sz="900" kern="100">
                          <a:effectLst/>
                          <a:latin typeface="ＭＳ Ｐゴシック" panose="020B0600070205080204" pitchFamily="50" charset="-128"/>
                          <a:ea typeface="ＭＳ Ｐゴシック" panose="020B0600070205080204" pitchFamily="50" charset="-128"/>
                        </a:rPr>
                        <a:t>　　　　　　　　　　　　　　　通</a:t>
                      </a:r>
                      <a:r>
                        <a:rPr lang="ja-JP"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534996654"/>
                  </a:ext>
                </a:extLst>
              </a:tr>
              <a:tr h="112855">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世帯主・続柄の記載　　　（□あり　□なし）</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85031156"/>
                  </a:ext>
                </a:extLst>
              </a:tr>
              <a:tr h="396468">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日本人</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戸籍の表示（本籍・筆頭者の氏名）の記載（□あり　□なし）</a:t>
                      </a:r>
                      <a:endParaRPr kumimoji="1" lang="ja-JP" altLang="en-US" dirty="0">
                        <a:latin typeface="ＭＳ Ｐゴシック" panose="020B0600070205080204" pitchFamily="50" charset="-128"/>
                        <a:ea typeface="ＭＳ Ｐゴシック" panose="020B0600070205080204" pitchFamily="50" charset="-128"/>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22765237"/>
                  </a:ext>
                </a:extLst>
              </a:tr>
              <a:tr h="396468">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外国人</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国籍・地域　　　　　（□あり　□なし）</a:t>
                      </a:r>
                    </a:p>
                    <a:p>
                      <a:pPr algn="just">
                        <a:buNone/>
                      </a:pPr>
                      <a:r>
                        <a:rPr lang="ja-JP" sz="900" kern="100" dirty="0">
                          <a:effectLst/>
                          <a:latin typeface="ＭＳ Ｐゴシック" panose="020B0600070205080204" pitchFamily="50" charset="-128"/>
                          <a:ea typeface="ＭＳ Ｐゴシック" panose="020B0600070205080204" pitchFamily="50" charset="-128"/>
                        </a:rPr>
                        <a:t>特別永住者・中長期滞在者等の区分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11081854"/>
                  </a:ext>
                </a:extLst>
              </a:tr>
              <a:tr h="202016">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その他の記載事項　　※個人番号は記載できません</a:t>
                      </a:r>
                    </a:p>
                    <a:p>
                      <a:pPr algn="just">
                        <a:buNone/>
                      </a:pPr>
                      <a:r>
                        <a:rPr lang="ja-JP" sz="900" kern="100">
                          <a:effectLst/>
                          <a:latin typeface="ＭＳ Ｐゴシック" panose="020B0600070205080204" pitchFamily="50" charset="-128"/>
                          <a:ea typeface="ＭＳ Ｐゴシック" panose="020B0600070205080204" pitchFamily="50" charset="-128"/>
                        </a:rPr>
                        <a:t>（　　　　　　　　　　　　　　　　　　　　　　</a:t>
                      </a:r>
                      <a:r>
                        <a:rPr lang="ja-JP" altLang="ja-JP" sz="900" kern="100">
                          <a:effectLst/>
                          <a:latin typeface="ＭＳ Ｐゴシック" panose="020B0600070205080204" pitchFamily="50" charset="-128"/>
                          <a:ea typeface="ＭＳ Ｐゴシック" panose="020B0600070205080204" pitchFamily="50" charset="-128"/>
                        </a:rPr>
                        <a:t>）</a:t>
                      </a:r>
                      <a:r>
                        <a:rPr lang="ja-JP"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661155966"/>
                  </a:ext>
                </a:extLst>
              </a:tr>
              <a:tr h="185379">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住民票の除票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□住民票が消除されている場合は除票の写しを請求する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472365039"/>
                  </a:ext>
                </a:extLst>
              </a:tr>
              <a:tr h="345358">
                <a:tc rowSpan="3">
                  <a:txBody>
                    <a:bodyPr/>
                    <a:lstStyle/>
                    <a:p>
                      <a:pPr algn="ctr">
                        <a:buNone/>
                      </a:pPr>
                      <a:r>
                        <a:rPr lang="ja-JP" alt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altLang="ja-JP" sz="900" kern="100" dirty="0">
                          <a:effectLst/>
                          <a:latin typeface="ＭＳ Ｐゴシック" panose="020B0600070205080204" pitchFamily="50" charset="-128"/>
                          <a:ea typeface="ＭＳ Ｐゴシック" panose="020B0600070205080204" pitchFamily="50" charset="-128"/>
                        </a:rPr>
                        <a:t>対象者</a:t>
                      </a:r>
                      <a:endParaRPr kumimoji="1" lang="ja-JP" altLang="en-US"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448191368"/>
                  </a:ext>
                </a:extLst>
              </a:tr>
              <a:tr h="185379">
                <a:tc vMerge="1">
                  <a:txBody>
                    <a:bodyPr/>
                    <a:lstStyle/>
                    <a:p>
                      <a:endParaRPr kumimoji="1" lang="ja-JP" altLang="en-US"/>
                    </a:p>
                  </a:txBody>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生年月日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51672507"/>
                  </a:ext>
                </a:extLst>
              </a:tr>
              <a:tr h="185379">
                <a:tc vMerge="1">
                  <a:txBody>
                    <a:bodyPr/>
                    <a:lstStyle/>
                    <a:p>
                      <a:endParaRPr kumimoji="1" lang="ja-JP" altLang="en-US"/>
                    </a:p>
                  </a:txBody>
                  <a:tcPr/>
                </a:tc>
                <a:tc gridSpan="2">
                  <a:txBody>
                    <a:bodyPr/>
                    <a:lstStyle/>
                    <a:p>
                      <a:pPr algn="l">
                        <a:lnSpc>
                          <a:spcPts val="1200"/>
                        </a:lnSpc>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r>
                        <a:rPr lang="ja-JP"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309533568"/>
                  </a:ext>
                </a:extLst>
              </a:tr>
              <a:tr h="620806">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p>
                    <a:p>
                      <a:pPr marL="114935" indent="-114935" algn="l">
                        <a:lnSpc>
                          <a:spcPts val="1000"/>
                        </a:lnSpc>
                        <a:buNone/>
                      </a:pPr>
                      <a:r>
                        <a:rPr lang="ja-JP" sz="800" kern="100" dirty="0">
                          <a:effectLst/>
                          <a:latin typeface="ＭＳ Ｐゴシック" panose="020B0600070205080204" pitchFamily="50" charset="-128"/>
                          <a:ea typeface="ＭＳ Ｐゴシック" panose="020B0600070205080204" pitchFamily="50" charset="-128"/>
                        </a:rPr>
                        <a:t>※住民票のどの部分をどのような目的に利用するかが明らかになるように記載してください</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04948678"/>
                  </a:ext>
                </a:extLst>
              </a:tr>
              <a:tr h="210199">
                <a:tc vMerge="1">
                  <a:txBody>
                    <a:bodyPr/>
                    <a:lstStyle/>
                    <a:p>
                      <a:endParaRPr kumimoji="1" lang="ja-JP" altLang="en-US"/>
                    </a:p>
                  </a:txBody>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8261526"/>
                  </a:ext>
                </a:extLst>
              </a:tr>
              <a:tr h="210199">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rowSpan="3">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3">
                  <a:txBody>
                    <a:bodyPr/>
                    <a:lstStyle/>
                    <a:p>
                      <a:pPr marL="0" marR="0" lvl="0" indent="0" algn="just"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641702237"/>
                  </a:ext>
                </a:extLst>
              </a:tr>
              <a:tr h="210199">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vMerge="1">
                  <a:txBody>
                    <a:bodyPr/>
                    <a:lstStyle/>
                    <a:p>
                      <a:endParaRPr kumimoji="1" lang="ja-JP" altLang="en-US" dirty="0"/>
                    </a:p>
                  </a:txBody>
                  <a:tcPr marL="18571" marR="18571" marT="0" marB="0" anchor="ctr">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根拠法令</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marL="0" marR="0" lvl="0" indent="0" algn="just" defTabSz="685800" rtl="0" eaLnBrk="1" fontAlgn="auto" latinLnBrk="0" hangingPunct="1">
                        <a:lnSpc>
                          <a:spcPct val="100000"/>
                        </a:lnSpc>
                        <a:spcBef>
                          <a:spcPts val="0"/>
                        </a:spcBef>
                        <a:spcAft>
                          <a:spcPts val="0"/>
                        </a:spcAft>
                        <a:buClrTx/>
                        <a:buSzTx/>
                        <a:buFontTx/>
                        <a:buNone/>
                        <a:tabLst/>
                        <a:defRPr/>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58406292"/>
                  </a:ext>
                </a:extLst>
              </a:tr>
              <a:tr h="210199">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vMerge="1">
                  <a:txBody>
                    <a:bodyPr/>
                    <a:lstStyle/>
                    <a:p>
                      <a:endParaRPr kumimoji="1" lang="ja-JP" altLang="en-US" dirty="0"/>
                    </a:p>
                  </a:txBody>
                  <a:tcPr marL="18571" marR="18571" marT="0" marB="0" anchor="ctr">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困難である理由</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982818839"/>
                  </a:ext>
                </a:extLst>
              </a:tr>
              <a:tr h="21600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29435774"/>
                  </a:ext>
                </a:extLst>
              </a:tr>
              <a:tr h="216000">
                <a:tc vMerge="1">
                  <a:txBody>
                    <a:bodyPr/>
                    <a:lstStyle/>
                    <a:p>
                      <a:endParaRPr kumimoji="1" lang="ja-JP" altLang="en-US"/>
                    </a:p>
                  </a:txBody>
                  <a:tcPr/>
                </a:tc>
                <a:tc rowSpan="2"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請求の任に</a:t>
                      </a:r>
                    </a:p>
                    <a:p>
                      <a:pPr algn="l">
                        <a:buNone/>
                      </a:pPr>
                      <a:r>
                        <a:rPr lang="ja-JP" sz="900" kern="100" dirty="0">
                          <a:effectLst/>
                          <a:latin typeface="ＭＳ Ｐゴシック" panose="020B0600070205080204" pitchFamily="50" charset="-128"/>
                          <a:ea typeface="ＭＳ Ｐゴシック" panose="020B0600070205080204" pitchFamily="50" charset="-128"/>
                        </a:rPr>
                        <a:t>当たっている者※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99775655"/>
                  </a:ext>
                </a:extLst>
              </a:tr>
              <a:tr h="21600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70833310"/>
                  </a:ext>
                </a:extLst>
              </a:tr>
              <a:tr h="216000">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機関の事務所の所在地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a:effectLst/>
                          <a:latin typeface="ＭＳ Ｐゴシック" panose="020B0600070205080204" pitchFamily="50" charset="-128"/>
                          <a:ea typeface="ＭＳ Ｐゴシック" panose="020B0600070205080204" pitchFamily="50" charset="-128"/>
                        </a:rPr>
                        <a:t> </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820729986"/>
                  </a:ext>
                </a:extLst>
              </a:tr>
              <a:tr h="216000">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電話番号</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66242865"/>
                  </a:ext>
                </a:extLst>
              </a:tr>
              <a:tr h="564980">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636749946"/>
                  </a:ext>
                </a:extLst>
              </a:tr>
            </a:tbl>
          </a:graphicData>
        </a:graphic>
      </p:graphicFrame>
      <p:sp>
        <p:nvSpPr>
          <p:cNvPr id="15" name="Rectangle 109">
            <a:extLst>
              <a:ext uri="{FF2B5EF4-FFF2-40B4-BE49-F238E27FC236}">
                <a16:creationId xmlns:a16="http://schemas.microsoft.com/office/drawing/2014/main" id="{DB59C432-62F3-63B6-0315-5D82CB1AECC2}"/>
              </a:ext>
            </a:extLst>
          </p:cNvPr>
          <p:cNvSpPr>
            <a:spLocks noChangeArrowheads="1"/>
          </p:cNvSpPr>
          <p:nvPr/>
        </p:nvSpPr>
        <p:spPr bwMode="auto">
          <a:xfrm>
            <a:off x="532511" y="1283633"/>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国又は地方公共団体の機関による請求書</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indent="0" algn="ctr" defTabSz="914400">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（住民票の写し・住民票の除票の写し）</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26" name="正方形/長方形 25">
            <a:extLst>
              <a:ext uri="{FF2B5EF4-FFF2-40B4-BE49-F238E27FC236}">
                <a16:creationId xmlns:a16="http://schemas.microsoft.com/office/drawing/2014/main" id="{EE5706EA-7F0E-E80E-122F-5EA4DE074B4A}"/>
              </a:ext>
            </a:extLst>
          </p:cNvPr>
          <p:cNvSpPr/>
          <p:nvPr/>
        </p:nvSpPr>
        <p:spPr>
          <a:xfrm>
            <a:off x="5937839" y="388631"/>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3" name="Rectangle 10">
            <a:extLst>
              <a:ext uri="{FF2B5EF4-FFF2-40B4-BE49-F238E27FC236}">
                <a16:creationId xmlns:a16="http://schemas.microsoft.com/office/drawing/2014/main" id="{0176422A-1AF7-7E6A-ACA6-A842E526B050}"/>
              </a:ext>
            </a:extLst>
          </p:cNvPr>
          <p:cNvSpPr>
            <a:spLocks noChangeArrowheads="1"/>
          </p:cNvSpPr>
          <p:nvPr/>
        </p:nvSpPr>
        <p:spPr bwMode="auto">
          <a:xfrm>
            <a:off x="42334" y="7465895"/>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ja-JP" altLang="ja-JP" sz="900" dirty="0"/>
          </a:p>
        </p:txBody>
      </p:sp>
      <p:sp>
        <p:nvSpPr>
          <p:cNvPr id="44" name="テキスト ボックス 2">
            <a:extLst>
              <a:ext uri="{FF2B5EF4-FFF2-40B4-BE49-F238E27FC236}">
                <a16:creationId xmlns:a16="http://schemas.microsoft.com/office/drawing/2014/main" id="{8B5DAE46-4982-A541-3D48-1A77FBE9665A}"/>
              </a:ext>
            </a:extLst>
          </p:cNvPr>
          <p:cNvSpPr txBox="1">
            <a:spLocks noChangeArrowheads="1"/>
          </p:cNvSpPr>
          <p:nvPr/>
        </p:nvSpPr>
        <p:spPr bwMode="auto">
          <a:xfrm>
            <a:off x="282871" y="8034890"/>
            <a:ext cx="6302967"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
        <p:nvSpPr>
          <p:cNvPr id="2" name="正方形/長方形 1">
            <a:extLst>
              <a:ext uri="{FF2B5EF4-FFF2-40B4-BE49-F238E27FC236}">
                <a16:creationId xmlns:a16="http://schemas.microsoft.com/office/drawing/2014/main" id="{922A263A-A255-239B-929D-DCD48B8AEBAA}"/>
              </a:ext>
            </a:extLst>
          </p:cNvPr>
          <p:cNvSpPr/>
          <p:nvPr/>
        </p:nvSpPr>
        <p:spPr>
          <a:xfrm>
            <a:off x="2553687" y="3677722"/>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3" name="正方形/長方形 2">
            <a:extLst>
              <a:ext uri="{FF2B5EF4-FFF2-40B4-BE49-F238E27FC236}">
                <a16:creationId xmlns:a16="http://schemas.microsoft.com/office/drawing/2014/main" id="{8FF23B8F-5257-1867-B8D1-E707187DD366}"/>
              </a:ext>
            </a:extLst>
          </p:cNvPr>
          <p:cNvSpPr/>
          <p:nvPr/>
        </p:nvSpPr>
        <p:spPr>
          <a:xfrm>
            <a:off x="2553687" y="3859233"/>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4" name="正方形/長方形 3">
            <a:extLst>
              <a:ext uri="{FF2B5EF4-FFF2-40B4-BE49-F238E27FC236}">
                <a16:creationId xmlns:a16="http://schemas.microsoft.com/office/drawing/2014/main" id="{C49CF572-7DBE-E9B2-7112-9BE45A6F4100}"/>
              </a:ext>
            </a:extLst>
          </p:cNvPr>
          <p:cNvSpPr/>
          <p:nvPr/>
        </p:nvSpPr>
        <p:spPr>
          <a:xfrm>
            <a:off x="2553688" y="4037662"/>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5" name="正方形/長方形 4">
            <a:extLst>
              <a:ext uri="{FF2B5EF4-FFF2-40B4-BE49-F238E27FC236}">
                <a16:creationId xmlns:a16="http://schemas.microsoft.com/office/drawing/2014/main" id="{64D9D546-F6BF-7DD2-CD0F-1FF75B5E2F2E}"/>
              </a:ext>
            </a:extLst>
          </p:cNvPr>
          <p:cNvSpPr/>
          <p:nvPr/>
        </p:nvSpPr>
        <p:spPr>
          <a:xfrm>
            <a:off x="919788" y="6969959"/>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
        <p:nvSpPr>
          <p:cNvPr id="6" name="正方形/長方形 5">
            <a:extLst>
              <a:ext uri="{FF2B5EF4-FFF2-40B4-BE49-F238E27FC236}">
                <a16:creationId xmlns:a16="http://schemas.microsoft.com/office/drawing/2014/main" id="{957BFF51-1002-C1C3-CA21-FEE541C82822}"/>
              </a:ext>
            </a:extLst>
          </p:cNvPr>
          <p:cNvSpPr/>
          <p:nvPr/>
        </p:nvSpPr>
        <p:spPr>
          <a:xfrm>
            <a:off x="2553686" y="4448700"/>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請求事由</a:t>
            </a:r>
          </a:p>
        </p:txBody>
      </p:sp>
      <p:sp>
        <p:nvSpPr>
          <p:cNvPr id="10" name="正方形/長方形 9">
            <a:extLst>
              <a:ext uri="{FF2B5EF4-FFF2-40B4-BE49-F238E27FC236}">
                <a16:creationId xmlns:a16="http://schemas.microsoft.com/office/drawing/2014/main" id="{7CEA084B-2F91-C3C5-A9C4-D6808C3653D6}"/>
              </a:ext>
            </a:extLst>
          </p:cNvPr>
          <p:cNvSpPr/>
          <p:nvPr/>
        </p:nvSpPr>
        <p:spPr>
          <a:xfrm>
            <a:off x="2553686" y="3519219"/>
            <a:ext cx="487963"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ふりがな</a:t>
            </a:r>
          </a:p>
        </p:txBody>
      </p:sp>
      <p:sp>
        <p:nvSpPr>
          <p:cNvPr id="11" name="正方形/長方形 10">
            <a:extLst>
              <a:ext uri="{FF2B5EF4-FFF2-40B4-BE49-F238E27FC236}">
                <a16:creationId xmlns:a16="http://schemas.microsoft.com/office/drawing/2014/main" id="{809212D1-7643-4434-8845-FBF405C90ED2}"/>
              </a:ext>
            </a:extLst>
          </p:cNvPr>
          <p:cNvSpPr/>
          <p:nvPr/>
        </p:nvSpPr>
        <p:spPr>
          <a:xfrm>
            <a:off x="2553686" y="5700465"/>
            <a:ext cx="942509"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請求機関の名称</a:t>
            </a:r>
          </a:p>
        </p:txBody>
      </p:sp>
      <p:sp>
        <p:nvSpPr>
          <p:cNvPr id="13" name="正方形/長方形 12">
            <a:extLst>
              <a:ext uri="{FF2B5EF4-FFF2-40B4-BE49-F238E27FC236}">
                <a16:creationId xmlns:a16="http://schemas.microsoft.com/office/drawing/2014/main" id="{2A22E51F-CB54-5824-075F-416B372C3F26}"/>
              </a:ext>
            </a:extLst>
          </p:cNvPr>
          <p:cNvSpPr/>
          <p:nvPr/>
        </p:nvSpPr>
        <p:spPr>
          <a:xfrm>
            <a:off x="3085708" y="592031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職名</a:t>
            </a:r>
          </a:p>
        </p:txBody>
      </p:sp>
      <p:sp>
        <p:nvSpPr>
          <p:cNvPr id="14" name="正方形/長方形 13">
            <a:extLst>
              <a:ext uri="{FF2B5EF4-FFF2-40B4-BE49-F238E27FC236}">
                <a16:creationId xmlns:a16="http://schemas.microsoft.com/office/drawing/2014/main" id="{08E5C772-996E-9195-79BF-0108E986AD10}"/>
              </a:ext>
            </a:extLst>
          </p:cNvPr>
          <p:cNvSpPr/>
          <p:nvPr/>
        </p:nvSpPr>
        <p:spPr>
          <a:xfrm>
            <a:off x="3085708" y="6131700"/>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45" name="正方形/長方形 44">
            <a:extLst>
              <a:ext uri="{FF2B5EF4-FFF2-40B4-BE49-F238E27FC236}">
                <a16:creationId xmlns:a16="http://schemas.microsoft.com/office/drawing/2014/main" id="{24B582FB-0F54-44DE-38C6-B102083CA2C1}"/>
              </a:ext>
            </a:extLst>
          </p:cNvPr>
          <p:cNvSpPr/>
          <p:nvPr/>
        </p:nvSpPr>
        <p:spPr>
          <a:xfrm>
            <a:off x="2553686" y="6352566"/>
            <a:ext cx="125448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機関の事務所の所在地</a:t>
            </a:r>
          </a:p>
        </p:txBody>
      </p:sp>
      <p:sp>
        <p:nvSpPr>
          <p:cNvPr id="46" name="正方形/長方形 45">
            <a:extLst>
              <a:ext uri="{FF2B5EF4-FFF2-40B4-BE49-F238E27FC236}">
                <a16:creationId xmlns:a16="http://schemas.microsoft.com/office/drawing/2014/main" id="{45D8005A-90A9-27BE-4DE5-8D9FDD6D2EBE}"/>
              </a:ext>
            </a:extLst>
          </p:cNvPr>
          <p:cNvSpPr/>
          <p:nvPr/>
        </p:nvSpPr>
        <p:spPr>
          <a:xfrm>
            <a:off x="2553686" y="6579065"/>
            <a:ext cx="585224"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Tree>
    <p:extLst>
      <p:ext uri="{BB962C8B-B14F-4D97-AF65-F5344CB8AC3E}">
        <p14:creationId xmlns:p14="http://schemas.microsoft.com/office/powerpoint/2010/main" val="743584155"/>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812F0186-5C39-4FFA-BE28-ED68EA89109F}"/>
</file>

<file path=customXml/itemProps2.xml><?xml version="1.0" encoding="utf-8"?>
<ds:datastoreItem xmlns:ds="http://schemas.openxmlformats.org/officeDocument/2006/customXml" ds:itemID="{5B68FB27-B2F1-4F28-B63E-E9F676072444}"/>
</file>

<file path=customXml/itemProps3.xml><?xml version="1.0" encoding="utf-8"?>
<ds:datastoreItem xmlns:ds="http://schemas.openxmlformats.org/officeDocument/2006/customXml" ds:itemID="{D698CB9C-2715-48C0-A55D-FEABD7E4FD22}"/>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365</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2025-07-28T11:38:14Z</dcterms:created>
  <dcterms:modified xsi:type="dcterms:W3CDTF">2025-07-29T08:19:42Z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