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3">
  <p:sldMasterIdLst>
    <p:sldMasterId id="2147483660" r:id="rId1"/>
  </p:sldMasterIdLst>
  <p:sldIdLst>
    <p:sldId id="256"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9217" autoAdjust="0"/>
    <p:restoredTop sz="94660"/>
  </p:normalViewPr>
  <p:slideViewPr>
    <p:cSldViewPr snapToGrid="0">
      <p:cViewPr>
        <p:scale>
          <a:sx n="150" d="100"/>
          <a:sy n="150" d="100"/>
        </p:scale>
        <p:origin x="780"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2.xml"/><Relationship Id="rId3" Type="http://schemas.openxmlformats.org/officeDocument/2006/relationships/presProps" Target="presProps.xml"/><Relationship Id="rId7" Type="http://schemas.openxmlformats.org/officeDocument/2006/relationships/customXml" Target="../customXml/item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 Id="rId9" Type="http://schemas.openxmlformats.org/officeDocument/2006/relationships/customXml" Target="../customXml/item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3154344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7510002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3628631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97467732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1004581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65216353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40201090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3858008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1398006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20470819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EEBBF5EC-8718-4641-A52E-40237CD5DA81}"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24850852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EEBBF5EC-8718-4641-A52E-40237CD5DA81}" type="datetimeFigureOut">
              <a:rPr kumimoji="1" lang="ja-JP" altLang="en-US" smtClean="0"/>
              <a:t>2025/7/28</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171351F1-2976-4329-A8BC-E91A88E85355}" type="slidenum">
              <a:rPr kumimoji="1" lang="ja-JP" altLang="en-US" smtClean="0"/>
              <a:t>‹#›</a:t>
            </a:fld>
            <a:endParaRPr kumimoji="1" lang="ja-JP" altLang="en-US"/>
          </a:p>
        </p:txBody>
      </p:sp>
    </p:spTree>
    <p:extLst>
      <p:ext uri="{BB962C8B-B14F-4D97-AF65-F5344CB8AC3E}">
        <p14:creationId xmlns:p14="http://schemas.microsoft.com/office/powerpoint/2010/main" val="36535935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2" name="表 11">
            <a:extLst>
              <a:ext uri="{FF2B5EF4-FFF2-40B4-BE49-F238E27FC236}">
                <a16:creationId xmlns:a16="http://schemas.microsoft.com/office/drawing/2014/main" id="{A83DCB44-6C44-F210-FB90-87DD86198A2A}"/>
              </a:ext>
            </a:extLst>
          </p:cNvPr>
          <p:cNvGraphicFramePr>
            <a:graphicFrameLocks noGrp="1"/>
          </p:cNvGraphicFramePr>
          <p:nvPr>
            <p:extLst>
              <p:ext uri="{D42A27DB-BD31-4B8C-83A1-F6EECF244321}">
                <p14:modId xmlns:p14="http://schemas.microsoft.com/office/powerpoint/2010/main" val="4015581253"/>
              </p:ext>
            </p:extLst>
          </p:nvPr>
        </p:nvGraphicFramePr>
        <p:xfrm>
          <a:off x="217715" y="2569745"/>
          <a:ext cx="6371768" cy="4970192"/>
        </p:xfrm>
        <a:graphic>
          <a:graphicData uri="http://schemas.openxmlformats.org/drawingml/2006/table">
            <a:tbl>
              <a:tblPr firstRow="1" firstCol="1" bandRow="1">
                <a:tableStyleId>{2D5ABB26-0587-4C30-8999-92F81FD0307C}</a:tableStyleId>
              </a:tblPr>
              <a:tblGrid>
                <a:gridCol w="553810">
                  <a:extLst>
                    <a:ext uri="{9D8B030D-6E8A-4147-A177-3AD203B41FA5}">
                      <a16:colId xmlns:a16="http://schemas.microsoft.com/office/drawing/2014/main" val="3535771445"/>
                    </a:ext>
                  </a:extLst>
                </a:gridCol>
                <a:gridCol w="285750">
                  <a:extLst>
                    <a:ext uri="{9D8B030D-6E8A-4147-A177-3AD203B41FA5}">
                      <a16:colId xmlns:a16="http://schemas.microsoft.com/office/drawing/2014/main" val="1028314327"/>
                    </a:ext>
                  </a:extLst>
                </a:gridCol>
                <a:gridCol w="1423793">
                  <a:extLst>
                    <a:ext uri="{9D8B030D-6E8A-4147-A177-3AD203B41FA5}">
                      <a16:colId xmlns:a16="http://schemas.microsoft.com/office/drawing/2014/main" val="1539361104"/>
                    </a:ext>
                  </a:extLst>
                </a:gridCol>
                <a:gridCol w="538356">
                  <a:extLst>
                    <a:ext uri="{9D8B030D-6E8A-4147-A177-3AD203B41FA5}">
                      <a16:colId xmlns:a16="http://schemas.microsoft.com/office/drawing/2014/main" val="203969943"/>
                    </a:ext>
                  </a:extLst>
                </a:gridCol>
                <a:gridCol w="3570059">
                  <a:extLst>
                    <a:ext uri="{9D8B030D-6E8A-4147-A177-3AD203B41FA5}">
                      <a16:colId xmlns:a16="http://schemas.microsoft.com/office/drawing/2014/main" val="1126129787"/>
                    </a:ext>
                  </a:extLst>
                </a:gridCol>
              </a:tblGrid>
              <a:tr h="111608">
                <a:tc rowSpan="6">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5"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住民票</a:t>
                      </a:r>
                    </a:p>
                    <a:p>
                      <a:pPr marL="100330" indent="-100330" algn="just" fontAlgn="ctr">
                        <a:lnSpc>
                          <a:spcPts val="1200"/>
                        </a:lnSpc>
                        <a:buNone/>
                      </a:pPr>
                      <a:r>
                        <a:rPr lang="ja-JP" sz="800" kern="100" dirty="0">
                          <a:effectLst/>
                          <a:latin typeface="ＭＳ Ｐゴシック" panose="020B0600070205080204" pitchFamily="50" charset="-128"/>
                          <a:ea typeface="ＭＳ Ｐゴシック" panose="020B0600070205080204" pitchFamily="50" charset="-128"/>
                        </a:rPr>
                        <a:t>※原則として、氏名・生年月日・性別・住民となった年月日・住所・住所を定めた年月日・転入届出日（職権記載日）・従前の住所が記載されます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5" h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□個人　　　□世帯全員　</a:t>
                      </a:r>
                      <a:r>
                        <a:rPr lang="ja-JP" altLang="en-US" sz="900" kern="100">
                          <a:effectLst/>
                          <a:latin typeface="ＭＳ Ｐゴシック" panose="020B0600070205080204" pitchFamily="50" charset="-128"/>
                          <a:ea typeface="ＭＳ Ｐゴシック" panose="020B0600070205080204" pitchFamily="50" charset="-128"/>
                        </a:rPr>
                        <a:t>　　　　　　　　　　　　　　　通</a:t>
                      </a:r>
                      <a:r>
                        <a:rPr lang="ja-JP" sz="900" kern="10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534996654"/>
                  </a:ext>
                </a:extLst>
              </a:tr>
              <a:tr h="112855">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a:effectLst/>
                          <a:latin typeface="ＭＳ Ｐゴシック" panose="020B0600070205080204" pitchFamily="50" charset="-128"/>
                          <a:ea typeface="ＭＳ Ｐゴシック" panose="020B0600070205080204" pitchFamily="50" charset="-128"/>
                        </a:rPr>
                        <a:t>世帯主・続柄の記載　　　（□あり　□なし）</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85031156"/>
                  </a:ext>
                </a:extLst>
              </a:tr>
              <a:tr h="396468">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日本人</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戸籍の表示（本籍・筆頭者の氏名）の記載（□あり　□なし）</a:t>
                      </a:r>
                      <a:endParaRPr kumimoji="1" lang="ja-JP" altLang="en-US" dirty="0">
                        <a:latin typeface="ＭＳ Ｐゴシック" panose="020B0600070205080204" pitchFamily="50" charset="-128"/>
                        <a:ea typeface="ＭＳ Ｐゴシック" panose="020B0600070205080204" pitchFamily="50" charset="-128"/>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22765237"/>
                  </a:ext>
                </a:extLst>
              </a:tr>
              <a:tr h="396468">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外国人</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国籍・地域　　　　　（□あり　□なし）</a:t>
                      </a:r>
                    </a:p>
                    <a:p>
                      <a:pPr algn="just">
                        <a:buNone/>
                      </a:pPr>
                      <a:r>
                        <a:rPr lang="ja-JP" sz="900" kern="100" dirty="0">
                          <a:effectLst/>
                          <a:latin typeface="ＭＳ Ｐゴシック" panose="020B0600070205080204" pitchFamily="50" charset="-128"/>
                          <a:ea typeface="ＭＳ Ｐゴシック" panose="020B0600070205080204" pitchFamily="50" charset="-128"/>
                        </a:rPr>
                        <a:t>特別永住者・中長期滞在者等の区分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11081854"/>
                  </a:ext>
                </a:extLst>
              </a:tr>
              <a:tr h="202016">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a:effectLst/>
                          <a:latin typeface="ＭＳ Ｐゴシック" panose="020B0600070205080204" pitchFamily="50" charset="-128"/>
                          <a:ea typeface="ＭＳ Ｐゴシック" panose="020B0600070205080204" pitchFamily="50" charset="-128"/>
                        </a:rPr>
                        <a:t>その他の記載事項　　※個人番号は記載できません</a:t>
                      </a:r>
                    </a:p>
                    <a:p>
                      <a:pPr algn="just">
                        <a:buNone/>
                      </a:pPr>
                      <a:r>
                        <a:rPr lang="ja-JP" sz="900" kern="100">
                          <a:effectLst/>
                          <a:latin typeface="ＭＳ Ｐゴシック" panose="020B0600070205080204" pitchFamily="50" charset="-128"/>
                          <a:ea typeface="ＭＳ Ｐゴシック" panose="020B0600070205080204" pitchFamily="50" charset="-128"/>
                        </a:rPr>
                        <a:t>（　　　　　　　　　　　　　　　　　　　　　　</a:t>
                      </a:r>
                      <a:r>
                        <a:rPr lang="ja-JP" altLang="ja-JP" sz="900" kern="100">
                          <a:effectLst/>
                          <a:latin typeface="ＭＳ Ｐゴシック" panose="020B0600070205080204" pitchFamily="50" charset="-128"/>
                          <a:ea typeface="ＭＳ Ｐゴシック" panose="020B0600070205080204" pitchFamily="50" charset="-128"/>
                        </a:rPr>
                        <a:t>）</a:t>
                      </a:r>
                      <a:r>
                        <a:rPr lang="ja-JP" sz="900" kern="10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661155966"/>
                  </a:ext>
                </a:extLst>
              </a:tr>
              <a:tr h="185379">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住民票の除票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ja-JP" sz="900" kern="100">
                          <a:effectLst/>
                          <a:latin typeface="ＭＳ Ｐゴシック" panose="020B0600070205080204" pitchFamily="50" charset="-128"/>
                          <a:ea typeface="ＭＳ Ｐゴシック" panose="020B0600070205080204" pitchFamily="50" charset="-128"/>
                        </a:rPr>
                        <a:t>□住民票が消除されている場合は除票の写しを請求する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472365039"/>
                  </a:ext>
                </a:extLst>
              </a:tr>
              <a:tr h="185379">
                <a:tc rowSpan="3">
                  <a:txBody>
                    <a:bodyPr/>
                    <a:lstStyle/>
                    <a:p>
                      <a:pPr algn="ctr">
                        <a:buNone/>
                      </a:pPr>
                      <a:r>
                        <a:rPr lang="ja-JP" alt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altLang="ja-JP" sz="900" kern="100" dirty="0">
                          <a:effectLst/>
                          <a:latin typeface="ＭＳ Ｐゴシック" panose="020B0600070205080204" pitchFamily="50" charset="-128"/>
                          <a:ea typeface="ＭＳ Ｐゴシック" panose="020B0600070205080204" pitchFamily="50" charset="-128"/>
                        </a:rPr>
                        <a:t>対象者</a:t>
                      </a:r>
                      <a:endParaRPr kumimoji="1" lang="ja-JP" altLang="en-US"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448191368"/>
                  </a:ext>
                </a:extLst>
              </a:tr>
              <a:tr h="185379">
                <a:tc vMerge="1">
                  <a:txBody>
                    <a:bodyPr/>
                    <a:lstStyle/>
                    <a:p>
                      <a:endParaRPr kumimoji="1" lang="ja-JP" altLang="en-US"/>
                    </a:p>
                  </a:txBody>
                  <a:tcPr/>
                </a:tc>
                <a:tc gridSpan="2">
                  <a:txBody>
                    <a:bodyPr/>
                    <a:lstStyle/>
                    <a:p>
                      <a:pPr algn="l">
                        <a:buNone/>
                      </a:pPr>
                      <a:r>
                        <a:rPr lang="ja-JP" altLang="ja-JP" sz="900" kern="100" dirty="0">
                          <a:effectLst/>
                          <a:latin typeface="ＭＳ Ｐゴシック" panose="020B0600070205080204" pitchFamily="50" charset="-128"/>
                          <a:ea typeface="ＭＳ Ｐゴシック" panose="020B0600070205080204" pitchFamily="50" charset="-128"/>
                        </a:rPr>
                        <a:t>生年月日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51672507"/>
                  </a:ext>
                </a:extLst>
              </a:tr>
              <a:tr h="185379">
                <a:tc vMerge="1">
                  <a:txBody>
                    <a:bodyPr/>
                    <a:lstStyle/>
                    <a:p>
                      <a:endParaRPr kumimoji="1" lang="ja-JP" altLang="en-US"/>
                    </a:p>
                  </a:txBody>
                  <a:tcPr/>
                </a:tc>
                <a:tc gridSpan="2">
                  <a:txBody>
                    <a:bodyPr/>
                    <a:lstStyle/>
                    <a:p>
                      <a:pPr algn="l">
                        <a:lnSpc>
                          <a:spcPts val="1200"/>
                        </a:lnSpc>
                        <a:buNone/>
                      </a:pPr>
                      <a:r>
                        <a:rPr lang="ja-JP" altLang="en-US" sz="900" kern="100" dirty="0">
                          <a:effectLst/>
                          <a:latin typeface="ＭＳ Ｐゴシック" panose="020B0600070205080204" pitchFamily="50" charset="-128"/>
                          <a:ea typeface="ＭＳ Ｐゴシック" panose="020B0600070205080204" pitchFamily="50" charset="-128"/>
                        </a:rPr>
                        <a:t>現</a:t>
                      </a:r>
                      <a:r>
                        <a:rPr lang="ja-JP" altLang="ja-JP" sz="900" kern="100" dirty="0">
                          <a:effectLst/>
                          <a:latin typeface="ＭＳ Ｐゴシック" panose="020B0600070205080204" pitchFamily="50" charset="-128"/>
                          <a:ea typeface="ＭＳ Ｐゴシック" panose="020B0600070205080204" pitchFamily="50" charset="-128"/>
                        </a:rPr>
                        <a:t>住所</a:t>
                      </a:r>
                      <a:r>
                        <a:rPr lang="ja-JP"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309533568"/>
                  </a:ext>
                </a:extLst>
              </a:tr>
              <a:tr h="638075">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p>
                    <a:p>
                      <a:pPr marL="114935" indent="-114935" algn="l">
                        <a:lnSpc>
                          <a:spcPts val="1000"/>
                        </a:lnSpc>
                        <a:buNone/>
                      </a:pPr>
                      <a:r>
                        <a:rPr lang="ja-JP" sz="800" kern="100" dirty="0">
                          <a:effectLst/>
                          <a:latin typeface="ＭＳ Ｐゴシック" panose="020B0600070205080204" pitchFamily="50" charset="-128"/>
                          <a:ea typeface="ＭＳ Ｐゴシック" panose="020B0600070205080204" pitchFamily="50" charset="-128"/>
                        </a:rPr>
                        <a:t>※住民票のどの部分をどのような目的に利用するかが明らかになるように記載してください</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dirty="0"/>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04948678"/>
                  </a:ext>
                </a:extLst>
              </a:tr>
              <a:tr h="104748">
                <a:tc vMerge="1">
                  <a:txBody>
                    <a:bodyPr/>
                    <a:lstStyle/>
                    <a:p>
                      <a:endParaRPr kumimoji="1" lang="ja-JP" altLang="en-US"/>
                    </a:p>
                  </a:txBody>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8261526"/>
                  </a:ext>
                </a:extLst>
              </a:tr>
              <a:tr h="104748">
                <a:tc vMerge="1">
                  <a:txBody>
                    <a:bodyPr/>
                    <a:lstStyle/>
                    <a:p>
                      <a:endParaRPr kumimoji="1" lang="ja-JP" altLang="en-US"/>
                    </a:p>
                  </a:txBody>
                  <a:tcPr/>
                </a:tc>
                <a:tc rowSpan="3">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法令で定める事務の遂行のために必要である　　　□該当</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641702237"/>
                  </a:ext>
                </a:extLst>
              </a:tr>
              <a:tr h="288060">
                <a:tc vMerge="1">
                  <a:txBody>
                    <a:bodyPr/>
                    <a:lstStyle/>
                    <a:p>
                      <a:endParaRPr kumimoji="1" lang="ja-JP" altLang="en-US"/>
                    </a:p>
                  </a:txBody>
                  <a:tcPr/>
                </a:tc>
                <a:tc vMerge="1">
                  <a:txBody>
                    <a:bodyPr/>
                    <a:lstStyle/>
                    <a:p>
                      <a:endParaRPr kumimoji="1" lang="ja-JP" altLang="en-US"/>
                    </a:p>
                  </a:txBody>
                  <a:tcPr/>
                </a:tc>
                <a:tc>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根拠法令</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558406292"/>
                  </a:ext>
                </a:extLst>
              </a:tr>
              <a:tr h="288060">
                <a:tc vMerge="1">
                  <a:txBody>
                    <a:bodyPr/>
                    <a:lstStyle/>
                    <a:p>
                      <a:endParaRPr kumimoji="1" lang="ja-JP" altLang="en-US"/>
                    </a:p>
                  </a:txBody>
                  <a:tcPr/>
                </a:tc>
                <a:tc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困難である理由</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982818839"/>
                  </a:ext>
                </a:extLst>
              </a:tr>
              <a:tr h="166721">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029435774"/>
                  </a:ext>
                </a:extLst>
              </a:tr>
              <a:tr h="166721">
                <a:tc vMerge="1">
                  <a:txBody>
                    <a:bodyPr/>
                    <a:lstStyle/>
                    <a:p>
                      <a:endParaRPr kumimoji="1" lang="ja-JP" altLang="en-US"/>
                    </a:p>
                  </a:txBody>
                  <a:tcPr/>
                </a:tc>
                <a:tc rowSpan="2"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請求の任に</a:t>
                      </a:r>
                    </a:p>
                    <a:p>
                      <a:pPr algn="l">
                        <a:buNone/>
                      </a:pPr>
                      <a:r>
                        <a:rPr lang="ja-JP" sz="900" kern="100" dirty="0">
                          <a:effectLst/>
                          <a:latin typeface="ＭＳ Ｐゴシック" panose="020B0600070205080204" pitchFamily="50" charset="-128"/>
                          <a:ea typeface="ＭＳ Ｐゴシック" panose="020B0600070205080204" pitchFamily="50" charset="-128"/>
                        </a:rPr>
                        <a:t>当たっている者※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99775655"/>
                  </a:ext>
                </a:extLst>
              </a:tr>
              <a:tr h="1667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70833310"/>
                  </a:ext>
                </a:extLst>
              </a:tr>
              <a:tr h="166721">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機関の事務所の所在地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a:effectLst/>
                          <a:latin typeface="ＭＳ Ｐゴシック" panose="020B0600070205080204" pitchFamily="50" charset="-128"/>
                          <a:ea typeface="ＭＳ Ｐゴシック" panose="020B0600070205080204" pitchFamily="50" charset="-128"/>
                        </a:rPr>
                        <a:t> </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820729986"/>
                  </a:ext>
                </a:extLst>
              </a:tr>
              <a:tr h="166721">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電話番号</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66242865"/>
                  </a:ext>
                </a:extLst>
              </a:tr>
              <a:tr h="564980">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571" marR="1857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636749946"/>
                  </a:ext>
                </a:extLst>
              </a:tr>
            </a:tbl>
          </a:graphicData>
        </a:graphic>
      </p:graphicFrame>
      <p:sp>
        <p:nvSpPr>
          <p:cNvPr id="15" name="Rectangle 109">
            <a:extLst>
              <a:ext uri="{FF2B5EF4-FFF2-40B4-BE49-F238E27FC236}">
                <a16:creationId xmlns:a16="http://schemas.microsoft.com/office/drawing/2014/main" id="{DB59C432-62F3-63B6-0315-5D82CB1AECC2}"/>
              </a:ext>
            </a:extLst>
          </p:cNvPr>
          <p:cNvSpPr>
            <a:spLocks noChangeArrowheads="1"/>
          </p:cNvSpPr>
          <p:nvPr/>
        </p:nvSpPr>
        <p:spPr bwMode="auto">
          <a:xfrm>
            <a:off x="532511" y="1283633"/>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戸籍謄本等（住民票の写し・住民票の除票の写し）の交付について</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indent="0" algn="ctr" defTabSz="914400">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r>
              <a:rPr lang="zh-TW" altLang="en-US" sz="1100" dirty="0">
                <a:latin typeface="ＭＳ Ｐゴシック" panose="020B0600070205080204" pitchFamily="50" charset="-128"/>
                <a:ea typeface="ＭＳ Ｐゴシック" panose="020B0600070205080204" pitchFamily="50" charset="-128"/>
                <a:cs typeface="ＤＦ平成明朝体W3" charset="-128"/>
              </a:rPr>
              <a:t>戸籍謄本等発行依頼書</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16" name="Rectangle 109">
            <a:extLst>
              <a:ext uri="{FF2B5EF4-FFF2-40B4-BE49-F238E27FC236}">
                <a16:creationId xmlns:a16="http://schemas.microsoft.com/office/drawing/2014/main" id="{EEC1CEDB-56CE-5667-4CEE-99443CAED28E}"/>
              </a:ext>
            </a:extLst>
          </p:cNvPr>
          <p:cNvSpPr>
            <a:spLocks noChangeArrowheads="1"/>
          </p:cNvSpPr>
          <p:nvPr/>
        </p:nvSpPr>
        <p:spPr bwMode="auto">
          <a:xfrm>
            <a:off x="549000" y="2172273"/>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7" name="Rectangle 109">
            <a:extLst>
              <a:ext uri="{FF2B5EF4-FFF2-40B4-BE49-F238E27FC236}">
                <a16:creationId xmlns:a16="http://schemas.microsoft.com/office/drawing/2014/main" id="{A14913FF-1AF8-8BA3-BECA-751C751779F2}"/>
              </a:ext>
            </a:extLst>
          </p:cNvPr>
          <p:cNvSpPr>
            <a:spLocks noChangeArrowheads="1"/>
          </p:cNvSpPr>
          <p:nvPr/>
        </p:nvSpPr>
        <p:spPr bwMode="auto">
          <a:xfrm>
            <a:off x="549000" y="1747457"/>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　保護の決定又は実施のため（生活保護法第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項及び第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項から第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項）に必要となりますので、生活保護法第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条に基づき、下記の者の戸籍謄本等を交付願います。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8" name="グループ化 17">
            <a:extLst>
              <a:ext uri="{FF2B5EF4-FFF2-40B4-BE49-F238E27FC236}">
                <a16:creationId xmlns:a16="http://schemas.microsoft.com/office/drawing/2014/main" id="{F24DB85E-7C65-1FCD-C501-CA424E3C3DE2}"/>
              </a:ext>
            </a:extLst>
          </p:cNvPr>
          <p:cNvGrpSpPr/>
          <p:nvPr/>
        </p:nvGrpSpPr>
        <p:grpSpPr>
          <a:xfrm>
            <a:off x="272161" y="267353"/>
            <a:ext cx="1296000" cy="635296"/>
            <a:chOff x="613942" y="838599"/>
            <a:chExt cx="1296000" cy="635296"/>
          </a:xfrm>
        </p:grpSpPr>
        <p:sp>
          <p:nvSpPr>
            <p:cNvPr id="19" name="正方形/長方形 18">
              <a:extLst>
                <a:ext uri="{FF2B5EF4-FFF2-40B4-BE49-F238E27FC236}">
                  <a16:creationId xmlns:a16="http://schemas.microsoft.com/office/drawing/2014/main" id="{C18DE33E-B80C-8D77-D9EE-822D9287BF0F}"/>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20" name="正方形/長方形 19">
              <a:extLst>
                <a:ext uri="{FF2B5EF4-FFF2-40B4-BE49-F238E27FC236}">
                  <a16:creationId xmlns:a16="http://schemas.microsoft.com/office/drawing/2014/main" id="{CE0C346F-0C89-1243-EEC2-FC7AD4E278DC}"/>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21" name="正方形/長方形 20">
              <a:extLst>
                <a:ext uri="{FF2B5EF4-FFF2-40B4-BE49-F238E27FC236}">
                  <a16:creationId xmlns:a16="http://schemas.microsoft.com/office/drawing/2014/main" id="{E289D982-589F-023E-05BA-C743DD2E5DE5}"/>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22" name="正方形/長方形 21">
              <a:extLst>
                <a:ext uri="{FF2B5EF4-FFF2-40B4-BE49-F238E27FC236}">
                  <a16:creationId xmlns:a16="http://schemas.microsoft.com/office/drawing/2014/main" id="{48C34668-05B9-94B7-A766-62B41D13AE35}"/>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23" name="正方形/長方形 22">
              <a:extLst>
                <a:ext uri="{FF2B5EF4-FFF2-40B4-BE49-F238E27FC236}">
                  <a16:creationId xmlns:a16="http://schemas.microsoft.com/office/drawing/2014/main" id="{6C9AB185-4EBD-1B59-CDCB-165A51423907}"/>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24" name="グループ化 23">
            <a:extLst>
              <a:ext uri="{FF2B5EF4-FFF2-40B4-BE49-F238E27FC236}">
                <a16:creationId xmlns:a16="http://schemas.microsoft.com/office/drawing/2014/main" id="{D1C775A3-68F8-6C4A-B043-A15047B921A5}"/>
              </a:ext>
            </a:extLst>
          </p:cNvPr>
          <p:cNvGrpSpPr/>
          <p:nvPr/>
        </p:nvGrpSpPr>
        <p:grpSpPr>
          <a:xfrm>
            <a:off x="5937839" y="219728"/>
            <a:ext cx="648000" cy="297491"/>
            <a:chOff x="5669633" y="669696"/>
            <a:chExt cx="648000" cy="297491"/>
          </a:xfrm>
        </p:grpSpPr>
        <p:sp>
          <p:nvSpPr>
            <p:cNvPr id="25" name="正方形/長方形 24">
              <a:extLst>
                <a:ext uri="{FF2B5EF4-FFF2-40B4-BE49-F238E27FC236}">
                  <a16:creationId xmlns:a16="http://schemas.microsoft.com/office/drawing/2014/main" id="{98DA0C98-FB1A-1CD8-9DFA-348658328332}"/>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6" name="正方形/長方形 25">
              <a:extLst>
                <a:ext uri="{FF2B5EF4-FFF2-40B4-BE49-F238E27FC236}">
                  <a16:creationId xmlns:a16="http://schemas.microsoft.com/office/drawing/2014/main" id="{EE5706EA-7F0E-E80E-122F-5EA4DE074B4A}"/>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27" name="グループ化 26">
            <a:extLst>
              <a:ext uri="{FF2B5EF4-FFF2-40B4-BE49-F238E27FC236}">
                <a16:creationId xmlns:a16="http://schemas.microsoft.com/office/drawing/2014/main" id="{24E5FAEA-9019-73F4-339C-D822B81FDBA5}"/>
              </a:ext>
            </a:extLst>
          </p:cNvPr>
          <p:cNvGrpSpPr/>
          <p:nvPr/>
        </p:nvGrpSpPr>
        <p:grpSpPr>
          <a:xfrm>
            <a:off x="4388376" y="566998"/>
            <a:ext cx="2202321" cy="397563"/>
            <a:chOff x="4074450" y="1146506"/>
            <a:chExt cx="2202321" cy="397563"/>
          </a:xfrm>
        </p:grpSpPr>
        <p:sp>
          <p:nvSpPr>
            <p:cNvPr id="28" name="正方形/長方形 27">
              <a:extLst>
                <a:ext uri="{FF2B5EF4-FFF2-40B4-BE49-F238E27FC236}">
                  <a16:creationId xmlns:a16="http://schemas.microsoft.com/office/drawing/2014/main" id="{04ADE8CC-F7FD-5F5B-0948-7B96B1AAB239}"/>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9" name="正方形/長方形 28">
              <a:extLst>
                <a:ext uri="{FF2B5EF4-FFF2-40B4-BE49-F238E27FC236}">
                  <a16:creationId xmlns:a16="http://schemas.microsoft.com/office/drawing/2014/main" id="{55A1AA35-CB15-B7D3-3EC1-E75E349C456C}"/>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30" name="正方形/長方形 29">
              <a:extLst>
                <a:ext uri="{FF2B5EF4-FFF2-40B4-BE49-F238E27FC236}">
                  <a16:creationId xmlns:a16="http://schemas.microsoft.com/office/drawing/2014/main" id="{FF97D216-7A29-15D2-A5CE-116DAF3C003D}"/>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31" name="正方形/長方形 30">
              <a:extLst>
                <a:ext uri="{FF2B5EF4-FFF2-40B4-BE49-F238E27FC236}">
                  <a16:creationId xmlns:a16="http://schemas.microsoft.com/office/drawing/2014/main" id="{658FD6FE-B484-8C41-B834-C1DA33116BC3}"/>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grpSp>
      <p:grpSp>
        <p:nvGrpSpPr>
          <p:cNvPr id="32" name="グループ化 31">
            <a:extLst>
              <a:ext uri="{FF2B5EF4-FFF2-40B4-BE49-F238E27FC236}">
                <a16:creationId xmlns:a16="http://schemas.microsoft.com/office/drawing/2014/main" id="{C70DB4CD-D2B8-29B1-CA1A-E5FA4FCB7160}"/>
              </a:ext>
            </a:extLst>
          </p:cNvPr>
          <p:cNvGrpSpPr/>
          <p:nvPr/>
        </p:nvGrpSpPr>
        <p:grpSpPr>
          <a:xfrm>
            <a:off x="4729790" y="7706577"/>
            <a:ext cx="1856049" cy="944723"/>
            <a:chOff x="4410456" y="8534061"/>
            <a:chExt cx="1856049" cy="935558"/>
          </a:xfrm>
        </p:grpSpPr>
        <p:sp>
          <p:nvSpPr>
            <p:cNvPr id="33" name="テキスト ボックス 32">
              <a:extLst>
                <a:ext uri="{FF2B5EF4-FFF2-40B4-BE49-F238E27FC236}">
                  <a16:creationId xmlns:a16="http://schemas.microsoft.com/office/drawing/2014/main" id="{C3715419-E407-EB30-2793-57FD89143978}"/>
                </a:ext>
              </a:extLst>
            </p:cNvPr>
            <p:cNvSpPr txBox="1"/>
            <p:nvPr/>
          </p:nvSpPr>
          <p:spPr>
            <a:xfrm>
              <a:off x="4410456" y="853406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34" name="正方形/長方形 33">
              <a:extLst>
                <a:ext uri="{FF2B5EF4-FFF2-40B4-BE49-F238E27FC236}">
                  <a16:creationId xmlns:a16="http://schemas.microsoft.com/office/drawing/2014/main" id="{69DFE75F-63E1-D3F6-1AF0-F52F51742F1E}"/>
                </a:ext>
              </a:extLst>
            </p:cNvPr>
            <p:cNvSpPr/>
            <p:nvPr/>
          </p:nvSpPr>
          <p:spPr>
            <a:xfrm>
              <a:off x="4492546" y="875036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35" name="正方形/長方形 34">
              <a:extLst>
                <a:ext uri="{FF2B5EF4-FFF2-40B4-BE49-F238E27FC236}">
                  <a16:creationId xmlns:a16="http://schemas.microsoft.com/office/drawing/2014/main" id="{E2D4442F-6554-73E2-2518-74F9C0CF97B7}"/>
                </a:ext>
              </a:extLst>
            </p:cNvPr>
            <p:cNvSpPr/>
            <p:nvPr/>
          </p:nvSpPr>
          <p:spPr>
            <a:xfrm>
              <a:off x="4492544" y="8931857"/>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36" name="正方形/長方形 35">
              <a:extLst>
                <a:ext uri="{FF2B5EF4-FFF2-40B4-BE49-F238E27FC236}">
                  <a16:creationId xmlns:a16="http://schemas.microsoft.com/office/drawing/2014/main" id="{472F7325-D19A-4786-3C59-A82CA1F233F9}"/>
                </a:ext>
              </a:extLst>
            </p:cNvPr>
            <p:cNvSpPr/>
            <p:nvPr/>
          </p:nvSpPr>
          <p:spPr>
            <a:xfrm>
              <a:off x="4948647" y="8934027"/>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37" name="正方形/長方形 36">
              <a:extLst>
                <a:ext uri="{FF2B5EF4-FFF2-40B4-BE49-F238E27FC236}">
                  <a16:creationId xmlns:a16="http://schemas.microsoft.com/office/drawing/2014/main" id="{F8144F1A-2414-739C-F2BB-B38C6A0864F8}"/>
                </a:ext>
              </a:extLst>
            </p:cNvPr>
            <p:cNvSpPr/>
            <p:nvPr/>
          </p:nvSpPr>
          <p:spPr>
            <a:xfrm>
              <a:off x="5432192" y="8931857"/>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38" name="正方形/長方形 37">
              <a:extLst>
                <a:ext uri="{FF2B5EF4-FFF2-40B4-BE49-F238E27FC236}">
                  <a16:creationId xmlns:a16="http://schemas.microsoft.com/office/drawing/2014/main" id="{DB55E6DF-8440-FD17-7AC6-41CA1BB235C8}"/>
                </a:ext>
              </a:extLst>
            </p:cNvPr>
            <p:cNvSpPr/>
            <p:nvPr/>
          </p:nvSpPr>
          <p:spPr>
            <a:xfrm>
              <a:off x="5334791" y="9126818"/>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9" name="正方形/長方形 38">
              <a:extLst>
                <a:ext uri="{FF2B5EF4-FFF2-40B4-BE49-F238E27FC236}">
                  <a16:creationId xmlns:a16="http://schemas.microsoft.com/office/drawing/2014/main" id="{FA29C545-EBFD-3FFE-580E-ADCE56009F2C}"/>
                </a:ext>
              </a:extLst>
            </p:cNvPr>
            <p:cNvSpPr/>
            <p:nvPr/>
          </p:nvSpPr>
          <p:spPr>
            <a:xfrm>
              <a:off x="4492543" y="9330811"/>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40" name="正方形/長方形 39">
              <a:extLst>
                <a:ext uri="{FF2B5EF4-FFF2-40B4-BE49-F238E27FC236}">
                  <a16:creationId xmlns:a16="http://schemas.microsoft.com/office/drawing/2014/main" id="{BE86445A-EDAC-A36E-236A-D4B618EEC0EE}"/>
                </a:ext>
              </a:extLst>
            </p:cNvPr>
            <p:cNvSpPr/>
            <p:nvPr/>
          </p:nvSpPr>
          <p:spPr>
            <a:xfrm>
              <a:off x="4466531" y="9126818"/>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1" name="正方形/長方形 40">
              <a:extLst>
                <a:ext uri="{FF2B5EF4-FFF2-40B4-BE49-F238E27FC236}">
                  <a16:creationId xmlns:a16="http://schemas.microsoft.com/office/drawing/2014/main" id="{5BF5E800-9047-22CF-A530-9D1153A96AD8}"/>
                </a:ext>
              </a:extLst>
            </p:cNvPr>
            <p:cNvSpPr/>
            <p:nvPr/>
          </p:nvSpPr>
          <p:spPr>
            <a:xfrm>
              <a:off x="5356033" y="8750369"/>
              <a:ext cx="910472"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42" name="正方形/長方形 41">
              <a:extLst>
                <a:ext uri="{FF2B5EF4-FFF2-40B4-BE49-F238E27FC236}">
                  <a16:creationId xmlns:a16="http://schemas.microsoft.com/office/drawing/2014/main" id="{C7A20047-FF33-B4ED-FE59-ED16E01B8623}"/>
                </a:ext>
              </a:extLst>
            </p:cNvPr>
            <p:cNvSpPr/>
            <p:nvPr/>
          </p:nvSpPr>
          <p:spPr>
            <a:xfrm>
              <a:off x="4940827" y="9126818"/>
              <a:ext cx="339642"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職位</a:t>
              </a:r>
            </a:p>
          </p:txBody>
        </p:sp>
      </p:grpSp>
      <p:sp>
        <p:nvSpPr>
          <p:cNvPr id="43" name="Rectangle 10">
            <a:extLst>
              <a:ext uri="{FF2B5EF4-FFF2-40B4-BE49-F238E27FC236}">
                <a16:creationId xmlns:a16="http://schemas.microsoft.com/office/drawing/2014/main" id="{0176422A-1AF7-7E6A-ACA6-A842E526B050}"/>
              </a:ext>
            </a:extLst>
          </p:cNvPr>
          <p:cNvSpPr>
            <a:spLocks noChangeArrowheads="1"/>
          </p:cNvSpPr>
          <p:nvPr/>
        </p:nvSpPr>
        <p:spPr bwMode="auto">
          <a:xfrm>
            <a:off x="0" y="7712973"/>
            <a:ext cx="4435830" cy="5078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請求の任に当たっている者が本人であることを明らかにする書類として、</a:t>
            </a:r>
            <a:endParaRPr kumimoji="0" lang="ja-JP" altLang="ja-JP" sz="900" b="0" i="0" u="none" strike="noStrike" cap="none" normalizeH="0" baseline="0" dirty="0">
              <a:ln>
                <a:noFill/>
              </a:ln>
              <a:solidFill>
                <a:schemeClr val="tx1"/>
              </a:solidFill>
              <a:effectLst/>
            </a:endParaRPr>
          </a:p>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□機関の職員たる身分を示す証明書</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　　　　　　　　　　　　　　　　　）　　　　　　　　　　　　　の写しを添付しています。</a:t>
            </a:r>
            <a:endParaRPr lang="ja-JP" altLang="ja-JP" sz="900" dirty="0"/>
          </a:p>
        </p:txBody>
      </p:sp>
      <p:sp>
        <p:nvSpPr>
          <p:cNvPr id="44" name="テキスト ボックス 2">
            <a:extLst>
              <a:ext uri="{FF2B5EF4-FFF2-40B4-BE49-F238E27FC236}">
                <a16:creationId xmlns:a16="http://schemas.microsoft.com/office/drawing/2014/main" id="{8B5DAE46-4982-A541-3D48-1A77FBE9665A}"/>
              </a:ext>
            </a:extLst>
          </p:cNvPr>
          <p:cNvSpPr txBox="1">
            <a:spLocks noChangeArrowheads="1"/>
          </p:cNvSpPr>
          <p:nvPr/>
        </p:nvSpPr>
        <p:spPr bwMode="auto">
          <a:xfrm>
            <a:off x="240538" y="8281968"/>
            <a:ext cx="4067030" cy="369332"/>
          </a:xfrm>
          <a:prstGeom prst="rect">
            <a:avLst/>
          </a:prstGeom>
          <a:solidFill>
            <a:srgbClr val="FFFFFF"/>
          </a:solidFill>
          <a:ln w="9525">
            <a:solidFill>
              <a:srgbClr val="000000"/>
            </a:solidFill>
            <a:prstDash val="dash"/>
            <a:miter lim="800000"/>
            <a:headEnd/>
            <a:tailEnd/>
          </a:ln>
        </p:spPr>
        <p:txBody>
          <a:bodyPr vert="horz" wrap="square" lIns="91440" tIns="45720" rIns="91440" bIns="45720" numCol="1" anchor="t"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〇　本請求は住民基本台帳法第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条第２項に基づき行うものです。</a:t>
            </a:r>
            <a:endParaRPr kumimoji="0" lang="ja-JP"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（除票の写しを請求する場合は、同法第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条の３第２項に基づき行うもの。）</a:t>
            </a:r>
            <a:endParaRPr kumimoji="0" lang="ja-JP" altLang="en-US" sz="900" b="0" i="0" u="none" strike="noStrike" cap="none" normalizeH="0" baseline="0" dirty="0">
              <a:ln>
                <a:noFill/>
              </a:ln>
              <a:solidFill>
                <a:schemeClr val="tx1"/>
              </a:solidFill>
              <a:effectLst/>
              <a:latin typeface="Arial" panose="020B0604020202020204" pitchFamily="34" charset="0"/>
            </a:endParaRPr>
          </a:p>
        </p:txBody>
      </p:sp>
      <p:sp>
        <p:nvSpPr>
          <p:cNvPr id="2" name="正方形/長方形 1">
            <a:extLst>
              <a:ext uri="{FF2B5EF4-FFF2-40B4-BE49-F238E27FC236}">
                <a16:creationId xmlns:a16="http://schemas.microsoft.com/office/drawing/2014/main" id="{922A263A-A255-239B-929D-DCD48B8AEBAA}"/>
              </a:ext>
            </a:extLst>
          </p:cNvPr>
          <p:cNvSpPr/>
          <p:nvPr/>
        </p:nvSpPr>
        <p:spPr>
          <a:xfrm>
            <a:off x="2553687" y="4121690"/>
            <a:ext cx="419318"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3" name="正方形/長方形 2">
            <a:extLst>
              <a:ext uri="{FF2B5EF4-FFF2-40B4-BE49-F238E27FC236}">
                <a16:creationId xmlns:a16="http://schemas.microsoft.com/office/drawing/2014/main" id="{8FF23B8F-5257-1867-B8D1-E707187DD366}"/>
              </a:ext>
            </a:extLst>
          </p:cNvPr>
          <p:cNvSpPr/>
          <p:nvPr/>
        </p:nvSpPr>
        <p:spPr>
          <a:xfrm>
            <a:off x="2553687" y="4322786"/>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4" name="正方形/長方形 3">
            <a:extLst>
              <a:ext uri="{FF2B5EF4-FFF2-40B4-BE49-F238E27FC236}">
                <a16:creationId xmlns:a16="http://schemas.microsoft.com/office/drawing/2014/main" id="{C49CF572-7DBE-E9B2-7112-9BE45A6F4100}"/>
              </a:ext>
            </a:extLst>
          </p:cNvPr>
          <p:cNvSpPr/>
          <p:nvPr/>
        </p:nvSpPr>
        <p:spPr>
          <a:xfrm>
            <a:off x="2553688" y="4494863"/>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5" name="正方形/長方形 4">
            <a:extLst>
              <a:ext uri="{FF2B5EF4-FFF2-40B4-BE49-F238E27FC236}">
                <a16:creationId xmlns:a16="http://schemas.microsoft.com/office/drawing/2014/main" id="{64D9D546-F6BF-7DD2-CD0F-1FF75B5E2F2E}"/>
              </a:ext>
            </a:extLst>
          </p:cNvPr>
          <p:cNvSpPr/>
          <p:nvPr/>
        </p:nvSpPr>
        <p:spPr>
          <a:xfrm>
            <a:off x="1028161" y="7195835"/>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p:txBody>
      </p:sp>
    </p:spTree>
    <p:extLst>
      <p:ext uri="{BB962C8B-B14F-4D97-AF65-F5344CB8AC3E}">
        <p14:creationId xmlns:p14="http://schemas.microsoft.com/office/powerpoint/2010/main" val="743584155"/>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559CF565-DC9A-4879-9609-F0AC8335E31E}"/>
</file>

<file path=customXml/itemProps2.xml><?xml version="1.0" encoding="utf-8"?>
<ds:datastoreItem xmlns:ds="http://schemas.openxmlformats.org/officeDocument/2006/customXml" ds:itemID="{CF6AA60B-D9EA-4972-AF89-971C30C38309}"/>
</file>

<file path=customXml/itemProps3.xml><?xml version="1.0" encoding="utf-8"?>
<ds:datastoreItem xmlns:ds="http://schemas.openxmlformats.org/officeDocument/2006/customXml" ds:itemID="{DC475725-C6DB-4CF1-9E55-315591E93FEC}"/>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438</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2025-07-28T11:38:14Z</dcterms:created>
  <dcterms:modified xsi:type="dcterms:W3CDTF">2025-07-28T12:20:10Z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