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11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Okano, Takumi (JP - AB 岡野 匠)" initials="OT(A岡匠" lastIdx="2" clrIdx="0">
    <p:extLst>
      <p:ext uri="{19B8F6BF-5375-455C-9EA6-DF929625EA0E}">
        <p15:presenceInfo xmlns:p15="http://schemas.microsoft.com/office/powerpoint/2012/main" userId="S::takokano@abeam.com::5e6993cd-c762-4216-9694-73f272f7dbd8" providerId="AD"/>
      </p:ext>
    </p:extLst>
  </p:cmAuthor>
  <p:cmAuthor id="2" name="西田 章恵(nishida-akie.jj1)" initials="西田" lastIdx="1" clrIdx="1">
    <p:extLst>
      <p:ext uri="{19B8F6BF-5375-455C-9EA6-DF929625EA0E}">
        <p15:presenceInfo xmlns:p15="http://schemas.microsoft.com/office/powerpoint/2012/main" userId="S::NAXYO@lansys.mhlw.go.jp::4d7a11ec-2f4c-41c5-b1a8-e4af30876b87" providerId="AD"/>
      </p:ext>
    </p:extLst>
  </p:cmAuthor>
  <p:cmAuthor id="3" name="川久保 俊介(kawakubo-shunsuke)" initials="川久保" lastIdx="1" clrIdx="2">
    <p:extLst>
      <p:ext uri="{19B8F6BF-5375-455C-9EA6-DF929625EA0E}">
        <p15:presenceInfo xmlns:p15="http://schemas.microsoft.com/office/powerpoint/2012/main" userId="S::KSNFK@lansys.mhlw.go.jp::fe63c68c-b948-47ca-85d1-807169601e00" providerId="AD"/>
      </p:ext>
    </p:extLst>
  </p:cmAuthor>
  <p:cmAuthor id="4" name="渡部 俊(watabe-shun.ik4)" initials="渡部" lastIdx="1" clrIdx="3">
    <p:extLst>
      <p:ext uri="{19B8F6BF-5375-455C-9EA6-DF929625EA0E}">
        <p15:presenceInfo xmlns:p15="http://schemas.microsoft.com/office/powerpoint/2012/main" userId="S::WSIAA@lansys.mhlw.go.jp::48e63426-3561-4ccd-9ae7-dde1910199fa"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7" d="100"/>
          <a:sy n="77" d="100"/>
        </p:scale>
        <p:origin x="2502" y="96"/>
      </p:cViewPr>
      <p:guideLst>
        <p:guide orient="horz" pos="3120"/>
        <p:guide pos="111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2023/3/14</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109">
            <a:extLst>
              <a:ext uri="{FF2B5EF4-FFF2-40B4-BE49-F238E27FC236}">
                <a16:creationId xmlns:a16="http://schemas.microsoft.com/office/drawing/2014/main" id="{89C7E368-2FE9-A399-FF45-C1F7F95BD8B0}"/>
              </a:ext>
            </a:extLst>
          </p:cNvPr>
          <p:cNvSpPr>
            <a:spLocks noChangeArrowheads="1"/>
          </p:cNvSpPr>
          <p:nvPr/>
        </p:nvSpPr>
        <p:spPr bwMode="auto">
          <a:xfrm>
            <a:off x="549000" y="3572668"/>
            <a:ext cx="5760000" cy="407804"/>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84138"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上記の者（及びその世帯員）は、世帯の収入が最低生活費を上回るため、　　　　　　　　　　　　　となりましたが</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84138"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及び保護を要しない理由は、下記のとおりであることを証明します。</a:t>
            </a:r>
          </a:p>
        </p:txBody>
      </p:sp>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63" name="正方形/長方形 62">
            <a:extLst>
              <a:ext uri="{FF2B5EF4-FFF2-40B4-BE49-F238E27FC236}">
                <a16:creationId xmlns:a16="http://schemas.microsoft.com/office/drawing/2014/main" id="{A1D2E652-77EF-482C-AFC4-DB2E97B884A9}"/>
              </a:ext>
            </a:extLst>
          </p:cNvPr>
          <p:cNvSpPr/>
          <p:nvPr/>
        </p:nvSpPr>
        <p:spPr>
          <a:xfrm>
            <a:off x="5841000" y="1748575"/>
            <a:ext cx="468000" cy="468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0" tIns="0" rIns="0" bIns="0" numCol="1" spcCol="0" rtlCol="0" fromWordArt="0" anchor="ctr" anchorCtr="0" forceAA="0" compatLnSpc="1">
            <a:prstTxWarp prst="textNoShape">
              <a:avLst/>
            </a:prstTxWarp>
            <a:noAutofit/>
          </a:bodyPr>
          <a:lstStyle/>
          <a:p>
            <a:pPr algn="ctr"/>
            <a:r>
              <a:rPr lang="ja-JP" sz="900" kern="100">
                <a:solidFill>
                  <a:srgbClr val="000000"/>
                </a:solidFill>
                <a:effectLst/>
                <a:ea typeface="ＭＳ Ｐゴシック" panose="020B0600070205080204" pitchFamily="50" charset="-128"/>
                <a:cs typeface="Times New Roman" panose="02020603050405020304" pitchFamily="18" charset="0"/>
              </a:rPr>
              <a:t>印</a:t>
            </a:r>
            <a:endParaRPr lang="ja-JP" sz="1050" kern="100">
              <a:effectLst/>
              <a:ea typeface="ＭＳ 明朝" panose="02020609040205080304" pitchFamily="17" charset="-128"/>
              <a:cs typeface="Times New Roman" panose="02020603050405020304" pitchFamily="18" charset="0"/>
            </a:endParaRPr>
          </a:p>
        </p:txBody>
      </p:sp>
      <p:sp>
        <p:nvSpPr>
          <p:cNvPr id="16" name="Rectangle 109">
            <a:extLst>
              <a:ext uri="{FF2B5EF4-FFF2-40B4-BE49-F238E27FC236}">
                <a16:creationId xmlns:a16="http://schemas.microsoft.com/office/drawing/2014/main" id="{B427BC64-04F2-495F-92FE-D896FCB3CEEC}"/>
              </a:ext>
            </a:extLst>
          </p:cNvPr>
          <p:cNvSpPr>
            <a:spLocks noChangeArrowheads="1"/>
          </p:cNvSpPr>
          <p:nvPr/>
        </p:nvSpPr>
        <p:spPr bwMode="auto">
          <a:xfrm>
            <a:off x="513080" y="2768197"/>
            <a:ext cx="5798415"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fontAlgn="ctr"/>
            <a:r>
              <a:rPr lang="ja-JP" altLang="en-US" sz="1100" i="0" u="none" strike="noStrike" dirty="0">
                <a:solidFill>
                  <a:srgbClr val="000000"/>
                </a:solidFill>
                <a:effectLst/>
                <a:latin typeface="ＭＳ Ｐゴシック" panose="020B0600070205080204" pitchFamily="50" charset="-128"/>
                <a:ea typeface="ＭＳ Ｐゴシック" panose="020B0600070205080204" pitchFamily="50" charset="-128"/>
              </a:rPr>
              <a:t>障害者の日常生活及び社会生活を総合的に支援するための法律における境界層対象者証明書</a:t>
            </a:r>
          </a:p>
        </p:txBody>
      </p:sp>
      <p:sp>
        <p:nvSpPr>
          <p:cNvPr id="17" name="正方形/長方形 16">
            <a:extLst>
              <a:ext uri="{FF2B5EF4-FFF2-40B4-BE49-F238E27FC236}">
                <a16:creationId xmlns:a16="http://schemas.microsoft.com/office/drawing/2014/main" id="{70D0B956-09A0-47A3-9F5F-936E01F81962}"/>
              </a:ext>
            </a:extLst>
          </p:cNvPr>
          <p:cNvSpPr/>
          <p:nvPr/>
        </p:nvSpPr>
        <p:spPr>
          <a:xfrm>
            <a:off x="5694383" y="402607"/>
            <a:ext cx="6146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0" name="正方形/長方形 19">
            <a:extLst>
              <a:ext uri="{FF2B5EF4-FFF2-40B4-BE49-F238E27FC236}">
                <a16:creationId xmlns:a16="http://schemas.microsoft.com/office/drawing/2014/main" id="{5C249464-DA17-4775-AF0C-28E2759D08A2}"/>
              </a:ext>
            </a:extLst>
          </p:cNvPr>
          <p:cNvSpPr/>
          <p:nvPr/>
        </p:nvSpPr>
        <p:spPr>
          <a:xfrm>
            <a:off x="4109511" y="1909396"/>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1" name="正方形/長方形 20">
            <a:extLst>
              <a:ext uri="{FF2B5EF4-FFF2-40B4-BE49-F238E27FC236}">
                <a16:creationId xmlns:a16="http://schemas.microsoft.com/office/drawing/2014/main" id="{4D8C1B5C-2E98-47AB-9EF1-89798C948895}"/>
              </a:ext>
            </a:extLst>
          </p:cNvPr>
          <p:cNvSpPr/>
          <p:nvPr/>
        </p:nvSpPr>
        <p:spPr>
          <a:xfrm>
            <a:off x="5014990" y="1909396"/>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4" name="正方形/長方形 23">
            <a:extLst>
              <a:ext uri="{FF2B5EF4-FFF2-40B4-BE49-F238E27FC236}">
                <a16:creationId xmlns:a16="http://schemas.microsoft.com/office/drawing/2014/main" id="{ABD9F071-BFBC-4DA1-B34C-5CCB8A64D2D1}"/>
              </a:ext>
            </a:extLst>
          </p:cNvPr>
          <p:cNvSpPr/>
          <p:nvPr/>
        </p:nvSpPr>
        <p:spPr>
          <a:xfrm>
            <a:off x="5014990" y="208798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28" name="正方形/長方形 27">
            <a:extLst>
              <a:ext uri="{FF2B5EF4-FFF2-40B4-BE49-F238E27FC236}">
                <a16:creationId xmlns:a16="http://schemas.microsoft.com/office/drawing/2014/main" id="{E62D0F41-16AF-4D47-B798-0918E8D32C6B}"/>
              </a:ext>
            </a:extLst>
          </p:cNvPr>
          <p:cNvSpPr/>
          <p:nvPr/>
        </p:nvSpPr>
        <p:spPr>
          <a:xfrm>
            <a:off x="2480218" y="4855590"/>
            <a:ext cx="73542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決定年月日</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0" name="正方形/長方形 29">
            <a:extLst>
              <a:ext uri="{FF2B5EF4-FFF2-40B4-BE49-F238E27FC236}">
                <a16:creationId xmlns:a16="http://schemas.microsoft.com/office/drawing/2014/main" id="{BE3DB527-CCA9-4596-A802-95A54F2A2E6A}"/>
              </a:ext>
            </a:extLst>
          </p:cNvPr>
          <p:cNvSpPr/>
          <p:nvPr/>
        </p:nvSpPr>
        <p:spPr>
          <a:xfrm>
            <a:off x="4241829" y="3625799"/>
            <a:ext cx="80788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決定区分</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1" name="正方形/長方形 30">
            <a:extLst>
              <a:ext uri="{FF2B5EF4-FFF2-40B4-BE49-F238E27FC236}">
                <a16:creationId xmlns:a16="http://schemas.microsoft.com/office/drawing/2014/main" id="{72237738-7249-4319-A34A-E2FEF82275DF}"/>
              </a:ext>
            </a:extLst>
          </p:cNvPr>
          <p:cNvSpPr/>
          <p:nvPr/>
        </p:nvSpPr>
        <p:spPr>
          <a:xfrm>
            <a:off x="726595" y="3803938"/>
            <a:ext cx="13165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決定区分</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2" name="正方形/長方形 31">
            <a:extLst>
              <a:ext uri="{FF2B5EF4-FFF2-40B4-BE49-F238E27FC236}">
                <a16:creationId xmlns:a16="http://schemas.microsoft.com/office/drawing/2014/main" id="{16A8562D-0FCA-4E90-BF01-5E96BF3EBE60}"/>
              </a:ext>
            </a:extLst>
          </p:cNvPr>
          <p:cNvSpPr/>
          <p:nvPr/>
        </p:nvSpPr>
        <p:spPr>
          <a:xfrm>
            <a:off x="898045" y="4855590"/>
            <a:ext cx="13165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決定区分</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8" name="グループ化 7">
            <a:extLst>
              <a:ext uri="{FF2B5EF4-FFF2-40B4-BE49-F238E27FC236}">
                <a16:creationId xmlns:a16="http://schemas.microsoft.com/office/drawing/2014/main" id="{C5D11A37-3A15-EC4D-0C76-7178EB13D8AC}"/>
              </a:ext>
            </a:extLst>
          </p:cNvPr>
          <p:cNvGrpSpPr/>
          <p:nvPr/>
        </p:nvGrpSpPr>
        <p:grpSpPr>
          <a:xfrm>
            <a:off x="550861" y="888544"/>
            <a:ext cx="1492251" cy="370363"/>
            <a:chOff x="550863" y="1615678"/>
            <a:chExt cx="1492251" cy="370363"/>
          </a:xfrm>
        </p:grpSpPr>
        <p:sp>
          <p:nvSpPr>
            <p:cNvPr id="26" name="正方形/長方形 25">
              <a:extLst>
                <a:ext uri="{FF2B5EF4-FFF2-40B4-BE49-F238E27FC236}">
                  <a16:creationId xmlns:a16="http://schemas.microsoft.com/office/drawing/2014/main" id="{022B2399-EDA3-4537-A4B7-0A035A42ECC7}"/>
                </a:ext>
              </a:extLst>
            </p:cNvPr>
            <p:cNvSpPr/>
            <p:nvPr/>
          </p:nvSpPr>
          <p:spPr>
            <a:xfrm>
              <a:off x="1011782" y="1615678"/>
              <a:ext cx="103133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境界層該当者住所</a:t>
              </a:r>
            </a:p>
          </p:txBody>
        </p:sp>
        <p:sp>
          <p:nvSpPr>
            <p:cNvPr id="27" name="正方形/長方形 26">
              <a:extLst>
                <a:ext uri="{FF2B5EF4-FFF2-40B4-BE49-F238E27FC236}">
                  <a16:creationId xmlns:a16="http://schemas.microsoft.com/office/drawing/2014/main" id="{CFA90CD4-F58B-4C9B-92B0-642A48B52DA8}"/>
                </a:ext>
              </a:extLst>
            </p:cNvPr>
            <p:cNvSpPr/>
            <p:nvPr/>
          </p:nvSpPr>
          <p:spPr>
            <a:xfrm>
              <a:off x="1011781" y="1846948"/>
              <a:ext cx="103133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境界層該当者氏名</a:t>
              </a:r>
            </a:p>
          </p:txBody>
        </p:sp>
        <p:sp>
          <p:nvSpPr>
            <p:cNvPr id="4" name="正方形/長方形 3">
              <a:extLst>
                <a:ext uri="{FF2B5EF4-FFF2-40B4-BE49-F238E27FC236}">
                  <a16:creationId xmlns:a16="http://schemas.microsoft.com/office/drawing/2014/main" id="{30EBB97E-850F-6487-4DD8-C4F9F5BE8037}"/>
                </a:ext>
              </a:extLst>
            </p:cNvPr>
            <p:cNvSpPr/>
            <p:nvPr/>
          </p:nvSpPr>
          <p:spPr>
            <a:xfrm>
              <a:off x="550863" y="1615678"/>
              <a:ext cx="302711" cy="12858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5" name="正方形/長方形 4">
              <a:extLst>
                <a:ext uri="{FF2B5EF4-FFF2-40B4-BE49-F238E27FC236}">
                  <a16:creationId xmlns:a16="http://schemas.microsoft.com/office/drawing/2014/main" id="{CBC98C64-FF2A-EC30-6987-26EA0159F3E3}"/>
                </a:ext>
              </a:extLst>
            </p:cNvPr>
            <p:cNvSpPr/>
            <p:nvPr/>
          </p:nvSpPr>
          <p:spPr>
            <a:xfrm>
              <a:off x="550863" y="1857453"/>
              <a:ext cx="302711" cy="12858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grpSp>
      <p:sp>
        <p:nvSpPr>
          <p:cNvPr id="10" name="Rectangle 109">
            <a:extLst>
              <a:ext uri="{FF2B5EF4-FFF2-40B4-BE49-F238E27FC236}">
                <a16:creationId xmlns:a16="http://schemas.microsoft.com/office/drawing/2014/main" id="{D75A313F-3910-33BC-CF7A-4C41FAA71AD6}"/>
              </a:ext>
            </a:extLst>
          </p:cNvPr>
          <p:cNvSpPr>
            <a:spLocks noChangeArrowheads="1"/>
          </p:cNvSpPr>
          <p:nvPr/>
        </p:nvSpPr>
        <p:spPr bwMode="auto">
          <a:xfrm>
            <a:off x="510495" y="4804468"/>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p>
        </p:txBody>
      </p:sp>
      <p:sp>
        <p:nvSpPr>
          <p:cNvPr id="11" name="Rectangle 109">
            <a:extLst>
              <a:ext uri="{FF2B5EF4-FFF2-40B4-BE49-F238E27FC236}">
                <a16:creationId xmlns:a16="http://schemas.microsoft.com/office/drawing/2014/main" id="{86FA8776-D746-F463-1D72-9064881173D4}"/>
              </a:ext>
            </a:extLst>
          </p:cNvPr>
          <p:cNvSpPr>
            <a:spLocks noChangeArrowheads="1"/>
          </p:cNvSpPr>
          <p:nvPr/>
        </p:nvSpPr>
        <p:spPr bwMode="auto">
          <a:xfrm>
            <a:off x="510495" y="5273075"/>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保護を要しない理由　　　　　　　　　</a:t>
            </a:r>
          </a:p>
        </p:txBody>
      </p:sp>
      <p:sp>
        <p:nvSpPr>
          <p:cNvPr id="2" name="Rectangle 109">
            <a:extLst>
              <a:ext uri="{FF2B5EF4-FFF2-40B4-BE49-F238E27FC236}">
                <a16:creationId xmlns:a16="http://schemas.microsoft.com/office/drawing/2014/main" id="{F4ECE897-F702-29B7-C66B-35DB3808B6B5}"/>
              </a:ext>
            </a:extLst>
          </p:cNvPr>
          <p:cNvSpPr>
            <a:spLocks noChangeArrowheads="1"/>
          </p:cNvSpPr>
          <p:nvPr/>
        </p:nvSpPr>
        <p:spPr bwMode="auto">
          <a:xfrm>
            <a:off x="549000" y="4240099"/>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記</a:t>
            </a:r>
          </a:p>
        </p:txBody>
      </p:sp>
      <p:sp>
        <p:nvSpPr>
          <p:cNvPr id="3" name="正方形/長方形 2">
            <a:extLst>
              <a:ext uri="{FF2B5EF4-FFF2-40B4-BE49-F238E27FC236}">
                <a16:creationId xmlns:a16="http://schemas.microsoft.com/office/drawing/2014/main" id="{5E0E7C55-5112-FB27-7E38-14F58CA59A34}"/>
              </a:ext>
            </a:extLst>
          </p:cNvPr>
          <p:cNvSpPr/>
          <p:nvPr/>
        </p:nvSpPr>
        <p:spPr>
          <a:xfrm>
            <a:off x="5694383" y="593904"/>
            <a:ext cx="6146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6" name="正方形/長方形 5">
            <a:extLst>
              <a:ext uri="{FF2B5EF4-FFF2-40B4-BE49-F238E27FC236}">
                <a16:creationId xmlns:a16="http://schemas.microsoft.com/office/drawing/2014/main" id="{E5611258-B121-1278-89EE-00D3B350D3E5}"/>
              </a:ext>
            </a:extLst>
          </p:cNvPr>
          <p:cNvSpPr/>
          <p:nvPr/>
        </p:nvSpPr>
        <p:spPr>
          <a:xfrm>
            <a:off x="853572" y="5529048"/>
            <a:ext cx="5388743" cy="280834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理由</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86624607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CFB73B8D-F2D5-42C9-A139-4EB5FFF25BC6}"/>
</file>

<file path=customXml/itemProps2.xml><?xml version="1.0" encoding="utf-8"?>
<ds:datastoreItem xmlns:ds="http://schemas.openxmlformats.org/officeDocument/2006/customXml" ds:itemID="{5B8534AA-61B6-4D0C-B4BA-A179E5C8306C}"/>
</file>

<file path=customXml/itemProps3.xml><?xml version="1.0" encoding="utf-8"?>
<ds:datastoreItem xmlns:ds="http://schemas.openxmlformats.org/officeDocument/2006/customXml" ds:itemID="{D30E2984-DC89-467A-934D-5945B4E2E49D}"/>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1467</TotalTime>
  <Words>107</Words>
  <Application>Microsoft Office PowerPoint</Application>
  <PresentationFormat>A4 210 x 297 mm</PresentationFormat>
  <Paragraphs>21</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104</cp:revision>
  <dcterms:created xsi:type="dcterms:W3CDTF">2022-01-20T04:34:58Z</dcterms:created>
  <dcterms:modified xsi:type="dcterms:W3CDTF">2023-03-14T11:16:09Z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