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3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Relationship Id="rId6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8" r:id="rId2"/>
  </p:sldIdLst>
  <p:sldSz cx="9906000" cy="6858000" type="A4"/>
  <p:notesSz cx="9144000" cy="6858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83" userDrawn="1">
          <p15:clr>
            <a:srgbClr val="A4A3A4"/>
          </p15:clr>
        </p15:guide>
        <p15:guide id="2" pos="308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563" autoAdjust="0"/>
    <p:restoredTop sz="94660"/>
  </p:normalViewPr>
  <p:slideViewPr>
    <p:cSldViewPr snapToGrid="0" showGuides="1">
      <p:cViewPr varScale="1">
        <p:scale>
          <a:sx n="110" d="100"/>
          <a:sy n="110" d="100"/>
        </p:scale>
        <p:origin x="1764" y="132"/>
      </p:cViewPr>
      <p:guideLst>
        <p:guide orient="horz" pos="2183"/>
        <p:guide pos="308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1.xml"/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10" Type="http://schemas.openxmlformats.org/officeDocument/2006/relationships/customXml" Target="../customXml/item3.xml"/><Relationship Id="rId4" Type="http://schemas.openxmlformats.org/officeDocument/2006/relationships/presProps" Target="presProps.xml"/><Relationship Id="rId9" Type="http://schemas.openxmlformats.org/officeDocument/2006/relationships/customXml" Target="../customXml/item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66566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315793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60453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060773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152969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7323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19532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028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41647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545781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990767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graphicFrame>
        <p:nvGraphicFramePr>
          <p:cNvPr id="7" name="オブジェクト 6" hidden="1">
            <a:extLst>
              <a:ext uri="{FF2B5EF4-FFF2-40B4-BE49-F238E27FC236}">
                <a16:creationId xmlns:a16="http://schemas.microsoft.com/office/drawing/2014/main" id="{7A3D7FFC-DED4-444A-9501-725964A5FD25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973829859"/>
              </p:ext>
            </p:extLst>
          </p:nvPr>
        </p:nvGraphicFramePr>
        <p:xfrm>
          <a:off x="2294" y="1100"/>
          <a:ext cx="2294" cy="109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2294" y="1100"/>
                        <a:ext cx="2294" cy="1099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895778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  <p:extLst>
              <p:ext uri="{D42A27DB-BD31-4B8C-83A1-F6EECF244321}">
                <p14:modId xmlns:p14="http://schemas.microsoft.com/office/powerpoint/2010/main" val="3670173287"/>
              </p:ext>
            </p:extLst>
          </p:nvPr>
        </p:nvGraphicFramePr>
        <p:xfrm>
          <a:off x="2580177" y="1100"/>
          <a:ext cx="1099" cy="109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2580177" y="1100"/>
                        <a:ext cx="1099" cy="1099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FE7ADC26-D8D8-4DB8-A43B-123C27B64A6A}"/>
              </a:ext>
            </a:extLst>
          </p:cNvPr>
          <p:cNvSpPr/>
          <p:nvPr/>
        </p:nvSpPr>
        <p:spPr>
          <a:xfrm>
            <a:off x="1634996" y="1204697"/>
            <a:ext cx="972000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　　　　）</a:t>
            </a:r>
            <a:endParaRPr kumimoji="1" lang="en-US" altLang="ja-JP" sz="900" dirty="0">
              <a:solidFill>
                <a:srgbClr val="00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4" name="Rectangle 112">
            <a:extLst>
              <a:ext uri="{FF2B5EF4-FFF2-40B4-BE49-F238E27FC236}">
                <a16:creationId xmlns:a16="http://schemas.microsoft.com/office/drawing/2014/main" id="{71B3A757-E8F9-45B8-BF21-8EB816B8ECE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684585" y="-1599941"/>
            <a:ext cx="127911" cy="255641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none" lIns="63305" tIns="31652" rIns="63305" bIns="31652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 sz="1246"/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EBDAEB49-9BBD-4476-BC0A-754FCA180156}"/>
              </a:ext>
            </a:extLst>
          </p:cNvPr>
          <p:cNvSpPr/>
          <p:nvPr/>
        </p:nvSpPr>
        <p:spPr>
          <a:xfrm>
            <a:off x="677418" y="590915"/>
            <a:ext cx="360000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別紙</a:t>
            </a:r>
            <a:endParaRPr kumimoji="1" lang="en-US" altLang="ja-JP" sz="900" dirty="0">
              <a:solidFill>
                <a:srgbClr val="00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D6EB118F-1270-42DD-A723-1F16E02A92D5}"/>
              </a:ext>
            </a:extLst>
          </p:cNvPr>
          <p:cNvSpPr/>
          <p:nvPr/>
        </p:nvSpPr>
        <p:spPr>
          <a:xfrm>
            <a:off x="718129" y="5992058"/>
            <a:ext cx="5114259" cy="330165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tabLst>
                <a:tab pos="92075" algn="l"/>
              </a:tabLst>
            </a:pP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（注）</a:t>
            </a:r>
            <a:r>
              <a:rPr lang="en-US" altLang="ja-JP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※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欄の中止事由に該当する方については、今後居宅サービス計画の写しの送付は不要です。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6149E7FF-259F-4CA8-BA7A-F26C96717545}"/>
              </a:ext>
            </a:extLst>
          </p:cNvPr>
          <p:cNvSpPr/>
          <p:nvPr/>
        </p:nvSpPr>
        <p:spPr>
          <a:xfrm>
            <a:off x="3909000" y="865942"/>
            <a:ext cx="2088000" cy="180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dist"/>
            <a:r>
              <a:rPr kumimoji="1" lang="ja-JP" altLang="en-US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被保護者異動連絡表</a:t>
            </a:r>
            <a:endParaRPr kumimoji="1" lang="ja-JP" altLang="en-US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8C64D187-48CA-4B1E-9528-1BD03FA520FD}"/>
              </a:ext>
            </a:extLst>
          </p:cNvPr>
          <p:cNvSpPr/>
          <p:nvPr/>
        </p:nvSpPr>
        <p:spPr>
          <a:xfrm>
            <a:off x="1832996" y="1204697"/>
            <a:ext cx="576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対象年月</a:t>
            </a:r>
          </a:p>
        </p:txBody>
      </p:sp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63678A8D-51B5-408E-BAF9-0862B4FD997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31221749"/>
              </p:ext>
            </p:extLst>
          </p:nvPr>
        </p:nvGraphicFramePr>
        <p:xfrm>
          <a:off x="640347" y="1382525"/>
          <a:ext cx="8627219" cy="4284105"/>
        </p:xfrm>
        <a:graphic>
          <a:graphicData uri="http://schemas.openxmlformats.org/drawingml/2006/table">
            <a:tbl>
              <a:tblPr/>
              <a:tblGrid>
                <a:gridCol w="1129257">
                  <a:extLst>
                    <a:ext uri="{9D8B030D-6E8A-4147-A177-3AD203B41FA5}">
                      <a16:colId xmlns:a16="http://schemas.microsoft.com/office/drawing/2014/main" val="1908862710"/>
                    </a:ext>
                  </a:extLst>
                </a:gridCol>
                <a:gridCol w="425847">
                  <a:extLst>
                    <a:ext uri="{9D8B030D-6E8A-4147-A177-3AD203B41FA5}">
                      <a16:colId xmlns:a16="http://schemas.microsoft.com/office/drawing/2014/main" val="766645448"/>
                    </a:ext>
                  </a:extLst>
                </a:gridCol>
                <a:gridCol w="1596929">
                  <a:extLst>
                    <a:ext uri="{9D8B030D-6E8A-4147-A177-3AD203B41FA5}">
                      <a16:colId xmlns:a16="http://schemas.microsoft.com/office/drawing/2014/main" val="2292499299"/>
                    </a:ext>
                  </a:extLst>
                </a:gridCol>
                <a:gridCol w="958158">
                  <a:extLst>
                    <a:ext uri="{9D8B030D-6E8A-4147-A177-3AD203B41FA5}">
                      <a16:colId xmlns:a16="http://schemas.microsoft.com/office/drawing/2014/main" val="3779954335"/>
                    </a:ext>
                  </a:extLst>
                </a:gridCol>
                <a:gridCol w="1129257">
                  <a:extLst>
                    <a:ext uri="{9D8B030D-6E8A-4147-A177-3AD203B41FA5}">
                      <a16:colId xmlns:a16="http://schemas.microsoft.com/office/drawing/2014/main" val="2181848526"/>
                    </a:ext>
                  </a:extLst>
                </a:gridCol>
                <a:gridCol w="1129257">
                  <a:extLst>
                    <a:ext uri="{9D8B030D-6E8A-4147-A177-3AD203B41FA5}">
                      <a16:colId xmlns:a16="http://schemas.microsoft.com/office/drawing/2014/main" val="3818501852"/>
                    </a:ext>
                  </a:extLst>
                </a:gridCol>
                <a:gridCol w="1129257">
                  <a:extLst>
                    <a:ext uri="{9D8B030D-6E8A-4147-A177-3AD203B41FA5}">
                      <a16:colId xmlns:a16="http://schemas.microsoft.com/office/drawing/2014/main" val="2308090904"/>
                    </a:ext>
                  </a:extLst>
                </a:gridCol>
                <a:gridCol w="1129257">
                  <a:extLst>
                    <a:ext uri="{9D8B030D-6E8A-4147-A177-3AD203B41FA5}">
                      <a16:colId xmlns:a16="http://schemas.microsoft.com/office/drawing/2014/main" val="1910878077"/>
                    </a:ext>
                  </a:extLst>
                </a:gridCol>
              </a:tblGrid>
              <a:tr h="454737">
                <a:tc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  <a:b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228600" marR="228600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  <a:b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住所</a:t>
                      </a:r>
                      <a:b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228600" marR="228600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被保険者番号</a:t>
                      </a:r>
                      <a:br>
                        <a:rPr lang="zh-CN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endParaRPr lang="zh-CN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新規、継続の別</a:t>
                      </a:r>
                      <a:b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中止事由の</a:t>
                      </a:r>
                      <a:b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異動内容</a:t>
                      </a:r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異動年月日</a:t>
                      </a:r>
                      <a:b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  <a:b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84618168"/>
                  </a:ext>
                </a:extLst>
              </a:tr>
              <a:tr h="478671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26196531"/>
                  </a:ext>
                </a:extLst>
              </a:tr>
              <a:tr h="478671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17239575"/>
                  </a:ext>
                </a:extLst>
              </a:tr>
              <a:tr h="478671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96854558"/>
                  </a:ext>
                </a:extLst>
              </a:tr>
              <a:tr h="478671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78049003"/>
                  </a:ext>
                </a:extLst>
              </a:tr>
              <a:tr h="478671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62258160"/>
                  </a:ext>
                </a:extLst>
              </a:tr>
              <a:tr h="478671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57692982"/>
                  </a:ext>
                </a:extLst>
              </a:tr>
              <a:tr h="478671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18636563"/>
                  </a:ext>
                </a:extLst>
              </a:tr>
              <a:tr h="478671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7354077"/>
                  </a:ext>
                </a:extLst>
              </a:tr>
            </a:tbl>
          </a:graphicData>
        </a:graphic>
      </p:graphicFrame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5C3ACC81-4A60-4428-B873-60DF3B460539}"/>
              </a:ext>
            </a:extLst>
          </p:cNvPr>
          <p:cNvSpPr/>
          <p:nvPr/>
        </p:nvSpPr>
        <p:spPr>
          <a:xfrm>
            <a:off x="7011006" y="1204697"/>
            <a:ext cx="101539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発行自治体名称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D865E365-A8C3-48F8-AECC-C86837A530BC}"/>
              </a:ext>
            </a:extLst>
          </p:cNvPr>
          <p:cNvSpPr/>
          <p:nvPr/>
        </p:nvSpPr>
        <p:spPr>
          <a:xfrm>
            <a:off x="8979566" y="1204697"/>
            <a:ext cx="28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現頁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BBC5CA2B-DF7E-40C6-BE02-05122A152CF5}"/>
              </a:ext>
            </a:extLst>
          </p:cNvPr>
          <p:cNvSpPr/>
          <p:nvPr/>
        </p:nvSpPr>
        <p:spPr>
          <a:xfrm>
            <a:off x="7011006" y="5739827"/>
            <a:ext cx="86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支援事業者番号</a:t>
            </a:r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3ECC1146-92AB-4593-ABCC-699E29ED4E9A}"/>
              </a:ext>
            </a:extLst>
          </p:cNvPr>
          <p:cNvSpPr/>
          <p:nvPr/>
        </p:nvSpPr>
        <p:spPr>
          <a:xfrm>
            <a:off x="3908369" y="2011147"/>
            <a:ext cx="73030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被保険者番号</a:t>
            </a: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8D741992-D213-43A5-B5AA-F6216AABC411}"/>
              </a:ext>
            </a:extLst>
          </p:cNvPr>
          <p:cNvSpPr/>
          <p:nvPr/>
        </p:nvSpPr>
        <p:spPr>
          <a:xfrm>
            <a:off x="1037418" y="1980769"/>
            <a:ext cx="30145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C1A0D5EE-BD59-47AB-9493-570E42813A84}"/>
              </a:ext>
            </a:extLst>
          </p:cNvPr>
          <p:cNvSpPr/>
          <p:nvPr/>
        </p:nvSpPr>
        <p:spPr>
          <a:xfrm>
            <a:off x="1832996" y="1980769"/>
            <a:ext cx="30145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644F3BBC-4A13-4463-949F-7878468D3A6D}"/>
              </a:ext>
            </a:extLst>
          </p:cNvPr>
          <p:cNvSpPr/>
          <p:nvPr/>
        </p:nvSpPr>
        <p:spPr>
          <a:xfrm>
            <a:off x="2748540" y="1980769"/>
            <a:ext cx="30145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D5E4E783-617B-4454-B990-44DB772E0F02}"/>
              </a:ext>
            </a:extLst>
          </p:cNvPr>
          <p:cNvSpPr/>
          <p:nvPr/>
        </p:nvSpPr>
        <p:spPr>
          <a:xfrm>
            <a:off x="4900613" y="2011147"/>
            <a:ext cx="84613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新規、継続の別</a:t>
            </a: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804F0624-1BE8-4BFB-B2AC-11C1DF823F4E}"/>
              </a:ext>
            </a:extLst>
          </p:cNvPr>
          <p:cNvSpPr/>
          <p:nvPr/>
        </p:nvSpPr>
        <p:spPr>
          <a:xfrm>
            <a:off x="5902195" y="2011147"/>
            <a:ext cx="1069975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中止事由の移動内容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0CCCB554-200E-4642-967E-C24C290E8919}"/>
              </a:ext>
            </a:extLst>
          </p:cNvPr>
          <p:cNvSpPr/>
          <p:nvPr/>
        </p:nvSpPr>
        <p:spPr>
          <a:xfrm>
            <a:off x="7273731" y="2003454"/>
            <a:ext cx="60127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異動年月日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B46C027D-E754-4E16-8CFF-135C5BF6361B}"/>
              </a:ext>
            </a:extLst>
          </p:cNvPr>
          <p:cNvSpPr/>
          <p:nvPr/>
        </p:nvSpPr>
        <p:spPr>
          <a:xfrm>
            <a:off x="8577262" y="1978391"/>
            <a:ext cx="28514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</p:spTree>
    <p:extLst>
      <p:ext uri="{BB962C8B-B14F-4D97-AF65-F5344CB8AC3E}">
        <p14:creationId xmlns:p14="http://schemas.microsoft.com/office/powerpoint/2010/main" val="418155769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435A51FD-28AE-4FAC-8495-4DA16AE79E17}"/>
</file>

<file path=customXml/itemProps2.xml><?xml version="1.0" encoding="utf-8"?>
<ds:datastoreItem xmlns:ds="http://schemas.openxmlformats.org/officeDocument/2006/customXml" ds:itemID="{A6A629E3-E378-4A73-8722-E4E0F7231DF2}"/>
</file>

<file path=customXml/itemProps3.xml><?xml version="1.0" encoding="utf-8"?>
<ds:datastoreItem xmlns:ds="http://schemas.openxmlformats.org/officeDocument/2006/customXml" ds:itemID="{A1F9EACA-86F9-418C-ABA7-B8CDB0CDA8EF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</TotalTime>
  <Words>156</Words>
  <Application>Microsoft Office PowerPoint</Application>
  <PresentationFormat>A4 210 x 297 mm</PresentationFormat>
  <Paragraphs>88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109</cp:revision>
  <dcterms:created xsi:type="dcterms:W3CDTF">2022-01-20T04:34:58Z</dcterms:created>
  <dcterms:modified xsi:type="dcterms:W3CDTF">2023-03-10T07:03:23Z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2022-04-22T02:11:27Z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7cf44454-29c6-4dfe-a7c7-1c3067d1bcea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