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ommentAuthors.xml" ContentType="application/vnd.openxmlformats-officedocument.presentationml.commentAuthors+xml"/>
  <Override PartName="/ppt/theme/theme1.xml" ContentType="application/vnd.openxmlformats-officedocument.theme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presProps.xml" ContentType="application/vnd.openxmlformats-officedocument.presentationml.presProps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docMetadata/LabelInfo.xml" ContentType="application/vnd.ms-office.classificationlabel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</Types>
</file>

<file path=_rels/.rels><?xml version="1.0" encoding="utf-8" standalone="yes"?>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Relationship Id="rId6" Type="http://schemas.microsoft.com/office/2020/02/relationships/classificationlabels" Target="docMetadata/LabelInfo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60" r:id="rId2"/>
  </p:sldIdLst>
  <p:sldSz cx="6858000" cy="9906000" type="A4"/>
  <p:notesSz cx="6858000" cy="9144000"/>
  <p:custDataLst>
    <p:tags r:id="rId3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2137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西田 章恵(nishida-akie.jj1)" initials="西田" lastIdx="1" clrIdx="0">
    <p:extLst>
      <p:ext uri="{19B8F6BF-5375-455C-9EA6-DF929625EA0E}">
        <p15:presenceInfo xmlns:p15="http://schemas.microsoft.com/office/powerpoint/2012/main" userId="S-1-5-21-4175116151-3849908774-3845857867-619503" providerId="AD"/>
      </p:ext>
    </p:extLst>
  </p:cmAuthor>
  <p:cmAuthor id="2" name="Okano, Takumi (JP - AB 岡野 匠)" initials="OT(A岡匠" lastIdx="1" clrIdx="1">
    <p:extLst>
      <p:ext uri="{19B8F6BF-5375-455C-9EA6-DF929625EA0E}">
        <p15:presenceInfo xmlns:p15="http://schemas.microsoft.com/office/powerpoint/2012/main" userId="S::takokano@abeam.com::5e6993cd-c762-4216-9694-73f272f7dbd8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7158" autoAdjust="0"/>
    <p:restoredTop sz="94660"/>
  </p:normalViewPr>
  <p:slideViewPr>
    <p:cSldViewPr snapToGrid="0" showGuides="1">
      <p:cViewPr varScale="1">
        <p:scale>
          <a:sx n="73" d="100"/>
          <a:sy n="73" d="100"/>
        </p:scale>
        <p:origin x="3708" y="60"/>
      </p:cViewPr>
      <p:guideLst>
        <p:guide orient="horz" pos="3120"/>
        <p:guide pos="2137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tags" Target="tags/tag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11" Type="http://schemas.openxmlformats.org/officeDocument/2006/relationships/customXml" Target="../customXml/item3.xml"/><Relationship Id="rId5" Type="http://schemas.openxmlformats.org/officeDocument/2006/relationships/presProps" Target="presProps.xml"/><Relationship Id="rId10" Type="http://schemas.openxmlformats.org/officeDocument/2006/relationships/customXml" Target="../customXml/item2.xml"/><Relationship Id="rId4" Type="http://schemas.openxmlformats.org/officeDocument/2006/relationships/commentAuthors" Target="commentAuthors.xml"/><Relationship Id="rId9" Type="http://schemas.openxmlformats.org/officeDocument/2006/relationships/customXml" Target="../customXml/item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7854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23153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91020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23264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97456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81679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00805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95706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16123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12430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27954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emf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oleObject" Target="../embeddings/oleObject1.bin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オブジェクト 7" hidden="1">
            <a:extLst>
              <a:ext uri="{FF2B5EF4-FFF2-40B4-BE49-F238E27FC236}">
                <a16:creationId xmlns:a16="http://schemas.microsoft.com/office/drawing/2014/main" id="{F2D9DD64-B90B-4D93-A656-59005640EDA7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13"/>
            </p:custDataLst>
            <p:extLst>
              <p:ext uri="{D42A27DB-BD31-4B8C-83A1-F6EECF244321}">
                <p14:modId xmlns:p14="http://schemas.microsoft.com/office/powerpoint/2010/main" val="2946036170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14" imgW="353" imgH="318" progId="TCLayout.ActiveDocument.1">
                  <p:embed/>
                </p:oleObj>
              </mc:Choice>
              <mc:Fallback>
                <p:oleObj name="think-cell スライド" r:id="rId14" imgW="353" imgH="318" progId="TCLayout.ActiveDocument.1">
                  <p:embed/>
                  <p:pic>
                    <p:nvPicPr>
                      <p:cNvPr id="8" name="オブジェクト 7" hidden="1">
                        <a:extLst>
                          <a:ext uri="{FF2B5EF4-FFF2-40B4-BE49-F238E27FC236}">
                            <a16:creationId xmlns:a16="http://schemas.microsoft.com/office/drawing/2014/main" id="{F2D9DD64-B90B-4D93-A656-59005640EDA7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676903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3.xml"/><Relationship Id="rId4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7" name="オブジェクト 36" hidden="1">
            <a:extLst>
              <a:ext uri="{FF2B5EF4-FFF2-40B4-BE49-F238E27FC236}">
                <a16:creationId xmlns:a16="http://schemas.microsoft.com/office/drawing/2014/main" id="{939B1ECE-4AE4-4AAA-9DD3-F7DC4BCE2D90}"/>
              </a:ext>
            </a:extLst>
          </p:cNvPr>
          <p:cNvGraphicFramePr>
            <a:graphicFrameLocks noChangeAspect="1"/>
          </p:cNvGraphicFramePr>
          <p:nvPr>
            <p:custDataLst>
              <p:tags r:id="rId1"/>
            </p:custData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3" imgW="353" imgH="318" progId="TCLayout.ActiveDocument.1">
                  <p:embed/>
                </p:oleObj>
              </mc:Choice>
              <mc:Fallback>
                <p:oleObj name="think-cell スライド" r:id="rId3" imgW="353" imgH="318" progId="TCLayout.ActiveDocument.1">
                  <p:embed/>
                  <p:pic>
                    <p:nvPicPr>
                      <p:cNvPr id="37" name="オブジェクト 36" hidden="1">
                        <a:extLst>
                          <a:ext uri="{FF2B5EF4-FFF2-40B4-BE49-F238E27FC236}">
                            <a16:creationId xmlns:a16="http://schemas.microsoft.com/office/drawing/2014/main" id="{939B1ECE-4AE4-4AAA-9DD3-F7DC4BCE2D90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2" name="表 1">
            <a:extLst>
              <a:ext uri="{FF2B5EF4-FFF2-40B4-BE49-F238E27FC236}">
                <a16:creationId xmlns:a16="http://schemas.microsoft.com/office/drawing/2014/main" id="{7D52CEE5-E195-4903-9124-1BC16A56716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21037376"/>
              </p:ext>
            </p:extLst>
          </p:nvPr>
        </p:nvGraphicFramePr>
        <p:xfrm>
          <a:off x="538779" y="1745914"/>
          <a:ext cx="5692583" cy="6497963"/>
        </p:xfrm>
        <a:graphic>
          <a:graphicData uri="http://schemas.openxmlformats.org/drawingml/2006/table">
            <a:tbl>
              <a:tblPr/>
              <a:tblGrid>
                <a:gridCol w="209977">
                  <a:extLst>
                    <a:ext uri="{9D8B030D-6E8A-4147-A177-3AD203B41FA5}">
                      <a16:colId xmlns:a16="http://schemas.microsoft.com/office/drawing/2014/main" val="2595889644"/>
                    </a:ext>
                  </a:extLst>
                </a:gridCol>
                <a:gridCol w="139984">
                  <a:extLst>
                    <a:ext uri="{9D8B030D-6E8A-4147-A177-3AD203B41FA5}">
                      <a16:colId xmlns:a16="http://schemas.microsoft.com/office/drawing/2014/main" val="3905868246"/>
                    </a:ext>
                  </a:extLst>
                </a:gridCol>
                <a:gridCol w="166232">
                  <a:extLst>
                    <a:ext uri="{9D8B030D-6E8A-4147-A177-3AD203B41FA5}">
                      <a16:colId xmlns:a16="http://schemas.microsoft.com/office/drawing/2014/main" val="3701934126"/>
                    </a:ext>
                  </a:extLst>
                </a:gridCol>
                <a:gridCol w="375790">
                  <a:extLst>
                    <a:ext uri="{9D8B030D-6E8A-4147-A177-3AD203B41FA5}">
                      <a16:colId xmlns:a16="http://schemas.microsoft.com/office/drawing/2014/main" val="1884008660"/>
                    </a:ext>
                  </a:extLst>
                </a:gridCol>
                <a:gridCol w="160817">
                  <a:extLst>
                    <a:ext uri="{9D8B030D-6E8A-4147-A177-3AD203B41FA5}">
                      <a16:colId xmlns:a16="http://schemas.microsoft.com/office/drawing/2014/main" val="2934992559"/>
                    </a:ext>
                  </a:extLst>
                </a:gridCol>
                <a:gridCol w="279969">
                  <a:extLst>
                    <a:ext uri="{9D8B030D-6E8A-4147-A177-3AD203B41FA5}">
                      <a16:colId xmlns:a16="http://schemas.microsoft.com/office/drawing/2014/main" val="1938462755"/>
                    </a:ext>
                  </a:extLst>
                </a:gridCol>
                <a:gridCol w="130714">
                  <a:extLst>
                    <a:ext uri="{9D8B030D-6E8A-4147-A177-3AD203B41FA5}">
                      <a16:colId xmlns:a16="http://schemas.microsoft.com/office/drawing/2014/main" val="3894291873"/>
                    </a:ext>
                  </a:extLst>
                </a:gridCol>
                <a:gridCol w="598954">
                  <a:extLst>
                    <a:ext uri="{9D8B030D-6E8A-4147-A177-3AD203B41FA5}">
                      <a16:colId xmlns:a16="http://schemas.microsoft.com/office/drawing/2014/main" val="4196825746"/>
                    </a:ext>
                  </a:extLst>
                </a:gridCol>
                <a:gridCol w="110238">
                  <a:extLst>
                    <a:ext uri="{9D8B030D-6E8A-4147-A177-3AD203B41FA5}">
                      <a16:colId xmlns:a16="http://schemas.microsoft.com/office/drawing/2014/main" val="3643243331"/>
                    </a:ext>
                  </a:extLst>
                </a:gridCol>
                <a:gridCol w="333515">
                  <a:extLst>
                    <a:ext uri="{9D8B030D-6E8A-4147-A177-3AD203B41FA5}">
                      <a16:colId xmlns:a16="http://schemas.microsoft.com/office/drawing/2014/main" val="3892987522"/>
                    </a:ext>
                  </a:extLst>
                </a:gridCol>
                <a:gridCol w="121434">
                  <a:extLst>
                    <a:ext uri="{9D8B030D-6E8A-4147-A177-3AD203B41FA5}">
                      <a16:colId xmlns:a16="http://schemas.microsoft.com/office/drawing/2014/main" val="1373537708"/>
                    </a:ext>
                  </a:extLst>
                </a:gridCol>
                <a:gridCol w="174402">
                  <a:extLst>
                    <a:ext uri="{9D8B030D-6E8A-4147-A177-3AD203B41FA5}">
                      <a16:colId xmlns:a16="http://schemas.microsoft.com/office/drawing/2014/main" val="2699071900"/>
                    </a:ext>
                  </a:extLst>
                </a:gridCol>
                <a:gridCol w="152228">
                  <a:extLst>
                    <a:ext uri="{9D8B030D-6E8A-4147-A177-3AD203B41FA5}">
                      <a16:colId xmlns:a16="http://schemas.microsoft.com/office/drawing/2014/main" val="845204178"/>
                    </a:ext>
                  </a:extLst>
                </a:gridCol>
                <a:gridCol w="170501">
                  <a:extLst>
                    <a:ext uri="{9D8B030D-6E8A-4147-A177-3AD203B41FA5}">
                      <a16:colId xmlns:a16="http://schemas.microsoft.com/office/drawing/2014/main" val="3477375923"/>
                    </a:ext>
                  </a:extLst>
                </a:gridCol>
                <a:gridCol w="121133">
                  <a:extLst>
                    <a:ext uri="{9D8B030D-6E8A-4147-A177-3AD203B41FA5}">
                      <a16:colId xmlns:a16="http://schemas.microsoft.com/office/drawing/2014/main" val="2872437469"/>
                    </a:ext>
                  </a:extLst>
                </a:gridCol>
                <a:gridCol w="548273">
                  <a:extLst>
                    <a:ext uri="{9D8B030D-6E8A-4147-A177-3AD203B41FA5}">
                      <a16:colId xmlns:a16="http://schemas.microsoft.com/office/drawing/2014/main" val="65244787"/>
                    </a:ext>
                  </a:extLst>
                </a:gridCol>
                <a:gridCol w="314966">
                  <a:extLst>
                    <a:ext uri="{9D8B030D-6E8A-4147-A177-3AD203B41FA5}">
                      <a16:colId xmlns:a16="http://schemas.microsoft.com/office/drawing/2014/main" val="60948457"/>
                    </a:ext>
                  </a:extLst>
                </a:gridCol>
                <a:gridCol w="314966">
                  <a:extLst>
                    <a:ext uri="{9D8B030D-6E8A-4147-A177-3AD203B41FA5}">
                      <a16:colId xmlns:a16="http://schemas.microsoft.com/office/drawing/2014/main" val="1420575098"/>
                    </a:ext>
                  </a:extLst>
                </a:gridCol>
                <a:gridCol w="610145">
                  <a:extLst>
                    <a:ext uri="{9D8B030D-6E8A-4147-A177-3AD203B41FA5}">
                      <a16:colId xmlns:a16="http://schemas.microsoft.com/office/drawing/2014/main" val="1364364950"/>
                    </a:ext>
                  </a:extLst>
                </a:gridCol>
                <a:gridCol w="658345">
                  <a:extLst>
                    <a:ext uri="{9D8B030D-6E8A-4147-A177-3AD203B41FA5}">
                      <a16:colId xmlns:a16="http://schemas.microsoft.com/office/drawing/2014/main" val="1590499064"/>
                    </a:ext>
                  </a:extLst>
                </a:gridCol>
              </a:tblGrid>
              <a:tr h="99299">
                <a:tc gridSpan="6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現在住んでいるところ</a:t>
                      </a:r>
                    </a:p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36000" marR="0" marT="3600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36000" marR="0" marT="3600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5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現在のところに住み始めた時期</a:t>
                      </a:r>
                    </a:p>
                  </a:txBody>
                  <a:tcPr marL="36000" marR="0" marT="3600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現在のところに住み始めた時期</a:t>
                      </a:r>
                    </a:p>
                  </a:txBody>
                  <a:tcPr marL="36000" marR="0" marT="3600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3">
                  <a:txBody>
                    <a:bodyPr/>
                    <a:lstStyle/>
                    <a:p>
                      <a:pPr algn="dist" fontAlgn="ctr"/>
                      <a:r>
                        <a:rPr lang="en-US" altLang="zh-TW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※</a:t>
                      </a:r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福祉事</a:t>
                      </a:r>
                      <a:endParaRPr lang="en-US" altLang="zh-TW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dist" fontAlgn="ctr"/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務所受付</a:t>
                      </a:r>
                      <a:endParaRPr lang="en-US" altLang="zh-TW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>
                        <a:tabLst>
                          <a:tab pos="174625" algn="l"/>
                        </a:tabLst>
                      </a:pPr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   </a:t>
                      </a:r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月  日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  <a:endParaRPr lang="zh-TW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18000" marR="1800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26508897"/>
                  </a:ext>
                </a:extLst>
              </a:tr>
              <a:tr h="115849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rowSpan="2" gridSpan="5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         　年　　　　月　　　　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         　年　　　　月　　　　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704558407"/>
                  </a:ext>
                </a:extLst>
              </a:tr>
              <a:tr h="151482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6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36000" marT="0" marB="3600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36000" marT="0" marB="3600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r" fontAlgn="t"/>
                      <a:r>
                        <a:rPr lang="zh-TW" altLang="en-US" sz="900" b="0" i="0" u="none" strike="noStrike" dirty="0">
                          <a:solidFill>
                            <a:srgbClr val="0070C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申請者電話番号</a:t>
                      </a:r>
                    </a:p>
                  </a:txBody>
                  <a:tcPr marL="0" marR="0" marT="0" marB="0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5" vMerge="1">
                  <a:txBody>
                    <a:bodyPr/>
                    <a:lstStyle/>
                    <a:p>
                      <a:pPr algn="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36000" marT="0" marB="3600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147078230"/>
                  </a:ext>
                </a:extLst>
              </a:tr>
              <a:tr h="223740">
                <a:tc rowSpan="9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　家</a:t>
                      </a:r>
                      <a:b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族</a:t>
                      </a:r>
                      <a:b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の</a:t>
                      </a:r>
                      <a:b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状</a:t>
                      </a:r>
                      <a:b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況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人員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氏　　　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個人番号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続柄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続柄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性別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性別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年齢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年齢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生年月日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生年月日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学歴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職業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健康状態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18000" marR="1800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701500109"/>
                  </a:ext>
                </a:extLst>
              </a:tr>
              <a:tr h="22374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1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世帯主</a:t>
                      </a:r>
                    </a:p>
                  </a:txBody>
                  <a:tcPr marL="0" marR="0" marT="0" marB="0" anchor="ctr" anchorCtr="1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世帯主</a:t>
                      </a:r>
                    </a:p>
                  </a:txBody>
                  <a:tcPr marL="0" marR="0" marT="0" marB="0" anchor="ctr" anchorCtr="1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18000" marR="1800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317059268"/>
                  </a:ext>
                </a:extLst>
              </a:tr>
              <a:tr h="22374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en-US" altLang="ja-JP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2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18000" marR="1800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189831898"/>
                  </a:ext>
                </a:extLst>
              </a:tr>
              <a:tr h="22374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en-US" altLang="ja-JP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3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dist" fontAlgn="t"/>
                      <a:r>
                        <a:rPr lang="en-US" altLang="zh-TW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※</a:t>
                      </a:r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町村役</a:t>
                      </a:r>
                      <a:endParaRPr lang="en-US" altLang="zh-TW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dist" fontAlgn="t"/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場受付年</a:t>
                      </a:r>
                      <a:endParaRPr lang="en-US" altLang="zh-TW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t"/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月   日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  <a:endParaRPr lang="zh-TW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18000" marR="18000" marT="3600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612265574"/>
                  </a:ext>
                </a:extLst>
              </a:tr>
              <a:tr h="22374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en-US" altLang="ja-JP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4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87770670"/>
                  </a:ext>
                </a:extLst>
              </a:tr>
              <a:tr h="22374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en-US" altLang="ja-JP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5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9361097"/>
                  </a:ext>
                </a:extLst>
              </a:tr>
              <a:tr h="22374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en-US" altLang="ja-JP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6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27832352"/>
                  </a:ext>
                </a:extLst>
              </a:tr>
              <a:tr h="22374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en-US" altLang="ja-JP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7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61129682"/>
                  </a:ext>
                </a:extLst>
              </a:tr>
              <a:tr h="22374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en-US" altLang="ja-JP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8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318291644"/>
                  </a:ext>
                </a:extLst>
              </a:tr>
              <a:tr h="114068">
                <a:tc rowSpan="4" gridSpan="6"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家族のうち別</a:t>
                      </a:r>
                      <a:r>
                        <a:rPr lang="ja-JP" altLang="en-US" sz="900" b="0" i="0" u="none" strike="noStrike" dirty="0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の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ところに住んでいる者があるときはその名前と住んでいるところ</a:t>
                      </a:r>
                    </a:p>
                  </a:txBody>
                  <a:tcPr marL="36000" marR="0" marT="36000" marB="0" anchor="ctr" anchorCtr="1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4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4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4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4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4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055131010"/>
                  </a:ext>
                </a:extLst>
              </a:tr>
              <a:tr h="99299">
                <a:tc gridSpan="6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319916156"/>
                  </a:ext>
                </a:extLst>
              </a:tr>
              <a:tr h="99299">
                <a:tc gridSpan="6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278994836"/>
                  </a:ext>
                </a:extLst>
              </a:tr>
              <a:tr h="139418">
                <a:tc gridSpan="6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517722057"/>
                  </a:ext>
                </a:extLst>
              </a:tr>
              <a:tr h="185432">
                <a:tc gridSpan="6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資産の状況（別添</a:t>
                      </a:r>
                      <a:r>
                        <a:rPr lang="en-US" altLang="ja-JP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1</a:t>
                      </a:r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）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6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収入の状況（別添</a:t>
                      </a:r>
                      <a:r>
                        <a:rPr lang="en-US" altLang="ja-JP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2</a:t>
                      </a:r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）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7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関係先照会への同意（別添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3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）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関係先照会への同意（別添</a:t>
                      </a:r>
                      <a:r>
                        <a:rPr lang="en-US" altLang="ja-JP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3</a:t>
                      </a:r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）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860331166"/>
                  </a:ext>
                </a:extLst>
              </a:tr>
              <a:tr h="319770">
                <a:tc rowSpan="4" gridSpan="2">
                  <a:txBody>
                    <a:bodyPr/>
                    <a:lstStyle/>
                    <a:p>
                      <a:pPr algn="l" rtl="0" fontAlgn="auto"/>
                      <a:r>
                        <a:rPr lang="ja-JP" altLang="en-US" sz="900" b="0" i="0" u="none" strike="noStrike" dirty="0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援助をしてくれる者の状況</a:t>
                      </a:r>
                      <a:endParaRPr lang="en-US" altLang="ja-JP" sz="900" b="0" i="0" u="none" strike="noStrike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0" vert="eaVert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4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世帯主又は</a:t>
                      </a:r>
                      <a:b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家族との関係</a:t>
                      </a:r>
                    </a:p>
                  </a:txBody>
                  <a:tcPr marL="3600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氏　　　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7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住　　　　　　　　　　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今まで受けた援助</a:t>
                      </a:r>
                      <a:b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及び将来の見込</a:t>
                      </a:r>
                    </a:p>
                  </a:txBody>
                  <a:tcPr marL="3600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431710570"/>
                  </a:ext>
                </a:extLst>
              </a:tr>
              <a:tr h="171102"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7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47143033"/>
                  </a:ext>
                </a:extLst>
              </a:tr>
              <a:tr h="171102"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7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757243451"/>
                  </a:ext>
                </a:extLst>
              </a:tr>
              <a:tr h="171102"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7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39049547"/>
                  </a:ext>
                </a:extLst>
              </a:tr>
              <a:tr h="99299">
                <a:tc gridSpan="1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保護を申請する理由（具体的に記入して下さい。）</a:t>
                      </a:r>
                      <a:endParaRPr lang="en-US" altLang="ja-JP" sz="900" b="0" i="0" u="none" strike="noStrike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ja-JP" altLang="en-US" sz="900" b="0" i="0" u="none" strike="noStrike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3600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mpd="sng">
                      <a:noFill/>
                      <a:prstDash val="solid"/>
                    </a:lnL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3600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3600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3600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027929539"/>
                  </a:ext>
                </a:extLst>
              </a:tr>
              <a:tr h="152092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627469348"/>
                  </a:ext>
                </a:extLst>
              </a:tr>
              <a:tr h="198599">
                <a:tc gridSpan="15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上記のとおり相違ないので、生活保護法による保護を申請します。</a:t>
                      </a:r>
                    </a:p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36000" marR="0" marT="3600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mpd="sng">
                      <a:noFill/>
                      <a:prstDash val="solid"/>
                    </a:lnL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3600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889944975"/>
                  </a:ext>
                </a:extLst>
              </a:tr>
              <a:tr h="99299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6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mpd="sng">
                      <a:noFill/>
                      <a:prstDash val="solid"/>
                    </a:lnL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52637847"/>
                  </a:ext>
                </a:extLst>
              </a:tr>
              <a:tr h="99299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7">
                  <a:txBody>
                    <a:bodyPr/>
                    <a:lstStyle/>
                    <a:p>
                      <a:pPr algn="l" fontAlgn="ctr"/>
                      <a:endParaRPr lang="zh-TW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2700" cmpd="sng">
                      <a:noFill/>
                      <a:prstDash val="soli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ctr"/>
                      <a:endParaRPr lang="zh-TW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2700" cmpd="sng">
                      <a:noFill/>
                      <a:prstDash val="soli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451470182"/>
                  </a:ext>
                </a:extLst>
              </a:tr>
              <a:tr h="198599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6">
                  <a:txBody>
                    <a:bodyPr/>
                    <a:lstStyle/>
                    <a:p>
                      <a:pPr marL="0" indent="628650"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marL="0" indent="628650"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146784409"/>
                  </a:ext>
                </a:extLst>
              </a:tr>
              <a:tr h="225646">
                <a:tc gridSpan="4">
                  <a:txBody>
                    <a:bodyPr/>
                    <a:lstStyle/>
                    <a:p>
                      <a:pPr algn="l" fontAlgn="ctr"/>
                      <a:endParaRPr lang="zh-CN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5">
                  <a:txBody>
                    <a:bodyPr/>
                    <a:lstStyle/>
                    <a:p>
                      <a:pPr algn="l" fontAlgn="ctr"/>
                      <a:endParaRPr lang="zh-CN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宛先役職名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mpd="sng">
                      <a:noFill/>
                      <a:prstDash val="solid"/>
                    </a:lnL>
                    <a:lnT w="12700" cmpd="sng">
                      <a:noFill/>
                      <a:prstDash val="solid"/>
                    </a:lnT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zh-CN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8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123588484"/>
                  </a:ext>
                </a:extLst>
              </a:tr>
              <a:tr h="99299">
                <a:tc gridSpan="4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2700" cmpd="sng">
                      <a:noFill/>
                      <a:prstDash val="solid"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2700" cmpd="sng">
                      <a:noFill/>
                      <a:prstDash val="soli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2700" cmpd="sng">
                      <a:noFill/>
                      <a:prstDash val="solid"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715131254"/>
                  </a:ext>
                </a:extLst>
              </a:tr>
              <a:tr h="99299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556817578"/>
                  </a:ext>
                </a:extLst>
              </a:tr>
            </a:tbl>
          </a:graphicData>
        </a:graphic>
      </p:graphicFrame>
      <p:sp>
        <p:nvSpPr>
          <p:cNvPr id="13" name="正方形/長方形 12">
            <a:extLst>
              <a:ext uri="{FF2B5EF4-FFF2-40B4-BE49-F238E27FC236}">
                <a16:creationId xmlns:a16="http://schemas.microsoft.com/office/drawing/2014/main" id="{E6E69A59-DC96-41EF-92AD-891B1162890E}"/>
              </a:ext>
            </a:extLst>
          </p:cNvPr>
          <p:cNvSpPr/>
          <p:nvPr/>
        </p:nvSpPr>
        <p:spPr>
          <a:xfrm>
            <a:off x="552494" y="635757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様式番号</a:t>
            </a:r>
          </a:p>
        </p:txBody>
      </p:sp>
      <p:sp>
        <p:nvSpPr>
          <p:cNvPr id="14" name="テキスト ボックス 13">
            <a:extLst>
              <a:ext uri="{FF2B5EF4-FFF2-40B4-BE49-F238E27FC236}">
                <a16:creationId xmlns:a16="http://schemas.microsoft.com/office/drawing/2014/main" id="{C56B3088-7D6E-45C1-9546-8403CE19453E}"/>
              </a:ext>
            </a:extLst>
          </p:cNvPr>
          <p:cNvSpPr txBox="1"/>
          <p:nvPr/>
        </p:nvSpPr>
        <p:spPr>
          <a:xfrm>
            <a:off x="538779" y="1462433"/>
            <a:ext cx="5765608" cy="261610"/>
          </a:xfrm>
          <a:prstGeom prst="rect">
            <a:avLst/>
          </a:prstGeom>
          <a:noFill/>
        </p:spPr>
        <p:txBody>
          <a:bodyPr wrap="square" rtlCol="0" anchor="ctr" anchorCtr="0">
            <a:spAutoFit/>
          </a:bodyPr>
          <a:lstStyle/>
          <a:p>
            <a:pPr algn="ctr" defTabSz="541338"/>
            <a:r>
              <a:rPr kumimoji="1"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生活保護法による保護申請書</a:t>
            </a:r>
          </a:p>
        </p:txBody>
      </p:sp>
      <p:sp>
        <p:nvSpPr>
          <p:cNvPr id="25" name="テキスト ボックス 24">
            <a:extLst>
              <a:ext uri="{FF2B5EF4-FFF2-40B4-BE49-F238E27FC236}">
                <a16:creationId xmlns:a16="http://schemas.microsoft.com/office/drawing/2014/main" id="{4DD9E236-EF23-46D5-90CE-0DBDA8B8D7CF}"/>
              </a:ext>
            </a:extLst>
          </p:cNvPr>
          <p:cNvSpPr txBox="1"/>
          <p:nvPr/>
        </p:nvSpPr>
        <p:spPr>
          <a:xfrm>
            <a:off x="552494" y="8299749"/>
            <a:ext cx="5759214" cy="1251625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defTabSz="541338">
              <a:spcAft>
                <a:spcPts val="100"/>
              </a:spcAft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（記入上の注意）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409575" indent="-228600" defTabSz="541338">
              <a:spcAft>
                <a:spcPts val="100"/>
              </a:spcAft>
              <a:buFont typeface="+mj-lt"/>
              <a:buAutoNum type="arabicPeriod"/>
              <a:tabLst>
                <a:tab pos="361950" algn="l"/>
              </a:tabLst>
            </a:pPr>
            <a:r>
              <a:rPr lang="en-US" altLang="ja-JP" sz="9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※</a:t>
            </a:r>
            <a:r>
              <a:rPr lang="ja-JP" altLang="en-US" sz="9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印欄には記入しないで下さい。</a:t>
            </a:r>
            <a:endParaRPr lang="en-US" altLang="ja-JP" sz="900" b="0" i="0" u="none" strike="noStrike" dirty="0">
              <a:solidFill>
                <a:srgbClr val="000000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409575" indent="-228600" defTabSz="541338">
              <a:spcAft>
                <a:spcPts val="100"/>
              </a:spcAft>
              <a:buFont typeface="+mj-lt"/>
              <a:buAutoNum type="arabicPeriod"/>
              <a:tabLst>
                <a:tab pos="361950" algn="l"/>
              </a:tabLst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申請者と保護を受けようとする者が異なる場合には、別添の書類は保護を受けようとする者に記入してもらって下さい。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409575" indent="-228600" defTabSz="541338">
              <a:spcAft>
                <a:spcPts val="100"/>
              </a:spcAft>
              <a:buFont typeface="+mj-lt"/>
              <a:buAutoNum type="arabicPeriod"/>
              <a:tabLst>
                <a:tab pos="361950" algn="l"/>
              </a:tabLst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不実の申請をして不正に保護を受けた場合、生活保護法第</a:t>
            </a:r>
            <a:r>
              <a:rPr kumimoji="1"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85</a:t>
            </a: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条又は刑法の規定によって処罰されることがあります。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defTabSz="541338">
              <a:spcAft>
                <a:spcPts val="100"/>
              </a:spcAft>
            </a:pPr>
            <a:r>
              <a:rPr kumimoji="1" lang="ja-JP" altLang="en-US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（注）</a:t>
            </a:r>
            <a:r>
              <a:rPr lang="ja-JP" altLang="en-US" sz="9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この申請書は開始、変更いずれの場合にも用いるものとし、変更申請の場合は、変更にかかる事項を記入させ、別添１から３のうち必要なものを添付させること。</a:t>
            </a:r>
          </a:p>
        </p:txBody>
      </p:sp>
      <p:sp>
        <p:nvSpPr>
          <p:cNvPr id="19" name="正方形/長方形 18">
            <a:extLst>
              <a:ext uri="{FF2B5EF4-FFF2-40B4-BE49-F238E27FC236}">
                <a16:creationId xmlns:a16="http://schemas.microsoft.com/office/drawing/2014/main" id="{65D6FA13-4BFA-4781-A185-2619A3C95048}"/>
              </a:ext>
            </a:extLst>
          </p:cNvPr>
          <p:cNvSpPr/>
          <p:nvPr/>
        </p:nvSpPr>
        <p:spPr>
          <a:xfrm>
            <a:off x="3581400" y="7396288"/>
            <a:ext cx="1737579" cy="365760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住所</a:t>
            </a:r>
          </a:p>
        </p:txBody>
      </p:sp>
      <p:sp>
        <p:nvSpPr>
          <p:cNvPr id="20" name="正方形/長方形 19">
            <a:extLst>
              <a:ext uri="{FF2B5EF4-FFF2-40B4-BE49-F238E27FC236}">
                <a16:creationId xmlns:a16="http://schemas.microsoft.com/office/drawing/2014/main" id="{50B512D6-9B7A-44B2-9DCC-7138EB220E4E}"/>
              </a:ext>
            </a:extLst>
          </p:cNvPr>
          <p:cNvSpPr/>
          <p:nvPr/>
        </p:nvSpPr>
        <p:spPr>
          <a:xfrm>
            <a:off x="3581400" y="7616454"/>
            <a:ext cx="1737580" cy="365760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氏名</a:t>
            </a:r>
          </a:p>
        </p:txBody>
      </p:sp>
      <p:sp>
        <p:nvSpPr>
          <p:cNvPr id="31" name="正方形/長方形 30">
            <a:extLst>
              <a:ext uri="{FF2B5EF4-FFF2-40B4-BE49-F238E27FC236}">
                <a16:creationId xmlns:a16="http://schemas.microsoft.com/office/drawing/2014/main" id="{87E9C942-E937-478B-88B9-FF7B62C0622B}"/>
              </a:ext>
            </a:extLst>
          </p:cNvPr>
          <p:cNvSpPr/>
          <p:nvPr/>
        </p:nvSpPr>
        <p:spPr>
          <a:xfrm>
            <a:off x="3581400" y="7907642"/>
            <a:ext cx="1737580" cy="365760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保護を受けようとする者との関係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　　　　　　　　　　　　　　　　　　　）</a:t>
            </a:r>
          </a:p>
        </p:txBody>
      </p:sp>
      <p:sp>
        <p:nvSpPr>
          <p:cNvPr id="27" name="正方形/長方形 26">
            <a:extLst>
              <a:ext uri="{FF2B5EF4-FFF2-40B4-BE49-F238E27FC236}">
                <a16:creationId xmlns:a16="http://schemas.microsoft.com/office/drawing/2014/main" id="{893CAF00-6593-46B1-BC3E-40C3E81F67AA}"/>
              </a:ext>
            </a:extLst>
          </p:cNvPr>
          <p:cNvSpPr/>
          <p:nvPr/>
        </p:nvSpPr>
        <p:spPr>
          <a:xfrm>
            <a:off x="3581400" y="7176122"/>
            <a:ext cx="1959330" cy="365760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kumimoji="1" lang="ja-JP" altLang="en-US" sz="900" dirty="0">
                <a:solidFill>
                  <a:srgbClr val="FF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　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　　　年　　　　月　　　　日</a:t>
            </a:r>
          </a:p>
        </p:txBody>
      </p:sp>
      <p:grpSp>
        <p:nvGrpSpPr>
          <p:cNvPr id="39" name="グループ化 38">
            <a:extLst>
              <a:ext uri="{FF2B5EF4-FFF2-40B4-BE49-F238E27FC236}">
                <a16:creationId xmlns:a16="http://schemas.microsoft.com/office/drawing/2014/main" id="{2C1E3046-3F5E-4BC7-B729-BA9878C614B3}"/>
              </a:ext>
            </a:extLst>
          </p:cNvPr>
          <p:cNvGrpSpPr/>
          <p:nvPr/>
        </p:nvGrpSpPr>
        <p:grpSpPr>
          <a:xfrm>
            <a:off x="546100" y="984377"/>
            <a:ext cx="1527587" cy="296099"/>
            <a:chOff x="4074450" y="1176404"/>
            <a:chExt cx="1527587" cy="296099"/>
          </a:xfrm>
          <a:noFill/>
        </p:grpSpPr>
        <p:sp>
          <p:nvSpPr>
            <p:cNvPr id="41" name="正方形/長方形 40">
              <a:extLst>
                <a:ext uri="{FF2B5EF4-FFF2-40B4-BE49-F238E27FC236}">
                  <a16:creationId xmlns:a16="http://schemas.microsoft.com/office/drawing/2014/main" id="{C74C5D7B-C406-4ACF-A0C9-18CA3F7AF912}"/>
                </a:ext>
              </a:extLst>
            </p:cNvPr>
            <p:cNvSpPr/>
            <p:nvPr/>
          </p:nvSpPr>
          <p:spPr>
            <a:xfrm>
              <a:off x="4074450" y="1176404"/>
              <a:ext cx="875456" cy="126663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宛先自治体名称</a:t>
              </a:r>
            </a:p>
          </p:txBody>
        </p:sp>
        <p:sp>
          <p:nvSpPr>
            <p:cNvPr id="42" name="正方形/長方形 41">
              <a:extLst>
                <a:ext uri="{FF2B5EF4-FFF2-40B4-BE49-F238E27FC236}">
                  <a16:creationId xmlns:a16="http://schemas.microsoft.com/office/drawing/2014/main" id="{D6253526-B583-449B-8C85-84798AC94EE4}"/>
                </a:ext>
              </a:extLst>
            </p:cNvPr>
            <p:cNvSpPr/>
            <p:nvPr/>
          </p:nvSpPr>
          <p:spPr>
            <a:xfrm>
              <a:off x="5301162" y="1340123"/>
              <a:ext cx="300875" cy="128588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敬称</a:t>
              </a:r>
            </a:p>
          </p:txBody>
        </p:sp>
        <p:sp>
          <p:nvSpPr>
            <p:cNvPr id="43" name="正方形/長方形 42">
              <a:extLst>
                <a:ext uri="{FF2B5EF4-FFF2-40B4-BE49-F238E27FC236}">
                  <a16:creationId xmlns:a16="http://schemas.microsoft.com/office/drawing/2014/main" id="{BB1EE3CA-BA95-4296-93B1-D3492731F3A2}"/>
                </a:ext>
              </a:extLst>
            </p:cNvPr>
            <p:cNvSpPr/>
            <p:nvPr/>
          </p:nvSpPr>
          <p:spPr>
            <a:xfrm>
              <a:off x="4075172" y="1343915"/>
              <a:ext cx="646624" cy="128588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宛先役職名</a:t>
              </a:r>
            </a:p>
          </p:txBody>
        </p:sp>
        <p:sp>
          <p:nvSpPr>
            <p:cNvPr id="45" name="正方形/長方形 44">
              <a:extLst>
                <a:ext uri="{FF2B5EF4-FFF2-40B4-BE49-F238E27FC236}">
                  <a16:creationId xmlns:a16="http://schemas.microsoft.com/office/drawing/2014/main" id="{9FF0E339-BC8E-40FA-BAA2-6894B93D244E}"/>
                </a:ext>
              </a:extLst>
            </p:cNvPr>
            <p:cNvSpPr/>
            <p:nvPr/>
          </p:nvSpPr>
          <p:spPr>
            <a:xfrm>
              <a:off x="4760009" y="1340737"/>
              <a:ext cx="501058" cy="128588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宛先氏名</a:t>
              </a:r>
            </a:p>
          </p:txBody>
        </p:sp>
      </p:grpSp>
      <p:sp>
        <p:nvSpPr>
          <p:cNvPr id="21" name="正方形/長方形 20">
            <a:extLst>
              <a:ext uri="{FF2B5EF4-FFF2-40B4-BE49-F238E27FC236}">
                <a16:creationId xmlns:a16="http://schemas.microsoft.com/office/drawing/2014/main" id="{CE9C488A-974B-428C-B487-024EED5A4F8F}"/>
              </a:ext>
            </a:extLst>
          </p:cNvPr>
          <p:cNvSpPr/>
          <p:nvPr/>
        </p:nvSpPr>
        <p:spPr>
          <a:xfrm>
            <a:off x="2681400" y="2180575"/>
            <a:ext cx="90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rgbClr val="0070C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申請者電話番号</a:t>
            </a:r>
          </a:p>
        </p:txBody>
      </p:sp>
      <p:sp>
        <p:nvSpPr>
          <p:cNvPr id="22" name="正方形/長方形 21">
            <a:extLst>
              <a:ext uri="{FF2B5EF4-FFF2-40B4-BE49-F238E27FC236}">
                <a16:creationId xmlns:a16="http://schemas.microsoft.com/office/drawing/2014/main" id="{D153F3CA-2339-42F0-A0BB-D2B5728595A3}"/>
              </a:ext>
            </a:extLst>
          </p:cNvPr>
          <p:cNvSpPr/>
          <p:nvPr/>
        </p:nvSpPr>
        <p:spPr>
          <a:xfrm>
            <a:off x="552494" y="813929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文書番号</a:t>
            </a:r>
          </a:p>
        </p:txBody>
      </p:sp>
      <p:grpSp>
        <p:nvGrpSpPr>
          <p:cNvPr id="23" name="グループ化 22">
            <a:extLst>
              <a:ext uri="{FF2B5EF4-FFF2-40B4-BE49-F238E27FC236}">
                <a16:creationId xmlns:a16="http://schemas.microsoft.com/office/drawing/2014/main" id="{237BD398-6D23-4734-8B11-6C92B9E3D5E9}"/>
              </a:ext>
            </a:extLst>
          </p:cNvPr>
          <p:cNvGrpSpPr/>
          <p:nvPr/>
        </p:nvGrpSpPr>
        <p:grpSpPr>
          <a:xfrm>
            <a:off x="4074393" y="384766"/>
            <a:ext cx="2234607" cy="365760"/>
            <a:chOff x="3645000" y="1370007"/>
            <a:chExt cx="2234607" cy="365760"/>
          </a:xfrm>
          <a:noFill/>
        </p:grpSpPr>
        <p:sp>
          <p:nvSpPr>
            <p:cNvPr id="24" name="正方形/長方形 23">
              <a:extLst>
                <a:ext uri="{FF2B5EF4-FFF2-40B4-BE49-F238E27FC236}">
                  <a16:creationId xmlns:a16="http://schemas.microsoft.com/office/drawing/2014/main" id="{34382664-46D2-493A-B2BC-D816C78F4821}"/>
                </a:ext>
              </a:extLst>
            </p:cNvPr>
            <p:cNvSpPr/>
            <p:nvPr/>
          </p:nvSpPr>
          <p:spPr>
            <a:xfrm>
              <a:off x="3645000" y="1370007"/>
              <a:ext cx="765455" cy="365760"/>
            </a:xfrm>
            <a:prstGeom prst="rect">
              <a:avLst/>
            </a:prstGeom>
            <a:grpFill/>
            <a:ln w="127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福祉事務所</a:t>
              </a:r>
              <a:endParaRPr kumimoji="1" lang="en-US" altLang="ja-JP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endParaRPr>
            </a:p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受付日</a:t>
              </a:r>
            </a:p>
          </p:txBody>
        </p:sp>
        <p:sp>
          <p:nvSpPr>
            <p:cNvPr id="26" name="正方形/長方形 25">
              <a:extLst>
                <a:ext uri="{FF2B5EF4-FFF2-40B4-BE49-F238E27FC236}">
                  <a16:creationId xmlns:a16="http://schemas.microsoft.com/office/drawing/2014/main" id="{0EC145DB-2BA8-4517-8238-0D1356E83F21}"/>
                </a:ext>
              </a:extLst>
            </p:cNvPr>
            <p:cNvSpPr/>
            <p:nvPr/>
          </p:nvSpPr>
          <p:spPr>
            <a:xfrm>
              <a:off x="4410455" y="1370007"/>
              <a:ext cx="1469152" cy="365760"/>
            </a:xfrm>
            <a:prstGeom prst="rect">
              <a:avLst/>
            </a:prstGeom>
            <a:grpFill/>
            <a:ln w="127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月</a:t>
              </a:r>
              <a:r>
                <a:rPr kumimoji="1" lang="en-US" altLang="ja-JP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	</a:t>
              </a:r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日</a:t>
              </a:r>
            </a:p>
          </p:txBody>
        </p:sp>
      </p:grpSp>
      <p:sp>
        <p:nvSpPr>
          <p:cNvPr id="28" name="正方形/長方形 27">
            <a:extLst>
              <a:ext uri="{FF2B5EF4-FFF2-40B4-BE49-F238E27FC236}">
                <a16:creationId xmlns:a16="http://schemas.microsoft.com/office/drawing/2014/main" id="{23B37ACF-B4C1-4085-9E7A-70DF532EF177}"/>
              </a:ext>
            </a:extLst>
          </p:cNvPr>
          <p:cNvSpPr/>
          <p:nvPr/>
        </p:nvSpPr>
        <p:spPr>
          <a:xfrm>
            <a:off x="606731" y="1983183"/>
            <a:ext cx="1217307" cy="12666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現在住んでいるところ</a:t>
            </a:r>
          </a:p>
        </p:txBody>
      </p:sp>
      <p:sp>
        <p:nvSpPr>
          <p:cNvPr id="29" name="正方形/長方形 28">
            <a:extLst>
              <a:ext uri="{FF2B5EF4-FFF2-40B4-BE49-F238E27FC236}">
                <a16:creationId xmlns:a16="http://schemas.microsoft.com/office/drawing/2014/main" id="{D469208C-B421-4F3E-80EF-A49B4288AC1A}"/>
              </a:ext>
            </a:extLst>
          </p:cNvPr>
          <p:cNvSpPr/>
          <p:nvPr/>
        </p:nvSpPr>
        <p:spPr>
          <a:xfrm>
            <a:off x="3917120" y="7515753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住所</a:t>
            </a:r>
          </a:p>
        </p:txBody>
      </p:sp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B90B33AC-2195-4B4E-9AB1-9A62B1F8F1AE}"/>
              </a:ext>
            </a:extLst>
          </p:cNvPr>
          <p:cNvSpPr/>
          <p:nvPr/>
        </p:nvSpPr>
        <p:spPr>
          <a:xfrm>
            <a:off x="564006" y="9607246"/>
            <a:ext cx="1336386" cy="179388"/>
          </a:xfrm>
          <a:prstGeom prst="rect">
            <a:avLst/>
          </a:prstGeom>
          <a:solidFill>
            <a:schemeClr val="bg1"/>
          </a:solidFill>
          <a:ln w="12700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0" tIns="0" rIns="0" bIns="0" rtlCol="0" anchor="ctr" anchorCtr="0"/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二次元コード・バーコード</a:t>
            </a:r>
            <a:endParaRPr kumimoji="1" lang="en-US" altLang="ja-JP" sz="900" dirty="0">
              <a:solidFill>
                <a:schemeClr val="accent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534920318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72D4258CA3517149908D3B60E55ECCDC" ma:contentTypeVersion="14" ma:contentTypeDescription="新しいドキュメントを作成します。" ma:contentTypeScope="" ma:versionID="308a71d53a4f9137c8bac8e35225fb5e">
  <xsd:schema xmlns:xsd="http://www.w3.org/2001/XMLSchema" xmlns:xs="http://www.w3.org/2001/XMLSchema" xmlns:p="http://schemas.microsoft.com/office/2006/metadata/properties" xmlns:ns2="c97f0004-81d4-41ad-b834-2a96fc4591f7" xmlns:ns3="e0e86db0-997c-4cb6-bb34-f88ecb8e7e9c" targetNamespace="http://schemas.microsoft.com/office/2006/metadata/properties" ma:root="true" ma:fieldsID="85bab440deeb6d8956b6a92ab5f4069e" ns2:_="" ns3:_="">
    <xsd:import namespace="c97f0004-81d4-41ad-b834-2a96fc4591f7"/>
    <xsd:import namespace="e0e86db0-997c-4cb6-bb34-f88ecb8e7e9c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SearchProperties" minOccurs="0"/>
                <xsd:element ref="ns2:MediaServiceObjectDetectorVersions" minOccurs="0"/>
                <xsd:element ref="ns2:MediaServiceDateTaken" minOccurs="0"/>
                <xsd:element ref="ns2:MediaServiceGenerationTime" minOccurs="0"/>
                <xsd:element ref="ns2:MediaServiceEventHashCode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CR" minOccurs="0"/>
                <xsd:element ref="ns2:MediaServiceLocation" minOccurs="0"/>
                <xsd:element ref="ns2:MediaServiceBillingMetadata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97f0004-81d4-41ad-b834-2a96fc4591f7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0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ObjectDetectorVersions" ma:index="1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DateTaken" ma:index="12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5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7" nillable="true" ma:taxonomy="true" ma:internalName="lcf76f155ced4ddcb4097134ff3c332f" ma:taxonomyFieldName="MediaServiceImageTags" ma:displayName="画像タグ" ma:readOnly="false" ma:fieldId="{5cf76f15-5ced-4ddc-b409-7134ff3c332f}" ma:taxonomyMulti="true" ma:sspId="0347f584-7be2-4218-8e94-402d99aedf0b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9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20" nillable="true" ma:displayName="Location" ma:description="" ma:indexed="true" ma:internalName="MediaServiceLocation" ma:readOnly="true">
      <xsd:simpleType>
        <xsd:restriction base="dms:Text"/>
      </xsd:simpleType>
    </xsd:element>
    <xsd:element name="MediaServiceBillingMetadata" ma:index="21" nillable="true" ma:displayName="MediaServiceBillingMetadata" ma:hidden="true" ma:internalName="MediaServiceBillingMetadata" ma:readOnly="true">
      <xsd:simpleType>
        <xsd:restriction base="dms:Not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e0e86db0-997c-4cb6-bb34-f88ecb8e7e9c" elementFormDefault="qualified">
    <xsd:import namespace="http://schemas.microsoft.com/office/2006/documentManagement/types"/>
    <xsd:import namespace="http://schemas.microsoft.com/office/infopath/2007/PartnerControls"/>
    <xsd:element name="TaxCatchAll" ma:index="18" nillable="true" ma:displayName="Taxonomy Catch All Column" ma:hidden="true" ma:list="{36aac64e-280c-4bc3-b731-e4caf737c02e}" ma:internalName="TaxCatchAll" ma:showField="CatchAllData" ma:web="e0e86db0-997c-4cb6-bb34-f88ecb8e7e9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e0e86db0-997c-4cb6-bb34-f88ecb8e7e9c" xsi:nil="true"/>
    <lcf76f155ced4ddcb4097134ff3c332f xmlns="c97f0004-81d4-41ad-b834-2a96fc4591f7">
      <Terms xmlns="http://schemas.microsoft.com/office/infopath/2007/PartnerControls"/>
    </lcf76f155ced4ddcb4097134ff3c332f>
  </documentManagement>
</p:properties>
</file>

<file path=customXml/itemProps1.xml><?xml version="1.0" encoding="utf-8"?>
<ds:datastoreItem xmlns:ds="http://schemas.openxmlformats.org/officeDocument/2006/customXml" ds:itemID="{2EB7E0D5-6EFE-4B13-B549-D7FF980E02A9}"/>
</file>

<file path=customXml/itemProps2.xml><?xml version="1.0" encoding="utf-8"?>
<ds:datastoreItem xmlns:ds="http://schemas.openxmlformats.org/officeDocument/2006/customXml" ds:itemID="{794AD374-5BF5-40BC-BF90-A1B80593540A}"/>
</file>

<file path=customXml/itemProps3.xml><?xml version="1.0" encoding="utf-8"?>
<ds:datastoreItem xmlns:ds="http://schemas.openxmlformats.org/officeDocument/2006/customXml" ds:itemID="{890D8CA6-CDC7-4486-BAC0-5B08EB0330E4}"/>
</file>

<file path=docMetadata/LabelInfo.xml><?xml version="1.0" encoding="utf-8"?>
<clbl:labelList xmlns:clbl="http://schemas.microsoft.com/office/2020/mipLabelMetadata">
  <clbl:label id="{436fffe2-e74d-4f21-833f-6f054a10cb50}" enabled="1" method="Privileged" siteId="{a4dd5294-24e4-4102-8420-cb86d0baae1e}" contentBits="0" removed="0"/>
</clbl:labelList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48</TotalTime>
  <Words>488</Words>
  <Application>Microsoft Office PowerPoint</Application>
  <PresentationFormat>A4 210 x 297 mm</PresentationFormat>
  <Paragraphs>221</Paragraphs>
  <Slides>1</Slides>
  <Notes>0</Notes>
  <HiddenSlides>0</HiddenSlides>
  <MMClips>0</MMClips>
  <ScaleCrop>false</ScaleCrop>
  <HeadingPairs>
    <vt:vector size="8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Arial</vt:lpstr>
      <vt:lpstr>Calibri</vt:lpstr>
      <vt:lpstr>Calibri Light</vt:lpstr>
      <vt:lpstr>Office テーマ</vt:lpstr>
      <vt:lpstr>think-cell スライド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Hayakawa, Minami</dc:creator>
  <cp:lastModifiedBy>Saito, Keisuke (JP - AB 齋藤 圭佑)</cp:lastModifiedBy>
  <cp:revision>56</cp:revision>
  <dcterms:created xsi:type="dcterms:W3CDTF">2022-01-20T04:34:58Z</dcterms:created>
  <dcterms:modified xsi:type="dcterms:W3CDTF">2024-03-25T06:55:51Z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ea60d57e-af5b-4752-ac57-3e4f28ca11dc_ActionId">
    <vt:lpwstr>73f12882-d475-42f8-9c91-2afaba15e60a</vt:lpwstr>
  </property>
  <property fmtid="{D5CDD505-2E9C-101B-9397-08002B2CF9AE}" pid="3" name="MSIP_Label_ea60d57e-af5b-4752-ac57-3e4f28ca11dc_ContentBits">
    <vt:lpwstr>0</vt:lpwstr>
  </property>
  <property fmtid="{D5CDD505-2E9C-101B-9397-08002B2CF9AE}" pid="4" name="MSIP_Label_ea60d57e-af5b-4752-ac57-3e4f28ca11dc_Enabled">
    <vt:lpwstr>true</vt:lpwstr>
  </property>
  <property fmtid="{D5CDD505-2E9C-101B-9397-08002B2CF9AE}" pid="5" name="MSIP_Label_ea60d57e-af5b-4752-ac57-3e4f28ca11dc_Method">
    <vt:lpwstr>Standard</vt:lpwstr>
  </property>
  <property fmtid="{D5CDD505-2E9C-101B-9397-08002B2CF9AE}" pid="6" name="MSIP_Label_ea60d57e-af5b-4752-ac57-3e4f28ca11dc_Name">
    <vt:lpwstr>ea60d57e-af5b-4752-ac57-3e4f28ca11dc</vt:lpwstr>
  </property>
  <property fmtid="{D5CDD505-2E9C-101B-9397-08002B2CF9AE}" pid="7" name="MSIP_Label_ea60d57e-af5b-4752-ac57-3e4f28ca11dc_SetDate">
    <vt:lpwstr>2022-01-20T04:35:05Z</vt:lpwstr>
  </property>
  <property fmtid="{D5CDD505-2E9C-101B-9397-08002B2CF9AE}" pid="8" name="MSIP_Label_ea60d57e-af5b-4752-ac57-3e4f28ca11dc_SiteId">
    <vt:lpwstr>36da45f1-dd2c-4d1f-af13-5abe46b99921</vt:lpwstr>
  </property>
  <property fmtid="{D5CDD505-2E9C-101B-9397-08002B2CF9AE}" pid="9" name="MSIP_Label_436fffe2-e74d-4f21-833f-6f054a10cb50_Enabled">
    <vt:lpwstr>true</vt:lpwstr>
  </property>
  <property fmtid="{D5CDD505-2E9C-101B-9397-08002B2CF9AE}" pid="10" name="MSIP_Label_436fffe2-e74d-4f21-833f-6f054a10cb50_SetDate">
    <vt:lpwstr>2022-04-22T02:11:10Z</vt:lpwstr>
  </property>
  <property fmtid="{D5CDD505-2E9C-101B-9397-08002B2CF9AE}" pid="11" name="MSIP_Label_436fffe2-e74d-4f21-833f-6f054a10cb50_Method">
    <vt:lpwstr>Privileged</vt:lpwstr>
  </property>
  <property fmtid="{D5CDD505-2E9C-101B-9397-08002B2CF9AE}" pid="12" name="MSIP_Label_436fffe2-e74d-4f21-833f-6f054a10cb50_Name">
    <vt:lpwstr>436fffe2-e74d-4f21-833f-6f054a10cb50</vt:lpwstr>
  </property>
  <property fmtid="{D5CDD505-2E9C-101B-9397-08002B2CF9AE}" pid="13" name="MSIP_Label_436fffe2-e74d-4f21-833f-6f054a10cb50_SiteId">
    <vt:lpwstr>a4dd5294-24e4-4102-8420-cb86d0baae1e</vt:lpwstr>
  </property>
  <property fmtid="{D5CDD505-2E9C-101B-9397-08002B2CF9AE}" pid="14" name="MSIP_Label_436fffe2-e74d-4f21-833f-6f054a10cb50_ActionId">
    <vt:lpwstr>04906247-c8a3-4d9a-99a6-a7312a14a075</vt:lpwstr>
  </property>
  <property fmtid="{D5CDD505-2E9C-101B-9397-08002B2CF9AE}" pid="15" name="MSIP_Label_436fffe2-e74d-4f21-833f-6f054a10cb50_ContentBits">
    <vt:lpwstr>0</vt:lpwstr>
  </property>
  <property fmtid="{D5CDD505-2E9C-101B-9397-08002B2CF9AE}" pid="16" name="ContentTypeId">
    <vt:lpwstr>0x01010072D4258CA3517149908D3B60E55ECCDC</vt:lpwstr>
  </property>
</Properties>
</file>

<file path=docProps/thumbnail.jpeg>
</file>