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Relationship Id="rId6" Type="http://schemas.microsoft.com/office/2020/02/relationships/classificationlabels" Target="docMetadata/LabelInfo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6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渡部 俊(watabe-shun.ik4)" initials="渡部" lastIdx="1" clrIdx="0">
    <p:extLst>
      <p:ext uri="{19B8F6BF-5375-455C-9EA6-DF929625EA0E}">
        <p15:presenceInfo xmlns:p15="http://schemas.microsoft.com/office/powerpoint/2012/main" userId="S-1-5-21-4175116151-3849908774-3845857867-619606" providerId="AD"/>
      </p:ext>
    </p:extLst>
  </p:cmAuthor>
  <p:cmAuthor id="2" name="Okano, Takumi (JP - AB 岡野 匠)" initials="OT(A岡匠" lastIdx="1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606" autoAdjust="0"/>
    <p:restoredTop sz="94706" autoAdjust="0"/>
  </p:normalViewPr>
  <p:slideViewPr>
    <p:cSldViewPr snapToGrid="0" showGuides="1">
      <p:cViewPr varScale="1">
        <p:scale>
          <a:sx n="73" d="100"/>
          <a:sy n="73" d="100"/>
        </p:scale>
        <p:origin x="3426" y="60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commentAuthors" Target="commentAuthor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Rectangle 109">
            <a:extLst>
              <a:ext uri="{FF2B5EF4-FFF2-40B4-BE49-F238E27FC236}">
                <a16:creationId xmlns:a16="http://schemas.microsoft.com/office/drawing/2014/main" id="{B0FBD2E4-3F91-40C6-9E61-B4D21A267B6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57670" y="6154545"/>
            <a:ext cx="3444490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indent="0" defTabSz="914400">
              <a:tabLst>
                <a:tab pos="2057400" algn="l"/>
              </a:tabLst>
            </a:pPr>
            <a:r>
              <a:rPr kumimoji="1" lang="ja-JP" altLang="en-US" sz="9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各月納付　　　　　　　　　　　　円　（最終月は　　　　　　　　　　　　円）</a:t>
            </a:r>
          </a:p>
        </p:txBody>
      </p:sp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1" name="Rectangle 109">
            <a:extLst>
              <a:ext uri="{FF2B5EF4-FFF2-40B4-BE49-F238E27FC236}">
                <a16:creationId xmlns:a16="http://schemas.microsoft.com/office/drawing/2014/main" id="{C2902AB2-FC2A-49D2-BB9A-88E7AEF137D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9000" y="3205586"/>
            <a:ext cx="5760000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記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80" name="Rectangle 109">
            <a:extLst>
              <a:ext uri="{FF2B5EF4-FFF2-40B4-BE49-F238E27FC236}">
                <a16:creationId xmlns:a16="http://schemas.microsoft.com/office/drawing/2014/main" id="{FB7BDC7D-81F3-4106-8071-F481D3CBBC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7123" y="5739892"/>
            <a:ext cx="571947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5</a:t>
            </a: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分割納付金額</a:t>
            </a: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36" name="Rectangle 109">
            <a:extLst>
              <a:ext uri="{FF2B5EF4-FFF2-40B4-BE49-F238E27FC236}">
                <a16:creationId xmlns:a16="http://schemas.microsoft.com/office/drawing/2014/main" id="{0982FB24-8098-4D92-A991-C85126F2858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7123" y="4233700"/>
            <a:ext cx="571947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2</a:t>
            </a: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債務名称</a:t>
            </a: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5E519717-E776-42CE-82EA-13D157C7413A}"/>
              </a:ext>
            </a:extLst>
          </p:cNvPr>
          <p:cNvSpPr/>
          <p:nvPr/>
        </p:nvSpPr>
        <p:spPr>
          <a:xfrm>
            <a:off x="1736724" y="4284822"/>
            <a:ext cx="530986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債務名称</a:t>
            </a:r>
          </a:p>
        </p:txBody>
      </p:sp>
      <p:sp>
        <p:nvSpPr>
          <p:cNvPr id="40" name="Rectangle 109">
            <a:extLst>
              <a:ext uri="{FF2B5EF4-FFF2-40B4-BE49-F238E27FC236}">
                <a16:creationId xmlns:a16="http://schemas.microsoft.com/office/drawing/2014/main" id="{E6B8AEED-D6BC-4333-90D1-86FC7A29A3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7123" y="5237828"/>
            <a:ext cx="571947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4</a:t>
            </a: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債務金額</a:t>
            </a: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42" name="Rectangle 109">
            <a:extLst>
              <a:ext uri="{FF2B5EF4-FFF2-40B4-BE49-F238E27FC236}">
                <a16:creationId xmlns:a16="http://schemas.microsoft.com/office/drawing/2014/main" id="{3DF4677C-25DC-4E06-8632-36D1E63463A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7123" y="4735764"/>
            <a:ext cx="571947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3</a:t>
            </a: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債務決定日</a:t>
            </a: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6DF3A617-37A2-4A40-B884-09A6DC39FB74}"/>
              </a:ext>
            </a:extLst>
          </p:cNvPr>
          <p:cNvSpPr/>
          <p:nvPr/>
        </p:nvSpPr>
        <p:spPr>
          <a:xfrm>
            <a:off x="1736724" y="4786886"/>
            <a:ext cx="904052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債務決定年月日</a:t>
            </a:r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23320E61-123C-4807-A548-9B6E9E051647}"/>
              </a:ext>
            </a:extLst>
          </p:cNvPr>
          <p:cNvSpPr/>
          <p:nvPr/>
        </p:nvSpPr>
        <p:spPr>
          <a:xfrm>
            <a:off x="1736724" y="5288950"/>
            <a:ext cx="532174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債務金額</a:t>
            </a:r>
          </a:p>
        </p:txBody>
      </p:sp>
      <p:sp>
        <p:nvSpPr>
          <p:cNvPr id="74" name="正方形/長方形 73">
            <a:extLst>
              <a:ext uri="{FF2B5EF4-FFF2-40B4-BE49-F238E27FC236}">
                <a16:creationId xmlns:a16="http://schemas.microsoft.com/office/drawing/2014/main" id="{F26F2E31-8CDE-4B33-BFB9-FE1433DF5445}"/>
              </a:ext>
            </a:extLst>
          </p:cNvPr>
          <p:cNvSpPr/>
          <p:nvPr/>
        </p:nvSpPr>
        <p:spPr>
          <a:xfrm>
            <a:off x="613942" y="838599"/>
            <a:ext cx="75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宛先郵便番号</a:t>
            </a:r>
          </a:p>
        </p:txBody>
      </p:sp>
      <p:sp>
        <p:nvSpPr>
          <p:cNvPr id="75" name="正方形/長方形 74">
            <a:extLst>
              <a:ext uri="{FF2B5EF4-FFF2-40B4-BE49-F238E27FC236}">
                <a16:creationId xmlns:a16="http://schemas.microsoft.com/office/drawing/2014/main" id="{F1D9810C-DCF6-4FC1-B6E2-4F5392F2C7EC}"/>
              </a:ext>
            </a:extLst>
          </p:cNvPr>
          <p:cNvSpPr/>
          <p:nvPr/>
        </p:nvSpPr>
        <p:spPr>
          <a:xfrm>
            <a:off x="613942" y="1007502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宛先住所</a:t>
            </a:r>
          </a:p>
        </p:txBody>
      </p:sp>
      <p:sp>
        <p:nvSpPr>
          <p:cNvPr id="76" name="正方形/長方形 75">
            <a:extLst>
              <a:ext uri="{FF2B5EF4-FFF2-40B4-BE49-F238E27FC236}">
                <a16:creationId xmlns:a16="http://schemas.microsoft.com/office/drawing/2014/main" id="{D96399F5-0B3F-417B-A33B-6841F57ED618}"/>
              </a:ext>
            </a:extLst>
          </p:cNvPr>
          <p:cNvSpPr/>
          <p:nvPr/>
        </p:nvSpPr>
        <p:spPr>
          <a:xfrm>
            <a:off x="613942" y="1176405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宛先氏名</a:t>
            </a:r>
          </a:p>
        </p:txBody>
      </p:sp>
      <p:sp>
        <p:nvSpPr>
          <p:cNvPr id="77" name="正方形/長方形 76">
            <a:extLst>
              <a:ext uri="{FF2B5EF4-FFF2-40B4-BE49-F238E27FC236}">
                <a16:creationId xmlns:a16="http://schemas.microsoft.com/office/drawing/2014/main" id="{7CB38AEF-DD6F-4C9F-8462-E908375A51E3}"/>
              </a:ext>
            </a:extLst>
          </p:cNvPr>
          <p:cNvSpPr/>
          <p:nvPr/>
        </p:nvSpPr>
        <p:spPr>
          <a:xfrm>
            <a:off x="1426742" y="1176405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sp>
        <p:nvSpPr>
          <p:cNvPr id="78" name="正方形/長方形 77">
            <a:extLst>
              <a:ext uri="{FF2B5EF4-FFF2-40B4-BE49-F238E27FC236}">
                <a16:creationId xmlns:a16="http://schemas.microsoft.com/office/drawing/2014/main" id="{EE87E511-829E-4A1D-9A63-A4B63431B8BC}"/>
              </a:ext>
            </a:extLst>
          </p:cNvPr>
          <p:cNvSpPr/>
          <p:nvPr/>
        </p:nvSpPr>
        <p:spPr>
          <a:xfrm>
            <a:off x="613942" y="1345307"/>
            <a:ext cx="129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郵便カスタマ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―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バーコード</a:t>
            </a: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37EBF1A4-8627-41C7-BB2B-5ACDC9774E51}"/>
              </a:ext>
            </a:extLst>
          </p:cNvPr>
          <p:cNvGrpSpPr/>
          <p:nvPr/>
        </p:nvGrpSpPr>
        <p:grpSpPr>
          <a:xfrm>
            <a:off x="516771" y="2028808"/>
            <a:ext cx="5760000" cy="261610"/>
            <a:chOff x="516771" y="2028808"/>
            <a:chExt cx="5760000" cy="261610"/>
          </a:xfrm>
        </p:grpSpPr>
        <p:sp>
          <p:nvSpPr>
            <p:cNvPr id="41" name="Rectangle 109">
              <a:extLst>
                <a:ext uri="{FF2B5EF4-FFF2-40B4-BE49-F238E27FC236}">
                  <a16:creationId xmlns:a16="http://schemas.microsoft.com/office/drawing/2014/main" id="{964D1F19-BA8C-4282-BA8A-73E124FD40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6771" y="2028808"/>
              <a:ext cx="5760000" cy="2616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>
              <a:lvl1pPr indent="12065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057400" algn="l"/>
                </a:tabLst>
              </a:pPr>
              <a:r>
                <a:rPr lang="zh-TW" altLang="en-US" sz="11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分割</a:t>
              </a:r>
              <a:r>
                <a:rPr lang="ja-JP" altLang="en-US" sz="11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納付　　　　　　　　</a:t>
              </a:r>
              <a:r>
                <a:rPr lang="zh-TW" altLang="en-US" sz="11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通知書</a:t>
              </a:r>
              <a:endParaRPr kumimoji="0" lang="en-US" altLang="ja-JP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endParaRPr>
            </a:p>
          </p:txBody>
        </p:sp>
        <p:sp>
          <p:nvSpPr>
            <p:cNvPr id="86" name="正方形/長方形 85">
              <a:extLst>
                <a:ext uri="{FF2B5EF4-FFF2-40B4-BE49-F238E27FC236}">
                  <a16:creationId xmlns:a16="http://schemas.microsoft.com/office/drawing/2014/main" id="{9A606000-1BB3-4E03-A7EA-C70C65D96079}"/>
                </a:ext>
              </a:extLst>
            </p:cNvPr>
            <p:cNvSpPr/>
            <p:nvPr/>
          </p:nvSpPr>
          <p:spPr>
            <a:xfrm>
              <a:off x="3199937" y="2110965"/>
              <a:ext cx="559726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決定事項</a:t>
              </a:r>
            </a:p>
          </p:txBody>
        </p:sp>
      </p:grp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3DAD5CAB-2A44-4AA1-B81A-33111ED4DCA7}"/>
              </a:ext>
            </a:extLst>
          </p:cNvPr>
          <p:cNvGrpSpPr/>
          <p:nvPr/>
        </p:nvGrpSpPr>
        <p:grpSpPr>
          <a:xfrm>
            <a:off x="549000" y="2690495"/>
            <a:ext cx="5760000" cy="230832"/>
            <a:chOff x="549000" y="3284855"/>
            <a:chExt cx="5760000" cy="230832"/>
          </a:xfrm>
        </p:grpSpPr>
        <p:sp>
          <p:nvSpPr>
            <p:cNvPr id="45" name="Rectangle 109">
              <a:extLst>
                <a:ext uri="{FF2B5EF4-FFF2-40B4-BE49-F238E27FC236}">
                  <a16:creationId xmlns:a16="http://schemas.microsoft.com/office/drawing/2014/main" id="{293B5092-6253-411D-B264-86F055D035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9000" y="3284855"/>
              <a:ext cx="5760000" cy="2308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>
              <a:lvl1pPr indent="12065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R="0" lvl="0" indent="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057400" algn="l"/>
                </a:tabLst>
              </a:pPr>
              <a:r>
                <a:rPr lang="ja-JP" altLang="en-US" sz="900" dirty="0">
                  <a:solidFill>
                    <a:srgbClr val="000000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  <a:cs typeface="ＤＦ平成明朝体W3" charset="-128"/>
                </a:rPr>
                <a:t>下記の債務に関する分割納付申請の　　　　　　　　　について、通知します。</a:t>
              </a:r>
              <a:endParaRPr lang="en-US" altLang="ja-JP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endParaRPr>
            </a:p>
          </p:txBody>
        </p:sp>
        <p:sp>
          <p:nvSpPr>
            <p:cNvPr id="88" name="正方形/長方形 87">
              <a:extLst>
                <a:ext uri="{FF2B5EF4-FFF2-40B4-BE49-F238E27FC236}">
                  <a16:creationId xmlns:a16="http://schemas.microsoft.com/office/drawing/2014/main" id="{7049C177-460C-42D8-BB8D-BAAC646D74D0}"/>
                </a:ext>
              </a:extLst>
            </p:cNvPr>
            <p:cNvSpPr/>
            <p:nvPr/>
          </p:nvSpPr>
          <p:spPr>
            <a:xfrm>
              <a:off x="2513074" y="3335977"/>
              <a:ext cx="557151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決定事項</a:t>
              </a:r>
            </a:p>
          </p:txBody>
        </p:sp>
      </p:grpSp>
      <p:sp>
        <p:nvSpPr>
          <p:cNvPr id="89" name="Rectangle 109">
            <a:extLst>
              <a:ext uri="{FF2B5EF4-FFF2-40B4-BE49-F238E27FC236}">
                <a16:creationId xmlns:a16="http://schemas.microsoft.com/office/drawing/2014/main" id="{080626D4-7A58-4C46-BD71-CF8008E7488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7123" y="3731636"/>
            <a:ext cx="571947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1</a:t>
            </a: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債務者氏名</a:t>
            </a: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90" name="正方形/長方形 89">
            <a:extLst>
              <a:ext uri="{FF2B5EF4-FFF2-40B4-BE49-F238E27FC236}">
                <a16:creationId xmlns:a16="http://schemas.microsoft.com/office/drawing/2014/main" id="{A79E04D4-5B89-4285-A7B0-3707583CA155}"/>
              </a:ext>
            </a:extLst>
          </p:cNvPr>
          <p:cNvSpPr/>
          <p:nvPr/>
        </p:nvSpPr>
        <p:spPr>
          <a:xfrm>
            <a:off x="1736724" y="3782758"/>
            <a:ext cx="738663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債務者氏名</a:t>
            </a:r>
          </a:p>
        </p:txBody>
      </p:sp>
      <p:sp>
        <p:nvSpPr>
          <p:cNvPr id="91" name="正方形/長方形 90">
            <a:extLst>
              <a:ext uri="{FF2B5EF4-FFF2-40B4-BE49-F238E27FC236}">
                <a16:creationId xmlns:a16="http://schemas.microsoft.com/office/drawing/2014/main" id="{5B078DFD-EAB2-4FBC-8C9D-CCAE918014C9}"/>
              </a:ext>
            </a:extLst>
          </p:cNvPr>
          <p:cNvSpPr/>
          <p:nvPr/>
        </p:nvSpPr>
        <p:spPr>
          <a:xfrm>
            <a:off x="2791649" y="5795078"/>
            <a:ext cx="86099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分割納付期間</a:t>
            </a:r>
          </a:p>
        </p:txBody>
      </p:sp>
      <p:sp>
        <p:nvSpPr>
          <p:cNvPr id="93" name="正方形/長方形 92">
            <a:extLst>
              <a:ext uri="{FF2B5EF4-FFF2-40B4-BE49-F238E27FC236}">
                <a16:creationId xmlns:a16="http://schemas.microsoft.com/office/drawing/2014/main" id="{724F2555-71AD-49E4-927F-B7B3F49E7A52}"/>
              </a:ext>
            </a:extLst>
          </p:cNvPr>
          <p:cNvSpPr/>
          <p:nvPr/>
        </p:nvSpPr>
        <p:spPr>
          <a:xfrm>
            <a:off x="3429000" y="6205667"/>
            <a:ext cx="666152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分割納付額</a:t>
            </a:r>
          </a:p>
        </p:txBody>
      </p:sp>
      <p:sp>
        <p:nvSpPr>
          <p:cNvPr id="94" name="Rectangle 109">
            <a:extLst>
              <a:ext uri="{FF2B5EF4-FFF2-40B4-BE49-F238E27FC236}">
                <a16:creationId xmlns:a16="http://schemas.microsoft.com/office/drawing/2014/main" id="{BEDFC5CE-62A0-463F-AE6C-A94F70B902D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7186" y="7073915"/>
            <a:ext cx="571947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6</a:t>
            </a: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不承認の理由</a:t>
            </a: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99" name="正方形/長方形 98">
            <a:extLst>
              <a:ext uri="{FF2B5EF4-FFF2-40B4-BE49-F238E27FC236}">
                <a16:creationId xmlns:a16="http://schemas.microsoft.com/office/drawing/2014/main" id="{A1C57B4B-64FA-4024-9E44-98B8A690E07B}"/>
              </a:ext>
            </a:extLst>
          </p:cNvPr>
          <p:cNvSpPr/>
          <p:nvPr/>
        </p:nvSpPr>
        <p:spPr>
          <a:xfrm>
            <a:off x="1746787" y="7125037"/>
            <a:ext cx="86099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不承認の理由</a:t>
            </a:r>
          </a:p>
        </p:txBody>
      </p:sp>
      <p:grpSp>
        <p:nvGrpSpPr>
          <p:cNvPr id="100" name="グループ化 99">
            <a:extLst>
              <a:ext uri="{FF2B5EF4-FFF2-40B4-BE49-F238E27FC236}">
                <a16:creationId xmlns:a16="http://schemas.microsoft.com/office/drawing/2014/main" id="{88816548-3B49-4623-9F31-119C34EED5F6}"/>
              </a:ext>
            </a:extLst>
          </p:cNvPr>
          <p:cNvGrpSpPr/>
          <p:nvPr/>
        </p:nvGrpSpPr>
        <p:grpSpPr>
          <a:xfrm>
            <a:off x="4935057" y="8525987"/>
            <a:ext cx="1469152" cy="1014714"/>
            <a:chOff x="4410455" y="8217841"/>
            <a:chExt cx="1469152" cy="1014714"/>
          </a:xfrm>
        </p:grpSpPr>
        <p:sp>
          <p:nvSpPr>
            <p:cNvPr id="101" name="テキスト ボックス 100">
              <a:extLst>
                <a:ext uri="{FF2B5EF4-FFF2-40B4-BE49-F238E27FC236}">
                  <a16:creationId xmlns:a16="http://schemas.microsoft.com/office/drawing/2014/main" id="{74CF0DBC-654B-4C44-AE5E-5F600909D596}"/>
                </a:ext>
              </a:extLst>
            </p:cNvPr>
            <p:cNvSpPr txBox="1"/>
            <p:nvPr/>
          </p:nvSpPr>
          <p:spPr>
            <a:xfrm>
              <a:off x="4410455" y="8217841"/>
              <a:ext cx="88392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9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問い合わせ先</a:t>
              </a:r>
            </a:p>
          </p:txBody>
        </p:sp>
        <p:sp>
          <p:nvSpPr>
            <p:cNvPr id="102" name="正方形/長方形 101">
              <a:extLst>
                <a:ext uri="{FF2B5EF4-FFF2-40B4-BE49-F238E27FC236}">
                  <a16:creationId xmlns:a16="http://schemas.microsoft.com/office/drawing/2014/main" id="{F72E9D94-4CF3-4325-981E-597B51405464}"/>
                </a:ext>
              </a:extLst>
            </p:cNvPr>
            <p:cNvSpPr/>
            <p:nvPr/>
          </p:nvSpPr>
          <p:spPr>
            <a:xfrm>
              <a:off x="4492546" y="8491289"/>
              <a:ext cx="801830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福祉事務所名</a:t>
              </a:r>
            </a:p>
          </p:txBody>
        </p:sp>
        <p:sp>
          <p:nvSpPr>
            <p:cNvPr id="103" name="正方形/長方形 102">
              <a:extLst>
                <a:ext uri="{FF2B5EF4-FFF2-40B4-BE49-F238E27FC236}">
                  <a16:creationId xmlns:a16="http://schemas.microsoft.com/office/drawing/2014/main" id="{D80500AE-5EC3-4B14-871F-984B3FC7DF8D}"/>
                </a:ext>
              </a:extLst>
            </p:cNvPr>
            <p:cNvSpPr/>
            <p:nvPr/>
          </p:nvSpPr>
          <p:spPr>
            <a:xfrm>
              <a:off x="4492544" y="8694793"/>
              <a:ext cx="419974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所属部</a:t>
              </a:r>
            </a:p>
          </p:txBody>
        </p:sp>
        <p:sp>
          <p:nvSpPr>
            <p:cNvPr id="104" name="正方形/長方形 103">
              <a:extLst>
                <a:ext uri="{FF2B5EF4-FFF2-40B4-BE49-F238E27FC236}">
                  <a16:creationId xmlns:a16="http://schemas.microsoft.com/office/drawing/2014/main" id="{76A191D6-5A7C-470E-8594-D8B122242710}"/>
                </a:ext>
              </a:extLst>
            </p:cNvPr>
            <p:cNvSpPr/>
            <p:nvPr/>
          </p:nvSpPr>
          <p:spPr>
            <a:xfrm>
              <a:off x="4948647" y="8696963"/>
              <a:ext cx="447415" cy="13576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所属課</a:t>
              </a:r>
            </a:p>
          </p:txBody>
        </p:sp>
        <p:sp>
          <p:nvSpPr>
            <p:cNvPr id="105" name="正方形/長方形 104">
              <a:extLst>
                <a:ext uri="{FF2B5EF4-FFF2-40B4-BE49-F238E27FC236}">
                  <a16:creationId xmlns:a16="http://schemas.microsoft.com/office/drawing/2014/main" id="{37CECE08-04AF-4E3C-AAF6-897E8686956A}"/>
                </a:ext>
              </a:extLst>
            </p:cNvPr>
            <p:cNvSpPr/>
            <p:nvPr/>
          </p:nvSpPr>
          <p:spPr>
            <a:xfrm>
              <a:off x="5432192" y="8694793"/>
              <a:ext cx="44741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所属係</a:t>
              </a:r>
            </a:p>
          </p:txBody>
        </p:sp>
        <p:sp>
          <p:nvSpPr>
            <p:cNvPr id="106" name="正方形/長方形 105">
              <a:extLst>
                <a:ext uri="{FF2B5EF4-FFF2-40B4-BE49-F238E27FC236}">
                  <a16:creationId xmlns:a16="http://schemas.microsoft.com/office/drawing/2014/main" id="{16039DB0-1F4C-4075-989D-15684B1F6437}"/>
                </a:ext>
              </a:extLst>
            </p:cNvPr>
            <p:cNvSpPr/>
            <p:nvPr/>
          </p:nvSpPr>
          <p:spPr>
            <a:xfrm>
              <a:off x="4948647" y="8889754"/>
              <a:ext cx="78792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地区担当員名</a:t>
              </a:r>
            </a:p>
          </p:txBody>
        </p:sp>
        <p:sp>
          <p:nvSpPr>
            <p:cNvPr id="107" name="正方形/長方形 106">
              <a:extLst>
                <a:ext uri="{FF2B5EF4-FFF2-40B4-BE49-F238E27FC236}">
                  <a16:creationId xmlns:a16="http://schemas.microsoft.com/office/drawing/2014/main" id="{2CF85714-C373-445C-AF39-4F1970D5241E}"/>
                </a:ext>
              </a:extLst>
            </p:cNvPr>
            <p:cNvSpPr/>
            <p:nvPr/>
          </p:nvSpPr>
          <p:spPr>
            <a:xfrm>
              <a:off x="4492543" y="9093747"/>
              <a:ext cx="78792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電話番号</a:t>
              </a:r>
            </a:p>
          </p:txBody>
        </p:sp>
        <p:sp>
          <p:nvSpPr>
            <p:cNvPr id="108" name="正方形/長方形 107">
              <a:extLst>
                <a:ext uri="{FF2B5EF4-FFF2-40B4-BE49-F238E27FC236}">
                  <a16:creationId xmlns:a16="http://schemas.microsoft.com/office/drawing/2014/main" id="{731E9A16-084E-43EF-B48A-F3019C0DF26C}"/>
                </a:ext>
              </a:extLst>
            </p:cNvPr>
            <p:cNvSpPr/>
            <p:nvPr/>
          </p:nvSpPr>
          <p:spPr>
            <a:xfrm>
              <a:off x="4466531" y="8889754"/>
              <a:ext cx="419974" cy="138808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担当員</a:t>
              </a:r>
            </a:p>
          </p:txBody>
        </p:sp>
      </p:grpSp>
      <p:sp>
        <p:nvSpPr>
          <p:cNvPr id="123" name="Rectangle 109">
            <a:extLst>
              <a:ext uri="{FF2B5EF4-FFF2-40B4-BE49-F238E27FC236}">
                <a16:creationId xmlns:a16="http://schemas.microsoft.com/office/drawing/2014/main" id="{946D846E-CB3B-4737-84AD-885F6A9722C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7186" y="7575977"/>
            <a:ext cx="571947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7</a:t>
            </a:r>
            <a:r>
              <a:rPr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その他</a:t>
            </a:r>
            <a:endParaRPr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124" name="正方形/長方形 123">
            <a:extLst>
              <a:ext uri="{FF2B5EF4-FFF2-40B4-BE49-F238E27FC236}">
                <a16:creationId xmlns:a16="http://schemas.microsoft.com/office/drawing/2014/main" id="{0889B861-89F3-4635-8708-599B8A7F3F29}"/>
              </a:ext>
            </a:extLst>
          </p:cNvPr>
          <p:cNvSpPr/>
          <p:nvPr/>
        </p:nvSpPr>
        <p:spPr>
          <a:xfrm>
            <a:off x="1746787" y="7627099"/>
            <a:ext cx="438152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その他</a:t>
            </a:r>
          </a:p>
        </p:txBody>
      </p:sp>
      <p:grpSp>
        <p:nvGrpSpPr>
          <p:cNvPr id="50" name="グループ化 49">
            <a:extLst>
              <a:ext uri="{FF2B5EF4-FFF2-40B4-BE49-F238E27FC236}">
                <a16:creationId xmlns:a16="http://schemas.microsoft.com/office/drawing/2014/main" id="{0BB6370F-ED93-41D4-A4BF-187CA4CDC1BD}"/>
              </a:ext>
            </a:extLst>
          </p:cNvPr>
          <p:cNvGrpSpPr/>
          <p:nvPr/>
        </p:nvGrpSpPr>
        <p:grpSpPr>
          <a:xfrm>
            <a:off x="4074450" y="669696"/>
            <a:ext cx="2243183" cy="874373"/>
            <a:chOff x="4074450" y="669696"/>
            <a:chExt cx="2243183" cy="874373"/>
          </a:xfrm>
        </p:grpSpPr>
        <p:grpSp>
          <p:nvGrpSpPr>
            <p:cNvPr id="51" name="グループ化 50">
              <a:extLst>
                <a:ext uri="{FF2B5EF4-FFF2-40B4-BE49-F238E27FC236}">
                  <a16:creationId xmlns:a16="http://schemas.microsoft.com/office/drawing/2014/main" id="{154EABF1-04A7-4DCA-A613-4664E046D8F7}"/>
                </a:ext>
              </a:extLst>
            </p:cNvPr>
            <p:cNvGrpSpPr/>
            <p:nvPr/>
          </p:nvGrpSpPr>
          <p:grpSpPr>
            <a:xfrm>
              <a:off x="5669633" y="669696"/>
              <a:ext cx="648000" cy="297491"/>
              <a:chOff x="5669633" y="669696"/>
              <a:chExt cx="648000" cy="297491"/>
            </a:xfrm>
          </p:grpSpPr>
          <p:sp>
            <p:nvSpPr>
              <p:cNvPr id="59" name="正方形/長方形 58">
                <a:extLst>
                  <a:ext uri="{FF2B5EF4-FFF2-40B4-BE49-F238E27FC236}">
                    <a16:creationId xmlns:a16="http://schemas.microsoft.com/office/drawing/2014/main" id="{60EDAC3B-BC9C-4192-956E-5ABCA760A65D}"/>
                  </a:ext>
                </a:extLst>
              </p:cNvPr>
              <p:cNvSpPr/>
              <p:nvPr/>
            </p:nvSpPr>
            <p:spPr>
              <a:xfrm>
                <a:off x="5796933" y="669696"/>
                <a:ext cx="520700" cy="128588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r>
                  <a:rPr kumimoji="1" lang="ja-JP" altLang="en-US" sz="9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文書番号</a:t>
                </a:r>
              </a:p>
            </p:txBody>
          </p:sp>
          <p:sp>
            <p:nvSpPr>
              <p:cNvPr id="60" name="正方形/長方形 59">
                <a:extLst>
                  <a:ext uri="{FF2B5EF4-FFF2-40B4-BE49-F238E27FC236}">
                    <a16:creationId xmlns:a16="http://schemas.microsoft.com/office/drawing/2014/main" id="{9E0495D4-F2DB-4A72-AC84-1E7CF506DC29}"/>
                  </a:ext>
                </a:extLst>
              </p:cNvPr>
              <p:cNvSpPr/>
              <p:nvPr/>
            </p:nvSpPr>
            <p:spPr>
              <a:xfrm>
                <a:off x="5669633" y="838599"/>
                <a:ext cx="648000" cy="128588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r>
                  <a:rPr kumimoji="1" lang="ja-JP" altLang="en-US" sz="9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発行年月日</a:t>
                </a:r>
              </a:p>
            </p:txBody>
          </p:sp>
        </p:grpSp>
        <p:grpSp>
          <p:nvGrpSpPr>
            <p:cNvPr id="54" name="グループ化 53">
              <a:extLst>
                <a:ext uri="{FF2B5EF4-FFF2-40B4-BE49-F238E27FC236}">
                  <a16:creationId xmlns:a16="http://schemas.microsoft.com/office/drawing/2014/main" id="{B2E305CB-6BA6-4302-994E-B198F4A34295}"/>
                </a:ext>
              </a:extLst>
            </p:cNvPr>
            <p:cNvGrpSpPr/>
            <p:nvPr/>
          </p:nvGrpSpPr>
          <p:grpSpPr>
            <a:xfrm>
              <a:off x="4074450" y="1146506"/>
              <a:ext cx="2202321" cy="397563"/>
              <a:chOff x="4074450" y="1146506"/>
              <a:chExt cx="2202321" cy="397563"/>
            </a:xfrm>
          </p:grpSpPr>
          <p:sp>
            <p:nvSpPr>
              <p:cNvPr id="55" name="正方形/長方形 54">
                <a:extLst>
                  <a:ext uri="{FF2B5EF4-FFF2-40B4-BE49-F238E27FC236}">
                    <a16:creationId xmlns:a16="http://schemas.microsoft.com/office/drawing/2014/main" id="{4A5C8862-4EEF-400C-9CD2-7F4426CC1271}"/>
                  </a:ext>
                </a:extLst>
              </p:cNvPr>
              <p:cNvSpPr/>
              <p:nvPr/>
            </p:nvSpPr>
            <p:spPr>
              <a:xfrm>
                <a:off x="4074450" y="1176405"/>
                <a:ext cx="864000" cy="128588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r>
                  <a:rPr kumimoji="1" lang="ja-JP" altLang="en-US" sz="9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発行自治体名称</a:t>
                </a:r>
              </a:p>
            </p:txBody>
          </p:sp>
          <p:sp>
            <p:nvSpPr>
              <p:cNvPr id="56" name="正方形/長方形 55">
                <a:extLst>
                  <a:ext uri="{FF2B5EF4-FFF2-40B4-BE49-F238E27FC236}">
                    <a16:creationId xmlns:a16="http://schemas.microsoft.com/office/drawing/2014/main" id="{882552F0-208A-4559-9694-5B700C81CAC9}"/>
                  </a:ext>
                </a:extLst>
              </p:cNvPr>
              <p:cNvSpPr/>
              <p:nvPr/>
            </p:nvSpPr>
            <p:spPr>
              <a:xfrm>
                <a:off x="5007900" y="1345307"/>
                <a:ext cx="648000" cy="128588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r>
                  <a:rPr kumimoji="1" lang="ja-JP" altLang="en-US" sz="9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発行者氏名</a:t>
                </a:r>
              </a:p>
            </p:txBody>
          </p:sp>
          <p:sp>
            <p:nvSpPr>
              <p:cNvPr id="57" name="正方形/長方形 56">
                <a:extLst>
                  <a:ext uri="{FF2B5EF4-FFF2-40B4-BE49-F238E27FC236}">
                    <a16:creationId xmlns:a16="http://schemas.microsoft.com/office/drawing/2014/main" id="{6F5E4F06-0275-4B09-9C8E-AA054FB46AF5}"/>
                  </a:ext>
                </a:extLst>
              </p:cNvPr>
              <p:cNvSpPr/>
              <p:nvPr/>
            </p:nvSpPr>
            <p:spPr>
              <a:xfrm>
                <a:off x="5007900" y="1176405"/>
                <a:ext cx="648000" cy="128588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r>
                  <a:rPr kumimoji="1" lang="ja-JP" altLang="en-US" sz="9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発行役職名</a:t>
                </a:r>
              </a:p>
            </p:txBody>
          </p:sp>
          <p:sp>
            <p:nvSpPr>
              <p:cNvPr id="58" name="正方形/長方形 57">
                <a:extLst>
                  <a:ext uri="{FF2B5EF4-FFF2-40B4-BE49-F238E27FC236}">
                    <a16:creationId xmlns:a16="http://schemas.microsoft.com/office/drawing/2014/main" id="{8EED6A93-2E9D-4839-BAD7-7349F7C91A49}"/>
                  </a:ext>
                </a:extLst>
              </p:cNvPr>
              <p:cNvSpPr/>
              <p:nvPr/>
            </p:nvSpPr>
            <p:spPr>
              <a:xfrm>
                <a:off x="5837794" y="1146506"/>
                <a:ext cx="438977" cy="397563"/>
              </a:xfrm>
              <a:prstGeom prst="rect">
                <a:avLst/>
              </a:prstGeom>
              <a:noFill/>
              <a:ln>
                <a:solidFill>
                  <a:sysClr val="windowText" lastClr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0" tIns="0" rIns="0" bIns="0" rtlCol="0" anchor="ctr" anchorCtr="1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r>
                  <a:rPr kumimoji="1" lang="ja-JP" altLang="en-US" sz="900">
                    <a:solidFill>
                      <a:sysClr val="windowText" lastClr="000000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印</a:t>
                </a:r>
              </a:p>
            </p:txBody>
          </p:sp>
        </p:grpSp>
      </p:grpSp>
      <p:sp>
        <p:nvSpPr>
          <p:cNvPr id="70" name="Rectangle 109">
            <a:extLst>
              <a:ext uri="{FF2B5EF4-FFF2-40B4-BE49-F238E27FC236}">
                <a16:creationId xmlns:a16="http://schemas.microsoft.com/office/drawing/2014/main" id="{2C8C7E45-3650-4BA0-AEE6-FEC56C26B4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99772" y="5747218"/>
            <a:ext cx="644379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履行期間</a:t>
            </a: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73" name="Rectangle 109">
            <a:extLst>
              <a:ext uri="{FF2B5EF4-FFF2-40B4-BE49-F238E27FC236}">
                <a16:creationId xmlns:a16="http://schemas.microsoft.com/office/drawing/2014/main" id="{234360E1-65B5-4A81-94A2-20B574FDB1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57669" y="6564370"/>
            <a:ext cx="363054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indent="0" defTabSz="914400">
              <a:tabLst>
                <a:tab pos="2057400" algn="l"/>
              </a:tabLst>
            </a:pPr>
            <a:r>
              <a:rPr kumimoji="1" lang="ja-JP" altLang="en-US" sz="9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履行期間における各月の　　　　　　　　　　　　　　日までに納付します。</a:t>
            </a:r>
          </a:p>
        </p:txBody>
      </p:sp>
      <p:sp>
        <p:nvSpPr>
          <p:cNvPr id="79" name="Rectangle 109">
            <a:extLst>
              <a:ext uri="{FF2B5EF4-FFF2-40B4-BE49-F238E27FC236}">
                <a16:creationId xmlns:a16="http://schemas.microsoft.com/office/drawing/2014/main" id="{F6D631B7-8015-44EA-AD6F-E6B8FB858B6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99770" y="6154545"/>
            <a:ext cx="644379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納付金額</a:t>
            </a: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81" name="Rectangle 109">
            <a:extLst>
              <a:ext uri="{FF2B5EF4-FFF2-40B4-BE49-F238E27FC236}">
                <a16:creationId xmlns:a16="http://schemas.microsoft.com/office/drawing/2014/main" id="{F5049B0D-539C-464A-B0F4-9F35A7BD6ED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99769" y="6564370"/>
            <a:ext cx="644379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納付期日</a:t>
            </a: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83" name="正方形/長方形 82">
            <a:extLst>
              <a:ext uri="{FF2B5EF4-FFF2-40B4-BE49-F238E27FC236}">
                <a16:creationId xmlns:a16="http://schemas.microsoft.com/office/drawing/2014/main" id="{C626C25A-998B-4F06-BF9C-B54FEDCB4EED}"/>
              </a:ext>
            </a:extLst>
          </p:cNvPr>
          <p:cNvSpPr/>
          <p:nvPr/>
        </p:nvSpPr>
        <p:spPr>
          <a:xfrm>
            <a:off x="5007900" y="6205667"/>
            <a:ext cx="666152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最終納付額</a:t>
            </a:r>
          </a:p>
        </p:txBody>
      </p:sp>
      <p:sp>
        <p:nvSpPr>
          <p:cNvPr id="84" name="正方形/長方形 83">
            <a:extLst>
              <a:ext uri="{FF2B5EF4-FFF2-40B4-BE49-F238E27FC236}">
                <a16:creationId xmlns:a16="http://schemas.microsoft.com/office/drawing/2014/main" id="{34BA245E-9C12-43B5-BDFA-6C87F8F7B58C}"/>
              </a:ext>
            </a:extLst>
          </p:cNvPr>
          <p:cNvSpPr/>
          <p:nvPr/>
        </p:nvSpPr>
        <p:spPr>
          <a:xfrm>
            <a:off x="4268905" y="6615492"/>
            <a:ext cx="666152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納付期日</a:t>
            </a: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4B2D1193-487B-A0F3-C6B7-18FA5F8506FB}"/>
              </a:ext>
            </a:extLst>
          </p:cNvPr>
          <p:cNvSpPr/>
          <p:nvPr/>
        </p:nvSpPr>
        <p:spPr>
          <a:xfrm>
            <a:off x="5024100" y="9581950"/>
            <a:ext cx="787925" cy="13880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FAX</a:t>
            </a:r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番号</a:t>
            </a:r>
          </a:p>
        </p:txBody>
      </p:sp>
    </p:spTree>
    <p:extLst>
      <p:ext uri="{BB962C8B-B14F-4D97-AF65-F5344CB8AC3E}">
        <p14:creationId xmlns:p14="http://schemas.microsoft.com/office/powerpoint/2010/main" val="3957767664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4" ma:contentTypeDescription="新しいドキュメントを作成します。" ma:contentTypeScope="" ma:versionID="308a71d53a4f9137c8bac8e35225fb5e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85bab440deeb6d8956b6a92ab5f4069e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BillingMetadata" ma:index="21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4CA7BB3C-DE12-42D4-9039-BB957807851C}"/>
</file>

<file path=customXml/itemProps2.xml><?xml version="1.0" encoding="utf-8"?>
<ds:datastoreItem xmlns:ds="http://schemas.openxmlformats.org/officeDocument/2006/customXml" ds:itemID="{5E81E36F-5E13-43CF-8E48-3B527496C93F}"/>
</file>

<file path=customXml/itemProps3.xml><?xml version="1.0" encoding="utf-8"?>
<ds:datastoreItem xmlns:ds="http://schemas.openxmlformats.org/officeDocument/2006/customXml" ds:itemID="{293DCE95-1167-455F-87AD-65730D577DA6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616</TotalTime>
  <Words>136</Words>
  <Application>Microsoft Office PowerPoint</Application>
  <PresentationFormat>A4 210 x 297 mm</PresentationFormat>
  <Paragraphs>47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Okano, Takumi (JP - AB 岡野 匠)</cp:lastModifiedBy>
  <cp:revision>92</cp:revision>
  <dcterms:created xsi:type="dcterms:W3CDTF">2022-01-20T04:34:58Z</dcterms:created>
  <dcterms:modified xsi:type="dcterms:W3CDTF">2023-03-10T07:41:47Z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