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606" autoAdjust="0"/>
    <p:restoredTop sz="94660"/>
  </p:normalViewPr>
  <p:slideViewPr>
    <p:cSldViewPr snapToGrid="0" showGuides="1">
      <p:cViewPr varScale="1">
        <p:scale>
          <a:sx n="73" d="100"/>
          <a:sy n="73" d="100"/>
        </p:scale>
        <p:origin x="3510" y="6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750498"/>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latin typeface="ＭＳ Ｐゴシック" panose="020B0600070205080204" pitchFamily="50" charset="-128"/>
                <a:ea typeface="ＭＳ Ｐゴシック" panose="020B0600070205080204" pitchFamily="50" charset="-128"/>
                <a:cs typeface="ＤＦ平成明朝体W3" charset="-128"/>
              </a:rPr>
              <a:t>62</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条による弁明の聴取について（弁明通知書）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613942" y="3950208"/>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7" name="グループ化 6">
            <a:extLst>
              <a:ext uri="{FF2B5EF4-FFF2-40B4-BE49-F238E27FC236}">
                <a16:creationId xmlns:a16="http://schemas.microsoft.com/office/drawing/2014/main" id="{BCB425F9-05DE-492C-9C86-E271EB96CD94}"/>
              </a:ext>
            </a:extLst>
          </p:cNvPr>
          <p:cNvGrpSpPr/>
          <p:nvPr/>
        </p:nvGrpSpPr>
        <p:grpSpPr>
          <a:xfrm>
            <a:off x="536757" y="2173864"/>
            <a:ext cx="5784487" cy="1514132"/>
            <a:chOff x="536845" y="2342244"/>
            <a:chExt cx="5760000" cy="1027181"/>
          </a:xfrm>
        </p:grpSpPr>
        <p:sp>
          <p:nvSpPr>
            <p:cNvPr id="22" name="Rectangle 109">
              <a:extLst>
                <a:ext uri="{FF2B5EF4-FFF2-40B4-BE49-F238E27FC236}">
                  <a16:creationId xmlns:a16="http://schemas.microsoft.com/office/drawing/2014/main" id="{81FD50BB-23EC-4C28-B91D-08C121717994}"/>
                </a:ext>
              </a:extLst>
            </p:cNvPr>
            <p:cNvSpPr>
              <a:spLocks noChangeArrowheads="1"/>
            </p:cNvSpPr>
            <p:nvPr/>
          </p:nvSpPr>
          <p:spPr bwMode="auto">
            <a:xfrm>
              <a:off x="536845" y="2342244"/>
              <a:ext cx="5760000" cy="1027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あなた又はあなたの世帯に対して</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付け</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により生活保護法第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項の規定による指導・指示を行いましたが、</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b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この指示に従わない場合は同法第</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項の規定により保護の変更、停止又は廃止の処分をすることがあります。 </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つきましては、あなた又はあなたの世帯が指示に従わないことについて、同法第</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項の規定により弁明を聴取する機会を設けますので、必ず出席されるよう通知します</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なお、正当な理由がなく欠席したときは、弁明の機会を放棄したとみなします</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当日やむを得ず出席できない理由があるときは、当福祉事務所へ事前に連絡の上、指示を受けてください。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6" name="正方形/長方形 25">
              <a:extLst>
                <a:ext uri="{FF2B5EF4-FFF2-40B4-BE49-F238E27FC236}">
                  <a16:creationId xmlns:a16="http://schemas.microsoft.com/office/drawing/2014/main" id="{71A0ADF8-4ACE-4089-AA92-FF5A4CBF5CEC}"/>
                </a:ext>
              </a:extLst>
            </p:cNvPr>
            <p:cNvSpPr/>
            <p:nvPr/>
          </p:nvSpPr>
          <p:spPr>
            <a:xfrm>
              <a:off x="2450144" y="2408060"/>
              <a:ext cx="954621"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指示書発行日付</a:t>
              </a:r>
            </a:p>
          </p:txBody>
        </p:sp>
        <p:sp>
          <p:nvSpPr>
            <p:cNvPr id="27" name="正方形/長方形 26">
              <a:extLst>
                <a:ext uri="{FF2B5EF4-FFF2-40B4-BE49-F238E27FC236}">
                  <a16:creationId xmlns:a16="http://schemas.microsoft.com/office/drawing/2014/main" id="{5CAB15D5-CBEA-4B16-AA92-EB1334B45A9D}"/>
                </a:ext>
              </a:extLst>
            </p:cNvPr>
            <p:cNvSpPr/>
            <p:nvPr/>
          </p:nvSpPr>
          <p:spPr>
            <a:xfrm>
              <a:off x="3778844" y="2408059"/>
              <a:ext cx="878742"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指示書文書番号</a:t>
              </a:r>
            </a:p>
          </p:txBody>
        </p:sp>
        <p:sp>
          <p:nvSpPr>
            <p:cNvPr id="38" name="正方形/長方形 37">
              <a:extLst>
                <a:ext uri="{FF2B5EF4-FFF2-40B4-BE49-F238E27FC236}">
                  <a16:creationId xmlns:a16="http://schemas.microsoft.com/office/drawing/2014/main" id="{4E2617F4-B25B-491D-B5F9-096E6E19B9A2}"/>
                </a:ext>
              </a:extLst>
            </p:cNvPr>
            <p:cNvSpPr/>
            <p:nvPr/>
          </p:nvSpPr>
          <p:spPr>
            <a:xfrm>
              <a:off x="2739426" y="2548866"/>
              <a:ext cx="3076015"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履行状況</a:t>
              </a:r>
            </a:p>
          </p:txBody>
        </p:sp>
      </p:grpSp>
      <p:sp>
        <p:nvSpPr>
          <p:cNvPr id="29" name="Rectangle 109">
            <a:extLst>
              <a:ext uri="{FF2B5EF4-FFF2-40B4-BE49-F238E27FC236}">
                <a16:creationId xmlns:a16="http://schemas.microsoft.com/office/drawing/2014/main" id="{20C448D9-7C1E-4F3C-BD3C-6B1FB84640C6}"/>
              </a:ext>
            </a:extLst>
          </p:cNvPr>
          <p:cNvSpPr>
            <a:spLocks noChangeArrowheads="1"/>
          </p:cNvSpPr>
          <p:nvPr/>
        </p:nvSpPr>
        <p:spPr bwMode="auto">
          <a:xfrm>
            <a:off x="613942" y="4459076"/>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日時</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1" name="Rectangle 109">
            <a:extLst>
              <a:ext uri="{FF2B5EF4-FFF2-40B4-BE49-F238E27FC236}">
                <a16:creationId xmlns:a16="http://schemas.microsoft.com/office/drawing/2014/main" id="{5E1F4EE6-0A40-42A0-AB35-66719CA7B8DA}"/>
              </a:ext>
            </a:extLst>
          </p:cNvPr>
          <p:cNvSpPr>
            <a:spLocks noChangeArrowheads="1"/>
          </p:cNvSpPr>
          <p:nvPr/>
        </p:nvSpPr>
        <p:spPr bwMode="auto">
          <a:xfrm>
            <a:off x="613942" y="4834788"/>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場所</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4" name="正方形/長方形 53">
            <a:extLst>
              <a:ext uri="{FF2B5EF4-FFF2-40B4-BE49-F238E27FC236}">
                <a16:creationId xmlns:a16="http://schemas.microsoft.com/office/drawing/2014/main" id="{D7C08493-CFD9-486D-AF60-4C31B01F6439}"/>
              </a:ext>
            </a:extLst>
          </p:cNvPr>
          <p:cNvSpPr/>
          <p:nvPr/>
        </p:nvSpPr>
        <p:spPr>
          <a:xfrm>
            <a:off x="1276515" y="4834788"/>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弁明場所</a:t>
            </a:r>
          </a:p>
        </p:txBody>
      </p:sp>
      <p:sp>
        <p:nvSpPr>
          <p:cNvPr id="74" name="正方形/長方形 73">
            <a:extLst>
              <a:ext uri="{FF2B5EF4-FFF2-40B4-BE49-F238E27FC236}">
                <a16:creationId xmlns:a16="http://schemas.microsoft.com/office/drawing/2014/main" id="{182E54BC-F946-46F9-845B-7545E6C028BA}"/>
              </a:ext>
            </a:extLst>
          </p:cNvPr>
          <p:cNvSpPr/>
          <p:nvPr/>
        </p:nvSpPr>
        <p:spPr>
          <a:xfrm>
            <a:off x="1276515" y="4459076"/>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弁明機会年月日</a:t>
            </a:r>
          </a:p>
        </p:txBody>
      </p:sp>
      <p:sp>
        <p:nvSpPr>
          <p:cNvPr id="63" name="Rectangle 109">
            <a:extLst>
              <a:ext uri="{FF2B5EF4-FFF2-40B4-BE49-F238E27FC236}">
                <a16:creationId xmlns:a16="http://schemas.microsoft.com/office/drawing/2014/main" id="{F95A7B53-D38D-48A9-9D87-E08D49E05FC9}"/>
              </a:ext>
            </a:extLst>
          </p:cNvPr>
          <p:cNvSpPr>
            <a:spLocks noChangeArrowheads="1"/>
          </p:cNvSpPr>
          <p:nvPr/>
        </p:nvSpPr>
        <p:spPr bwMode="auto">
          <a:xfrm>
            <a:off x="537201" y="5275731"/>
            <a:ext cx="5719139"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（参考）</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0488" lvl="1"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保護の実施機関は、被保護者に対して、生活の維持、向上そ</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他保護の目的達成に必要な指導又は指示をすることができる。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前項の指導又は指示は、被保護者の自由を尊重し、必要の最少限度に止めなければならない。</a:t>
            </a: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項の規定は、被保護者の意に反して、指導又は指示を強制し得るものと解釈してはならない。</a:t>
            </a:r>
          </a:p>
          <a:p>
            <a:pPr indent="0"/>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8900" indent="-8890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被保護者は、保護の実施機関が、第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30</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項ただし書の規定により、被保護者を救護施設、更生施設</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、日常生活支援住居施設</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若しくはその他の適当な施設に入所させ、若しくはこれらの施設に入所を委託し、若しくは私人の家庭に養護を委託して保護を行うことを決定したとき、又は第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条の規定により、被保護者に対し、必要な指導又は指示をしたときは、これに従わなければならない。</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保護施設を利用する被保護者は、第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46</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条の規定により定められたその保護施設の管理規程に従わなければならない。</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保護の実施機関は、被保護者が前</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項の規定による義務に違反したときは、保護の変更、停止又は廃止をすることができる。</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前項の規定により保護の変更、停止又は廃止の処分をする場合には、当該被保護者に対して弁明の機会を与えなければならない。この場合においては、あらかじめ、当該処分をしようとする理由、弁明をすべき日時及び場所を通知しなければならない。</a:t>
            </a: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項の規定による処分については、行政手続法第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章 （第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条及び第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条を除く。）の規定は、適用しない。</a:t>
            </a:r>
          </a:p>
        </p:txBody>
      </p:sp>
      <p:grpSp>
        <p:nvGrpSpPr>
          <p:cNvPr id="42" name="グループ化 41">
            <a:extLst>
              <a:ext uri="{FF2B5EF4-FFF2-40B4-BE49-F238E27FC236}">
                <a16:creationId xmlns:a16="http://schemas.microsoft.com/office/drawing/2014/main" id="{77627194-F6A4-41E3-841D-0B9D741058CC}"/>
              </a:ext>
            </a:extLst>
          </p:cNvPr>
          <p:cNvGrpSpPr/>
          <p:nvPr/>
        </p:nvGrpSpPr>
        <p:grpSpPr>
          <a:xfrm>
            <a:off x="613942" y="838599"/>
            <a:ext cx="1296000" cy="635296"/>
            <a:chOff x="613942" y="838599"/>
            <a:chExt cx="1296000" cy="635296"/>
          </a:xfrm>
        </p:grpSpPr>
        <p:sp>
          <p:nvSpPr>
            <p:cNvPr id="50" name="正方形/長方形 49">
              <a:extLst>
                <a:ext uri="{FF2B5EF4-FFF2-40B4-BE49-F238E27FC236}">
                  <a16:creationId xmlns:a16="http://schemas.microsoft.com/office/drawing/2014/main" id="{CA17B2AB-35EA-433D-AC2F-E066109BDD62}"/>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52" name="正方形/長方形 51">
              <a:extLst>
                <a:ext uri="{FF2B5EF4-FFF2-40B4-BE49-F238E27FC236}">
                  <a16:creationId xmlns:a16="http://schemas.microsoft.com/office/drawing/2014/main" id="{B4E20BF7-2305-4777-989A-A77D1F166CF2}"/>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53" name="正方形/長方形 52">
              <a:extLst>
                <a:ext uri="{FF2B5EF4-FFF2-40B4-BE49-F238E27FC236}">
                  <a16:creationId xmlns:a16="http://schemas.microsoft.com/office/drawing/2014/main" id="{D7408EC5-989F-4A81-9BD2-0D70A2DBB4EE}"/>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56" name="正方形/長方形 55">
              <a:extLst>
                <a:ext uri="{FF2B5EF4-FFF2-40B4-BE49-F238E27FC236}">
                  <a16:creationId xmlns:a16="http://schemas.microsoft.com/office/drawing/2014/main" id="{F6770C6D-FEB2-41BB-AD19-EBEB6E5230DD}"/>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7" name="正方形/長方形 56">
              <a:extLst>
                <a:ext uri="{FF2B5EF4-FFF2-40B4-BE49-F238E27FC236}">
                  <a16:creationId xmlns:a16="http://schemas.microsoft.com/office/drawing/2014/main" id="{93A2A172-9570-424E-B619-1764F7EAF341}"/>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grpSp>
      <p:grpSp>
        <p:nvGrpSpPr>
          <p:cNvPr id="58" name="グループ化 57">
            <a:extLst>
              <a:ext uri="{FF2B5EF4-FFF2-40B4-BE49-F238E27FC236}">
                <a16:creationId xmlns:a16="http://schemas.microsoft.com/office/drawing/2014/main" id="{036C7AC8-94E3-4FE2-937A-211EC6EE695F}"/>
              </a:ext>
            </a:extLst>
          </p:cNvPr>
          <p:cNvGrpSpPr/>
          <p:nvPr/>
        </p:nvGrpSpPr>
        <p:grpSpPr>
          <a:xfrm>
            <a:off x="5669633" y="669696"/>
            <a:ext cx="648000" cy="297491"/>
            <a:chOff x="5669633" y="669696"/>
            <a:chExt cx="648000" cy="297491"/>
          </a:xfrm>
        </p:grpSpPr>
        <p:sp>
          <p:nvSpPr>
            <p:cNvPr id="59" name="正方形/長方形 58">
              <a:extLst>
                <a:ext uri="{FF2B5EF4-FFF2-40B4-BE49-F238E27FC236}">
                  <a16:creationId xmlns:a16="http://schemas.microsoft.com/office/drawing/2014/main" id="{BB3BA969-C3A4-485C-A412-7C12B68B06A7}"/>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60" name="正方形/長方形 59">
              <a:extLst>
                <a:ext uri="{FF2B5EF4-FFF2-40B4-BE49-F238E27FC236}">
                  <a16:creationId xmlns:a16="http://schemas.microsoft.com/office/drawing/2014/main" id="{0346AE25-6C8D-4CFD-AE1E-B8B47B8B2CF0}"/>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61" name="グループ化 60">
            <a:extLst>
              <a:ext uri="{FF2B5EF4-FFF2-40B4-BE49-F238E27FC236}">
                <a16:creationId xmlns:a16="http://schemas.microsoft.com/office/drawing/2014/main" id="{1A18C0EF-58A3-41AD-8A4E-F300D922D3E6}"/>
              </a:ext>
            </a:extLst>
          </p:cNvPr>
          <p:cNvGrpSpPr/>
          <p:nvPr/>
        </p:nvGrpSpPr>
        <p:grpSpPr>
          <a:xfrm>
            <a:off x="4074450" y="1146506"/>
            <a:ext cx="2202321" cy="397563"/>
            <a:chOff x="4074450" y="1146506"/>
            <a:chExt cx="2202321" cy="397563"/>
          </a:xfrm>
        </p:grpSpPr>
        <p:sp>
          <p:nvSpPr>
            <p:cNvPr id="62" name="正方形/長方形 61">
              <a:extLst>
                <a:ext uri="{FF2B5EF4-FFF2-40B4-BE49-F238E27FC236}">
                  <a16:creationId xmlns:a16="http://schemas.microsoft.com/office/drawing/2014/main" id="{DD1B83C5-AFF8-437F-AF0B-ACC66D39770D}"/>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64" name="正方形/長方形 63">
              <a:extLst>
                <a:ext uri="{FF2B5EF4-FFF2-40B4-BE49-F238E27FC236}">
                  <a16:creationId xmlns:a16="http://schemas.microsoft.com/office/drawing/2014/main" id="{0AE2D277-9601-4656-8459-5783DEF252B5}"/>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65" name="正方形/長方形 64">
              <a:extLst>
                <a:ext uri="{FF2B5EF4-FFF2-40B4-BE49-F238E27FC236}">
                  <a16:creationId xmlns:a16="http://schemas.microsoft.com/office/drawing/2014/main" id="{0324A277-B20A-4E79-AFC4-97D1E1117BB7}"/>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66" name="正方形/長方形 65">
              <a:extLst>
                <a:ext uri="{FF2B5EF4-FFF2-40B4-BE49-F238E27FC236}">
                  <a16:creationId xmlns:a16="http://schemas.microsoft.com/office/drawing/2014/main" id="{C12EA561-2C48-4B92-9C9B-872FB6648616}"/>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75" name="正方形/長方形 74">
            <a:extLst>
              <a:ext uri="{FF2B5EF4-FFF2-40B4-BE49-F238E27FC236}">
                <a16:creationId xmlns:a16="http://schemas.microsoft.com/office/drawing/2014/main" id="{F29B1233-4880-42CE-A05A-BC307EC4EA26}"/>
              </a:ext>
            </a:extLst>
          </p:cNvPr>
          <p:cNvSpPr/>
          <p:nvPr/>
        </p:nvSpPr>
        <p:spPr>
          <a:xfrm>
            <a:off x="2432618" y="4459076"/>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弁明機会時刻</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76" name="グループ化 75">
            <a:extLst>
              <a:ext uri="{FF2B5EF4-FFF2-40B4-BE49-F238E27FC236}">
                <a16:creationId xmlns:a16="http://schemas.microsoft.com/office/drawing/2014/main" id="{A31E3903-FBEF-4212-B028-6F0CAE0C813B}"/>
              </a:ext>
            </a:extLst>
          </p:cNvPr>
          <p:cNvGrpSpPr/>
          <p:nvPr/>
        </p:nvGrpSpPr>
        <p:grpSpPr>
          <a:xfrm>
            <a:off x="4935057" y="8365346"/>
            <a:ext cx="1469152" cy="1209139"/>
            <a:chOff x="4410455" y="8217841"/>
            <a:chExt cx="1469152" cy="1209139"/>
          </a:xfrm>
        </p:grpSpPr>
        <p:sp>
          <p:nvSpPr>
            <p:cNvPr id="77" name="テキスト ボックス 76">
              <a:extLst>
                <a:ext uri="{FF2B5EF4-FFF2-40B4-BE49-F238E27FC236}">
                  <a16:creationId xmlns:a16="http://schemas.microsoft.com/office/drawing/2014/main" id="{7A2DE2B2-75E9-40B0-A64F-018DB161F223}"/>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78" name="正方形/長方形 77">
              <a:extLst>
                <a:ext uri="{FF2B5EF4-FFF2-40B4-BE49-F238E27FC236}">
                  <a16:creationId xmlns:a16="http://schemas.microsoft.com/office/drawing/2014/main" id="{9E22C746-B8BC-4E7D-B74B-EA97B8A1ACD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79" name="正方形/長方形 78">
              <a:extLst>
                <a:ext uri="{FF2B5EF4-FFF2-40B4-BE49-F238E27FC236}">
                  <a16:creationId xmlns:a16="http://schemas.microsoft.com/office/drawing/2014/main" id="{C1D32F75-C4FE-41C1-B697-6516C14507C9}"/>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0" name="正方形/長方形 79">
              <a:extLst>
                <a:ext uri="{FF2B5EF4-FFF2-40B4-BE49-F238E27FC236}">
                  <a16:creationId xmlns:a16="http://schemas.microsoft.com/office/drawing/2014/main" id="{E9A692CC-190F-4C79-9E39-BD38EFAA5CED}"/>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1" name="正方形/長方形 80">
              <a:extLst>
                <a:ext uri="{FF2B5EF4-FFF2-40B4-BE49-F238E27FC236}">
                  <a16:creationId xmlns:a16="http://schemas.microsoft.com/office/drawing/2014/main" id="{EA27361D-8F1E-4B81-962D-778CFA407C15}"/>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2" name="正方形/長方形 81">
              <a:extLst>
                <a:ext uri="{FF2B5EF4-FFF2-40B4-BE49-F238E27FC236}">
                  <a16:creationId xmlns:a16="http://schemas.microsoft.com/office/drawing/2014/main" id="{FDF6A5F4-83FC-45E7-BB83-6C91D069C33B}"/>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83" name="正方形/長方形 82">
              <a:extLst>
                <a:ext uri="{FF2B5EF4-FFF2-40B4-BE49-F238E27FC236}">
                  <a16:creationId xmlns:a16="http://schemas.microsoft.com/office/drawing/2014/main" id="{2FB19834-19BA-4848-88E2-BCF27A8A1AD1}"/>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84" name="正方形/長方形 83">
              <a:extLst>
                <a:ext uri="{FF2B5EF4-FFF2-40B4-BE49-F238E27FC236}">
                  <a16:creationId xmlns:a16="http://schemas.microsoft.com/office/drawing/2014/main" id="{A5EBF19A-89A0-48C4-8DC2-4B04FC17CC68}"/>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0025A2D2-10D3-7813-9D27-A52E01D63B90}"/>
                </a:ext>
              </a:extLst>
            </p:cNvPr>
            <p:cNvSpPr/>
            <p:nvPr/>
          </p:nvSpPr>
          <p:spPr>
            <a:xfrm>
              <a:off x="4499498" y="9288172"/>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Tree>
    <p:extLst>
      <p:ext uri="{BB962C8B-B14F-4D97-AF65-F5344CB8AC3E}">
        <p14:creationId xmlns:p14="http://schemas.microsoft.com/office/powerpoint/2010/main" val="25651371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2B0F575-E745-4D90-8331-CF120150A375}"/>
</file>

<file path=customXml/itemProps2.xml><?xml version="1.0" encoding="utf-8"?>
<ds:datastoreItem xmlns:ds="http://schemas.openxmlformats.org/officeDocument/2006/customXml" ds:itemID="{BC32E739-1A1E-4848-9682-37136D3ACD46}"/>
</file>

<file path=customXml/itemProps3.xml><?xml version="1.0" encoding="utf-8"?>
<ds:datastoreItem xmlns:ds="http://schemas.openxmlformats.org/officeDocument/2006/customXml" ds:itemID="{9C0B72CB-172A-4979-BEDC-AD271929E3F1}"/>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646</TotalTime>
  <Words>586</Words>
  <Application>Microsoft Office PowerPoint</Application>
  <PresentationFormat>A4 210 x 297 mm</PresentationFormat>
  <Paragraphs>46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99</cp:revision>
  <cp:lastPrinted>2022-12-02T05:51:04Z</cp:lastPrinted>
  <dcterms:created xsi:type="dcterms:W3CDTF">2022-01-20T04:34:58Z</dcterms:created>
  <dcterms:modified xsi:type="dcterms:W3CDTF">2024-03-25T07:18:13Z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