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1" r:id="rId2"/>
    <p:sldId id="270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6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716" y="-22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45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107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174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28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622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2906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751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84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369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867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18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C38A99C7-E04D-1671-4ABA-2E90BD9D2DB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91"/>
          <a:ext cx="1588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C38A99C7-E04D-1671-4ABA-2E90BD9D2D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91"/>
                        <a:ext cx="1588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723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154877B-FF33-623D-95C0-1056E7773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307223"/>
              </p:ext>
            </p:extLst>
          </p:nvPr>
        </p:nvGraphicFramePr>
        <p:xfrm>
          <a:off x="138665" y="707555"/>
          <a:ext cx="6480000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368603366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7859250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47535560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05420055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2364020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319931965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481534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DV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422875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93" y="1593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3" y="1593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2" y="220009"/>
            <a:ext cx="5806436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扶　養　義　務　者　台　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201496"/>
            <a:ext cx="184735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733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478794"/>
            <a:ext cx="1847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10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456281" y="331906"/>
            <a:ext cx="1165625" cy="2285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94205DA-6DB5-360E-4646-C4511E08A163}"/>
              </a:ext>
            </a:extLst>
          </p:cNvPr>
          <p:cNvSpPr/>
          <p:nvPr/>
        </p:nvSpPr>
        <p:spPr>
          <a:xfrm>
            <a:off x="3385527" y="743990"/>
            <a:ext cx="958762" cy="1604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DB7B16D-A07A-EC91-9217-F386A60EE7B2}"/>
              </a:ext>
            </a:extLst>
          </p:cNvPr>
          <p:cNvSpPr/>
          <p:nvPr/>
        </p:nvSpPr>
        <p:spPr>
          <a:xfrm>
            <a:off x="3385527" y="957688"/>
            <a:ext cx="958762" cy="1604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B755033-1F13-07A8-2A54-2EAD98C2DF88}"/>
              </a:ext>
            </a:extLst>
          </p:cNvPr>
          <p:cNvSpPr/>
          <p:nvPr/>
        </p:nvSpPr>
        <p:spPr>
          <a:xfrm>
            <a:off x="1172904" y="787453"/>
            <a:ext cx="958764" cy="2318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D8662F7-5997-73FA-C8B3-A6B1829DF4EB}"/>
              </a:ext>
            </a:extLst>
          </p:cNvPr>
          <p:cNvSpPr/>
          <p:nvPr/>
        </p:nvSpPr>
        <p:spPr>
          <a:xfrm>
            <a:off x="5490286" y="787453"/>
            <a:ext cx="1039191" cy="2318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87534E75-E66F-C1D3-1C37-B22CD8598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869268"/>
              </p:ext>
            </p:extLst>
          </p:nvPr>
        </p:nvGraphicFramePr>
        <p:xfrm>
          <a:off x="149161" y="1849456"/>
          <a:ext cx="6472745" cy="286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454">
                  <a:extLst>
                    <a:ext uri="{9D8B030D-6E8A-4147-A177-3AD203B41FA5}">
                      <a16:colId xmlns:a16="http://schemas.microsoft.com/office/drawing/2014/main" val="3396032831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2594902100"/>
                    </a:ext>
                  </a:extLst>
                </a:gridCol>
                <a:gridCol w="795337">
                  <a:extLst>
                    <a:ext uri="{9D8B030D-6E8A-4147-A177-3AD203B41FA5}">
                      <a16:colId xmlns:a16="http://schemas.microsoft.com/office/drawing/2014/main" val="2851608962"/>
                    </a:ext>
                  </a:extLst>
                </a:gridCol>
                <a:gridCol w="4160804">
                  <a:extLst>
                    <a:ext uri="{9D8B030D-6E8A-4147-A177-3AD203B41FA5}">
                      <a16:colId xmlns:a16="http://schemas.microsoft.com/office/drawing/2014/main" val="115337112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実施要否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扶養調査実施要否　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03515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89096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175585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32377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85172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558361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369641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02C5195-4CED-714D-92C9-5ED0778E9C6E}"/>
              </a:ext>
            </a:extLst>
          </p:cNvPr>
          <p:cNvSpPr/>
          <p:nvPr/>
        </p:nvSpPr>
        <p:spPr>
          <a:xfrm>
            <a:off x="299157" y="2351241"/>
            <a:ext cx="84534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CA78E13-FB18-7BFB-FCE6-6739261F775C}"/>
              </a:ext>
            </a:extLst>
          </p:cNvPr>
          <p:cNvSpPr/>
          <p:nvPr/>
        </p:nvSpPr>
        <p:spPr>
          <a:xfrm>
            <a:off x="1319340" y="2278927"/>
            <a:ext cx="26460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6C1044F-7660-43D9-062C-7D4877C184C6}"/>
              </a:ext>
            </a:extLst>
          </p:cNvPr>
          <p:cNvSpPr/>
          <p:nvPr/>
        </p:nvSpPr>
        <p:spPr>
          <a:xfrm>
            <a:off x="311857" y="2135046"/>
            <a:ext cx="84534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世帯員フリガナ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16C4368-7BDE-3795-880C-C9BF92B756A0}"/>
              </a:ext>
            </a:extLst>
          </p:cNvPr>
          <p:cNvSpPr/>
          <p:nvPr/>
        </p:nvSpPr>
        <p:spPr>
          <a:xfrm>
            <a:off x="1775351" y="2237024"/>
            <a:ext cx="601267" cy="2443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実施要否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88E8AED-8C73-B623-8816-4609602AD8EC}"/>
              </a:ext>
            </a:extLst>
          </p:cNvPr>
          <p:cNvSpPr/>
          <p:nvPr/>
        </p:nvSpPr>
        <p:spPr>
          <a:xfrm>
            <a:off x="3714836" y="2278927"/>
            <a:ext cx="1324523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扶養調査実施要否　理由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AEC1E04-D265-042C-0EBF-EB646CD47FCB}"/>
              </a:ext>
            </a:extLst>
          </p:cNvPr>
          <p:cNvSpPr/>
          <p:nvPr/>
        </p:nvSpPr>
        <p:spPr>
          <a:xfrm>
            <a:off x="1172904" y="1277649"/>
            <a:ext cx="958762" cy="1604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DV</a:t>
            </a:r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7C55F1B-DD87-84A1-45B7-6B8A14A37AAC}"/>
              </a:ext>
            </a:extLst>
          </p:cNvPr>
          <p:cNvSpPr/>
          <p:nvPr/>
        </p:nvSpPr>
        <p:spPr>
          <a:xfrm>
            <a:off x="149161" y="1651453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世帯員情報</a:t>
            </a: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5B14B74E-1EE8-A731-1D8E-5D441ACA9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341209"/>
              </p:ext>
            </p:extLst>
          </p:nvPr>
        </p:nvGraphicFramePr>
        <p:xfrm>
          <a:off x="143954" y="5001366"/>
          <a:ext cx="6477952" cy="43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29">
                  <a:extLst>
                    <a:ext uri="{9D8B030D-6E8A-4147-A177-3AD203B41FA5}">
                      <a16:colId xmlns:a16="http://schemas.microsoft.com/office/drawing/2014/main" val="3858948479"/>
                    </a:ext>
                  </a:extLst>
                </a:gridCol>
                <a:gridCol w="808289">
                  <a:extLst>
                    <a:ext uri="{9D8B030D-6E8A-4147-A177-3AD203B41FA5}">
                      <a16:colId xmlns:a16="http://schemas.microsoft.com/office/drawing/2014/main" val="3396032831"/>
                    </a:ext>
                  </a:extLst>
                </a:gridCol>
                <a:gridCol w="375195">
                  <a:extLst>
                    <a:ext uri="{9D8B030D-6E8A-4147-A177-3AD203B41FA5}">
                      <a16:colId xmlns:a16="http://schemas.microsoft.com/office/drawing/2014/main" val="3855599363"/>
                    </a:ext>
                  </a:extLst>
                </a:gridCol>
                <a:gridCol w="1259242">
                  <a:extLst>
                    <a:ext uri="{9D8B030D-6E8A-4147-A177-3AD203B41FA5}">
                      <a16:colId xmlns:a16="http://schemas.microsoft.com/office/drawing/2014/main" val="251565358"/>
                    </a:ext>
                  </a:extLst>
                </a:gridCol>
                <a:gridCol w="1259242">
                  <a:extLst>
                    <a:ext uri="{9D8B030D-6E8A-4147-A177-3AD203B41FA5}">
                      <a16:colId xmlns:a16="http://schemas.microsoft.com/office/drawing/2014/main" val="3430542010"/>
                    </a:ext>
                  </a:extLst>
                </a:gridCol>
                <a:gridCol w="2472555">
                  <a:extLst>
                    <a:ext uri="{9D8B030D-6E8A-4147-A177-3AD203B41FA5}">
                      <a16:colId xmlns:a16="http://schemas.microsoft.com/office/drawing/2014/main" val="1153371126"/>
                    </a:ext>
                  </a:extLst>
                </a:gridCol>
              </a:tblGrid>
              <a:tr h="216000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扶養調査対象要否　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035158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72106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重点的扶養義務者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扶養調査対象要否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5735777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6762059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574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4359262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1056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362611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5599604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7928960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2174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65995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3147811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76680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7784527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4261815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207656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2515505"/>
                  </a:ext>
                </a:extLst>
              </a:tr>
            </a:tbl>
          </a:graphicData>
        </a:graphic>
      </p:graphicFrame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05FE89E-C0FA-477C-41D5-317781521BB0}"/>
              </a:ext>
            </a:extLst>
          </p:cNvPr>
          <p:cNvSpPr/>
          <p:nvPr/>
        </p:nvSpPr>
        <p:spPr>
          <a:xfrm>
            <a:off x="143955" y="4803363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扶養義務者情報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1DBC72-51E2-EBF6-9974-4C2D5C4DC50C}"/>
              </a:ext>
            </a:extLst>
          </p:cNvPr>
          <p:cNvSpPr/>
          <p:nvPr/>
        </p:nvSpPr>
        <p:spPr>
          <a:xfrm>
            <a:off x="178605" y="5943334"/>
            <a:ext cx="232817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5486A6A-6A17-A6A7-8CF3-2E83F05DBFCE}"/>
              </a:ext>
            </a:extLst>
          </p:cNvPr>
          <p:cNvSpPr/>
          <p:nvPr/>
        </p:nvSpPr>
        <p:spPr>
          <a:xfrm>
            <a:off x="493029" y="5943334"/>
            <a:ext cx="1083709" cy="14388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　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59B06E8-59AA-DD3B-76A0-B8EF4C3678F1}"/>
              </a:ext>
            </a:extLst>
          </p:cNvPr>
          <p:cNvSpPr/>
          <p:nvPr/>
        </p:nvSpPr>
        <p:spPr>
          <a:xfrm>
            <a:off x="493029" y="5745331"/>
            <a:ext cx="1090915" cy="1582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扶養義務者フリガナ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F4482D6-A718-2259-3C41-EA80C7D7B0C8}"/>
              </a:ext>
            </a:extLst>
          </p:cNvPr>
          <p:cNvSpPr/>
          <p:nvPr/>
        </p:nvSpPr>
        <p:spPr>
          <a:xfrm>
            <a:off x="3294851" y="5978279"/>
            <a:ext cx="618677" cy="128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786C272-95BD-7000-7582-43E8CC3FC188}"/>
              </a:ext>
            </a:extLst>
          </p:cNvPr>
          <p:cNvSpPr/>
          <p:nvPr/>
        </p:nvSpPr>
        <p:spPr>
          <a:xfrm>
            <a:off x="645876" y="6193186"/>
            <a:ext cx="412451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6880617-10F0-47DC-D720-AC82A0B10DB8}"/>
              </a:ext>
            </a:extLst>
          </p:cNvPr>
          <p:cNvSpPr/>
          <p:nvPr/>
        </p:nvSpPr>
        <p:spPr>
          <a:xfrm>
            <a:off x="1295029" y="6191823"/>
            <a:ext cx="281709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98E4CB3-CF86-1F00-9232-451122B937FF}"/>
              </a:ext>
            </a:extLst>
          </p:cNvPr>
          <p:cNvSpPr/>
          <p:nvPr/>
        </p:nvSpPr>
        <p:spPr>
          <a:xfrm>
            <a:off x="2085222" y="5844139"/>
            <a:ext cx="412451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8E8FAB1-FDCD-1731-4264-6ABBE9716677}"/>
              </a:ext>
            </a:extLst>
          </p:cNvPr>
          <p:cNvSpPr/>
          <p:nvPr/>
        </p:nvSpPr>
        <p:spPr>
          <a:xfrm>
            <a:off x="1838152" y="6171597"/>
            <a:ext cx="855661" cy="2400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重点的扶養義務者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90BD03B0-4A8E-AA17-E373-C5899752AC7F}"/>
              </a:ext>
            </a:extLst>
          </p:cNvPr>
          <p:cNvSpPr/>
          <p:nvPr/>
        </p:nvSpPr>
        <p:spPr>
          <a:xfrm>
            <a:off x="3002867" y="6234364"/>
            <a:ext cx="1071562" cy="128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扶養調査対象要否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331455F-E0E8-A860-DC79-B94F51F068C1}"/>
              </a:ext>
            </a:extLst>
          </p:cNvPr>
          <p:cNvSpPr/>
          <p:nvPr/>
        </p:nvSpPr>
        <p:spPr>
          <a:xfrm>
            <a:off x="4865346" y="6006961"/>
            <a:ext cx="1196378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扶養調査対象要否　理由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E120E9C-2493-B968-4C0C-04621DDD0F3F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546F21A-02D9-4C9E-0EF6-F8AF8BD69466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0078DBB-75C6-035F-63A1-873499624BAA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1E70118-98C6-F132-D2B0-96AAEC85265E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C5BC102-2740-52FF-1304-F90D589C2D20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2524516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93" y="1593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3" y="1593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2" y="220009"/>
            <a:ext cx="5806436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扶　養　義　務　者　台　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201496"/>
            <a:ext cx="184735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733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478794"/>
            <a:ext cx="1847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10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456281" y="331906"/>
            <a:ext cx="1165625" cy="2285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B3AB5D1-EDAF-CCD9-2F52-42E10E64CB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890845"/>
              </p:ext>
            </p:extLst>
          </p:nvPr>
        </p:nvGraphicFramePr>
        <p:xfrm>
          <a:off x="141907" y="1017702"/>
          <a:ext cx="6480002" cy="794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88">
                  <a:extLst>
                    <a:ext uri="{9D8B030D-6E8A-4147-A177-3AD203B41FA5}">
                      <a16:colId xmlns:a16="http://schemas.microsoft.com/office/drawing/2014/main" val="3752329194"/>
                    </a:ext>
                  </a:extLst>
                </a:gridCol>
                <a:gridCol w="603053">
                  <a:extLst>
                    <a:ext uri="{9D8B030D-6E8A-4147-A177-3AD203B41FA5}">
                      <a16:colId xmlns:a16="http://schemas.microsoft.com/office/drawing/2014/main" val="2725231282"/>
                    </a:ext>
                  </a:extLst>
                </a:gridCol>
                <a:gridCol w="603053">
                  <a:extLst>
                    <a:ext uri="{9D8B030D-6E8A-4147-A177-3AD203B41FA5}">
                      <a16:colId xmlns:a16="http://schemas.microsoft.com/office/drawing/2014/main" val="1934795419"/>
                    </a:ext>
                  </a:extLst>
                </a:gridCol>
                <a:gridCol w="447675">
                  <a:extLst>
                    <a:ext uri="{9D8B030D-6E8A-4147-A177-3AD203B41FA5}">
                      <a16:colId xmlns:a16="http://schemas.microsoft.com/office/drawing/2014/main" val="1266020136"/>
                    </a:ext>
                  </a:extLst>
                </a:gridCol>
                <a:gridCol w="841617">
                  <a:extLst>
                    <a:ext uri="{9D8B030D-6E8A-4147-A177-3AD203B41FA5}">
                      <a16:colId xmlns:a16="http://schemas.microsoft.com/office/drawing/2014/main" val="4116448546"/>
                    </a:ext>
                  </a:extLst>
                </a:gridCol>
                <a:gridCol w="730008">
                  <a:extLst>
                    <a:ext uri="{9D8B030D-6E8A-4147-A177-3AD203B41FA5}">
                      <a16:colId xmlns:a16="http://schemas.microsoft.com/office/drawing/2014/main" val="1338485924"/>
                    </a:ext>
                  </a:extLst>
                </a:gridCol>
                <a:gridCol w="3040508">
                  <a:extLst>
                    <a:ext uri="{9D8B030D-6E8A-4147-A177-3AD203B41FA5}">
                      <a16:colId xmlns:a16="http://schemas.microsoft.com/office/drawing/2014/main" val="5277584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扶養調査日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6945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扶養対象者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083570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862935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401706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202851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80993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032717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74173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581953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994067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359290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0828084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3703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8610309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62220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144161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302248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7559780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725495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94132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963897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32163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D448E2-0C21-DC58-56B9-623E3E58C3E7}"/>
              </a:ext>
            </a:extLst>
          </p:cNvPr>
          <p:cNvSpPr/>
          <p:nvPr/>
        </p:nvSpPr>
        <p:spPr>
          <a:xfrm>
            <a:off x="2936144" y="1401102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援助可否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C0D4541-C1CB-E08D-F330-FF6A91D8C5FE}"/>
              </a:ext>
            </a:extLst>
          </p:cNvPr>
          <p:cNvSpPr/>
          <p:nvPr/>
        </p:nvSpPr>
        <p:spPr>
          <a:xfrm>
            <a:off x="2936144" y="2172530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援助可否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894FCD4-E0E4-1A2C-E275-DFD022F7F3E3}"/>
              </a:ext>
            </a:extLst>
          </p:cNvPr>
          <p:cNvSpPr/>
          <p:nvPr/>
        </p:nvSpPr>
        <p:spPr>
          <a:xfrm>
            <a:off x="2936144" y="1796383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援助開始時期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D042C4C-598B-DCBB-07F5-23F946E26E61}"/>
              </a:ext>
            </a:extLst>
          </p:cNvPr>
          <p:cNvSpPr/>
          <p:nvPr/>
        </p:nvSpPr>
        <p:spPr>
          <a:xfrm>
            <a:off x="2936144" y="2554048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援助開始時期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60ECAE4-F5B0-E3E4-38ED-89A13D9D2515}"/>
              </a:ext>
            </a:extLst>
          </p:cNvPr>
          <p:cNvSpPr/>
          <p:nvPr/>
        </p:nvSpPr>
        <p:spPr>
          <a:xfrm>
            <a:off x="4603433" y="1796383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具体的な支援内容及び頻度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6AB559F-B875-93B4-E196-4A08877ABB9D}"/>
              </a:ext>
            </a:extLst>
          </p:cNvPr>
          <p:cNvSpPr/>
          <p:nvPr/>
        </p:nvSpPr>
        <p:spPr>
          <a:xfrm>
            <a:off x="4603433" y="2172530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金銭的な援助の可否　理由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D8091A-0ACB-D8DB-A3B3-924C74B9B1CD}"/>
              </a:ext>
            </a:extLst>
          </p:cNvPr>
          <p:cNvSpPr/>
          <p:nvPr/>
        </p:nvSpPr>
        <p:spPr>
          <a:xfrm>
            <a:off x="4603433" y="1403022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精神的な支援の可否　理由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5F6DA9E-2F50-C238-5BAC-A8C11DFD1039}"/>
              </a:ext>
            </a:extLst>
          </p:cNvPr>
          <p:cNvSpPr/>
          <p:nvPr/>
        </p:nvSpPr>
        <p:spPr>
          <a:xfrm>
            <a:off x="4603433" y="2545135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援助の方法・程度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CD9D5D4-D25E-8165-7F14-7896EC9FB2EA}"/>
              </a:ext>
            </a:extLst>
          </p:cNvPr>
          <p:cNvSpPr/>
          <p:nvPr/>
        </p:nvSpPr>
        <p:spPr>
          <a:xfrm>
            <a:off x="1013677" y="1486217"/>
            <a:ext cx="476671" cy="2350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1561CE6-C040-E901-0C3B-80BD74B31215}"/>
              </a:ext>
            </a:extLst>
          </p:cNvPr>
          <p:cNvSpPr/>
          <p:nvPr/>
        </p:nvSpPr>
        <p:spPr>
          <a:xfrm>
            <a:off x="996667" y="2305534"/>
            <a:ext cx="524338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898133D-9A15-24F0-7A55-B2A775D481E6}"/>
              </a:ext>
            </a:extLst>
          </p:cNvPr>
          <p:cNvSpPr/>
          <p:nvPr/>
        </p:nvSpPr>
        <p:spPr>
          <a:xfrm>
            <a:off x="162496" y="1943398"/>
            <a:ext cx="167103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A79DB80-40E3-9A9F-482C-98C7B112C11B}"/>
              </a:ext>
            </a:extLst>
          </p:cNvPr>
          <p:cNvSpPr/>
          <p:nvPr/>
        </p:nvSpPr>
        <p:spPr>
          <a:xfrm>
            <a:off x="141907" y="782772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扶養調査結果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56BBC74-980E-A431-FFA9-A729A90F9F6D}"/>
              </a:ext>
            </a:extLst>
          </p:cNvPr>
          <p:cNvSpPr/>
          <p:nvPr/>
        </p:nvSpPr>
        <p:spPr>
          <a:xfrm>
            <a:off x="383840" y="1504363"/>
            <a:ext cx="545478" cy="2123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FBCB2A6-EC92-9005-51B8-C218FBDBD0E6}"/>
              </a:ext>
            </a:extLst>
          </p:cNvPr>
          <p:cNvSpPr/>
          <p:nvPr/>
        </p:nvSpPr>
        <p:spPr>
          <a:xfrm>
            <a:off x="390664" y="2251187"/>
            <a:ext cx="545478" cy="25817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扶養対象者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E945CD1-01EB-787B-4E6A-B496FA8F347D}"/>
              </a:ext>
            </a:extLst>
          </p:cNvPr>
          <p:cNvSpPr/>
          <p:nvPr/>
        </p:nvSpPr>
        <p:spPr>
          <a:xfrm>
            <a:off x="1570678" y="1939491"/>
            <a:ext cx="433337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CBE532B-EFEC-FC65-C72C-45596A5095FC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C9C78C4-261C-DCA2-E72E-9AD1025D027E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8CE8F0B-5627-2611-116C-4613CA1D52A1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D305D44-2416-8A4E-6275-9B17B0B7AEA6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C5105A9-E36F-165A-8C7B-88C87EF9D0D6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30278577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1928CEC-C3AD-468C-BB9C-93DA264F8275}"/>
</file>

<file path=customXml/itemProps2.xml><?xml version="1.0" encoding="utf-8"?>
<ds:datastoreItem xmlns:ds="http://schemas.openxmlformats.org/officeDocument/2006/customXml" ds:itemID="{D947593B-A3F6-4172-AE82-E415325B19D2}"/>
</file>

<file path=customXml/itemProps3.xml><?xml version="1.0" encoding="utf-8"?>
<ds:datastoreItem xmlns:ds="http://schemas.openxmlformats.org/officeDocument/2006/customXml" ds:itemID="{8161FDC1-235F-4093-B0D3-3F0B3CBC6A4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11821</TotalTime>
  <Words>275</Words>
  <Application>Microsoft Office PowerPoint</Application>
  <PresentationFormat>A4 210 x 297 mm</PresentationFormat>
  <Paragraphs>102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121</cp:revision>
  <dcterms:created xsi:type="dcterms:W3CDTF">2022-01-20T04:34:58Z</dcterms:created>
  <dcterms:modified xsi:type="dcterms:W3CDTF">2024-03-13T09:04:47Z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