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6CAE05-F613-4361-B4EE-EDB210AA753B}" v="6" dt="2022-08-22T00:31:11.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3408" y="13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40C0890-0092-4447-AC4C-06C4AC00DCF2}"/>
              </a:ext>
            </a:extLst>
          </p:cNvPr>
          <p:cNvGraphicFramePr>
            <a:graphicFrameLocks noGrp="1"/>
          </p:cNvGraphicFramePr>
          <p:nvPr>
            <p:extLst>
              <p:ext uri="{D42A27DB-BD31-4B8C-83A1-F6EECF244321}">
                <p14:modId xmlns:p14="http://schemas.microsoft.com/office/powerpoint/2010/main" val="3410452055"/>
              </p:ext>
            </p:extLst>
          </p:nvPr>
        </p:nvGraphicFramePr>
        <p:xfrm>
          <a:off x="552530" y="2844875"/>
          <a:ext cx="5761595" cy="4157980"/>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416795">
                  <a:extLst>
                    <a:ext uri="{9D8B030D-6E8A-4147-A177-3AD203B41FA5}">
                      <a16:colId xmlns:a16="http://schemas.microsoft.com/office/drawing/2014/main" val="535330216"/>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575629">
                <a:tc gridSpan="14">
                  <a:txBody>
                    <a:bodyPr/>
                    <a:lstStyle/>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条の規定に基づき、別紙の　　　　　　　　　　　　　　　　　　記載の調査対象者（計　　　　　　　　　　　　　人分）について、貴行本支店における預金口座の有無、及び口座保有されている場合の残高を照会します。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なお、当事務所において、入手した資料については、情報の秘密の保護に万全を期していますので念のため申し添え</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全国銀行協会取りまとめ「生活保護法第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29</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条に基づく調査における『本店等一括照会』実施要領」（令和元年</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10</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月</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11</a:t>
                      </a:r>
                    </a:p>
                    <a:p>
                      <a:pPr marL="0" marR="0" lvl="0" indent="0" algn="l" defTabSz="685800" rtl="0" eaLnBrk="1" fontAlgn="t" latinLnBrk="0" hangingPunct="1">
                        <a:lnSpc>
                          <a:spcPct val="100000"/>
                        </a:lnSpc>
                        <a:spcBef>
                          <a:spcPts val="200"/>
                        </a:spcBef>
                        <a:spcAft>
                          <a:spcPts val="0"/>
                        </a:spcAft>
                        <a:buClrTx/>
                        <a:buSzTx/>
                        <a:buFontTx/>
                        <a:buNone/>
                        <a:tabLst/>
                        <a:defRPr/>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日付事会第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47</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号）によりご回答ください。</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調査対象者である要保護者（被保護者であったもの、扶養義務者を含む）の調査への同意については、書面（同意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書）を徴取の上、当福祉事務所において当該書面を保管している旨を申し添えます。また、当該書面の提供依頼があっ</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た場合は、その写しを速やかに提供いたします。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a:noFill/>
                    </a:lnL>
                    <a:lnR>
                      <a:noFill/>
                    </a:lnR>
                    <a:lnT>
                      <a:noFill/>
                    </a:lnT>
                    <a:lnB w="12700" cmpd="sng">
                      <a:noFill/>
                      <a:prstDash val="soli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05622">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12700" cmpd="sng">
                      <a:noFill/>
                      <a:prstDash val="soli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455994116"/>
                  </a:ext>
                </a:extLst>
              </a:tr>
              <a:tr h="1839209">
                <a:tc gridSpan="14">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（資料の提供等）</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めに必要があると認めるときは、次の各号に掲げる者の当該各号に定める事項につき、官公署、日本年金機構若しくは</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国民年金法（昭和</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必要な書類の閲覧若しくは資料の提供を求め、又は銀行、信託会社、次の各号に掲げる者の雇主その他の関係人に、</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報告を求めることができる。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機関における保護の決定及び実施の状況その他政令で定める事項（被保護者であつた者にあつては、氏名及び住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所又は居所、健康状態並びに他の保護の実施機関における保護の決定及び実施の状況を除き、保護を受けていた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期間における事項に限る。）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者であつた者の扶養義務者にあつては、氏名及び住所又は居所を除き、当該被保護者であつた者が保護を受けて</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いた期間における事項に限る。）</a:t>
                      </a:r>
                    </a:p>
                  </a:txBody>
                  <a:tcPr marL="0" marR="0" marT="0" marB="0">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正方形/長方形 19">
            <a:extLst>
              <a:ext uri="{FF2B5EF4-FFF2-40B4-BE49-F238E27FC236}">
                <a16:creationId xmlns:a16="http://schemas.microsoft.com/office/drawing/2014/main" id="{CCD8C3E3-437F-4EA4-BF74-DD5798409765}"/>
              </a:ext>
            </a:extLst>
          </p:cNvPr>
          <p:cNvSpPr/>
          <p:nvPr/>
        </p:nvSpPr>
        <p:spPr>
          <a:xfrm>
            <a:off x="5792386" y="1128358"/>
            <a:ext cx="482600" cy="47307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sp>
        <p:nvSpPr>
          <p:cNvPr id="39" name="正方形/長方形 38">
            <a:extLst>
              <a:ext uri="{FF2B5EF4-FFF2-40B4-BE49-F238E27FC236}">
                <a16:creationId xmlns:a16="http://schemas.microsoft.com/office/drawing/2014/main" id="{0509DB69-84A9-4BF5-A032-C168E28500A4}"/>
              </a:ext>
            </a:extLst>
          </p:cNvPr>
          <p:cNvSpPr/>
          <p:nvPr/>
        </p:nvSpPr>
        <p:spPr>
          <a:xfrm>
            <a:off x="613942" y="79141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41" name="正方形/長方形 40">
            <a:extLst>
              <a:ext uri="{FF2B5EF4-FFF2-40B4-BE49-F238E27FC236}">
                <a16:creationId xmlns:a16="http://schemas.microsoft.com/office/drawing/2014/main" id="{1E373A3E-143B-493D-B9F4-CF7AA709942C}"/>
              </a:ext>
            </a:extLst>
          </p:cNvPr>
          <p:cNvSpPr/>
          <p:nvPr/>
        </p:nvSpPr>
        <p:spPr>
          <a:xfrm>
            <a:off x="613942" y="9565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42" name="正方形/長方形 41">
            <a:extLst>
              <a:ext uri="{FF2B5EF4-FFF2-40B4-BE49-F238E27FC236}">
                <a16:creationId xmlns:a16="http://schemas.microsoft.com/office/drawing/2014/main" id="{B0E7CC98-8FED-4A0D-9960-3F8A9EA4524C}"/>
              </a:ext>
            </a:extLst>
          </p:cNvPr>
          <p:cNvSpPr/>
          <p:nvPr/>
        </p:nvSpPr>
        <p:spPr>
          <a:xfrm>
            <a:off x="613942" y="1121645"/>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45" name="正方形/長方形 44">
            <a:extLst>
              <a:ext uri="{FF2B5EF4-FFF2-40B4-BE49-F238E27FC236}">
                <a16:creationId xmlns:a16="http://schemas.microsoft.com/office/drawing/2014/main" id="{AD24BE84-6AE9-4606-B3F2-32A9B3F66BB7}"/>
              </a:ext>
            </a:extLst>
          </p:cNvPr>
          <p:cNvSpPr/>
          <p:nvPr/>
        </p:nvSpPr>
        <p:spPr>
          <a:xfrm>
            <a:off x="1724696" y="112164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6" name="正方形/長方形 45">
            <a:extLst>
              <a:ext uri="{FF2B5EF4-FFF2-40B4-BE49-F238E27FC236}">
                <a16:creationId xmlns:a16="http://schemas.microsoft.com/office/drawing/2014/main" id="{DD83670A-DEFF-4B6F-9CF0-0066EC6666D7}"/>
              </a:ext>
            </a:extLst>
          </p:cNvPr>
          <p:cNvSpPr/>
          <p:nvPr/>
        </p:nvSpPr>
        <p:spPr>
          <a:xfrm>
            <a:off x="5209842" y="791415"/>
            <a:ext cx="647168" cy="13340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7" name="正方形/長方形 46">
            <a:extLst>
              <a:ext uri="{FF2B5EF4-FFF2-40B4-BE49-F238E27FC236}">
                <a16:creationId xmlns:a16="http://schemas.microsoft.com/office/drawing/2014/main" id="{1D6ABA87-68A9-4FC3-9726-90A334F1E4D7}"/>
              </a:ext>
            </a:extLst>
          </p:cNvPr>
          <p:cNvSpPr/>
          <p:nvPr/>
        </p:nvSpPr>
        <p:spPr>
          <a:xfrm>
            <a:off x="5209010" y="9565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94DC90FE-0CA4-429E-B46C-D91EFF0E8AF2}"/>
              </a:ext>
            </a:extLst>
          </p:cNvPr>
          <p:cNvSpPr/>
          <p:nvPr/>
        </p:nvSpPr>
        <p:spPr>
          <a:xfrm>
            <a:off x="3922381" y="128426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9" name="正方形/長方形 48">
            <a:extLst>
              <a:ext uri="{FF2B5EF4-FFF2-40B4-BE49-F238E27FC236}">
                <a16:creationId xmlns:a16="http://schemas.microsoft.com/office/drawing/2014/main" id="{464F12CB-5E8D-4B22-80E8-0B8D5F8D035D}"/>
              </a:ext>
            </a:extLst>
          </p:cNvPr>
          <p:cNvSpPr/>
          <p:nvPr/>
        </p:nvSpPr>
        <p:spPr>
          <a:xfrm>
            <a:off x="3922381" y="144456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0" name="正方形/長方形 49">
            <a:extLst>
              <a:ext uri="{FF2B5EF4-FFF2-40B4-BE49-F238E27FC236}">
                <a16:creationId xmlns:a16="http://schemas.microsoft.com/office/drawing/2014/main" id="{CE8A1673-532A-473F-9874-BEB9A3FE04D2}"/>
              </a:ext>
            </a:extLst>
          </p:cNvPr>
          <p:cNvSpPr/>
          <p:nvPr/>
        </p:nvSpPr>
        <p:spPr>
          <a:xfrm>
            <a:off x="4855831" y="128426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50F5862B-0957-4396-B3B8-2D4589DD7D4B}"/>
              </a:ext>
            </a:extLst>
          </p:cNvPr>
          <p:cNvSpPr/>
          <p:nvPr/>
        </p:nvSpPr>
        <p:spPr>
          <a:xfrm>
            <a:off x="613942" y="1286759"/>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2" name="正方形/長方形 51">
            <a:extLst>
              <a:ext uri="{FF2B5EF4-FFF2-40B4-BE49-F238E27FC236}">
                <a16:creationId xmlns:a16="http://schemas.microsoft.com/office/drawing/2014/main" id="{8CFED8D6-10EA-4814-911A-A31EA6534F48}"/>
              </a:ext>
            </a:extLst>
          </p:cNvPr>
          <p:cNvSpPr/>
          <p:nvPr/>
        </p:nvSpPr>
        <p:spPr>
          <a:xfrm>
            <a:off x="613942" y="62630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3" name="正方形/長方形 52">
            <a:extLst>
              <a:ext uri="{FF2B5EF4-FFF2-40B4-BE49-F238E27FC236}">
                <a16:creationId xmlns:a16="http://schemas.microsoft.com/office/drawing/2014/main" id="{FA5ED19D-E793-477C-8D41-1F6A4BC1EC56}"/>
              </a:ext>
            </a:extLst>
          </p:cNvPr>
          <p:cNvSpPr/>
          <p:nvPr/>
        </p:nvSpPr>
        <p:spPr>
          <a:xfrm>
            <a:off x="4855831" y="144456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福祉事務所番号</a:t>
            </a:r>
          </a:p>
        </p:txBody>
      </p:sp>
      <p:sp>
        <p:nvSpPr>
          <p:cNvPr id="54" name="正方形/長方形 53">
            <a:extLst>
              <a:ext uri="{FF2B5EF4-FFF2-40B4-BE49-F238E27FC236}">
                <a16:creationId xmlns:a16="http://schemas.microsoft.com/office/drawing/2014/main" id="{ACC4B648-4D61-415C-84EB-E1D431714147}"/>
              </a:ext>
            </a:extLst>
          </p:cNvPr>
          <p:cNvSpPr/>
          <p:nvPr/>
        </p:nvSpPr>
        <p:spPr>
          <a:xfrm>
            <a:off x="578569" y="1529889"/>
            <a:ext cx="1438746" cy="46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生活保護</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本店等一括照会</a:t>
            </a:r>
          </a:p>
        </p:txBody>
      </p:sp>
      <p:sp>
        <p:nvSpPr>
          <p:cNvPr id="55" name="Rectangle 109">
            <a:extLst>
              <a:ext uri="{FF2B5EF4-FFF2-40B4-BE49-F238E27FC236}">
                <a16:creationId xmlns:a16="http://schemas.microsoft.com/office/drawing/2014/main" id="{5D798A54-3D03-4043-BEC0-A27B9386C6E5}"/>
              </a:ext>
            </a:extLst>
          </p:cNvPr>
          <p:cNvSpPr>
            <a:spLocks noChangeArrowheads="1"/>
          </p:cNvSpPr>
          <p:nvPr/>
        </p:nvSpPr>
        <p:spPr bwMode="auto">
          <a:xfrm>
            <a:off x="554125" y="2483658"/>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6" name="正方形/長方形 55">
            <a:extLst>
              <a:ext uri="{FF2B5EF4-FFF2-40B4-BE49-F238E27FC236}">
                <a16:creationId xmlns:a16="http://schemas.microsoft.com/office/drawing/2014/main" id="{FF9DED26-E7A7-4C6A-9072-AF7C3F5937B5}"/>
              </a:ext>
            </a:extLst>
          </p:cNvPr>
          <p:cNvSpPr/>
          <p:nvPr/>
        </p:nvSpPr>
        <p:spPr>
          <a:xfrm>
            <a:off x="3505200" y="7084195"/>
            <a:ext cx="2647949" cy="125652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545"/>
              </a:spcAf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180975">
              <a:spcBef>
                <a:spcPts val="20"/>
              </a:spcBef>
              <a:spcAft>
                <a:spcPts val="545"/>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担当部署</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連絡先</a:t>
            </a:r>
          </a:p>
        </p:txBody>
      </p:sp>
      <p:sp>
        <p:nvSpPr>
          <p:cNvPr id="57" name="正方形/長方形 56">
            <a:extLst>
              <a:ext uri="{FF2B5EF4-FFF2-40B4-BE49-F238E27FC236}">
                <a16:creationId xmlns:a16="http://schemas.microsoft.com/office/drawing/2014/main" id="{FF54DCD9-34B7-45E6-B75C-A3241AE14421}"/>
              </a:ext>
            </a:extLst>
          </p:cNvPr>
          <p:cNvSpPr/>
          <p:nvPr/>
        </p:nvSpPr>
        <p:spPr>
          <a:xfrm>
            <a:off x="3694707" y="754691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回答先の名称</a:t>
            </a:r>
          </a:p>
        </p:txBody>
      </p:sp>
      <p:sp>
        <p:nvSpPr>
          <p:cNvPr id="65" name="正方形/長方形 64">
            <a:extLst>
              <a:ext uri="{FF2B5EF4-FFF2-40B4-BE49-F238E27FC236}">
                <a16:creationId xmlns:a16="http://schemas.microsoft.com/office/drawing/2014/main" id="{10D40986-A3F4-404F-8683-48C41D1FB842}"/>
              </a:ext>
            </a:extLst>
          </p:cNvPr>
          <p:cNvSpPr/>
          <p:nvPr/>
        </p:nvSpPr>
        <p:spPr>
          <a:xfrm>
            <a:off x="5237584" y="7953154"/>
            <a:ext cx="422435"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FF83266-7EBF-4A85-BCD5-D04F592546B6}"/>
              </a:ext>
            </a:extLst>
          </p:cNvPr>
          <p:cNvSpPr/>
          <p:nvPr/>
        </p:nvSpPr>
        <p:spPr>
          <a:xfrm>
            <a:off x="1127466" y="8171546"/>
            <a:ext cx="597229"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765C71F0-082D-44A3-813F-FE1891B64C37}"/>
              </a:ext>
            </a:extLst>
          </p:cNvPr>
          <p:cNvSpPr/>
          <p:nvPr/>
        </p:nvSpPr>
        <p:spPr>
          <a:xfrm>
            <a:off x="1958811" y="8171546"/>
            <a:ext cx="703365"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8EF912-E5DC-4E62-86E8-AFE15D3C9993}"/>
              </a:ext>
            </a:extLst>
          </p:cNvPr>
          <p:cNvSpPr/>
          <p:nvPr/>
        </p:nvSpPr>
        <p:spPr>
          <a:xfrm>
            <a:off x="403038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回答先の郵便番号</a:t>
            </a:r>
          </a:p>
        </p:txBody>
      </p:sp>
      <p:sp>
        <p:nvSpPr>
          <p:cNvPr id="27" name="正方形/長方形 26">
            <a:extLst>
              <a:ext uri="{FF2B5EF4-FFF2-40B4-BE49-F238E27FC236}">
                <a16:creationId xmlns:a16="http://schemas.microsoft.com/office/drawing/2014/main" id="{52C45669-5549-4B84-8451-B13D937DF177}"/>
              </a:ext>
            </a:extLst>
          </p:cNvPr>
          <p:cNvSpPr/>
          <p:nvPr/>
        </p:nvSpPr>
        <p:spPr>
          <a:xfrm>
            <a:off x="504243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回答先の住所</a:t>
            </a:r>
          </a:p>
        </p:txBody>
      </p:sp>
      <p:sp>
        <p:nvSpPr>
          <p:cNvPr id="28" name="正方形/長方形 27">
            <a:extLst>
              <a:ext uri="{FF2B5EF4-FFF2-40B4-BE49-F238E27FC236}">
                <a16:creationId xmlns:a16="http://schemas.microsoft.com/office/drawing/2014/main" id="{DF2AE8C9-DD30-4BBE-8F71-664AEEC21370}"/>
              </a:ext>
            </a:extLst>
          </p:cNvPr>
          <p:cNvSpPr/>
          <p:nvPr/>
        </p:nvSpPr>
        <p:spPr>
          <a:xfrm>
            <a:off x="4246381" y="7729820"/>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回答先の担当部課名称</a:t>
            </a:r>
          </a:p>
        </p:txBody>
      </p:sp>
      <p:sp>
        <p:nvSpPr>
          <p:cNvPr id="29" name="正方形/長方形 28">
            <a:extLst>
              <a:ext uri="{FF2B5EF4-FFF2-40B4-BE49-F238E27FC236}">
                <a16:creationId xmlns:a16="http://schemas.microsoft.com/office/drawing/2014/main" id="{1936B1FA-19D7-4908-889C-197534D6586A}"/>
              </a:ext>
            </a:extLst>
          </p:cNvPr>
          <p:cNvSpPr/>
          <p:nvPr/>
        </p:nvSpPr>
        <p:spPr>
          <a:xfrm>
            <a:off x="4261814" y="8162996"/>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回答先の連絡先</a:t>
            </a:r>
          </a:p>
        </p:txBody>
      </p:sp>
      <p:sp>
        <p:nvSpPr>
          <p:cNvPr id="30" name="正方形/長方形 29">
            <a:extLst>
              <a:ext uri="{FF2B5EF4-FFF2-40B4-BE49-F238E27FC236}">
                <a16:creationId xmlns:a16="http://schemas.microsoft.com/office/drawing/2014/main" id="{BD533A8A-CAD9-456E-8DB7-1CAF96CFC586}"/>
              </a:ext>
            </a:extLst>
          </p:cNvPr>
          <p:cNvSpPr/>
          <p:nvPr/>
        </p:nvSpPr>
        <p:spPr>
          <a:xfrm>
            <a:off x="4265489" y="7957326"/>
            <a:ext cx="568869"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39E1E4E0-086E-4D2F-A54A-8DB555135412}"/>
              </a:ext>
            </a:extLst>
          </p:cNvPr>
          <p:cNvSpPr/>
          <p:nvPr/>
        </p:nvSpPr>
        <p:spPr>
          <a:xfrm>
            <a:off x="5237584" y="2990046"/>
            <a:ext cx="940413"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調査対象者人数</a:t>
            </a:r>
          </a:p>
        </p:txBody>
      </p:sp>
      <p:sp>
        <p:nvSpPr>
          <p:cNvPr id="33" name="正方形/長方形 32">
            <a:extLst>
              <a:ext uri="{FF2B5EF4-FFF2-40B4-BE49-F238E27FC236}">
                <a16:creationId xmlns:a16="http://schemas.microsoft.com/office/drawing/2014/main" id="{58A306F3-215D-4D68-AC9F-1C3ED79501C8}"/>
              </a:ext>
            </a:extLst>
          </p:cNvPr>
          <p:cNvSpPr/>
          <p:nvPr/>
        </p:nvSpPr>
        <p:spPr>
          <a:xfrm>
            <a:off x="2754294" y="2998897"/>
            <a:ext cx="1322406"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別紙項番号</a:t>
            </a:r>
          </a:p>
        </p:txBody>
      </p:sp>
    </p:spTree>
    <p:extLst>
      <p:ext uri="{BB962C8B-B14F-4D97-AF65-F5344CB8AC3E}">
        <p14:creationId xmlns:p14="http://schemas.microsoft.com/office/powerpoint/2010/main" val="355252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表 40">
            <a:extLst>
              <a:ext uri="{FF2B5EF4-FFF2-40B4-BE49-F238E27FC236}">
                <a16:creationId xmlns:a16="http://schemas.microsoft.com/office/drawing/2014/main" id="{1EA7D742-A4CA-4AAA-8352-84FFA1E2C023}"/>
              </a:ext>
            </a:extLst>
          </p:cNvPr>
          <p:cNvGraphicFramePr>
            <a:graphicFrameLocks noGrp="1"/>
          </p:cNvGraphicFramePr>
          <p:nvPr>
            <p:extLst>
              <p:ext uri="{D42A27DB-BD31-4B8C-83A1-F6EECF244321}">
                <p14:modId xmlns:p14="http://schemas.microsoft.com/office/powerpoint/2010/main" val="2471757227"/>
              </p:ext>
            </p:extLst>
          </p:nvPr>
        </p:nvGraphicFramePr>
        <p:xfrm>
          <a:off x="566670" y="1150316"/>
          <a:ext cx="5738875" cy="3042000"/>
        </p:xfrm>
        <a:graphic>
          <a:graphicData uri="http://schemas.openxmlformats.org/drawingml/2006/table">
            <a:tbl>
              <a:tblPr/>
              <a:tblGrid>
                <a:gridCol w="539687">
                  <a:extLst>
                    <a:ext uri="{9D8B030D-6E8A-4147-A177-3AD203B41FA5}">
                      <a16:colId xmlns:a16="http://schemas.microsoft.com/office/drawing/2014/main" val="2772753053"/>
                    </a:ext>
                  </a:extLst>
                </a:gridCol>
                <a:gridCol w="539687">
                  <a:extLst>
                    <a:ext uri="{9D8B030D-6E8A-4147-A177-3AD203B41FA5}">
                      <a16:colId xmlns:a16="http://schemas.microsoft.com/office/drawing/2014/main" val="818942859"/>
                    </a:ext>
                  </a:extLst>
                </a:gridCol>
                <a:gridCol w="1007217">
                  <a:extLst>
                    <a:ext uri="{9D8B030D-6E8A-4147-A177-3AD203B41FA5}">
                      <a16:colId xmlns:a16="http://schemas.microsoft.com/office/drawing/2014/main" val="3330793691"/>
                    </a:ext>
                  </a:extLst>
                </a:gridCol>
                <a:gridCol w="1007217">
                  <a:extLst>
                    <a:ext uri="{9D8B030D-6E8A-4147-A177-3AD203B41FA5}">
                      <a16:colId xmlns:a16="http://schemas.microsoft.com/office/drawing/2014/main" val="4156789848"/>
                    </a:ext>
                  </a:extLst>
                </a:gridCol>
                <a:gridCol w="537980">
                  <a:extLst>
                    <a:ext uri="{9D8B030D-6E8A-4147-A177-3AD203B41FA5}">
                      <a16:colId xmlns:a16="http://schemas.microsoft.com/office/drawing/2014/main" val="3053279036"/>
                    </a:ext>
                  </a:extLst>
                </a:gridCol>
                <a:gridCol w="582811">
                  <a:extLst>
                    <a:ext uri="{9D8B030D-6E8A-4147-A177-3AD203B41FA5}">
                      <a16:colId xmlns:a16="http://schemas.microsoft.com/office/drawing/2014/main" val="1622100544"/>
                    </a:ext>
                  </a:extLst>
                </a:gridCol>
                <a:gridCol w="762138">
                  <a:extLst>
                    <a:ext uri="{9D8B030D-6E8A-4147-A177-3AD203B41FA5}">
                      <a16:colId xmlns:a16="http://schemas.microsoft.com/office/drawing/2014/main" val="545066834"/>
                    </a:ext>
                  </a:extLst>
                </a:gridCol>
                <a:gridCol w="762138">
                  <a:extLst>
                    <a:ext uri="{9D8B030D-6E8A-4147-A177-3AD203B41FA5}">
                      <a16:colId xmlns:a16="http://schemas.microsoft.com/office/drawing/2014/main" val="2954775833"/>
                    </a:ext>
                  </a:extLst>
                </a:gridCol>
              </a:tblGrid>
              <a:tr h="234000">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世帯主</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１</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519924"/>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1971358"/>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3854855"/>
                  </a:ext>
                </a:extLst>
              </a:tr>
              <a:tr h="468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現住所</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endParaRPr lang="ja-JP" sz="1200" kern="100" dirty="0">
                        <a:effectLst/>
                        <a:latin typeface="Times New Roman" panose="02020603050405020304" pitchFamily="18" charset="0"/>
                        <a:ea typeface="ＭＳ 明朝" panose="02020609040205080304" pitchFamily="17" charset="-128"/>
                      </a:endParaRPr>
                    </a:p>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4791989"/>
                  </a:ext>
                </a:extLst>
              </a:tr>
              <a:tr h="234000">
                <a:tc rowSpan="8">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世帯員</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２</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426449"/>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7144143"/>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995015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1198716"/>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４</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8883971"/>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7993190"/>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５</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73764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6086911"/>
                  </a:ext>
                </a:extLst>
              </a:tr>
            </a:tbl>
          </a:graphicData>
        </a:graphic>
      </p:graphicFrame>
      <p:graphicFrame>
        <p:nvGraphicFramePr>
          <p:cNvPr id="42" name="表 41">
            <a:extLst>
              <a:ext uri="{FF2B5EF4-FFF2-40B4-BE49-F238E27FC236}">
                <a16:creationId xmlns:a16="http://schemas.microsoft.com/office/drawing/2014/main" id="{DF8C7D32-0ED6-4995-BB0F-DB132ABDE521}"/>
              </a:ext>
            </a:extLst>
          </p:cNvPr>
          <p:cNvGraphicFramePr>
            <a:graphicFrameLocks noGrp="1"/>
          </p:cNvGraphicFramePr>
          <p:nvPr>
            <p:extLst>
              <p:ext uri="{D42A27DB-BD31-4B8C-83A1-F6EECF244321}">
                <p14:modId xmlns:p14="http://schemas.microsoft.com/office/powerpoint/2010/main" val="2045173111"/>
              </p:ext>
            </p:extLst>
          </p:nvPr>
        </p:nvGraphicFramePr>
        <p:xfrm>
          <a:off x="566671" y="5010272"/>
          <a:ext cx="5750056" cy="2569704"/>
        </p:xfrm>
        <a:graphic>
          <a:graphicData uri="http://schemas.openxmlformats.org/drawingml/2006/table">
            <a:tbl>
              <a:tblPr/>
              <a:tblGrid>
                <a:gridCol w="774639">
                  <a:extLst>
                    <a:ext uri="{9D8B030D-6E8A-4147-A177-3AD203B41FA5}">
                      <a16:colId xmlns:a16="http://schemas.microsoft.com/office/drawing/2014/main" val="525693421"/>
                    </a:ext>
                  </a:extLst>
                </a:gridCol>
                <a:gridCol w="204435">
                  <a:extLst>
                    <a:ext uri="{9D8B030D-6E8A-4147-A177-3AD203B41FA5}">
                      <a16:colId xmlns:a16="http://schemas.microsoft.com/office/drawing/2014/main" val="3806381666"/>
                    </a:ext>
                  </a:extLst>
                </a:gridCol>
                <a:gridCol w="197901">
                  <a:extLst>
                    <a:ext uri="{9D8B030D-6E8A-4147-A177-3AD203B41FA5}">
                      <a16:colId xmlns:a16="http://schemas.microsoft.com/office/drawing/2014/main" val="827437245"/>
                    </a:ext>
                  </a:extLst>
                </a:gridCol>
                <a:gridCol w="197901">
                  <a:extLst>
                    <a:ext uri="{9D8B030D-6E8A-4147-A177-3AD203B41FA5}">
                      <a16:colId xmlns:a16="http://schemas.microsoft.com/office/drawing/2014/main" val="1217973544"/>
                    </a:ext>
                  </a:extLst>
                </a:gridCol>
                <a:gridCol w="197901">
                  <a:extLst>
                    <a:ext uri="{9D8B030D-6E8A-4147-A177-3AD203B41FA5}">
                      <a16:colId xmlns:a16="http://schemas.microsoft.com/office/drawing/2014/main" val="2841445842"/>
                    </a:ext>
                  </a:extLst>
                </a:gridCol>
                <a:gridCol w="1187404">
                  <a:extLst>
                    <a:ext uri="{9D8B030D-6E8A-4147-A177-3AD203B41FA5}">
                      <a16:colId xmlns:a16="http://schemas.microsoft.com/office/drawing/2014/main" val="385787567"/>
                    </a:ext>
                  </a:extLst>
                </a:gridCol>
                <a:gridCol w="329835">
                  <a:extLst>
                    <a:ext uri="{9D8B030D-6E8A-4147-A177-3AD203B41FA5}">
                      <a16:colId xmlns:a16="http://schemas.microsoft.com/office/drawing/2014/main" val="815353240"/>
                    </a:ext>
                  </a:extLst>
                </a:gridCol>
                <a:gridCol w="725637">
                  <a:extLst>
                    <a:ext uri="{9D8B030D-6E8A-4147-A177-3AD203B41FA5}">
                      <a16:colId xmlns:a16="http://schemas.microsoft.com/office/drawing/2014/main" val="2646498666"/>
                    </a:ext>
                  </a:extLst>
                </a:gridCol>
                <a:gridCol w="527736">
                  <a:extLst>
                    <a:ext uri="{9D8B030D-6E8A-4147-A177-3AD203B41FA5}">
                      <a16:colId xmlns:a16="http://schemas.microsoft.com/office/drawing/2014/main" val="691226608"/>
                    </a:ext>
                  </a:extLst>
                </a:gridCol>
                <a:gridCol w="197901">
                  <a:extLst>
                    <a:ext uri="{9D8B030D-6E8A-4147-A177-3AD203B41FA5}">
                      <a16:colId xmlns:a16="http://schemas.microsoft.com/office/drawing/2014/main" val="3859289663"/>
                    </a:ext>
                  </a:extLst>
                </a:gridCol>
                <a:gridCol w="197901">
                  <a:extLst>
                    <a:ext uri="{9D8B030D-6E8A-4147-A177-3AD203B41FA5}">
                      <a16:colId xmlns:a16="http://schemas.microsoft.com/office/drawing/2014/main" val="3065016563"/>
                    </a:ext>
                  </a:extLst>
                </a:gridCol>
                <a:gridCol w="197901">
                  <a:extLst>
                    <a:ext uri="{9D8B030D-6E8A-4147-A177-3AD203B41FA5}">
                      <a16:colId xmlns:a16="http://schemas.microsoft.com/office/drawing/2014/main" val="655657068"/>
                    </a:ext>
                  </a:extLst>
                </a:gridCol>
                <a:gridCol w="197901">
                  <a:extLst>
                    <a:ext uri="{9D8B030D-6E8A-4147-A177-3AD203B41FA5}">
                      <a16:colId xmlns:a16="http://schemas.microsoft.com/office/drawing/2014/main" val="1964855947"/>
                    </a:ext>
                  </a:extLst>
                </a:gridCol>
                <a:gridCol w="197901">
                  <a:extLst>
                    <a:ext uri="{9D8B030D-6E8A-4147-A177-3AD203B41FA5}">
                      <a16:colId xmlns:a16="http://schemas.microsoft.com/office/drawing/2014/main" val="2214981674"/>
                    </a:ext>
                  </a:extLst>
                </a:gridCol>
                <a:gridCol w="197901">
                  <a:extLst>
                    <a:ext uri="{9D8B030D-6E8A-4147-A177-3AD203B41FA5}">
                      <a16:colId xmlns:a16="http://schemas.microsoft.com/office/drawing/2014/main" val="4063652154"/>
                    </a:ext>
                  </a:extLst>
                </a:gridCol>
                <a:gridCol w="219261">
                  <a:extLst>
                    <a:ext uri="{9D8B030D-6E8A-4147-A177-3AD203B41FA5}">
                      <a16:colId xmlns:a16="http://schemas.microsoft.com/office/drawing/2014/main" val="2770331479"/>
                    </a:ext>
                  </a:extLst>
                </a:gridCol>
              </a:tblGrid>
              <a:tr h="249054">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旧住所</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en-US"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a:t>
                      </a: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3364329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81395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768539959"/>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8763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3374355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537518"/>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439916684"/>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381562"/>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059737375"/>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869812"/>
                  </a:ext>
                </a:extLst>
              </a:tr>
              <a:tr h="232065">
                <a:tc gridSpan="2">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746604751"/>
                  </a:ext>
                </a:extLst>
              </a:tr>
            </a:tbl>
          </a:graphicData>
        </a:graphic>
      </p:graphicFrame>
      <p:graphicFrame>
        <p:nvGraphicFramePr>
          <p:cNvPr id="43" name="表 42">
            <a:extLst>
              <a:ext uri="{FF2B5EF4-FFF2-40B4-BE49-F238E27FC236}">
                <a16:creationId xmlns:a16="http://schemas.microsoft.com/office/drawing/2014/main" id="{C209A4C6-F46B-4253-ADA3-F6A8D173545E}"/>
              </a:ext>
            </a:extLst>
          </p:cNvPr>
          <p:cNvGraphicFramePr>
            <a:graphicFrameLocks noGrp="1"/>
          </p:cNvGraphicFramePr>
          <p:nvPr>
            <p:extLst>
              <p:ext uri="{D42A27DB-BD31-4B8C-83A1-F6EECF244321}">
                <p14:modId xmlns:p14="http://schemas.microsoft.com/office/powerpoint/2010/main" val="1140444197"/>
              </p:ext>
            </p:extLst>
          </p:nvPr>
        </p:nvGraphicFramePr>
        <p:xfrm>
          <a:off x="566671" y="7882560"/>
          <a:ext cx="5738875" cy="605168"/>
        </p:xfrm>
        <a:graphic>
          <a:graphicData uri="http://schemas.openxmlformats.org/drawingml/2006/table">
            <a:tbl>
              <a:tblPr firstRow="1" firstCol="1" lastRow="1" lastCol="1" bandRow="1" bandCol="1"/>
              <a:tblGrid>
                <a:gridCol w="5738875">
                  <a:extLst>
                    <a:ext uri="{9D8B030D-6E8A-4147-A177-3AD203B41FA5}">
                      <a16:colId xmlns:a16="http://schemas.microsoft.com/office/drawing/2014/main" val="376751105"/>
                    </a:ext>
                  </a:extLst>
                </a:gridCol>
              </a:tblGrid>
              <a:tr h="605168">
                <a:tc>
                  <a:txBody>
                    <a:bodyPr/>
                    <a:lstStyle/>
                    <a:p>
                      <a:pPr marR="52705" algn="just"/>
                      <a:r>
                        <a:rPr lang="en-US" sz="900" kern="100" dirty="0">
                          <a:effectLst/>
                          <a:latin typeface="ＭＳ Ｐゴシック" panose="020B0600070205080204" pitchFamily="50" charset="-128"/>
                          <a:ea typeface="ＭＳ 明朝" panose="02020609040205080304" pitchFamily="17" charset="-128"/>
                        </a:rPr>
                        <a:t> </a:t>
                      </a:r>
                      <a:endParaRPr lang="ja-JP" sz="1200" kern="100" dirty="0">
                        <a:effectLst/>
                        <a:latin typeface="Times New Roman" panose="02020603050405020304" pitchFamily="18" charset="0"/>
                        <a:ea typeface="ＭＳ 明朝" panose="02020609040205080304" pitchFamily="17" charset="-128"/>
                      </a:endParaRPr>
                    </a:p>
                  </a:txBody>
                  <a:tcPr marL="65885" marR="658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9014221"/>
                  </a:ext>
                </a:extLst>
              </a:tr>
            </a:tbl>
          </a:graphicData>
        </a:graphic>
      </p:graphicFrame>
      <p:sp>
        <p:nvSpPr>
          <p:cNvPr id="48" name="正方形/長方形 47">
            <a:extLst>
              <a:ext uri="{FF2B5EF4-FFF2-40B4-BE49-F238E27FC236}">
                <a16:creationId xmlns:a16="http://schemas.microsoft.com/office/drawing/2014/main" id="{730E74BA-89E1-4499-B8B3-8619E82D0157}"/>
              </a:ext>
            </a:extLst>
          </p:cNvPr>
          <p:cNvSpPr/>
          <p:nvPr/>
        </p:nvSpPr>
        <p:spPr>
          <a:xfrm>
            <a:off x="5624512" y="701311"/>
            <a:ext cx="6668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652300"/>
            <a:ext cx="5760000" cy="498016"/>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別紙</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項番号</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調査対象者に関する情報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1" name="Rectangle 44">
            <a:extLst>
              <a:ext uri="{FF2B5EF4-FFF2-40B4-BE49-F238E27FC236}">
                <a16:creationId xmlns:a16="http://schemas.microsoft.com/office/drawing/2014/main" id="{86449569-0340-43F5-9F3D-11427294158D}"/>
              </a:ext>
            </a:extLst>
          </p:cNvPr>
          <p:cNvSpPr>
            <a:spLocks noChangeArrowheads="1"/>
          </p:cNvSpPr>
          <p:nvPr/>
        </p:nvSpPr>
        <p:spPr bwMode="auto">
          <a:xfrm>
            <a:off x="567744" y="9253700"/>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90713" algn="l"/>
                <a:tab pos="3781425" algn="l"/>
                <a:tab pos="5221288" algn="l"/>
              </a:tabLst>
            </a:pP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申請番号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ケース番号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職名</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52" name="Rectangle 43">
            <a:extLst>
              <a:ext uri="{FF2B5EF4-FFF2-40B4-BE49-F238E27FC236}">
                <a16:creationId xmlns:a16="http://schemas.microsoft.com/office/drawing/2014/main" id="{7F0B816B-5C95-4570-9584-DE59DFD1F7EE}"/>
              </a:ext>
            </a:extLst>
          </p:cNvPr>
          <p:cNvSpPr>
            <a:spLocks noChangeArrowheads="1"/>
          </p:cNvSpPr>
          <p:nvPr/>
        </p:nvSpPr>
        <p:spPr bwMode="auto">
          <a:xfrm>
            <a:off x="556730" y="4589025"/>
            <a:ext cx="5760000" cy="359517"/>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旧住所および調査対象者が保有している貴行預金口座</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3" name="Rectangle 43">
            <a:extLst>
              <a:ext uri="{FF2B5EF4-FFF2-40B4-BE49-F238E27FC236}">
                <a16:creationId xmlns:a16="http://schemas.microsoft.com/office/drawing/2014/main" id="{08AA54B1-5E2A-4D21-A9BD-71FA010DE68F}"/>
              </a:ext>
            </a:extLst>
          </p:cNvPr>
          <p:cNvSpPr>
            <a:spLocks noChangeArrowheads="1"/>
          </p:cNvSpPr>
          <p:nvPr/>
        </p:nvSpPr>
        <p:spPr bwMode="auto">
          <a:xfrm>
            <a:off x="556730" y="7661542"/>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1" dirty="0">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4" name="Rectangle 43">
            <a:extLst>
              <a:ext uri="{FF2B5EF4-FFF2-40B4-BE49-F238E27FC236}">
                <a16:creationId xmlns:a16="http://schemas.microsoft.com/office/drawing/2014/main" id="{AAE6FB68-D733-4C60-9252-FCE18A9A0E15}"/>
              </a:ext>
            </a:extLst>
          </p:cNvPr>
          <p:cNvSpPr>
            <a:spLocks noChangeArrowheads="1"/>
          </p:cNvSpPr>
          <p:nvPr/>
        </p:nvSpPr>
        <p:spPr bwMode="auto">
          <a:xfrm>
            <a:off x="556730" y="8487728"/>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以　　上</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F7BCDD44-B2AB-4F1B-BFDF-872D5846EEFC}"/>
              </a:ext>
            </a:extLst>
          </p:cNvPr>
          <p:cNvSpPr/>
          <p:nvPr/>
        </p:nvSpPr>
        <p:spPr>
          <a:xfrm>
            <a:off x="5780929" y="9304055"/>
            <a:ext cx="3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7" name="正方形/長方形 56">
            <a:extLst>
              <a:ext uri="{FF2B5EF4-FFF2-40B4-BE49-F238E27FC236}">
                <a16:creationId xmlns:a16="http://schemas.microsoft.com/office/drawing/2014/main" id="{053D8F23-4DC1-46A1-9EA0-3F99CC44EBD6}"/>
              </a:ext>
            </a:extLst>
          </p:cNvPr>
          <p:cNvSpPr/>
          <p:nvPr/>
        </p:nvSpPr>
        <p:spPr>
          <a:xfrm>
            <a:off x="4378954" y="9304055"/>
            <a:ext cx="47879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正方形/長方形 57">
            <a:extLst>
              <a:ext uri="{FF2B5EF4-FFF2-40B4-BE49-F238E27FC236}">
                <a16:creationId xmlns:a16="http://schemas.microsoft.com/office/drawing/2014/main" id="{D6D73171-D4B2-4836-857C-1707645DB4B7}"/>
              </a:ext>
            </a:extLst>
          </p:cNvPr>
          <p:cNvSpPr/>
          <p:nvPr/>
        </p:nvSpPr>
        <p:spPr>
          <a:xfrm>
            <a:off x="2599367" y="9304055"/>
            <a:ext cx="6845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9" name="正方形/長方形 58">
            <a:extLst>
              <a:ext uri="{FF2B5EF4-FFF2-40B4-BE49-F238E27FC236}">
                <a16:creationId xmlns:a16="http://schemas.microsoft.com/office/drawing/2014/main" id="{8954D8D3-5F52-4DB3-82E2-A42CC73A7B6C}"/>
              </a:ext>
            </a:extLst>
          </p:cNvPr>
          <p:cNvSpPr/>
          <p:nvPr/>
        </p:nvSpPr>
        <p:spPr>
          <a:xfrm>
            <a:off x="603840" y="9304055"/>
            <a:ext cx="5762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正方形/長方形 18">
            <a:extLst>
              <a:ext uri="{FF2B5EF4-FFF2-40B4-BE49-F238E27FC236}">
                <a16:creationId xmlns:a16="http://schemas.microsoft.com/office/drawing/2014/main" id="{59AD7DE8-18AA-49A4-A722-948624EAB166}"/>
              </a:ext>
            </a:extLst>
          </p:cNvPr>
          <p:cNvSpPr/>
          <p:nvPr/>
        </p:nvSpPr>
        <p:spPr>
          <a:xfrm>
            <a:off x="2887498" y="190654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現住所郵便番号</a:t>
            </a:r>
          </a:p>
        </p:txBody>
      </p:sp>
      <p:sp>
        <p:nvSpPr>
          <p:cNvPr id="20" name="正方形/長方形 19">
            <a:extLst>
              <a:ext uri="{FF2B5EF4-FFF2-40B4-BE49-F238E27FC236}">
                <a16:creationId xmlns:a16="http://schemas.microsoft.com/office/drawing/2014/main" id="{434B5B9B-FF90-4C10-A256-8A6EA4C21F5C}"/>
              </a:ext>
            </a:extLst>
          </p:cNvPr>
          <p:cNvSpPr/>
          <p:nvPr/>
        </p:nvSpPr>
        <p:spPr>
          <a:xfrm>
            <a:off x="1372298"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前住所郵便番号</a:t>
            </a:r>
          </a:p>
        </p:txBody>
      </p:sp>
      <p:sp>
        <p:nvSpPr>
          <p:cNvPr id="22" name="Rectangle 43">
            <a:extLst>
              <a:ext uri="{FF2B5EF4-FFF2-40B4-BE49-F238E27FC236}">
                <a16:creationId xmlns:a16="http://schemas.microsoft.com/office/drawing/2014/main" id="{516EED11-DF25-4E30-907C-EB1A20FA7FC1}"/>
              </a:ext>
            </a:extLst>
          </p:cNvPr>
          <p:cNvSpPr>
            <a:spLocks noChangeArrowheads="1"/>
          </p:cNvSpPr>
          <p:nvPr/>
        </p:nvSpPr>
        <p:spPr bwMode="auto">
          <a:xfrm>
            <a:off x="531330" y="4187973"/>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）箇所の入力は任意</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7" name="正方形/長方形 26">
            <a:extLst>
              <a:ext uri="{FF2B5EF4-FFF2-40B4-BE49-F238E27FC236}">
                <a16:creationId xmlns:a16="http://schemas.microsoft.com/office/drawing/2014/main" id="{823502D2-DDA6-4519-A45F-8AB19D3F4A71}"/>
              </a:ext>
            </a:extLst>
          </p:cNvPr>
          <p:cNvSpPr/>
          <p:nvPr/>
        </p:nvSpPr>
        <p:spPr>
          <a:xfrm>
            <a:off x="2887498" y="211410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28" name="正方形/長方形 27">
            <a:extLst>
              <a:ext uri="{FF2B5EF4-FFF2-40B4-BE49-F238E27FC236}">
                <a16:creationId xmlns:a16="http://schemas.microsoft.com/office/drawing/2014/main" id="{29702AD8-61A1-43EC-BB76-68D714F64083}"/>
              </a:ext>
            </a:extLst>
          </p:cNvPr>
          <p:cNvSpPr/>
          <p:nvPr/>
        </p:nvSpPr>
        <p:spPr>
          <a:xfrm>
            <a:off x="2350282"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a:t>
            </a:r>
          </a:p>
        </p:txBody>
      </p:sp>
      <p:sp>
        <p:nvSpPr>
          <p:cNvPr id="21" name="正方形/長方形 20">
            <a:extLst>
              <a:ext uri="{FF2B5EF4-FFF2-40B4-BE49-F238E27FC236}">
                <a16:creationId xmlns:a16="http://schemas.microsoft.com/office/drawing/2014/main" id="{682780A9-9E90-4719-B76D-B2AA3F9E675C}"/>
              </a:ext>
            </a:extLst>
          </p:cNvPr>
          <p:cNvSpPr/>
          <p:nvPr/>
        </p:nvSpPr>
        <p:spPr>
          <a:xfrm>
            <a:off x="2722398" y="122008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世帯主カナ氏名</a:t>
            </a:r>
          </a:p>
        </p:txBody>
      </p:sp>
      <p:sp>
        <p:nvSpPr>
          <p:cNvPr id="23" name="正方形/長方形 22">
            <a:extLst>
              <a:ext uri="{FF2B5EF4-FFF2-40B4-BE49-F238E27FC236}">
                <a16:creationId xmlns:a16="http://schemas.microsoft.com/office/drawing/2014/main" id="{FCF296EA-395B-4D31-BC22-BCEE21B3735D}"/>
              </a:ext>
            </a:extLst>
          </p:cNvPr>
          <p:cNvSpPr/>
          <p:nvPr/>
        </p:nvSpPr>
        <p:spPr>
          <a:xfrm>
            <a:off x="2722398" y="143719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sp>
        <p:nvSpPr>
          <p:cNvPr id="24" name="正方形/長方形 23">
            <a:extLst>
              <a:ext uri="{FF2B5EF4-FFF2-40B4-BE49-F238E27FC236}">
                <a16:creationId xmlns:a16="http://schemas.microsoft.com/office/drawing/2014/main" id="{EF03207A-30A6-4295-A3D2-4C23B3967394}"/>
              </a:ext>
            </a:extLst>
          </p:cNvPr>
          <p:cNvSpPr/>
          <p:nvPr/>
        </p:nvSpPr>
        <p:spPr>
          <a:xfrm>
            <a:off x="4210050" y="121451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世帯主旧姓カナ</a:t>
            </a:r>
          </a:p>
        </p:txBody>
      </p:sp>
      <p:sp>
        <p:nvSpPr>
          <p:cNvPr id="25" name="正方形/長方形 24">
            <a:extLst>
              <a:ext uri="{FF2B5EF4-FFF2-40B4-BE49-F238E27FC236}">
                <a16:creationId xmlns:a16="http://schemas.microsoft.com/office/drawing/2014/main" id="{E5C3053B-ED8A-4E4E-BCE1-D24D23BBBA7A}"/>
              </a:ext>
            </a:extLst>
          </p:cNvPr>
          <p:cNvSpPr/>
          <p:nvPr/>
        </p:nvSpPr>
        <p:spPr>
          <a:xfrm>
            <a:off x="4210050"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世帯主旧姓</a:t>
            </a:r>
          </a:p>
        </p:txBody>
      </p:sp>
      <p:sp>
        <p:nvSpPr>
          <p:cNvPr id="26" name="正方形/長方形 25">
            <a:extLst>
              <a:ext uri="{FF2B5EF4-FFF2-40B4-BE49-F238E27FC236}">
                <a16:creationId xmlns:a16="http://schemas.microsoft.com/office/drawing/2014/main" id="{1459ECE8-7B00-475B-A90F-FD4A93B4D643}"/>
              </a:ext>
            </a:extLst>
          </p:cNvPr>
          <p:cNvSpPr/>
          <p:nvPr/>
        </p:nvSpPr>
        <p:spPr>
          <a:xfrm>
            <a:off x="5624512" y="1194359"/>
            <a:ext cx="2905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29" name="正方形/長方形 28">
            <a:extLst>
              <a:ext uri="{FF2B5EF4-FFF2-40B4-BE49-F238E27FC236}">
                <a16:creationId xmlns:a16="http://schemas.microsoft.com/office/drawing/2014/main" id="{22873654-6E2F-4BCB-B683-AB21369EDBD3}"/>
              </a:ext>
            </a:extLst>
          </p:cNvPr>
          <p:cNvSpPr/>
          <p:nvPr/>
        </p:nvSpPr>
        <p:spPr>
          <a:xfrm>
            <a:off x="5624512"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0" name="正方形/長方形 29">
            <a:extLst>
              <a:ext uri="{FF2B5EF4-FFF2-40B4-BE49-F238E27FC236}">
                <a16:creationId xmlns:a16="http://schemas.microsoft.com/office/drawing/2014/main" id="{C0C292A5-56FC-4471-BF15-5ABB95ABAB61}"/>
              </a:ext>
            </a:extLst>
          </p:cNvPr>
          <p:cNvSpPr/>
          <p:nvPr/>
        </p:nvSpPr>
        <p:spPr>
          <a:xfrm>
            <a:off x="2722398" y="238011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世帯員カナ氏名</a:t>
            </a:r>
          </a:p>
        </p:txBody>
      </p:sp>
      <p:sp>
        <p:nvSpPr>
          <p:cNvPr id="31" name="正方形/長方形 30">
            <a:extLst>
              <a:ext uri="{FF2B5EF4-FFF2-40B4-BE49-F238E27FC236}">
                <a16:creationId xmlns:a16="http://schemas.microsoft.com/office/drawing/2014/main" id="{F9B9475B-076E-43F9-B80A-8D53E2D97CE4}"/>
              </a:ext>
            </a:extLst>
          </p:cNvPr>
          <p:cNvSpPr/>
          <p:nvPr/>
        </p:nvSpPr>
        <p:spPr>
          <a:xfrm>
            <a:off x="2722398" y="259722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世帯員氏名</a:t>
            </a:r>
          </a:p>
        </p:txBody>
      </p:sp>
      <p:sp>
        <p:nvSpPr>
          <p:cNvPr id="32" name="正方形/長方形 31">
            <a:extLst>
              <a:ext uri="{FF2B5EF4-FFF2-40B4-BE49-F238E27FC236}">
                <a16:creationId xmlns:a16="http://schemas.microsoft.com/office/drawing/2014/main" id="{926C75FB-D286-4B36-A552-70A183458C65}"/>
              </a:ext>
            </a:extLst>
          </p:cNvPr>
          <p:cNvSpPr/>
          <p:nvPr/>
        </p:nvSpPr>
        <p:spPr>
          <a:xfrm>
            <a:off x="4210050" y="237454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世帯員旧姓カナ</a:t>
            </a:r>
          </a:p>
        </p:txBody>
      </p:sp>
      <p:sp>
        <p:nvSpPr>
          <p:cNvPr id="33" name="正方形/長方形 32">
            <a:extLst>
              <a:ext uri="{FF2B5EF4-FFF2-40B4-BE49-F238E27FC236}">
                <a16:creationId xmlns:a16="http://schemas.microsoft.com/office/drawing/2014/main" id="{AAD1D785-400A-47F0-87DF-A81CB2C3C663}"/>
              </a:ext>
            </a:extLst>
          </p:cNvPr>
          <p:cNvSpPr/>
          <p:nvPr/>
        </p:nvSpPr>
        <p:spPr>
          <a:xfrm>
            <a:off x="4210050" y="259088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世帯員旧姓</a:t>
            </a:r>
          </a:p>
        </p:txBody>
      </p:sp>
      <p:sp>
        <p:nvSpPr>
          <p:cNvPr id="34" name="正方形/長方形 33">
            <a:extLst>
              <a:ext uri="{FF2B5EF4-FFF2-40B4-BE49-F238E27FC236}">
                <a16:creationId xmlns:a16="http://schemas.microsoft.com/office/drawing/2014/main" id="{2B851C7B-B2ED-40FD-A18B-D6217AA7F17B}"/>
              </a:ext>
            </a:extLst>
          </p:cNvPr>
          <p:cNvSpPr/>
          <p:nvPr/>
        </p:nvSpPr>
        <p:spPr>
          <a:xfrm>
            <a:off x="5576888" y="2374717"/>
            <a:ext cx="63341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8B6B2AF0-D131-4C01-A1CC-76A9B82A0312}"/>
              </a:ext>
            </a:extLst>
          </p:cNvPr>
          <p:cNvSpPr/>
          <p:nvPr/>
        </p:nvSpPr>
        <p:spPr>
          <a:xfrm>
            <a:off x="5576887" y="2590880"/>
            <a:ext cx="6334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世帯員生年月日</a:t>
            </a:r>
          </a:p>
        </p:txBody>
      </p:sp>
      <p:sp>
        <p:nvSpPr>
          <p:cNvPr id="36" name="正方形/長方形 35">
            <a:extLst>
              <a:ext uri="{FF2B5EF4-FFF2-40B4-BE49-F238E27FC236}">
                <a16:creationId xmlns:a16="http://schemas.microsoft.com/office/drawing/2014/main" id="{D0FDD197-3E2C-4A7B-90E6-B87E8356B2DF}"/>
              </a:ext>
            </a:extLst>
          </p:cNvPr>
          <p:cNvSpPr/>
          <p:nvPr/>
        </p:nvSpPr>
        <p:spPr>
          <a:xfrm>
            <a:off x="786242" y="5537099"/>
            <a:ext cx="53197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名義人名</a:t>
            </a:r>
          </a:p>
        </p:txBody>
      </p:sp>
      <p:sp>
        <p:nvSpPr>
          <p:cNvPr id="37" name="正方形/長方形 36">
            <a:extLst>
              <a:ext uri="{FF2B5EF4-FFF2-40B4-BE49-F238E27FC236}">
                <a16:creationId xmlns:a16="http://schemas.microsoft.com/office/drawing/2014/main" id="{0ED87B79-4D40-4EDF-9BA3-C1E7ED1C608F}"/>
              </a:ext>
            </a:extLst>
          </p:cNvPr>
          <p:cNvSpPr/>
          <p:nvPr/>
        </p:nvSpPr>
        <p:spPr>
          <a:xfrm>
            <a:off x="1709739" y="5537099"/>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店番</a:t>
            </a:r>
          </a:p>
        </p:txBody>
      </p:sp>
      <p:sp>
        <p:nvSpPr>
          <p:cNvPr id="38" name="正方形/長方形 37">
            <a:extLst>
              <a:ext uri="{FF2B5EF4-FFF2-40B4-BE49-F238E27FC236}">
                <a16:creationId xmlns:a16="http://schemas.microsoft.com/office/drawing/2014/main" id="{3DA4AE66-DD70-4762-9BE7-3F72C0138E82}"/>
              </a:ext>
            </a:extLst>
          </p:cNvPr>
          <p:cNvSpPr/>
          <p:nvPr/>
        </p:nvSpPr>
        <p:spPr>
          <a:xfrm>
            <a:off x="2567617" y="5532233"/>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店名</a:t>
            </a:r>
          </a:p>
        </p:txBody>
      </p:sp>
      <p:sp>
        <p:nvSpPr>
          <p:cNvPr id="39" name="正方形/長方形 38">
            <a:extLst>
              <a:ext uri="{FF2B5EF4-FFF2-40B4-BE49-F238E27FC236}">
                <a16:creationId xmlns:a16="http://schemas.microsoft.com/office/drawing/2014/main" id="{B41ACEF4-5F2E-4175-88DD-C7D44BC2F0DA}"/>
              </a:ext>
            </a:extLst>
          </p:cNvPr>
          <p:cNvSpPr/>
          <p:nvPr/>
        </p:nvSpPr>
        <p:spPr>
          <a:xfrm>
            <a:off x="4977242" y="5467939"/>
            <a:ext cx="119968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40" name="正方形/長方形 39">
            <a:extLst>
              <a:ext uri="{FF2B5EF4-FFF2-40B4-BE49-F238E27FC236}">
                <a16:creationId xmlns:a16="http://schemas.microsoft.com/office/drawing/2014/main" id="{B3D0B795-6327-4E76-BE10-EB641E2AB225}"/>
              </a:ext>
            </a:extLst>
          </p:cNvPr>
          <p:cNvSpPr/>
          <p:nvPr/>
        </p:nvSpPr>
        <p:spPr>
          <a:xfrm>
            <a:off x="3865466" y="5499162"/>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科目</a:t>
            </a:r>
          </a:p>
        </p:txBody>
      </p:sp>
      <p:sp>
        <p:nvSpPr>
          <p:cNvPr id="2" name="正方形/長方形 1">
            <a:extLst>
              <a:ext uri="{FF2B5EF4-FFF2-40B4-BE49-F238E27FC236}">
                <a16:creationId xmlns:a16="http://schemas.microsoft.com/office/drawing/2014/main" id="{5448A464-6786-51DD-024F-546C75D77BCA}"/>
              </a:ext>
            </a:extLst>
          </p:cNvPr>
          <p:cNvSpPr/>
          <p:nvPr/>
        </p:nvSpPr>
        <p:spPr>
          <a:xfrm>
            <a:off x="742666" y="8116074"/>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40237807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C7368F2-9F51-44CC-BBB7-80F013E50566}"/>
</file>

<file path=customXml/itemProps2.xml><?xml version="1.0" encoding="utf-8"?>
<ds:datastoreItem xmlns:ds="http://schemas.openxmlformats.org/officeDocument/2006/customXml" ds:itemID="{19F787F5-F7B7-4FCA-B6B7-23883EAA3587}"/>
</file>

<file path=customXml/itemProps3.xml><?xml version="1.0" encoding="utf-8"?>
<ds:datastoreItem xmlns:ds="http://schemas.openxmlformats.org/officeDocument/2006/customXml" ds:itemID="{72146A00-E7B4-473E-BF89-CA399EDBD3E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459</TotalTime>
  <Words>950</Words>
  <Application>Microsoft Office PowerPoint</Application>
  <PresentationFormat>A4 210 x 297 mm</PresentationFormat>
  <Paragraphs>245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Times New Roman</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96</cp:revision>
  <dcterms:created xsi:type="dcterms:W3CDTF">2022-01-20T04:34:58Z</dcterms:created>
  <dcterms:modified xsi:type="dcterms:W3CDTF">2023-03-10T00:38:52Z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da13d3b2-bb9b-402e-a3e7-85643c2bce66</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