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xml" ContentType="application/vnd.openxmlformats-officedocument.presentationml.slide+xml"/>
  <Override PartName="/ppt/slideMasters/slideMaster1.xml" ContentType="application/vnd.openxmlformats-officedocument.presentationml.slideMaster+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ommentAuthors.xml" ContentType="application/vnd.openxmlformats-officedocument.presentationml.commentAuthors+xml"/>
  <Override PartName="/ppt/theme/theme1.xml" ContentType="application/vnd.openxmlformats-officedocument.theme+xml"/>
  <Override PartName="/ppt/viewProps.xml" ContentType="application/vnd.openxmlformats-officedocument.presentationml.viewProps+xml"/>
  <Override PartName="/ppt/tableStyles.xml" ContentType="application/vnd.openxmlformats-officedocument.presentationml.tableStyles+xml"/>
  <Override PartName="/ppt/presProps.xml" ContentType="application/vnd.openxmlformats-officedocument.presentationml.presProps+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Types>
</file>

<file path=_rels/.rels><?xml version="1.0" encoding="utf-8" standalone="yes"?><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66" r:id="rId2"/>
  </p:sldIdLst>
  <p:sldSz cx="6858000" cy="9906000" type="A4"/>
  <p:notesSz cx="6858000" cy="9144000"/>
  <p:custDataLst>
    <p:tags r:id="rId3"/>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120" userDrawn="1">
          <p15:clr>
            <a:srgbClr val="A4A3A4"/>
          </p15:clr>
        </p15:guide>
        <p15:guide id="2" pos="1094"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西田 章恵(nishida-akie.jj1)" initials="西田" lastIdx="1" clrIdx="0">
    <p:extLst>
      <p:ext uri="{19B8F6BF-5375-455C-9EA6-DF929625EA0E}">
        <p15:presenceInfo xmlns:p15="http://schemas.microsoft.com/office/powerpoint/2012/main" userId="S-1-5-21-4175116151-3849908774-3845857867-619503" providerId="AD"/>
      </p:ext>
    </p:extLst>
  </p:cmAuthor>
  <p:cmAuthor id="2" name="渡部 俊(watabe-shun.ik4)" initials="渡部" lastIdx="2" clrIdx="1">
    <p:extLst>
      <p:ext uri="{19B8F6BF-5375-455C-9EA6-DF929625EA0E}">
        <p15:presenceInfo xmlns:p15="http://schemas.microsoft.com/office/powerpoint/2012/main" userId="S-1-5-21-4175116151-3849908774-3845857867-619606" providerId="AD"/>
      </p:ext>
    </p:extLst>
  </p:cmAuthor>
  <p:cmAuthor id="3" name="Okano, Takumi (JP - AB 岡野 匠)" initials="OT(A岡匠" lastIdx="3" clrIdx="2">
    <p:extLst>
      <p:ext uri="{19B8F6BF-5375-455C-9EA6-DF929625EA0E}">
        <p15:presenceInfo xmlns:p15="http://schemas.microsoft.com/office/powerpoint/2012/main" userId="S::takokano@abeam.com::5e6993cd-c762-4216-9694-73f272f7dbd8"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7158" autoAdjust="0"/>
    <p:restoredTop sz="94660"/>
  </p:normalViewPr>
  <p:slideViewPr>
    <p:cSldViewPr snapToGrid="0" showGuides="1">
      <p:cViewPr varScale="1">
        <p:scale>
          <a:sx n="103" d="100"/>
          <a:sy n="103" d="100"/>
        </p:scale>
        <p:origin x="7230" y="312"/>
      </p:cViewPr>
      <p:guideLst>
        <p:guide orient="horz" pos="3120"/>
        <p:guide pos="1094"/>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tags" Target="tags/tag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11" Type="http://schemas.openxmlformats.org/officeDocument/2006/relationships/customXml" Target="../customXml/item3.xml"/><Relationship Id="rId5" Type="http://schemas.openxmlformats.org/officeDocument/2006/relationships/presProps" Target="presProps.xml"/><Relationship Id="rId10" Type="http://schemas.openxmlformats.org/officeDocument/2006/relationships/customXml" Target="../customXml/item2.xml"/><Relationship Id="rId4" Type="http://schemas.openxmlformats.org/officeDocument/2006/relationships/commentAuthors" Target="commentAuthors.xml"/><Relationship Id="rId9" Type="http://schemas.openxmlformats.org/officeDocument/2006/relationships/customXml" Target="../customXml/item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ja-JP" altLang="en-US"/>
              <a:t>マスター タイトルの書式設定</a:t>
            </a:r>
            <a:endParaRPr lang="en-US" dirty="0"/>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2025/8/6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87854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2025/8/6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023153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2025/8/6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2291020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2025/8/6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41723264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2025/8/6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36597456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2025/8/6</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1181679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4" name="Content Placeholder 3"/>
          <p:cNvSpPr>
            <a:spLocks noGrp="1"/>
          </p:cNvSpPr>
          <p:nvPr>
            <p:ph sz="half" idx="2"/>
          </p:nvPr>
        </p:nvSpPr>
        <p:spPr>
          <a:xfrm>
            <a:off x="472381" y="3618442"/>
            <a:ext cx="2901255"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6" name="Content Placeholder 5"/>
          <p:cNvSpPr>
            <a:spLocks noGrp="1"/>
          </p:cNvSpPr>
          <p:nvPr>
            <p:ph sz="quarter" idx="4"/>
          </p:nvPr>
        </p:nvSpPr>
        <p:spPr>
          <a:xfrm>
            <a:off x="3471863" y="3618442"/>
            <a:ext cx="2915543"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BACA98DE-B265-4B2C-8A46-431EE49A61BD}" type="datetimeFigureOut">
              <a:rPr kumimoji="1" lang="ja-JP" altLang="en-US" smtClean="0"/>
              <a:t>2025/8/6</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7500805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BACA98DE-B265-4B2C-8A46-431EE49A61BD}" type="datetimeFigureOut">
              <a:rPr kumimoji="1" lang="ja-JP" altLang="en-US" smtClean="0"/>
              <a:t>2025/8/6</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6495706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ACA98DE-B265-4B2C-8A46-431EE49A61BD}" type="datetimeFigureOut">
              <a:rPr kumimoji="1" lang="ja-JP" altLang="en-US" smtClean="0"/>
              <a:t>2025/8/6</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6516123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Content Placeholder 2"/>
          <p:cNvSpPr>
            <a:spLocks noGrp="1"/>
          </p:cNvSpPr>
          <p:nvPr>
            <p:ph idx="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2025/8/6</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5712430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2025/8/6</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7127954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ags" Target="../tags/tag2.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e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oleObject" Target="../embeddings/oleObject1.bin"/></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aphicFrame>
        <p:nvGraphicFramePr>
          <p:cNvPr id="8" name="オブジェクト 7" hidden="1">
            <a:extLst>
              <a:ext uri="{FF2B5EF4-FFF2-40B4-BE49-F238E27FC236}">
                <a16:creationId xmlns:a16="http://schemas.microsoft.com/office/drawing/2014/main" id="{F2D9DD64-B90B-4D93-A656-59005640EDA7}"/>
              </a:ext>
            </a:extLst>
          </p:cNvPr>
          <p:cNvGraphicFramePr>
            <a:graphicFrameLocks noChangeAspect="1"/>
          </p:cNvGraphicFramePr>
          <p:nvPr userDrawn="1">
            <p:custDataLst>
              <p:tags r:id="rId13"/>
            </p:custDataLst>
            <p:extLst>
              <p:ext uri="{D42A27DB-BD31-4B8C-83A1-F6EECF244321}">
                <p14:modId xmlns:p14="http://schemas.microsoft.com/office/powerpoint/2010/main" val="294603617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14" imgW="353" imgH="318" progId="TCLayout.ActiveDocument.1">
                  <p:embed/>
                </p:oleObj>
              </mc:Choice>
              <mc:Fallback>
                <p:oleObj name="think-cell スライド" r:id="rId14" imgW="353" imgH="318" progId="TCLayout.ActiveDocument.1">
                  <p:embed/>
                  <p:pic>
                    <p:nvPicPr>
                      <p:cNvPr id="8" name="オブジェクト 7" hidden="1">
                        <a:extLst>
                          <a:ext uri="{FF2B5EF4-FFF2-40B4-BE49-F238E27FC236}">
                            <a16:creationId xmlns:a16="http://schemas.microsoft.com/office/drawing/2014/main" id="{F2D9DD64-B90B-4D93-A656-59005640EDA7}"/>
                          </a:ext>
                        </a:extLst>
                      </p:cNvPr>
                      <p:cNvPicPr/>
                      <p:nvPr/>
                    </p:nvPicPr>
                    <p:blipFill>
                      <a:blip r:embed="rId15"/>
                      <a:stretch>
                        <a:fillRect/>
                      </a:stretch>
                    </p:blipFill>
                    <p:spPr>
                      <a:xfrm>
                        <a:off x="1588" y="1588"/>
                        <a:ext cx="1588" cy="1588"/>
                      </a:xfrm>
                      <a:prstGeom prst="rect">
                        <a:avLst/>
                      </a:prstGeom>
                    </p:spPr>
                  </p:pic>
                </p:oleObj>
              </mc:Fallback>
            </mc:AlternateContent>
          </a:graphicData>
        </a:graphic>
      </p:graphicFrame>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tint val="75000"/>
                  </a:schemeClr>
                </a:solidFill>
              </a:defRPr>
            </a:lvl1pPr>
          </a:lstStyle>
          <a:p>
            <a:fld id="{BACA98DE-B265-4B2C-8A46-431EE49A61BD}" type="datetimeFigureOut">
              <a:rPr kumimoji="1" lang="ja-JP" altLang="en-US" smtClean="0"/>
              <a:t>2025/8/6</a:t>
            </a:fld>
            <a:endParaRPr kumimoji="1" lang="ja-JP" altLang="en-US"/>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tint val="75000"/>
                  </a:schemeClr>
                </a:solidFill>
              </a:defRPr>
            </a:lvl1p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6769036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kumimoji="1"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kumimoji="1"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kumimoji="1"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9pPr>
    </p:bodyStyle>
    <p:otherStyle>
      <a:defPPr>
        <a:defRPr lang="en-US"/>
      </a:defPPr>
      <a:lvl1pPr marL="0" algn="l" defTabSz="685800" rtl="0" eaLnBrk="1" latinLnBrk="0" hangingPunct="1">
        <a:defRPr kumimoji="1" sz="1350" kern="1200">
          <a:solidFill>
            <a:schemeClr val="tx1"/>
          </a:solidFill>
          <a:latin typeface="+mn-lt"/>
          <a:ea typeface="+mn-ea"/>
          <a:cs typeface="+mn-cs"/>
        </a:defRPr>
      </a:lvl1pPr>
      <a:lvl2pPr marL="342900" algn="l" defTabSz="685800" rtl="0" eaLnBrk="1" latinLnBrk="0" hangingPunct="1">
        <a:defRPr kumimoji="1" sz="1350" kern="1200">
          <a:solidFill>
            <a:schemeClr val="tx1"/>
          </a:solidFill>
          <a:latin typeface="+mn-lt"/>
          <a:ea typeface="+mn-ea"/>
          <a:cs typeface="+mn-cs"/>
        </a:defRPr>
      </a:lvl2pPr>
      <a:lvl3pPr marL="685800" algn="l" defTabSz="685800" rtl="0" eaLnBrk="1" latinLnBrk="0" hangingPunct="1">
        <a:defRPr kumimoji="1" sz="1350" kern="1200">
          <a:solidFill>
            <a:schemeClr val="tx1"/>
          </a:solidFill>
          <a:latin typeface="+mn-lt"/>
          <a:ea typeface="+mn-ea"/>
          <a:cs typeface="+mn-cs"/>
        </a:defRPr>
      </a:lvl3pPr>
      <a:lvl4pPr marL="1028700" algn="l" defTabSz="685800" rtl="0" eaLnBrk="1" latinLnBrk="0" hangingPunct="1">
        <a:defRPr kumimoji="1" sz="1350" kern="1200">
          <a:solidFill>
            <a:schemeClr val="tx1"/>
          </a:solidFill>
          <a:latin typeface="+mn-lt"/>
          <a:ea typeface="+mn-ea"/>
          <a:cs typeface="+mn-cs"/>
        </a:defRPr>
      </a:lvl4pPr>
      <a:lvl5pPr marL="1371600" algn="l" defTabSz="685800" rtl="0" eaLnBrk="1" latinLnBrk="0" hangingPunct="1">
        <a:defRPr kumimoji="1" sz="1350" kern="1200">
          <a:solidFill>
            <a:schemeClr val="tx1"/>
          </a:solidFill>
          <a:latin typeface="+mn-lt"/>
          <a:ea typeface="+mn-ea"/>
          <a:cs typeface="+mn-cs"/>
        </a:defRPr>
      </a:lvl5pPr>
      <a:lvl6pPr marL="1714500" algn="l" defTabSz="685800" rtl="0" eaLnBrk="1" latinLnBrk="0" hangingPunct="1">
        <a:defRPr kumimoji="1" sz="1350" kern="1200">
          <a:solidFill>
            <a:schemeClr val="tx1"/>
          </a:solidFill>
          <a:latin typeface="+mn-lt"/>
          <a:ea typeface="+mn-ea"/>
          <a:cs typeface="+mn-cs"/>
        </a:defRPr>
      </a:lvl6pPr>
      <a:lvl7pPr marL="2057400" algn="l" defTabSz="685800" rtl="0" eaLnBrk="1" latinLnBrk="0" hangingPunct="1">
        <a:defRPr kumimoji="1" sz="1350" kern="1200">
          <a:solidFill>
            <a:schemeClr val="tx1"/>
          </a:solidFill>
          <a:latin typeface="+mn-lt"/>
          <a:ea typeface="+mn-ea"/>
          <a:cs typeface="+mn-cs"/>
        </a:defRPr>
      </a:lvl7pPr>
      <a:lvl8pPr marL="2400300" algn="l" defTabSz="685800" rtl="0" eaLnBrk="1" latinLnBrk="0" hangingPunct="1">
        <a:defRPr kumimoji="1" sz="1350" kern="1200">
          <a:solidFill>
            <a:schemeClr val="tx1"/>
          </a:solidFill>
          <a:latin typeface="+mn-lt"/>
          <a:ea typeface="+mn-ea"/>
          <a:cs typeface="+mn-cs"/>
        </a:defRPr>
      </a:lvl8pPr>
      <a:lvl9pPr marL="2743200" algn="l" defTabSz="685800" rtl="0" eaLnBrk="1" latinLnBrk="0" hangingPunct="1">
        <a:defRPr kumimoji="1"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7.xml"/><Relationship Id="rId1" Type="http://schemas.openxmlformats.org/officeDocument/2006/relationships/tags" Target="../tags/tag3.xml"/><Relationship Id="rId4" Type="http://schemas.openxmlformats.org/officeDocument/2006/relationships/image" Target="../media/image1.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7" name="オブジェクト 36" hidden="1">
            <a:extLst>
              <a:ext uri="{FF2B5EF4-FFF2-40B4-BE49-F238E27FC236}">
                <a16:creationId xmlns:a16="http://schemas.microsoft.com/office/drawing/2014/main" id="{939B1ECE-4AE4-4AAA-9DD3-F7DC4BCE2D90}"/>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3" imgW="353" imgH="318" progId="TCLayout.ActiveDocument.1">
                  <p:embed/>
                </p:oleObj>
              </mc:Choice>
              <mc:Fallback>
                <p:oleObj name="think-cell スライド" r:id="rId3" imgW="353" imgH="318" progId="TCLayout.ActiveDocument.1">
                  <p:embed/>
                  <p:pic>
                    <p:nvPicPr>
                      <p:cNvPr id="37" name="オブジェクト 36" hidden="1">
                        <a:extLst>
                          <a:ext uri="{FF2B5EF4-FFF2-40B4-BE49-F238E27FC236}">
                            <a16:creationId xmlns:a16="http://schemas.microsoft.com/office/drawing/2014/main" id="{939B1ECE-4AE4-4AAA-9DD3-F7DC4BCE2D90}"/>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60" name="Rectangle 109">
            <a:extLst>
              <a:ext uri="{FF2B5EF4-FFF2-40B4-BE49-F238E27FC236}">
                <a16:creationId xmlns:a16="http://schemas.microsoft.com/office/drawing/2014/main" id="{D6780C82-80B7-48E4-A966-2F40ADA0157E}"/>
              </a:ext>
            </a:extLst>
          </p:cNvPr>
          <p:cNvSpPr>
            <a:spLocks noChangeArrowheads="1"/>
          </p:cNvSpPr>
          <p:nvPr/>
        </p:nvSpPr>
        <p:spPr bwMode="auto">
          <a:xfrm>
            <a:off x="549000" y="1911062"/>
            <a:ext cx="5760000" cy="2308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lvl="0" indent="0" algn="ctr" defTabSz="914400"/>
            <a:r>
              <a:rPr kumimoji="0" lang="ja-JP" altLang="en-US"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rPr>
              <a:t>記</a:t>
            </a:r>
            <a:endParaRPr kumimoji="0" lang="en-US" altLang="ja-JP"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endParaRPr>
          </a:p>
        </p:txBody>
      </p:sp>
      <p:sp>
        <p:nvSpPr>
          <p:cNvPr id="62" name="Rectangle 109">
            <a:extLst>
              <a:ext uri="{FF2B5EF4-FFF2-40B4-BE49-F238E27FC236}">
                <a16:creationId xmlns:a16="http://schemas.microsoft.com/office/drawing/2014/main" id="{4151FAB9-0C28-4479-9035-CF3C94542401}"/>
              </a:ext>
            </a:extLst>
          </p:cNvPr>
          <p:cNvSpPr>
            <a:spLocks noChangeArrowheads="1"/>
          </p:cNvSpPr>
          <p:nvPr/>
        </p:nvSpPr>
        <p:spPr bwMode="auto">
          <a:xfrm>
            <a:off x="580800" y="1187769"/>
            <a:ext cx="5760000" cy="2616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lvl="0" indent="0" algn="ctr" defTabSz="914400"/>
            <a:r>
              <a:rPr lang="ja-JP" altLang="en-US" sz="11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生活保護法第</a:t>
            </a:r>
            <a:r>
              <a:rPr lang="en-US" altLang="ja-JP" sz="11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78</a:t>
            </a:r>
            <a:r>
              <a:rPr lang="zh-TW" altLang="en-US" sz="11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条</a:t>
            </a:r>
            <a:r>
              <a:rPr lang="ja-JP" altLang="en-US" sz="11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徴収</a:t>
            </a:r>
            <a:r>
              <a:rPr lang="zh-TW" altLang="en-US" sz="11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金決定通知書</a:t>
            </a:r>
            <a:endParaRPr kumimoji="0" lang="en-US" altLang="ja-JP" sz="11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endParaRPr>
          </a:p>
        </p:txBody>
      </p:sp>
      <p:grpSp>
        <p:nvGrpSpPr>
          <p:cNvPr id="63" name="グループ化 62">
            <a:extLst>
              <a:ext uri="{FF2B5EF4-FFF2-40B4-BE49-F238E27FC236}">
                <a16:creationId xmlns:a16="http://schemas.microsoft.com/office/drawing/2014/main" id="{286B1B43-65C6-4669-91F7-0467C482AE29}"/>
              </a:ext>
            </a:extLst>
          </p:cNvPr>
          <p:cNvGrpSpPr/>
          <p:nvPr/>
        </p:nvGrpSpPr>
        <p:grpSpPr>
          <a:xfrm>
            <a:off x="585876" y="393344"/>
            <a:ext cx="1296000" cy="635296"/>
            <a:chOff x="613942" y="838599"/>
            <a:chExt cx="1296000" cy="635296"/>
          </a:xfrm>
        </p:grpSpPr>
        <p:sp>
          <p:nvSpPr>
            <p:cNvPr id="64" name="正方形/長方形 63">
              <a:extLst>
                <a:ext uri="{FF2B5EF4-FFF2-40B4-BE49-F238E27FC236}">
                  <a16:creationId xmlns:a16="http://schemas.microsoft.com/office/drawing/2014/main" id="{D09F9A9E-F79E-4228-A836-DAE17886A804}"/>
                </a:ext>
              </a:extLst>
            </p:cNvPr>
            <p:cNvSpPr/>
            <p:nvPr/>
          </p:nvSpPr>
          <p:spPr>
            <a:xfrm>
              <a:off x="613942" y="838599"/>
              <a:ext cx="756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宛先郵便番号</a:t>
              </a:r>
            </a:p>
          </p:txBody>
        </p:sp>
        <p:sp>
          <p:nvSpPr>
            <p:cNvPr id="65" name="正方形/長方形 64">
              <a:extLst>
                <a:ext uri="{FF2B5EF4-FFF2-40B4-BE49-F238E27FC236}">
                  <a16:creationId xmlns:a16="http://schemas.microsoft.com/office/drawing/2014/main" id="{BAC7F8BB-1E73-4FDF-90B4-D38213AC0842}"/>
                </a:ext>
              </a:extLst>
            </p:cNvPr>
            <p:cNvSpPr/>
            <p:nvPr/>
          </p:nvSpPr>
          <p:spPr>
            <a:xfrm>
              <a:off x="613942" y="1007502"/>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宛先住所</a:t>
              </a:r>
            </a:p>
          </p:txBody>
        </p:sp>
        <p:sp>
          <p:nvSpPr>
            <p:cNvPr id="67" name="正方形/長方形 66">
              <a:extLst>
                <a:ext uri="{FF2B5EF4-FFF2-40B4-BE49-F238E27FC236}">
                  <a16:creationId xmlns:a16="http://schemas.microsoft.com/office/drawing/2014/main" id="{70F134F0-CCDE-47A5-8C49-0E51D31DF96B}"/>
                </a:ext>
              </a:extLst>
            </p:cNvPr>
            <p:cNvSpPr/>
            <p:nvPr/>
          </p:nvSpPr>
          <p:spPr>
            <a:xfrm>
              <a:off x="613942" y="1176405"/>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宛先氏名</a:t>
              </a:r>
            </a:p>
          </p:txBody>
        </p:sp>
        <p:sp>
          <p:nvSpPr>
            <p:cNvPr id="69" name="正方形/長方形 68">
              <a:extLst>
                <a:ext uri="{FF2B5EF4-FFF2-40B4-BE49-F238E27FC236}">
                  <a16:creationId xmlns:a16="http://schemas.microsoft.com/office/drawing/2014/main" id="{C5EE9FCE-E5A8-40F4-A4A0-EF5F9E5EDDA6}"/>
                </a:ext>
              </a:extLst>
            </p:cNvPr>
            <p:cNvSpPr/>
            <p:nvPr/>
          </p:nvSpPr>
          <p:spPr>
            <a:xfrm>
              <a:off x="1426742" y="1176405"/>
              <a:ext cx="324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敬称</a:t>
              </a:r>
            </a:p>
          </p:txBody>
        </p:sp>
        <p:sp>
          <p:nvSpPr>
            <p:cNvPr id="79" name="正方形/長方形 78">
              <a:extLst>
                <a:ext uri="{FF2B5EF4-FFF2-40B4-BE49-F238E27FC236}">
                  <a16:creationId xmlns:a16="http://schemas.microsoft.com/office/drawing/2014/main" id="{36674A78-8A1A-4DF2-978B-9CF45C7D0BFF}"/>
                </a:ext>
              </a:extLst>
            </p:cNvPr>
            <p:cNvSpPr/>
            <p:nvPr/>
          </p:nvSpPr>
          <p:spPr>
            <a:xfrm>
              <a:off x="613942" y="1345307"/>
              <a:ext cx="1296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郵便カスタマーバーコード</a:t>
              </a:r>
            </a:p>
          </p:txBody>
        </p:sp>
      </p:grpSp>
      <p:grpSp>
        <p:nvGrpSpPr>
          <p:cNvPr id="80" name="グループ化 79">
            <a:extLst>
              <a:ext uri="{FF2B5EF4-FFF2-40B4-BE49-F238E27FC236}">
                <a16:creationId xmlns:a16="http://schemas.microsoft.com/office/drawing/2014/main" id="{CFFA062E-0B0B-4DC0-8658-68F775A2422B}"/>
              </a:ext>
            </a:extLst>
          </p:cNvPr>
          <p:cNvGrpSpPr/>
          <p:nvPr/>
        </p:nvGrpSpPr>
        <p:grpSpPr>
          <a:xfrm>
            <a:off x="5641567" y="224441"/>
            <a:ext cx="648000" cy="297491"/>
            <a:chOff x="5669633" y="669696"/>
            <a:chExt cx="648000" cy="297491"/>
          </a:xfrm>
        </p:grpSpPr>
        <p:sp>
          <p:nvSpPr>
            <p:cNvPr id="81" name="正方形/長方形 80">
              <a:extLst>
                <a:ext uri="{FF2B5EF4-FFF2-40B4-BE49-F238E27FC236}">
                  <a16:creationId xmlns:a16="http://schemas.microsoft.com/office/drawing/2014/main" id="{30E4D2F6-FAEA-4604-A8B3-9A615A7BE22D}"/>
                </a:ext>
              </a:extLst>
            </p:cNvPr>
            <p:cNvSpPr/>
            <p:nvPr/>
          </p:nvSpPr>
          <p:spPr>
            <a:xfrm>
              <a:off x="5796933" y="669696"/>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文書番号</a:t>
              </a:r>
            </a:p>
          </p:txBody>
        </p:sp>
        <p:sp>
          <p:nvSpPr>
            <p:cNvPr id="82" name="正方形/長方形 81">
              <a:extLst>
                <a:ext uri="{FF2B5EF4-FFF2-40B4-BE49-F238E27FC236}">
                  <a16:creationId xmlns:a16="http://schemas.microsoft.com/office/drawing/2014/main" id="{4F0C0607-D5EE-4B07-A317-77C287488A85}"/>
                </a:ext>
              </a:extLst>
            </p:cNvPr>
            <p:cNvSpPr/>
            <p:nvPr/>
          </p:nvSpPr>
          <p:spPr>
            <a:xfrm>
              <a:off x="5669633" y="838599"/>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発行年月日</a:t>
              </a:r>
            </a:p>
          </p:txBody>
        </p:sp>
      </p:grpSp>
      <p:grpSp>
        <p:nvGrpSpPr>
          <p:cNvPr id="83" name="グループ化 82">
            <a:extLst>
              <a:ext uri="{FF2B5EF4-FFF2-40B4-BE49-F238E27FC236}">
                <a16:creationId xmlns:a16="http://schemas.microsoft.com/office/drawing/2014/main" id="{C4A20FBE-3F19-4F11-B5E1-14C825270588}"/>
              </a:ext>
            </a:extLst>
          </p:cNvPr>
          <p:cNvGrpSpPr/>
          <p:nvPr/>
        </p:nvGrpSpPr>
        <p:grpSpPr>
          <a:xfrm>
            <a:off x="4046384" y="701251"/>
            <a:ext cx="2202321" cy="397563"/>
            <a:chOff x="4074450" y="1146506"/>
            <a:chExt cx="2202321" cy="397563"/>
          </a:xfrm>
        </p:grpSpPr>
        <p:sp>
          <p:nvSpPr>
            <p:cNvPr id="84" name="正方形/長方形 83">
              <a:extLst>
                <a:ext uri="{FF2B5EF4-FFF2-40B4-BE49-F238E27FC236}">
                  <a16:creationId xmlns:a16="http://schemas.microsoft.com/office/drawing/2014/main" id="{70CB2EA8-5A1C-44EB-9A20-1BCA3B69560E}"/>
                </a:ext>
              </a:extLst>
            </p:cNvPr>
            <p:cNvSpPr/>
            <p:nvPr/>
          </p:nvSpPr>
          <p:spPr>
            <a:xfrm>
              <a:off x="4074450" y="1176405"/>
              <a:ext cx="864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発行自治体名称</a:t>
              </a:r>
            </a:p>
          </p:txBody>
        </p:sp>
        <p:sp>
          <p:nvSpPr>
            <p:cNvPr id="85" name="正方形/長方形 84">
              <a:extLst>
                <a:ext uri="{FF2B5EF4-FFF2-40B4-BE49-F238E27FC236}">
                  <a16:creationId xmlns:a16="http://schemas.microsoft.com/office/drawing/2014/main" id="{DEE6086C-6812-4869-ACF6-C4E0604C9D4D}"/>
                </a:ext>
              </a:extLst>
            </p:cNvPr>
            <p:cNvSpPr/>
            <p:nvPr/>
          </p:nvSpPr>
          <p:spPr>
            <a:xfrm>
              <a:off x="5007900" y="1345307"/>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発行者氏名</a:t>
              </a:r>
            </a:p>
          </p:txBody>
        </p:sp>
        <p:sp>
          <p:nvSpPr>
            <p:cNvPr id="86" name="正方形/長方形 85">
              <a:extLst>
                <a:ext uri="{FF2B5EF4-FFF2-40B4-BE49-F238E27FC236}">
                  <a16:creationId xmlns:a16="http://schemas.microsoft.com/office/drawing/2014/main" id="{2749266F-356B-4C98-B62D-043234C8CF78}"/>
                </a:ext>
              </a:extLst>
            </p:cNvPr>
            <p:cNvSpPr/>
            <p:nvPr/>
          </p:nvSpPr>
          <p:spPr>
            <a:xfrm>
              <a:off x="5007900" y="1176405"/>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発行役職名</a:t>
              </a:r>
            </a:p>
          </p:txBody>
        </p:sp>
        <p:sp>
          <p:nvSpPr>
            <p:cNvPr id="87" name="正方形/長方形 86">
              <a:extLst>
                <a:ext uri="{FF2B5EF4-FFF2-40B4-BE49-F238E27FC236}">
                  <a16:creationId xmlns:a16="http://schemas.microsoft.com/office/drawing/2014/main" id="{CB197757-4B1D-42BF-9986-60AEB4EB42C1}"/>
                </a:ext>
              </a:extLst>
            </p:cNvPr>
            <p:cNvSpPr/>
            <p:nvPr/>
          </p:nvSpPr>
          <p:spPr>
            <a:xfrm>
              <a:off x="5837794" y="1146506"/>
              <a:ext cx="438977" cy="397563"/>
            </a:xfrm>
            <a:prstGeom prst="rect">
              <a:avLst/>
            </a:prstGeom>
            <a:noFill/>
            <a:ln>
              <a:solidFill>
                <a:sysClr val="windowText" lastClr="000000"/>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a:solidFill>
                    <a:sysClr val="windowText" lastClr="000000"/>
                  </a:solidFill>
                  <a:latin typeface="ＭＳ Ｐゴシック" panose="020B0600070205080204" pitchFamily="50" charset="-128"/>
                  <a:ea typeface="ＭＳ Ｐゴシック" panose="020B0600070205080204" pitchFamily="50" charset="-128"/>
                </a:rPr>
                <a:t>印</a:t>
              </a:r>
            </a:p>
          </p:txBody>
        </p:sp>
      </p:grpSp>
      <p:sp>
        <p:nvSpPr>
          <p:cNvPr id="88" name="Rectangle 109">
            <a:extLst>
              <a:ext uri="{FF2B5EF4-FFF2-40B4-BE49-F238E27FC236}">
                <a16:creationId xmlns:a16="http://schemas.microsoft.com/office/drawing/2014/main" id="{8A8E1586-95C1-458B-AF1B-F50C59362209}"/>
              </a:ext>
            </a:extLst>
          </p:cNvPr>
          <p:cNvSpPr>
            <a:spLocks noChangeArrowheads="1"/>
          </p:cNvSpPr>
          <p:nvPr/>
        </p:nvSpPr>
        <p:spPr bwMode="auto">
          <a:xfrm>
            <a:off x="572167" y="1564768"/>
            <a:ext cx="5760000" cy="2308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lvl="0" indent="0" defTabSz="914400"/>
            <a:r>
              <a:rPr kumimoji="0" lang="ja-JP" altLang="en-US"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rPr>
              <a:t>　生活保護法第</a:t>
            </a:r>
            <a:r>
              <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78</a:t>
            </a:r>
            <a:r>
              <a:rPr kumimoji="0" lang="ja-JP" altLang="en-US"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rPr>
              <a:t>条における</a:t>
            </a: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徴収金</a:t>
            </a:r>
            <a:r>
              <a:rPr kumimoji="0" lang="ja-JP" altLang="en-US"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rPr>
              <a:t>について、次のとおり決定したので通知します。</a:t>
            </a:r>
            <a:endParaRPr kumimoji="0" lang="en-US" altLang="ja-JP"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endParaRPr>
          </a:p>
        </p:txBody>
      </p:sp>
      <p:grpSp>
        <p:nvGrpSpPr>
          <p:cNvPr id="89" name="グループ化 88">
            <a:extLst>
              <a:ext uri="{FF2B5EF4-FFF2-40B4-BE49-F238E27FC236}">
                <a16:creationId xmlns:a16="http://schemas.microsoft.com/office/drawing/2014/main" id="{6B2A8A2B-ECA3-4974-BCE1-3433565E70A4}"/>
              </a:ext>
            </a:extLst>
          </p:cNvPr>
          <p:cNvGrpSpPr/>
          <p:nvPr/>
        </p:nvGrpSpPr>
        <p:grpSpPr>
          <a:xfrm>
            <a:off x="4819417" y="8583673"/>
            <a:ext cx="1469152" cy="1014714"/>
            <a:chOff x="4410455" y="8217841"/>
            <a:chExt cx="1469152" cy="1014714"/>
          </a:xfrm>
        </p:grpSpPr>
        <p:sp>
          <p:nvSpPr>
            <p:cNvPr id="90" name="テキスト ボックス 89">
              <a:extLst>
                <a:ext uri="{FF2B5EF4-FFF2-40B4-BE49-F238E27FC236}">
                  <a16:creationId xmlns:a16="http://schemas.microsoft.com/office/drawing/2014/main" id="{8D09E9D9-6B2B-4AE7-905D-BF1C2ED94E47}"/>
                </a:ext>
              </a:extLst>
            </p:cNvPr>
            <p:cNvSpPr txBox="1"/>
            <p:nvPr/>
          </p:nvSpPr>
          <p:spPr>
            <a:xfrm>
              <a:off x="4410455" y="8217841"/>
              <a:ext cx="883920" cy="230832"/>
            </a:xfrm>
            <a:prstGeom prst="rect">
              <a:avLst/>
            </a:prstGeom>
            <a:noFill/>
          </p:spPr>
          <p:txBody>
            <a:bodyPr wrap="square" rtlCol="0">
              <a:spAutoFit/>
            </a:bodyPr>
            <a:lstStyle/>
            <a:p>
              <a:r>
                <a:rPr kumimoji="1" lang="ja-JP" altLang="en-US" sz="900" dirty="0">
                  <a:latin typeface="ＭＳ Ｐゴシック" panose="020B0600070205080204" pitchFamily="50" charset="-128"/>
                  <a:ea typeface="ＭＳ Ｐゴシック" panose="020B0600070205080204" pitchFamily="50" charset="-128"/>
                </a:rPr>
                <a:t>問い合わせ先</a:t>
              </a:r>
            </a:p>
          </p:txBody>
        </p:sp>
        <p:sp>
          <p:nvSpPr>
            <p:cNvPr id="91" name="正方形/長方形 90">
              <a:extLst>
                <a:ext uri="{FF2B5EF4-FFF2-40B4-BE49-F238E27FC236}">
                  <a16:creationId xmlns:a16="http://schemas.microsoft.com/office/drawing/2014/main" id="{A0BC68F5-C518-48D1-9675-786875183F30}"/>
                </a:ext>
              </a:extLst>
            </p:cNvPr>
            <p:cNvSpPr/>
            <p:nvPr/>
          </p:nvSpPr>
          <p:spPr>
            <a:xfrm>
              <a:off x="4492546" y="8491289"/>
              <a:ext cx="801830"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福祉事務所名</a:t>
              </a:r>
            </a:p>
          </p:txBody>
        </p:sp>
        <p:sp>
          <p:nvSpPr>
            <p:cNvPr id="92" name="正方形/長方形 91">
              <a:extLst>
                <a:ext uri="{FF2B5EF4-FFF2-40B4-BE49-F238E27FC236}">
                  <a16:creationId xmlns:a16="http://schemas.microsoft.com/office/drawing/2014/main" id="{80CAD174-E7E3-44B7-BD70-F7F184A556F5}"/>
                </a:ext>
              </a:extLst>
            </p:cNvPr>
            <p:cNvSpPr/>
            <p:nvPr/>
          </p:nvSpPr>
          <p:spPr>
            <a:xfrm>
              <a:off x="4492544" y="8694793"/>
              <a:ext cx="419974"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所属部</a:t>
              </a:r>
            </a:p>
          </p:txBody>
        </p:sp>
        <p:sp>
          <p:nvSpPr>
            <p:cNvPr id="93" name="正方形/長方形 92">
              <a:extLst>
                <a:ext uri="{FF2B5EF4-FFF2-40B4-BE49-F238E27FC236}">
                  <a16:creationId xmlns:a16="http://schemas.microsoft.com/office/drawing/2014/main" id="{F8211E17-4F6D-4476-A155-A4E0EDA05D30}"/>
                </a:ext>
              </a:extLst>
            </p:cNvPr>
            <p:cNvSpPr/>
            <p:nvPr/>
          </p:nvSpPr>
          <p:spPr>
            <a:xfrm>
              <a:off x="4948647" y="8696963"/>
              <a:ext cx="447415" cy="13576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所属課</a:t>
              </a:r>
            </a:p>
          </p:txBody>
        </p:sp>
        <p:sp>
          <p:nvSpPr>
            <p:cNvPr id="94" name="正方形/長方形 93">
              <a:extLst>
                <a:ext uri="{FF2B5EF4-FFF2-40B4-BE49-F238E27FC236}">
                  <a16:creationId xmlns:a16="http://schemas.microsoft.com/office/drawing/2014/main" id="{39BFCF10-52A3-4B31-9340-C9CDE836960C}"/>
                </a:ext>
              </a:extLst>
            </p:cNvPr>
            <p:cNvSpPr/>
            <p:nvPr/>
          </p:nvSpPr>
          <p:spPr>
            <a:xfrm>
              <a:off x="5432192" y="8694793"/>
              <a:ext cx="447415"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所属係</a:t>
              </a:r>
            </a:p>
          </p:txBody>
        </p:sp>
        <p:sp>
          <p:nvSpPr>
            <p:cNvPr id="95" name="正方形/長方形 94">
              <a:extLst>
                <a:ext uri="{FF2B5EF4-FFF2-40B4-BE49-F238E27FC236}">
                  <a16:creationId xmlns:a16="http://schemas.microsoft.com/office/drawing/2014/main" id="{343AB5D6-6FC8-4AE5-BAA4-BFC465493163}"/>
                </a:ext>
              </a:extLst>
            </p:cNvPr>
            <p:cNvSpPr/>
            <p:nvPr/>
          </p:nvSpPr>
          <p:spPr>
            <a:xfrm>
              <a:off x="4948647" y="8889754"/>
              <a:ext cx="787925"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地区担当員名</a:t>
              </a:r>
            </a:p>
          </p:txBody>
        </p:sp>
        <p:sp>
          <p:nvSpPr>
            <p:cNvPr id="96" name="正方形/長方形 95">
              <a:extLst>
                <a:ext uri="{FF2B5EF4-FFF2-40B4-BE49-F238E27FC236}">
                  <a16:creationId xmlns:a16="http://schemas.microsoft.com/office/drawing/2014/main" id="{6C3DBDDA-8891-4806-B07A-6BCBDEC33888}"/>
                </a:ext>
              </a:extLst>
            </p:cNvPr>
            <p:cNvSpPr/>
            <p:nvPr/>
          </p:nvSpPr>
          <p:spPr>
            <a:xfrm>
              <a:off x="4492543" y="9093747"/>
              <a:ext cx="527745"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電話番号</a:t>
              </a:r>
            </a:p>
          </p:txBody>
        </p:sp>
        <p:sp>
          <p:nvSpPr>
            <p:cNvPr id="97" name="正方形/長方形 96">
              <a:extLst>
                <a:ext uri="{FF2B5EF4-FFF2-40B4-BE49-F238E27FC236}">
                  <a16:creationId xmlns:a16="http://schemas.microsoft.com/office/drawing/2014/main" id="{54359D91-B0D6-4EA2-895A-368FB50AAACF}"/>
                </a:ext>
              </a:extLst>
            </p:cNvPr>
            <p:cNvSpPr/>
            <p:nvPr/>
          </p:nvSpPr>
          <p:spPr>
            <a:xfrm>
              <a:off x="4466531" y="8889754"/>
              <a:ext cx="419974" cy="138808"/>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担当員</a:t>
              </a:r>
            </a:p>
          </p:txBody>
        </p:sp>
        <p:sp>
          <p:nvSpPr>
            <p:cNvPr id="11" name="正方形/長方形 10">
              <a:extLst>
                <a:ext uri="{FF2B5EF4-FFF2-40B4-BE49-F238E27FC236}">
                  <a16:creationId xmlns:a16="http://schemas.microsoft.com/office/drawing/2014/main" id="{AD12AE91-5AD1-FB3A-BC5D-D0AD8DE2817C}"/>
                </a:ext>
              </a:extLst>
            </p:cNvPr>
            <p:cNvSpPr/>
            <p:nvPr/>
          </p:nvSpPr>
          <p:spPr>
            <a:xfrm>
              <a:off x="5092509" y="9093747"/>
              <a:ext cx="527745"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en-US" altLang="ja-JP" sz="900" dirty="0">
                  <a:solidFill>
                    <a:schemeClr val="accent1"/>
                  </a:solidFill>
                  <a:latin typeface="ＭＳ Ｐゴシック" panose="020B0600070205080204" pitchFamily="50" charset="-128"/>
                  <a:ea typeface="ＭＳ Ｐゴシック" panose="020B0600070205080204" pitchFamily="50" charset="-128"/>
                </a:rPr>
                <a:t>FAX</a:t>
              </a: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番号</a:t>
              </a:r>
            </a:p>
          </p:txBody>
        </p:sp>
      </p:grpSp>
      <p:grpSp>
        <p:nvGrpSpPr>
          <p:cNvPr id="2" name="グループ化 1">
            <a:extLst>
              <a:ext uri="{FF2B5EF4-FFF2-40B4-BE49-F238E27FC236}">
                <a16:creationId xmlns:a16="http://schemas.microsoft.com/office/drawing/2014/main" id="{31CEE3A9-11AA-A435-E586-76F677EF3BEF}"/>
              </a:ext>
            </a:extLst>
          </p:cNvPr>
          <p:cNvGrpSpPr/>
          <p:nvPr/>
        </p:nvGrpSpPr>
        <p:grpSpPr>
          <a:xfrm>
            <a:off x="457956" y="7546047"/>
            <a:ext cx="5803148" cy="847424"/>
            <a:chOff x="457956" y="7948951"/>
            <a:chExt cx="5803148" cy="697282"/>
          </a:xfrm>
        </p:grpSpPr>
        <p:sp>
          <p:nvSpPr>
            <p:cNvPr id="99" name="Rectangle 109">
              <a:extLst>
                <a:ext uri="{FF2B5EF4-FFF2-40B4-BE49-F238E27FC236}">
                  <a16:creationId xmlns:a16="http://schemas.microsoft.com/office/drawing/2014/main" id="{70068D50-C8A7-47DE-87CE-9DF51CAC9D0C}"/>
                </a:ext>
              </a:extLst>
            </p:cNvPr>
            <p:cNvSpPr>
              <a:spLocks noChangeArrowheads="1"/>
            </p:cNvSpPr>
            <p:nvPr/>
          </p:nvSpPr>
          <p:spPr bwMode="auto">
            <a:xfrm>
              <a:off x="621821" y="7999902"/>
              <a:ext cx="5639283"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algn="l"/>
              <a:r>
                <a:rPr lang="ja-JP" altLang="en-US" sz="900" dirty="0">
                  <a:latin typeface="ＭＳ Ｐゴシック" panose="020B0600070205080204" pitchFamily="50" charset="-128"/>
                  <a:ea typeface="ＭＳ Ｐゴシック" panose="020B0600070205080204" pitchFamily="50" charset="-128"/>
                </a:rPr>
                <a:t>生活保護法第</a:t>
              </a:r>
              <a:r>
                <a:rPr lang="en-US" altLang="ja-JP" sz="900" dirty="0">
                  <a:latin typeface="ＭＳ Ｐゴシック" panose="020B0600070205080204" pitchFamily="50" charset="-128"/>
                  <a:ea typeface="ＭＳ Ｐゴシック" panose="020B0600070205080204" pitchFamily="50" charset="-128"/>
                </a:rPr>
                <a:t>78</a:t>
              </a:r>
              <a:r>
                <a:rPr lang="ja-JP" altLang="en-US" sz="900" dirty="0">
                  <a:latin typeface="ＭＳ Ｐゴシック" panose="020B0600070205080204" pitchFamily="50" charset="-128"/>
                  <a:ea typeface="ＭＳ Ｐゴシック" panose="020B0600070205080204" pitchFamily="50" charset="-128"/>
                </a:rPr>
                <a:t>条</a:t>
              </a:r>
            </a:p>
            <a:p>
              <a:pPr indent="0" algn="l"/>
              <a:r>
                <a:rPr lang="ja-JP" altLang="en-US" sz="900" dirty="0">
                  <a:latin typeface="ＭＳ Ｐゴシック" panose="020B0600070205080204" pitchFamily="50" charset="-128"/>
                  <a:ea typeface="ＭＳ Ｐゴシック" panose="020B0600070205080204" pitchFamily="50" charset="-128"/>
                </a:rPr>
                <a:t>　 不実の申請その他不正な手段により保護を受け、又は他人をして受けさせた者があるときは、保護費を支弁した都道府県または市町村の長は、その費用の全部又は一部を、その者から徴収するほか、その徴収する額に百分の四十を乗じて得た額以下の金額を徴収することができる。</a:t>
              </a:r>
              <a:endParaRPr kumimoji="0" lang="en-US" altLang="ja-JP"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endParaRPr>
            </a:p>
          </p:txBody>
        </p:sp>
        <p:sp>
          <p:nvSpPr>
            <p:cNvPr id="100" name="テキスト ボックス 99">
              <a:extLst>
                <a:ext uri="{FF2B5EF4-FFF2-40B4-BE49-F238E27FC236}">
                  <a16:creationId xmlns:a16="http://schemas.microsoft.com/office/drawing/2014/main" id="{D313114F-3FC1-48EA-9037-787A08D92705}"/>
                </a:ext>
              </a:extLst>
            </p:cNvPr>
            <p:cNvSpPr txBox="1"/>
            <p:nvPr/>
          </p:nvSpPr>
          <p:spPr>
            <a:xfrm>
              <a:off x="457956" y="7948951"/>
              <a:ext cx="648620" cy="230832"/>
            </a:xfrm>
            <a:prstGeom prst="rect">
              <a:avLst/>
            </a:prstGeom>
            <a:noFill/>
          </p:spPr>
          <p:txBody>
            <a:bodyPr wrap="square" rtlCol="0">
              <a:spAutoFit/>
            </a:bodyPr>
            <a:lstStyle/>
            <a:p>
              <a:r>
                <a:rPr kumimoji="1" lang="ja-JP" altLang="en-US" sz="900" dirty="0">
                  <a:latin typeface="ＭＳ Ｐゴシック" panose="020B0600070205080204" pitchFamily="50" charset="-128"/>
                  <a:ea typeface="ＭＳ Ｐゴシック" panose="020B0600070205080204" pitchFamily="50" charset="-128"/>
                </a:rPr>
                <a:t>（参考）</a:t>
              </a:r>
            </a:p>
          </p:txBody>
        </p:sp>
      </p:grpSp>
      <p:sp>
        <p:nvSpPr>
          <p:cNvPr id="45" name="Rectangle 109">
            <a:extLst>
              <a:ext uri="{FF2B5EF4-FFF2-40B4-BE49-F238E27FC236}">
                <a16:creationId xmlns:a16="http://schemas.microsoft.com/office/drawing/2014/main" id="{506CB7C2-8ED2-4EA0-BC2E-D5C6DD7A40CC}"/>
              </a:ext>
            </a:extLst>
          </p:cNvPr>
          <p:cNvSpPr>
            <a:spLocks noChangeArrowheads="1"/>
          </p:cNvSpPr>
          <p:nvPr/>
        </p:nvSpPr>
        <p:spPr bwMode="auto">
          <a:xfrm>
            <a:off x="557633" y="6249431"/>
            <a:ext cx="5760000" cy="116955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algn="just">
              <a:lnSpc>
                <a:spcPts val="1200"/>
              </a:lnSpc>
            </a:pP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（備考）</a:t>
            </a:r>
            <a:endPar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indent="0" algn="just">
              <a:lnSpc>
                <a:spcPts val="1200"/>
              </a:lnSpc>
            </a:pP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）この決定に不服があるときは、この決定があったことを知った日の翌日から起算して</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3</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か月以内に、知事に対し審査請</a:t>
            </a:r>
            <a:endPar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180975" indent="0" algn="just">
              <a:lnSpc>
                <a:spcPts val="1200"/>
              </a:lnSpc>
            </a:pP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求をすることができます（なお、決定があったことを知った日の翌日から起算して</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3</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か月以内であっても、決定があった日の翌日から起算して</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年を経過すると審査請求をすることができなくなります。）。</a:t>
            </a:r>
          </a:p>
          <a:p>
            <a:pPr marL="180975" indent="-180975" algn="l" fontAlgn="base"/>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2</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altLang="en-US" sz="900" b="0" i="0" dirty="0">
                <a:effectLst/>
                <a:latin typeface="ＭＳ Ｐゴシック" panose="020B0600070205080204" pitchFamily="50" charset="-128"/>
                <a:ea typeface="ＭＳ Ｐゴシック" panose="020B0600070205080204" pitchFamily="50" charset="-128"/>
              </a:rPr>
              <a:t>また、この決定の取消しを求める訴訟を提起する場合は、行政事件訴訟法（昭和</a:t>
            </a:r>
            <a:r>
              <a:rPr lang="en-US" altLang="ja-JP" sz="900" b="0" i="0" dirty="0">
                <a:effectLst/>
                <a:latin typeface="ＭＳ Ｐゴシック" panose="020B0600070205080204" pitchFamily="50" charset="-128"/>
                <a:ea typeface="ＭＳ Ｐゴシック" panose="020B0600070205080204" pitchFamily="50" charset="-128"/>
              </a:rPr>
              <a:t>37</a:t>
            </a:r>
            <a:r>
              <a:rPr lang="ja-JP" altLang="en-US" sz="900" b="0" i="0" dirty="0">
                <a:effectLst/>
                <a:latin typeface="ＭＳ Ｐゴシック" panose="020B0600070205080204" pitchFamily="50" charset="-128"/>
                <a:ea typeface="ＭＳ Ｐゴシック" panose="020B0600070205080204" pitchFamily="50" charset="-128"/>
              </a:rPr>
              <a:t>年法律第</a:t>
            </a:r>
            <a:r>
              <a:rPr lang="en-US" altLang="ja-JP" sz="900" b="0" i="0" dirty="0">
                <a:effectLst/>
                <a:latin typeface="ＭＳ Ｐゴシック" panose="020B0600070205080204" pitchFamily="50" charset="-128"/>
                <a:ea typeface="ＭＳ Ｐゴシック" panose="020B0600070205080204" pitchFamily="50" charset="-128"/>
              </a:rPr>
              <a:t>139</a:t>
            </a:r>
            <a:r>
              <a:rPr lang="ja-JP" altLang="en-US" sz="900" b="0" i="0" dirty="0">
                <a:effectLst/>
                <a:latin typeface="ＭＳ Ｐゴシック" panose="020B0600070205080204" pitchFamily="50" charset="-128"/>
                <a:ea typeface="ＭＳ Ｐゴシック" panose="020B0600070205080204" pitchFamily="50" charset="-128"/>
              </a:rPr>
              <a:t>号）の規定により、この決定があったことを知った日から６か月以内に、知事を被告として、処分管轄地方裁判所に処分の取消しの訴えを提起することができます（決定があったことを知った日から６か月以内であっても、決定の日から１年を経過した場合には処分の取消しの訴えを提起することができなくなります）。</a:t>
            </a:r>
          </a:p>
        </p:txBody>
      </p:sp>
      <p:grpSp>
        <p:nvGrpSpPr>
          <p:cNvPr id="5" name="グループ化 4">
            <a:extLst>
              <a:ext uri="{FF2B5EF4-FFF2-40B4-BE49-F238E27FC236}">
                <a16:creationId xmlns:a16="http://schemas.microsoft.com/office/drawing/2014/main" id="{F1FA2F08-D3F6-D35F-1D62-D57A56F87D8D}"/>
              </a:ext>
            </a:extLst>
          </p:cNvPr>
          <p:cNvGrpSpPr/>
          <p:nvPr/>
        </p:nvGrpSpPr>
        <p:grpSpPr>
          <a:xfrm>
            <a:off x="446102" y="2120938"/>
            <a:ext cx="5719138" cy="267637"/>
            <a:chOff x="446102" y="2120938"/>
            <a:chExt cx="5719138" cy="267637"/>
          </a:xfrm>
        </p:grpSpPr>
        <p:sp>
          <p:nvSpPr>
            <p:cNvPr id="70" name="正方形/長方形 69">
              <a:extLst>
                <a:ext uri="{FF2B5EF4-FFF2-40B4-BE49-F238E27FC236}">
                  <a16:creationId xmlns:a16="http://schemas.microsoft.com/office/drawing/2014/main" id="{B000984C-165E-4061-B388-B40CE564CB26}"/>
                </a:ext>
              </a:extLst>
            </p:cNvPr>
            <p:cNvSpPr/>
            <p:nvPr/>
          </p:nvSpPr>
          <p:spPr>
            <a:xfrm>
              <a:off x="2885016" y="2199680"/>
              <a:ext cx="871358"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不正受給期間</a:t>
              </a:r>
            </a:p>
          </p:txBody>
        </p:sp>
        <p:sp>
          <p:nvSpPr>
            <p:cNvPr id="51" name="Rectangle 109">
              <a:extLst>
                <a:ext uri="{FF2B5EF4-FFF2-40B4-BE49-F238E27FC236}">
                  <a16:creationId xmlns:a16="http://schemas.microsoft.com/office/drawing/2014/main" id="{9C5689DE-1E20-4F8B-BA73-CF25DDBEE1AD}"/>
                </a:ext>
              </a:extLst>
            </p:cNvPr>
            <p:cNvSpPr>
              <a:spLocks noChangeArrowheads="1"/>
            </p:cNvSpPr>
            <p:nvPr/>
          </p:nvSpPr>
          <p:spPr bwMode="auto">
            <a:xfrm>
              <a:off x="446102" y="2120938"/>
              <a:ext cx="5719138" cy="267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lvl="0" indent="0" defTabSz="914400">
                <a:lnSpc>
                  <a:spcPct val="150000"/>
                </a:lnSpc>
              </a:pPr>
              <a:r>
                <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1</a:t>
              </a: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　不正な手段により保護を受けた期間</a:t>
              </a:r>
              <a:endPar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endParaRPr>
            </a:p>
          </p:txBody>
        </p:sp>
      </p:grpSp>
      <p:grpSp>
        <p:nvGrpSpPr>
          <p:cNvPr id="6" name="グループ化 5">
            <a:extLst>
              <a:ext uri="{FF2B5EF4-FFF2-40B4-BE49-F238E27FC236}">
                <a16:creationId xmlns:a16="http://schemas.microsoft.com/office/drawing/2014/main" id="{831CEC5D-E365-1EEB-3DF7-805D0D080E74}"/>
              </a:ext>
            </a:extLst>
          </p:cNvPr>
          <p:cNvGrpSpPr/>
          <p:nvPr/>
        </p:nvGrpSpPr>
        <p:grpSpPr>
          <a:xfrm>
            <a:off x="446102" y="2388668"/>
            <a:ext cx="5719138" cy="267637"/>
            <a:chOff x="446102" y="2381605"/>
            <a:chExt cx="5719138" cy="267637"/>
          </a:xfrm>
        </p:grpSpPr>
        <p:sp>
          <p:nvSpPr>
            <p:cNvPr id="71" name="正方形/長方形 70">
              <a:extLst>
                <a:ext uri="{FF2B5EF4-FFF2-40B4-BE49-F238E27FC236}">
                  <a16:creationId xmlns:a16="http://schemas.microsoft.com/office/drawing/2014/main" id="{5695C597-2877-43BC-AF32-757A56B06D99}"/>
                </a:ext>
              </a:extLst>
            </p:cNvPr>
            <p:cNvSpPr/>
            <p:nvPr/>
          </p:nvSpPr>
          <p:spPr>
            <a:xfrm>
              <a:off x="2885016" y="2456495"/>
              <a:ext cx="657046"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決定年月日</a:t>
              </a:r>
            </a:p>
          </p:txBody>
        </p:sp>
        <p:sp>
          <p:nvSpPr>
            <p:cNvPr id="53" name="Rectangle 109">
              <a:extLst>
                <a:ext uri="{FF2B5EF4-FFF2-40B4-BE49-F238E27FC236}">
                  <a16:creationId xmlns:a16="http://schemas.microsoft.com/office/drawing/2014/main" id="{BBF7FB7F-DD1A-46CF-83F1-DE49BF08063A}"/>
                </a:ext>
              </a:extLst>
            </p:cNvPr>
            <p:cNvSpPr>
              <a:spLocks noChangeArrowheads="1"/>
            </p:cNvSpPr>
            <p:nvPr/>
          </p:nvSpPr>
          <p:spPr bwMode="auto">
            <a:xfrm>
              <a:off x="446102" y="2381605"/>
              <a:ext cx="5719138" cy="267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defTabSz="914400">
                <a:lnSpc>
                  <a:spcPct val="150000"/>
                </a:lnSpc>
              </a:pPr>
              <a:r>
                <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2</a:t>
              </a: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　決定年月日</a:t>
              </a:r>
              <a:endPar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endParaRPr>
            </a:p>
          </p:txBody>
        </p:sp>
      </p:grpSp>
      <p:grpSp>
        <p:nvGrpSpPr>
          <p:cNvPr id="7" name="グループ化 6">
            <a:extLst>
              <a:ext uri="{FF2B5EF4-FFF2-40B4-BE49-F238E27FC236}">
                <a16:creationId xmlns:a16="http://schemas.microsoft.com/office/drawing/2014/main" id="{3C7DB46A-D1ED-7932-7766-A0A2F120DAEB}"/>
              </a:ext>
            </a:extLst>
          </p:cNvPr>
          <p:cNvGrpSpPr/>
          <p:nvPr/>
        </p:nvGrpSpPr>
        <p:grpSpPr>
          <a:xfrm>
            <a:off x="446102" y="2641158"/>
            <a:ext cx="5894698" cy="1183349"/>
            <a:chOff x="446102" y="2642272"/>
            <a:chExt cx="5894698" cy="1183349"/>
          </a:xfrm>
        </p:grpSpPr>
        <p:sp>
          <p:nvSpPr>
            <p:cNvPr id="44" name="正方形/長方形 43">
              <a:extLst>
                <a:ext uri="{FF2B5EF4-FFF2-40B4-BE49-F238E27FC236}">
                  <a16:creationId xmlns:a16="http://schemas.microsoft.com/office/drawing/2014/main" id="{184A4461-A159-4370-A775-2DD2D44F7625}"/>
                </a:ext>
              </a:extLst>
            </p:cNvPr>
            <p:cNvSpPr/>
            <p:nvPr/>
          </p:nvSpPr>
          <p:spPr>
            <a:xfrm>
              <a:off x="2885016" y="2718727"/>
              <a:ext cx="3455784" cy="1106894"/>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徴収の理由</a:t>
              </a:r>
            </a:p>
          </p:txBody>
        </p:sp>
        <p:sp>
          <p:nvSpPr>
            <p:cNvPr id="54" name="Rectangle 109">
              <a:extLst>
                <a:ext uri="{FF2B5EF4-FFF2-40B4-BE49-F238E27FC236}">
                  <a16:creationId xmlns:a16="http://schemas.microsoft.com/office/drawing/2014/main" id="{DD0A5FE0-379B-4E90-A355-8F8363CD2F6D}"/>
                </a:ext>
              </a:extLst>
            </p:cNvPr>
            <p:cNvSpPr>
              <a:spLocks noChangeArrowheads="1"/>
            </p:cNvSpPr>
            <p:nvPr/>
          </p:nvSpPr>
          <p:spPr bwMode="auto">
            <a:xfrm>
              <a:off x="446102" y="2642272"/>
              <a:ext cx="5719138" cy="267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defTabSz="914400">
                <a:lnSpc>
                  <a:spcPct val="150000"/>
                </a:lnSpc>
              </a:pPr>
              <a:r>
                <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3</a:t>
              </a: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　徴収の理由</a:t>
              </a:r>
              <a:endPar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endParaRPr>
            </a:p>
          </p:txBody>
        </p:sp>
      </p:grpSp>
      <p:grpSp>
        <p:nvGrpSpPr>
          <p:cNvPr id="9" name="グループ化 8">
            <a:extLst>
              <a:ext uri="{FF2B5EF4-FFF2-40B4-BE49-F238E27FC236}">
                <a16:creationId xmlns:a16="http://schemas.microsoft.com/office/drawing/2014/main" id="{EB8275E9-C50C-F613-DD5D-9ACF97BE8646}"/>
              </a:ext>
            </a:extLst>
          </p:cNvPr>
          <p:cNvGrpSpPr/>
          <p:nvPr/>
        </p:nvGrpSpPr>
        <p:grpSpPr>
          <a:xfrm>
            <a:off x="446102" y="4107570"/>
            <a:ext cx="5719138" cy="267637"/>
            <a:chOff x="446102" y="4126970"/>
            <a:chExt cx="5719138" cy="267637"/>
          </a:xfrm>
        </p:grpSpPr>
        <p:sp>
          <p:nvSpPr>
            <p:cNvPr id="73" name="正方形/長方形 72">
              <a:extLst>
                <a:ext uri="{FF2B5EF4-FFF2-40B4-BE49-F238E27FC236}">
                  <a16:creationId xmlns:a16="http://schemas.microsoft.com/office/drawing/2014/main" id="{5BD44F54-0C39-4476-B35D-C8809342BA32}"/>
                </a:ext>
              </a:extLst>
            </p:cNvPr>
            <p:cNvSpPr/>
            <p:nvPr/>
          </p:nvSpPr>
          <p:spPr>
            <a:xfrm>
              <a:off x="2885016" y="4216665"/>
              <a:ext cx="657046"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徴収対象額</a:t>
              </a:r>
            </a:p>
          </p:txBody>
        </p:sp>
        <p:sp>
          <p:nvSpPr>
            <p:cNvPr id="55" name="Rectangle 109">
              <a:extLst>
                <a:ext uri="{FF2B5EF4-FFF2-40B4-BE49-F238E27FC236}">
                  <a16:creationId xmlns:a16="http://schemas.microsoft.com/office/drawing/2014/main" id="{27E7AFAF-060C-48EA-B78A-AE3C05C02035}"/>
                </a:ext>
              </a:extLst>
            </p:cNvPr>
            <p:cNvSpPr>
              <a:spLocks noChangeArrowheads="1"/>
            </p:cNvSpPr>
            <p:nvPr/>
          </p:nvSpPr>
          <p:spPr bwMode="auto">
            <a:xfrm>
              <a:off x="446102" y="4126970"/>
              <a:ext cx="5719138" cy="267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defTabSz="914400">
                <a:lnSpc>
                  <a:spcPct val="150000"/>
                </a:lnSpc>
              </a:pPr>
              <a:r>
                <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5</a:t>
              </a: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　徴収対象額</a:t>
              </a:r>
              <a:endPar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endParaRPr>
            </a:p>
          </p:txBody>
        </p:sp>
      </p:grpSp>
      <p:grpSp>
        <p:nvGrpSpPr>
          <p:cNvPr id="10" name="グループ化 9">
            <a:extLst>
              <a:ext uri="{FF2B5EF4-FFF2-40B4-BE49-F238E27FC236}">
                <a16:creationId xmlns:a16="http://schemas.microsoft.com/office/drawing/2014/main" id="{53A8F609-F6AB-1E98-99FD-8E07DCD3642B}"/>
              </a:ext>
            </a:extLst>
          </p:cNvPr>
          <p:cNvGrpSpPr/>
          <p:nvPr/>
        </p:nvGrpSpPr>
        <p:grpSpPr>
          <a:xfrm>
            <a:off x="446102" y="4375300"/>
            <a:ext cx="5719138" cy="267637"/>
            <a:chOff x="446102" y="4390821"/>
            <a:chExt cx="5719138" cy="267637"/>
          </a:xfrm>
        </p:grpSpPr>
        <p:sp>
          <p:nvSpPr>
            <p:cNvPr id="74" name="正方形/長方形 73">
              <a:extLst>
                <a:ext uri="{FF2B5EF4-FFF2-40B4-BE49-F238E27FC236}">
                  <a16:creationId xmlns:a16="http://schemas.microsoft.com/office/drawing/2014/main" id="{101DC666-5136-4BD2-A1BC-880A6CDE38FC}"/>
                </a:ext>
              </a:extLst>
            </p:cNvPr>
            <p:cNvSpPr/>
            <p:nvPr/>
          </p:nvSpPr>
          <p:spPr>
            <a:xfrm>
              <a:off x="2885016" y="4476481"/>
              <a:ext cx="437492"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控除額</a:t>
              </a:r>
            </a:p>
          </p:txBody>
        </p:sp>
        <p:sp>
          <p:nvSpPr>
            <p:cNvPr id="56" name="Rectangle 109">
              <a:extLst>
                <a:ext uri="{FF2B5EF4-FFF2-40B4-BE49-F238E27FC236}">
                  <a16:creationId xmlns:a16="http://schemas.microsoft.com/office/drawing/2014/main" id="{6A066E5E-332C-460A-B051-38E27947D3B5}"/>
                </a:ext>
              </a:extLst>
            </p:cNvPr>
            <p:cNvSpPr>
              <a:spLocks noChangeArrowheads="1"/>
            </p:cNvSpPr>
            <p:nvPr/>
          </p:nvSpPr>
          <p:spPr bwMode="auto">
            <a:xfrm>
              <a:off x="446102" y="4390821"/>
              <a:ext cx="5719138" cy="267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defTabSz="914400">
                <a:lnSpc>
                  <a:spcPct val="150000"/>
                </a:lnSpc>
              </a:pPr>
              <a:r>
                <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6</a:t>
              </a: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　控除額</a:t>
              </a:r>
              <a:endPar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endParaRPr>
            </a:p>
          </p:txBody>
        </p:sp>
      </p:grpSp>
      <p:grpSp>
        <p:nvGrpSpPr>
          <p:cNvPr id="12" name="グループ化 11">
            <a:extLst>
              <a:ext uri="{FF2B5EF4-FFF2-40B4-BE49-F238E27FC236}">
                <a16:creationId xmlns:a16="http://schemas.microsoft.com/office/drawing/2014/main" id="{E144F529-854F-8F79-DED3-7BF57D622669}"/>
              </a:ext>
            </a:extLst>
          </p:cNvPr>
          <p:cNvGrpSpPr/>
          <p:nvPr/>
        </p:nvGrpSpPr>
        <p:grpSpPr>
          <a:xfrm>
            <a:off x="446102" y="4643030"/>
            <a:ext cx="5719138" cy="267637"/>
            <a:chOff x="446102" y="4654672"/>
            <a:chExt cx="5719138" cy="267637"/>
          </a:xfrm>
        </p:grpSpPr>
        <p:sp>
          <p:nvSpPr>
            <p:cNvPr id="52" name="正方形/長方形 51">
              <a:extLst>
                <a:ext uri="{FF2B5EF4-FFF2-40B4-BE49-F238E27FC236}">
                  <a16:creationId xmlns:a16="http://schemas.microsoft.com/office/drawing/2014/main" id="{ABB42490-9DAD-4486-AE8E-0A4BB000AA85}"/>
                </a:ext>
              </a:extLst>
            </p:cNvPr>
            <p:cNvSpPr/>
            <p:nvPr/>
          </p:nvSpPr>
          <p:spPr>
            <a:xfrm>
              <a:off x="2885016" y="4736297"/>
              <a:ext cx="676006"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徴収加算額</a:t>
              </a:r>
            </a:p>
          </p:txBody>
        </p:sp>
        <p:sp>
          <p:nvSpPr>
            <p:cNvPr id="57" name="Rectangle 109">
              <a:extLst>
                <a:ext uri="{FF2B5EF4-FFF2-40B4-BE49-F238E27FC236}">
                  <a16:creationId xmlns:a16="http://schemas.microsoft.com/office/drawing/2014/main" id="{3654CC37-AEDB-45E4-B416-CB3D05655326}"/>
                </a:ext>
              </a:extLst>
            </p:cNvPr>
            <p:cNvSpPr>
              <a:spLocks noChangeArrowheads="1"/>
            </p:cNvSpPr>
            <p:nvPr/>
          </p:nvSpPr>
          <p:spPr bwMode="auto">
            <a:xfrm>
              <a:off x="446102" y="4654672"/>
              <a:ext cx="5719138" cy="267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defTabSz="914400">
                <a:lnSpc>
                  <a:spcPct val="150000"/>
                </a:lnSpc>
              </a:pPr>
              <a:r>
                <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7</a:t>
              </a: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　徴収加算額</a:t>
              </a:r>
              <a:endPar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endParaRPr>
            </a:p>
          </p:txBody>
        </p:sp>
      </p:grpSp>
      <p:grpSp>
        <p:nvGrpSpPr>
          <p:cNvPr id="13" name="グループ化 12">
            <a:extLst>
              <a:ext uri="{FF2B5EF4-FFF2-40B4-BE49-F238E27FC236}">
                <a16:creationId xmlns:a16="http://schemas.microsoft.com/office/drawing/2014/main" id="{AEBD0493-D51C-48C3-3014-21B365B67EFF}"/>
              </a:ext>
            </a:extLst>
          </p:cNvPr>
          <p:cNvGrpSpPr/>
          <p:nvPr/>
        </p:nvGrpSpPr>
        <p:grpSpPr>
          <a:xfrm>
            <a:off x="446102" y="4910760"/>
            <a:ext cx="5719138" cy="267637"/>
            <a:chOff x="446102" y="4918523"/>
            <a:chExt cx="5719138" cy="267637"/>
          </a:xfrm>
        </p:grpSpPr>
        <p:sp>
          <p:nvSpPr>
            <p:cNvPr id="75" name="正方形/長方形 74">
              <a:extLst>
                <a:ext uri="{FF2B5EF4-FFF2-40B4-BE49-F238E27FC236}">
                  <a16:creationId xmlns:a16="http://schemas.microsoft.com/office/drawing/2014/main" id="{C505FF5C-D68A-43CF-9A2D-8C18346B20DD}"/>
                </a:ext>
              </a:extLst>
            </p:cNvPr>
            <p:cNvSpPr/>
            <p:nvPr/>
          </p:nvSpPr>
          <p:spPr>
            <a:xfrm>
              <a:off x="2885016" y="4996113"/>
              <a:ext cx="676006"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徴収決定額</a:t>
              </a:r>
            </a:p>
          </p:txBody>
        </p:sp>
        <p:sp>
          <p:nvSpPr>
            <p:cNvPr id="59" name="Rectangle 109">
              <a:extLst>
                <a:ext uri="{FF2B5EF4-FFF2-40B4-BE49-F238E27FC236}">
                  <a16:creationId xmlns:a16="http://schemas.microsoft.com/office/drawing/2014/main" id="{F8539FD6-B4E1-41E3-BDAF-B130205C51D6}"/>
                </a:ext>
              </a:extLst>
            </p:cNvPr>
            <p:cNvSpPr>
              <a:spLocks noChangeArrowheads="1"/>
            </p:cNvSpPr>
            <p:nvPr/>
          </p:nvSpPr>
          <p:spPr bwMode="auto">
            <a:xfrm>
              <a:off x="446102" y="4918523"/>
              <a:ext cx="5719138" cy="267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defTabSz="914400">
                <a:lnSpc>
                  <a:spcPct val="150000"/>
                </a:lnSpc>
              </a:pPr>
              <a:r>
                <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8</a:t>
              </a: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　徴収決定額</a:t>
              </a:r>
              <a:endPar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endParaRPr>
            </a:p>
          </p:txBody>
        </p:sp>
      </p:grpSp>
      <p:grpSp>
        <p:nvGrpSpPr>
          <p:cNvPr id="14" name="グループ化 13">
            <a:extLst>
              <a:ext uri="{FF2B5EF4-FFF2-40B4-BE49-F238E27FC236}">
                <a16:creationId xmlns:a16="http://schemas.microsoft.com/office/drawing/2014/main" id="{C6EF6F2A-C3A4-639D-D34A-BAD72C92F257}"/>
              </a:ext>
            </a:extLst>
          </p:cNvPr>
          <p:cNvGrpSpPr/>
          <p:nvPr/>
        </p:nvGrpSpPr>
        <p:grpSpPr>
          <a:xfrm>
            <a:off x="446102" y="5178490"/>
            <a:ext cx="5719138" cy="267637"/>
            <a:chOff x="446102" y="5182374"/>
            <a:chExt cx="5719138" cy="267637"/>
          </a:xfrm>
        </p:grpSpPr>
        <p:sp>
          <p:nvSpPr>
            <p:cNvPr id="76" name="正方形/長方形 75">
              <a:extLst>
                <a:ext uri="{FF2B5EF4-FFF2-40B4-BE49-F238E27FC236}">
                  <a16:creationId xmlns:a16="http://schemas.microsoft.com/office/drawing/2014/main" id="{88E80AA5-BF94-4C51-A078-AE24E7E00249}"/>
                </a:ext>
              </a:extLst>
            </p:cNvPr>
            <p:cNvSpPr/>
            <p:nvPr/>
          </p:nvSpPr>
          <p:spPr>
            <a:xfrm>
              <a:off x="2885016" y="5255929"/>
              <a:ext cx="535602"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徴収方法</a:t>
              </a:r>
            </a:p>
          </p:txBody>
        </p:sp>
        <p:sp>
          <p:nvSpPr>
            <p:cNvPr id="61" name="Rectangle 109">
              <a:extLst>
                <a:ext uri="{FF2B5EF4-FFF2-40B4-BE49-F238E27FC236}">
                  <a16:creationId xmlns:a16="http://schemas.microsoft.com/office/drawing/2014/main" id="{92058844-7BEF-4FFE-8004-A815039FA9BC}"/>
                </a:ext>
              </a:extLst>
            </p:cNvPr>
            <p:cNvSpPr>
              <a:spLocks noChangeArrowheads="1"/>
            </p:cNvSpPr>
            <p:nvPr/>
          </p:nvSpPr>
          <p:spPr bwMode="auto">
            <a:xfrm>
              <a:off x="446102" y="5182374"/>
              <a:ext cx="5719138" cy="267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defTabSz="914400">
                <a:lnSpc>
                  <a:spcPct val="150000"/>
                </a:lnSpc>
              </a:pPr>
              <a:r>
                <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9</a:t>
              </a: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　徴収方法</a:t>
              </a:r>
              <a:endPar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endParaRPr>
            </a:p>
          </p:txBody>
        </p:sp>
      </p:grpSp>
      <p:grpSp>
        <p:nvGrpSpPr>
          <p:cNvPr id="15" name="グループ化 14">
            <a:extLst>
              <a:ext uri="{FF2B5EF4-FFF2-40B4-BE49-F238E27FC236}">
                <a16:creationId xmlns:a16="http://schemas.microsoft.com/office/drawing/2014/main" id="{B5299C36-FC7E-1FA9-1E51-5519A9CABF53}"/>
              </a:ext>
            </a:extLst>
          </p:cNvPr>
          <p:cNvGrpSpPr/>
          <p:nvPr/>
        </p:nvGrpSpPr>
        <p:grpSpPr>
          <a:xfrm>
            <a:off x="457956" y="5446223"/>
            <a:ext cx="5719138" cy="267637"/>
            <a:chOff x="457956" y="5446223"/>
            <a:chExt cx="5719138" cy="267637"/>
          </a:xfrm>
        </p:grpSpPr>
        <p:sp>
          <p:nvSpPr>
            <p:cNvPr id="77" name="正方形/長方形 76">
              <a:extLst>
                <a:ext uri="{FF2B5EF4-FFF2-40B4-BE49-F238E27FC236}">
                  <a16:creationId xmlns:a16="http://schemas.microsoft.com/office/drawing/2014/main" id="{7D9933CA-5460-45EE-8449-E7B0B26A8D19}"/>
                </a:ext>
              </a:extLst>
            </p:cNvPr>
            <p:cNvSpPr/>
            <p:nvPr/>
          </p:nvSpPr>
          <p:spPr>
            <a:xfrm>
              <a:off x="2885016" y="5515747"/>
              <a:ext cx="846577"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徴収期限年月日</a:t>
              </a:r>
            </a:p>
          </p:txBody>
        </p:sp>
        <p:sp>
          <p:nvSpPr>
            <p:cNvPr id="66" name="Rectangle 109">
              <a:extLst>
                <a:ext uri="{FF2B5EF4-FFF2-40B4-BE49-F238E27FC236}">
                  <a16:creationId xmlns:a16="http://schemas.microsoft.com/office/drawing/2014/main" id="{B58D506B-B454-40BA-A77A-65A33991FC41}"/>
                </a:ext>
              </a:extLst>
            </p:cNvPr>
            <p:cNvSpPr>
              <a:spLocks noChangeArrowheads="1"/>
            </p:cNvSpPr>
            <p:nvPr/>
          </p:nvSpPr>
          <p:spPr bwMode="auto">
            <a:xfrm>
              <a:off x="457956" y="5446223"/>
              <a:ext cx="5719138" cy="267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defTabSz="914400">
                <a:lnSpc>
                  <a:spcPct val="150000"/>
                </a:lnSpc>
              </a:pPr>
              <a:r>
                <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10</a:t>
              </a: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　徴収期限</a:t>
              </a:r>
              <a:endPar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endParaRPr>
            </a:p>
          </p:txBody>
        </p:sp>
      </p:grpSp>
      <p:grpSp>
        <p:nvGrpSpPr>
          <p:cNvPr id="8" name="グループ化 7">
            <a:extLst>
              <a:ext uri="{FF2B5EF4-FFF2-40B4-BE49-F238E27FC236}">
                <a16:creationId xmlns:a16="http://schemas.microsoft.com/office/drawing/2014/main" id="{2BCDC9CE-5EB7-7D24-D0C3-623A0EDDA70E}"/>
              </a:ext>
            </a:extLst>
          </p:cNvPr>
          <p:cNvGrpSpPr/>
          <p:nvPr/>
        </p:nvGrpSpPr>
        <p:grpSpPr>
          <a:xfrm>
            <a:off x="446102" y="3839840"/>
            <a:ext cx="5719138" cy="267637"/>
            <a:chOff x="453722" y="3863119"/>
            <a:chExt cx="5719138" cy="267637"/>
          </a:xfrm>
        </p:grpSpPr>
        <p:sp>
          <p:nvSpPr>
            <p:cNvPr id="3" name="正方形/長方形 2">
              <a:extLst>
                <a:ext uri="{FF2B5EF4-FFF2-40B4-BE49-F238E27FC236}">
                  <a16:creationId xmlns:a16="http://schemas.microsoft.com/office/drawing/2014/main" id="{8DF82C68-BC0D-1008-81E2-7D1319D381E5}"/>
                </a:ext>
              </a:extLst>
            </p:cNvPr>
            <p:cNvSpPr/>
            <p:nvPr/>
          </p:nvSpPr>
          <p:spPr>
            <a:xfrm>
              <a:off x="2885016" y="3956849"/>
              <a:ext cx="795026"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徴収対象期間</a:t>
              </a:r>
            </a:p>
          </p:txBody>
        </p:sp>
        <p:sp>
          <p:nvSpPr>
            <p:cNvPr id="4" name="Rectangle 109">
              <a:extLst>
                <a:ext uri="{FF2B5EF4-FFF2-40B4-BE49-F238E27FC236}">
                  <a16:creationId xmlns:a16="http://schemas.microsoft.com/office/drawing/2014/main" id="{7DF8C7CA-7966-B351-9518-F0277851E509}"/>
                </a:ext>
              </a:extLst>
            </p:cNvPr>
            <p:cNvSpPr>
              <a:spLocks noChangeArrowheads="1"/>
            </p:cNvSpPr>
            <p:nvPr/>
          </p:nvSpPr>
          <p:spPr bwMode="auto">
            <a:xfrm>
              <a:off x="453722" y="3863119"/>
              <a:ext cx="5719138" cy="267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defTabSz="914400">
                <a:lnSpc>
                  <a:spcPct val="150000"/>
                </a:lnSpc>
              </a:pPr>
              <a:r>
                <a:rPr lang="en-US" altLang="ja-JP" sz="900" dirty="0">
                  <a:latin typeface="ＭＳ Ｐゴシック" panose="020B0600070205080204" pitchFamily="50" charset="-128"/>
                  <a:ea typeface="ＭＳ Ｐゴシック" panose="020B0600070205080204" pitchFamily="50" charset="-128"/>
                  <a:cs typeface="ＤＦ平成明朝体W3" charset="-128"/>
                </a:rPr>
                <a:t>4</a:t>
              </a:r>
              <a:r>
                <a:rPr lang="ja-JP" altLang="en-US" sz="900" dirty="0">
                  <a:latin typeface="ＭＳ Ｐゴシック" panose="020B0600070205080204" pitchFamily="50" charset="-128"/>
                  <a:ea typeface="ＭＳ Ｐゴシック" panose="020B0600070205080204" pitchFamily="50" charset="-128"/>
                  <a:cs typeface="ＤＦ平成明朝体W3" charset="-128"/>
                </a:rPr>
                <a:t>　徴収対象期間</a:t>
              </a:r>
              <a:endParaRPr lang="en-US" altLang="ja-JP" sz="900" dirty="0">
                <a:latin typeface="ＭＳ Ｐゴシック" panose="020B0600070205080204" pitchFamily="50" charset="-128"/>
                <a:ea typeface="ＭＳ Ｐゴシック" panose="020B0600070205080204" pitchFamily="50" charset="-128"/>
                <a:cs typeface="ＤＦ平成明朝体W3" charset="-128"/>
              </a:endParaRPr>
            </a:p>
          </p:txBody>
        </p:sp>
      </p:grpSp>
    </p:spTree>
    <p:extLst>
      <p:ext uri="{BB962C8B-B14F-4D97-AF65-F5344CB8AC3E}">
        <p14:creationId xmlns:p14="http://schemas.microsoft.com/office/powerpoint/2010/main" val="1764203239"/>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UNDODONOTDELETE" val="0"/>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ドキュメント" ma:contentTypeID="0x01010072D4258CA3517149908D3B60E55ECCDC" ma:contentTypeVersion="14" ma:contentTypeDescription="新しいドキュメントを作成します。" ma:contentTypeScope="" ma:versionID="308a71d53a4f9137c8bac8e35225fb5e">
  <xsd:schema xmlns:xsd="http://www.w3.org/2001/XMLSchema" xmlns:xs="http://www.w3.org/2001/XMLSchema" xmlns:p="http://schemas.microsoft.com/office/2006/metadata/properties" xmlns:ns2="c97f0004-81d4-41ad-b834-2a96fc4591f7" xmlns:ns3="e0e86db0-997c-4cb6-bb34-f88ecb8e7e9c" targetNamespace="http://schemas.microsoft.com/office/2006/metadata/properties" ma:root="true" ma:fieldsID="85bab440deeb6d8956b6a92ab5f4069e" ns2:_="" ns3:_="">
    <xsd:import namespace="c97f0004-81d4-41ad-b834-2a96fc4591f7"/>
    <xsd:import namespace="e0e86db0-997c-4cb6-bb34-f88ecb8e7e9c"/>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2:MediaServiceDateTaken" minOccurs="0"/>
                <xsd:element ref="ns2:MediaServiceGenerationTime" minOccurs="0"/>
                <xsd:element ref="ns2:MediaServiceEventHashCode" minOccurs="0"/>
                <xsd:element ref="ns2:MediaLengthInSeconds" minOccurs="0"/>
                <xsd:element ref="ns2:lcf76f155ced4ddcb4097134ff3c332f" minOccurs="0"/>
                <xsd:element ref="ns3:TaxCatchAll" minOccurs="0"/>
                <xsd:element ref="ns2:MediaServiceOCR" minOccurs="0"/>
                <xsd:element ref="ns2:MediaServiceLocation" minOccurs="0"/>
                <xsd:element ref="ns2:MediaServiceBilling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97f0004-81d4-41ad-b834-2a96fc4591f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MediaServiceDateTaken" ma:index="12" nillable="true" ma:displayName="MediaServiceDateTaken" ma:hidden="true" ma:indexed="true" ma:internalName="MediaServiceDateTaken"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LengthInSeconds" ma:index="15" nillable="true" ma:displayName="MediaLengthInSeconds" ma:hidden="true" ma:internalName="MediaLengthInSeconds" ma:readOnly="true">
      <xsd:simpleType>
        <xsd:restriction base="dms:Unknown"/>
      </xsd:simpleType>
    </xsd:element>
    <xsd:element name="lcf76f155ced4ddcb4097134ff3c332f" ma:index="17" nillable="true" ma:taxonomy="true" ma:internalName="lcf76f155ced4ddcb4097134ff3c332f" ma:taxonomyFieldName="MediaServiceImageTags" ma:displayName="画像タグ" ma:readOnly="false" ma:fieldId="{5cf76f15-5ced-4ddc-b409-7134ff3c332f}" ma:taxonomyMulti="true" ma:sspId="0347f584-7be2-4218-8e94-402d99aedf0b" ma:termSetId="09814cd3-568e-fe90-9814-8d621ff8fb84" ma:anchorId="fba54fb3-c3e1-fe81-a776-ca4b69148c4d" ma:open="true" ma:isKeyword="false">
      <xsd:complexType>
        <xsd:sequence>
          <xsd:element ref="pc:Terms" minOccurs="0" maxOccurs="1"/>
        </xsd:sequence>
      </xsd:complexType>
    </xsd:element>
    <xsd:element name="MediaServiceOCR" ma:index="19" nillable="true" ma:displayName="Extracted Text" ma:internalName="MediaServiceOCR" ma:readOnly="true">
      <xsd:simpleType>
        <xsd:restriction base="dms:Note">
          <xsd:maxLength value="255"/>
        </xsd:restriction>
      </xsd:simpleType>
    </xsd:element>
    <xsd:element name="MediaServiceLocation" ma:index="20" nillable="true" ma:displayName="Location" ma:description="" ma:indexed="true" ma:internalName="MediaServiceLocation" ma:readOnly="true">
      <xsd:simpleType>
        <xsd:restriction base="dms:Text"/>
      </xsd:simpleType>
    </xsd:element>
    <xsd:element name="MediaServiceBillingMetadata" ma:index="21" nillable="true" ma:displayName="MediaServiceBillingMetadata" ma:hidden="true" ma:internalName="MediaServiceBilling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e0e86db0-997c-4cb6-bb34-f88ecb8e7e9c" elementFormDefault="qualified">
    <xsd:import namespace="http://schemas.microsoft.com/office/2006/documentManagement/types"/>
    <xsd:import namespace="http://schemas.microsoft.com/office/infopath/2007/PartnerControls"/>
    <xsd:element name="TaxCatchAll" ma:index="18" nillable="true" ma:displayName="Taxonomy Catch All Column" ma:hidden="true" ma:list="{36aac64e-280c-4bc3-b731-e4caf737c02e}" ma:internalName="TaxCatchAll" ma:showField="CatchAllData" ma:web="e0e86db0-997c-4cb6-bb34-f88ecb8e7e9c">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e0e86db0-997c-4cb6-bb34-f88ecb8e7e9c" xsi:nil="true"/>
    <lcf76f155ced4ddcb4097134ff3c332f xmlns="c97f0004-81d4-41ad-b834-2a96fc4591f7">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29984636-0379-4202-961D-BF4622800C26}"/>
</file>

<file path=customXml/itemProps2.xml><?xml version="1.0" encoding="utf-8"?>
<ds:datastoreItem xmlns:ds="http://schemas.openxmlformats.org/officeDocument/2006/customXml" ds:itemID="{B5C8892D-4502-4728-ADBD-3006A2921ADF}"/>
</file>

<file path=customXml/itemProps3.xml><?xml version="1.0" encoding="utf-8"?>
<ds:datastoreItem xmlns:ds="http://schemas.openxmlformats.org/officeDocument/2006/customXml" ds:itemID="{6F96433C-EA5B-4409-8323-BCCE72B8B370}"/>
</file>

<file path=docMetadata/LabelInfo.xml><?xml version="1.0" encoding="utf-8"?>
<clbl:labelList xmlns:clbl="http://schemas.microsoft.com/office/2020/mipLabelMetadata">
  <clbl:label id="{436fffe2-e74d-4f21-833f-6f054a10cb50}" enabled="1" method="Privileged" siteId="{a4dd5294-24e4-4102-8420-cb86d0baae1e}" contentBits="0" removed="0"/>
</clbl:labelList>
</file>

<file path=docProps/app.xml><?xml version="1.0" encoding="utf-8"?>
<Properties xmlns="http://schemas.openxmlformats.org/officeDocument/2006/extended-properties" xmlns:vt="http://schemas.openxmlformats.org/officeDocument/2006/docPropsVTypes">
  <Template>Office Theme</Template>
  <TotalTime>572</TotalTime>
  <Words>418</Words>
  <Application>Microsoft Office PowerPoint</Application>
  <PresentationFormat>A4 210 x 297 mm</PresentationFormat>
  <Paragraphs>50</Paragraphs>
  <Slides>1</Slides>
  <Notes>0</Notes>
  <HiddenSlides>0</HiddenSlides>
  <MMClips>0</MMClips>
  <ScaleCrop>false</ScaleCrop>
  <HeadingPairs>
    <vt:vector size="8" baseType="variant">
      <vt:variant>
        <vt:lpstr>使用されているフォント</vt:lpstr>
      </vt:variant>
      <vt:variant>
        <vt:i4>4</vt:i4>
      </vt:variant>
      <vt:variant>
        <vt:lpstr>テーマ</vt:lpstr>
      </vt:variant>
      <vt:variant>
        <vt:i4>1</vt:i4>
      </vt:variant>
      <vt:variant>
        <vt:lpstr>埋め込まれた OLE サーバー</vt:lpstr>
      </vt:variant>
      <vt:variant>
        <vt:i4>1</vt:i4>
      </vt:variant>
      <vt:variant>
        <vt:lpstr>スライド タイトル</vt:lpstr>
      </vt:variant>
      <vt:variant>
        <vt:i4>1</vt:i4>
      </vt:variant>
    </vt:vector>
  </HeadingPairs>
  <TitlesOfParts>
    <vt:vector size="7" baseType="lpstr">
      <vt:lpstr>ＭＳ Ｐゴシック</vt:lpstr>
      <vt:lpstr>Arial</vt:lpstr>
      <vt:lpstr>Calibri</vt:lpstr>
      <vt:lpstr>Calibri Light</vt:lpstr>
      <vt:lpstr>Office テーマ</vt:lpstr>
      <vt:lpstr>think-cell スライド</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Hayakawa, Minami</dc:creator>
  <cp:lastModifiedBy>Koike, Kaoru (JP - AB 小池 薫)</cp:lastModifiedBy>
  <cp:revision>100</cp:revision>
  <dcterms:created xsi:type="dcterms:W3CDTF">2022-01-20T04:34:58Z</dcterms:created>
  <dcterms:modified xsi:type="dcterms:W3CDTF">2025-08-06T10:33:06Z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ea60d57e-af5b-4752-ac57-3e4f28ca11dc_ActionId">
    <vt:lpwstr>73f12882-d475-42f8-9c91-2afaba15e60a</vt:lpwstr>
  </property>
  <property fmtid="{D5CDD505-2E9C-101B-9397-08002B2CF9AE}" pid="3" name="MSIP_Label_ea60d57e-af5b-4752-ac57-3e4f28ca11dc_ContentBits">
    <vt:lpwstr>0</vt:lpwstr>
  </property>
  <property fmtid="{D5CDD505-2E9C-101B-9397-08002B2CF9AE}" pid="4" name="MSIP_Label_ea60d57e-af5b-4752-ac57-3e4f28ca11dc_Enabled">
    <vt:lpwstr>true</vt:lpwstr>
  </property>
  <property fmtid="{D5CDD505-2E9C-101B-9397-08002B2CF9AE}" pid="5" name="MSIP_Label_ea60d57e-af5b-4752-ac57-3e4f28ca11dc_Method">
    <vt:lpwstr>Standard</vt:lpwstr>
  </property>
  <property fmtid="{D5CDD505-2E9C-101B-9397-08002B2CF9AE}" pid="6" name="MSIP_Label_ea60d57e-af5b-4752-ac57-3e4f28ca11dc_Name">
    <vt:lpwstr>ea60d57e-af5b-4752-ac57-3e4f28ca11dc</vt:lpwstr>
  </property>
  <property fmtid="{D5CDD505-2E9C-101B-9397-08002B2CF9AE}" pid="7" name="MSIP_Label_ea60d57e-af5b-4752-ac57-3e4f28ca11dc_SetDate">
    <vt:lpwstr>2022-01-20T04:35:05Z</vt:lpwstr>
  </property>
  <property fmtid="{D5CDD505-2E9C-101B-9397-08002B2CF9AE}" pid="8" name="MSIP_Label_ea60d57e-af5b-4752-ac57-3e4f28ca11dc_SiteId">
    <vt:lpwstr>36da45f1-dd2c-4d1f-af13-5abe46b99921</vt:lpwstr>
  </property>
  <property fmtid="{D5CDD505-2E9C-101B-9397-08002B2CF9AE}" pid="9" name="MSIP_Label_436fffe2-e74d-4f21-833f-6f054a10cb50_Enabled">
    <vt:lpwstr>true</vt:lpwstr>
  </property>
  <property fmtid="{D5CDD505-2E9C-101B-9397-08002B2CF9AE}" pid="10" name="MSIP_Label_436fffe2-e74d-4f21-833f-6f054a10cb50_SetDate">
    <vt:lpwstr>2022-04-22T02:11:13Z</vt:lpwstr>
  </property>
  <property fmtid="{D5CDD505-2E9C-101B-9397-08002B2CF9AE}" pid="11" name="MSIP_Label_436fffe2-e74d-4f21-833f-6f054a10cb50_Method">
    <vt:lpwstr>Privileged</vt:lpwstr>
  </property>
  <property fmtid="{D5CDD505-2E9C-101B-9397-08002B2CF9AE}" pid="12" name="MSIP_Label_436fffe2-e74d-4f21-833f-6f054a10cb50_Name">
    <vt:lpwstr>436fffe2-e74d-4f21-833f-6f054a10cb50</vt:lpwstr>
  </property>
  <property fmtid="{D5CDD505-2E9C-101B-9397-08002B2CF9AE}" pid="13" name="MSIP_Label_436fffe2-e74d-4f21-833f-6f054a10cb50_SiteId">
    <vt:lpwstr>a4dd5294-24e4-4102-8420-cb86d0baae1e</vt:lpwstr>
  </property>
  <property fmtid="{D5CDD505-2E9C-101B-9397-08002B2CF9AE}" pid="14" name="MSIP_Label_436fffe2-e74d-4f21-833f-6f054a10cb50_ActionId">
    <vt:lpwstr>a3c98c2a-b2ca-4a34-aec4-60f5fe393cbb</vt:lpwstr>
  </property>
  <property fmtid="{D5CDD505-2E9C-101B-9397-08002B2CF9AE}" pid="15" name="MSIP_Label_436fffe2-e74d-4f21-833f-6f054a10cb50_ContentBits">
    <vt:lpwstr>0</vt:lpwstr>
  </property>
  <property fmtid="{D5CDD505-2E9C-101B-9397-08002B2CF9AE}" pid="16" name="ContentTypeId">
    <vt:lpwstr>0x01010072D4258CA3517149908D3B60E55ECCDC</vt:lpwstr>
  </property>
</Properties>
</file>