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906000" cy="6858000" type="A4"/>
  <p:notesSz cx="9144000" cy="6858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63" autoAdjust="0"/>
    <p:restoredTop sz="96353" autoAdjust="0"/>
  </p:normalViewPr>
  <p:slideViewPr>
    <p:cSldViewPr snapToGrid="0" showGuides="1">
      <p:cViewPr varScale="1">
        <p:scale>
          <a:sx n="106" d="100"/>
          <a:sy n="106" d="100"/>
        </p:scale>
        <p:origin x="1896" y="102"/>
      </p:cViewPr>
      <p:guideLst>
        <p:guide orient="horz" pos="2183"/>
        <p:guide pos="30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87585772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8C0DF0F5-200B-43E1-8DB4-9AC12BCCC1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952966"/>
              </p:ext>
            </p:extLst>
          </p:nvPr>
        </p:nvGraphicFramePr>
        <p:xfrm>
          <a:off x="6434125" y="3099997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8136437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01778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63613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70812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08302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687026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91864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41488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60999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65478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1788677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8446501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64557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171418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679327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555751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資格取得年月日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資格喪失年月日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323717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52748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179137"/>
                  </a:ext>
                </a:extLst>
              </a:tr>
            </a:tbl>
          </a:graphicData>
        </a:graphic>
      </p:graphicFrame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5433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118572" y="5493740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申請情報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837000" y="674589"/>
            <a:ext cx="2232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被保護者異動連絡票（国保連用）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8520036" y="566201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B5344E51-246F-4426-881D-B3D6A7C39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40265"/>
              </p:ext>
            </p:extLst>
          </p:nvPr>
        </p:nvGraphicFramePr>
        <p:xfrm>
          <a:off x="4811579" y="1015459"/>
          <a:ext cx="1461525" cy="648000"/>
        </p:xfrm>
        <a:graphic>
          <a:graphicData uri="http://schemas.openxmlformats.org/drawingml/2006/table">
            <a:tbl>
              <a:tblPr/>
              <a:tblGrid>
                <a:gridCol w="292305">
                  <a:extLst>
                    <a:ext uri="{9D8B030D-6E8A-4147-A177-3AD203B41FA5}">
                      <a16:colId xmlns:a16="http://schemas.microsoft.com/office/drawing/2014/main" val="4066069212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1036788752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2354739705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259712579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4252004772"/>
                    </a:ext>
                  </a:extLst>
                </a:gridCol>
              </a:tblGrid>
              <a:tr h="36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7610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665305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43A9F31-4F3E-42DF-AF84-5D7E01F6E3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251826"/>
              </p:ext>
            </p:extLst>
          </p:nvPr>
        </p:nvGraphicFramePr>
        <p:xfrm>
          <a:off x="118572" y="2055870"/>
          <a:ext cx="648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0727796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636790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17009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935766"/>
                    </a:ext>
                  </a:extLst>
                </a:gridCol>
              </a:tblGrid>
              <a:tr h="36000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異動事由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32440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349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50467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3C0A04B-B196-44C7-A919-9A1B75A05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379965"/>
              </p:ext>
            </p:extLst>
          </p:nvPr>
        </p:nvGraphicFramePr>
        <p:xfrm>
          <a:off x="1251103" y="2055870"/>
          <a:ext cx="502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3134492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43836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715597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28290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73091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961418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347138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25518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881081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2476081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84567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021172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66910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35055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36549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0461952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7488808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60138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275494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01024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12168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70413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255765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14391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47161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5078156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8475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557737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32995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880532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68769764"/>
                    </a:ext>
                  </a:extLst>
                </a:gridCol>
              </a:tblGrid>
              <a:tr h="180000">
                <a:tc rowSpan="2" gridSpan="2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被保護者氏名（カナ）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1614870"/>
                  </a:ext>
                </a:extLst>
              </a:tr>
              <a:tr h="180000">
                <a:tc gridSpan="20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09940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87632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518673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FFFB581-FBE5-48D4-8643-5A0BDEA015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044830"/>
              </p:ext>
            </p:extLst>
          </p:nvPr>
        </p:nvGraphicFramePr>
        <p:xfrm>
          <a:off x="6434125" y="2055870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9300132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559335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7733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436166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659905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617734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95244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23876231"/>
                    </a:ext>
                  </a:extLst>
                </a:gridCol>
              </a:tblGrid>
              <a:tr h="36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住所地郵便番号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56112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6816333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6EC0CD19-BE44-4B12-A1AE-15B783883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035551"/>
              </p:ext>
            </p:extLst>
          </p:nvPr>
        </p:nvGraphicFramePr>
        <p:xfrm>
          <a:off x="118572" y="3099997"/>
          <a:ext cx="372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8818589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228715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442391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504460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344125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164108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696796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549940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178827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777682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92987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1245750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301399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0066178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618452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67287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809854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5148079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901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979375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65755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932371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9839341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みなし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有効期間開始年月日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有効期間終了年月日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77451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状態等区分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1838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838098"/>
                  </a:ext>
                </a:extLst>
              </a:tr>
            </a:tbl>
          </a:graphicData>
        </a:graphic>
      </p:graphicFrame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8EF97B58-7052-4C0A-8CD2-CF41F8D99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100097"/>
              </p:ext>
            </p:extLst>
          </p:nvPr>
        </p:nvGraphicFramePr>
        <p:xfrm>
          <a:off x="4318879" y="3099997"/>
          <a:ext cx="81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0611423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282945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664665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8522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2167121"/>
                    </a:ext>
                  </a:extLst>
                </a:gridCol>
              </a:tblGrid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796048"/>
                  </a:ext>
                </a:extLst>
              </a:tr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上限額減額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84977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128020"/>
                  </a:ext>
                </a:extLst>
              </a:tr>
            </a:tbl>
          </a:graphicData>
        </a:graphic>
      </p:graphicFrame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BCA969F-6FC6-47F4-AABB-AE4FF3CACE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959968"/>
              </p:ext>
            </p:extLst>
          </p:nvPr>
        </p:nvGraphicFramePr>
        <p:xfrm>
          <a:off x="118572" y="4144125"/>
          <a:ext cx="4698000" cy="792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247180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46242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110629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339600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31090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7864558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7402456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5697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024982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96515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526644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363566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4995774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220644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496772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85971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85489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2527972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772720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931708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059349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415651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934659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918366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4239192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13570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4340584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15894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1197940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計画作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居宅介護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599678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成区分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支援事業者等番号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9424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176799"/>
                  </a:ext>
                </a:extLst>
              </a:tr>
            </a:tbl>
          </a:graphicData>
        </a:graphic>
      </p:graphicFrame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DC174776-CD1C-47D3-94EC-459D514B7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223038"/>
              </p:ext>
            </p:extLst>
          </p:nvPr>
        </p:nvGraphicFramePr>
        <p:xfrm>
          <a:off x="5128879" y="4144125"/>
          <a:ext cx="4212000" cy="1224000"/>
        </p:xfrm>
        <a:graphic>
          <a:graphicData uri="http://schemas.openxmlformats.org/drawingml/2006/table">
            <a:tbl>
              <a:tblPr/>
              <a:tblGrid>
                <a:gridCol w="648000">
                  <a:extLst>
                    <a:ext uri="{9D8B030D-6E8A-4147-A177-3AD203B41FA5}">
                      <a16:colId xmlns:a16="http://schemas.microsoft.com/office/drawing/2014/main" val="24357153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095654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960272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5155418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5197037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1146777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74549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4526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224094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339645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75913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792522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65418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89550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926318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9875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99287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710308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95049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81000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46884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85821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40447178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515413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818093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基準額（旧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訪問通所）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65412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旧短期</a:t>
                      </a:r>
                      <a:b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入所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312978"/>
                  </a:ext>
                </a:extLst>
              </a:tr>
            </a:tbl>
          </a:graphicData>
        </a:graphic>
      </p:graphicFrame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293048A6-A55C-4A7C-9C77-C7B1D4CFE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38551"/>
              </p:ext>
            </p:extLst>
          </p:nvPr>
        </p:nvGraphicFramePr>
        <p:xfrm>
          <a:off x="118572" y="5673740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24545637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26603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929907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76041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0440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107884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88243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37819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503362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950849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31977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854084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2920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95845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804495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4428853"/>
                    </a:ext>
                  </a:extLst>
                </a:gridCol>
              </a:tblGrid>
              <a:tr h="180000"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申請種別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変更申請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42272"/>
                  </a:ext>
                </a:extLst>
              </a:tr>
              <a:tr h="180000"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14804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442990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D1D23D1D-5F28-4E58-AE4D-89042727D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545020"/>
              </p:ext>
            </p:extLst>
          </p:nvPr>
        </p:nvGraphicFramePr>
        <p:xfrm>
          <a:off x="3203222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8050966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71572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4775907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119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34383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14951785"/>
                    </a:ext>
                  </a:extLst>
                </a:gridCol>
              </a:tblGrid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広域（政令市）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306240"/>
                  </a:ext>
                </a:extLst>
              </a:tr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57742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9970"/>
                  </a:ext>
                </a:extLst>
              </a:tr>
            </a:tbl>
          </a:graphicData>
        </a:graphic>
      </p:graphicFrame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45D2A4F0-1895-4B66-94BB-67B3D44F0D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609742"/>
              </p:ext>
            </p:extLst>
          </p:nvPr>
        </p:nvGraphicFramePr>
        <p:xfrm>
          <a:off x="4811579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972000">
                  <a:extLst>
                    <a:ext uri="{9D8B030D-6E8A-4147-A177-3AD203B41FA5}">
                      <a16:colId xmlns:a16="http://schemas.microsoft.com/office/drawing/2014/main" val="351423744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小規模居宅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87106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サービス利用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8298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612882"/>
                  </a:ext>
                </a:extLst>
              </a:tr>
            </a:tbl>
          </a:graphicData>
        </a:graphic>
      </p:graphicFrame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09FED7A-B524-4BDF-A843-695C8BB92B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420652"/>
              </p:ext>
            </p:extLst>
          </p:nvPr>
        </p:nvGraphicFramePr>
        <p:xfrm>
          <a:off x="7224036" y="727459"/>
          <a:ext cx="2592000" cy="936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7841127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293304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26428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474892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77341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2160261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455389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848729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4431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61118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42142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611133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902688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404717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782420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69949321"/>
                    </a:ext>
                  </a:extLst>
                </a:gridCol>
              </a:tblGrid>
              <a:tr h="288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34997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0238"/>
                  </a:ext>
                </a:extLst>
              </a:tr>
              <a:tr h="2160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84668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印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762865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9E6CEAA-83BE-4B2B-BEA5-C5799EA01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4612"/>
              </p:ext>
            </p:extLst>
          </p:nvPr>
        </p:nvGraphicFramePr>
        <p:xfrm>
          <a:off x="1583222" y="1015459"/>
          <a:ext cx="162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18903787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57706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805200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834219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128327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0196860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92681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974356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4524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85668304"/>
                    </a:ext>
                  </a:extLst>
                </a:gridCol>
              </a:tblGrid>
              <a:tr h="360000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5768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22087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2525B1CF-726D-452C-BB15-308D7E198F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916415"/>
              </p:ext>
            </p:extLst>
          </p:nvPr>
        </p:nvGraphicFramePr>
        <p:xfrm>
          <a:off x="3361939" y="1015459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456807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38716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49071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286898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691294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76971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42763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37544990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392019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3601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97804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F2D64B6-A34C-4264-8E72-13AD6CD66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762850"/>
              </p:ext>
            </p:extLst>
          </p:nvPr>
        </p:nvGraphicFramePr>
        <p:xfrm>
          <a:off x="118572" y="1015459"/>
          <a:ext cx="984550" cy="648000"/>
        </p:xfrm>
        <a:graphic>
          <a:graphicData uri="http://schemas.openxmlformats.org/drawingml/2006/table">
            <a:tbl>
              <a:tblPr/>
              <a:tblGrid>
                <a:gridCol w="168275">
                  <a:extLst>
                    <a:ext uri="{9D8B030D-6E8A-4147-A177-3AD203B41FA5}">
                      <a16:colId xmlns:a16="http://schemas.microsoft.com/office/drawing/2014/main" val="3419181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37492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136314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71377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50235043"/>
                    </a:ext>
                  </a:extLst>
                </a:gridCol>
                <a:gridCol w="168275">
                  <a:extLst>
                    <a:ext uri="{9D8B030D-6E8A-4147-A177-3AD203B41FA5}">
                      <a16:colId xmlns:a16="http://schemas.microsoft.com/office/drawing/2014/main" val="1043471125"/>
                    </a:ext>
                  </a:extLst>
                </a:gridCol>
              </a:tblGrid>
              <a:tr h="360000">
                <a:tc gridSpan="6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証記載保険者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番号</a:t>
                      </a:r>
                    </a:p>
                  </a:txBody>
                  <a:tcPr marL="142875" marR="14287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9986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901974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8242CB-12A9-4347-818B-C0B0297EB8F4}"/>
              </a:ext>
            </a:extLst>
          </p:cNvPr>
          <p:cNvSpPr/>
          <p:nvPr/>
        </p:nvSpPr>
        <p:spPr>
          <a:xfrm>
            <a:off x="118572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居宅サービス計画（介護予防サービス計画）届出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DB936C4-B5FA-414A-BD99-01E1FEF8ABB7}"/>
              </a:ext>
            </a:extLst>
          </p:cNvPr>
          <p:cNvSpPr/>
          <p:nvPr/>
        </p:nvSpPr>
        <p:spPr>
          <a:xfrm>
            <a:off x="118572" y="2920581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要介護認定等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A8C175F-DC40-46A2-B718-200C4616F16D}"/>
              </a:ext>
            </a:extLst>
          </p:cNvPr>
          <p:cNvSpPr/>
          <p:nvPr/>
        </p:nvSpPr>
        <p:spPr>
          <a:xfrm>
            <a:off x="6434125" y="2920581"/>
            <a:ext cx="2592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9782C1E-D36D-44B3-8EDC-B89899E506CF}"/>
              </a:ext>
            </a:extLst>
          </p:cNvPr>
          <p:cNvSpPr/>
          <p:nvPr/>
        </p:nvSpPr>
        <p:spPr>
          <a:xfrm>
            <a:off x="5128879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支給限度額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99C50F0-55EC-4B00-A315-3C1164BC5C31}"/>
              </a:ext>
            </a:extLst>
          </p:cNvPr>
          <p:cNvSpPr/>
          <p:nvPr/>
        </p:nvSpPr>
        <p:spPr>
          <a:xfrm>
            <a:off x="8130205" y="1482941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担当者役職名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57895C8B-EB7C-401F-9697-2AC8D0AB6A34}"/>
              </a:ext>
            </a:extLst>
          </p:cNvPr>
          <p:cNvSpPr/>
          <p:nvPr/>
        </p:nvSpPr>
        <p:spPr>
          <a:xfrm>
            <a:off x="9006612" y="1482941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C136C0D-3D1F-4E6F-9E57-794B8BBF4410}"/>
              </a:ext>
            </a:extLst>
          </p:cNvPr>
          <p:cNvSpPr/>
          <p:nvPr/>
        </p:nvSpPr>
        <p:spPr>
          <a:xfrm>
            <a:off x="174322" y="1450742"/>
            <a:ext cx="8236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2701D3CA-22F7-440B-AAE5-3B731488A96E}"/>
              </a:ext>
            </a:extLst>
          </p:cNvPr>
          <p:cNvSpPr/>
          <p:nvPr/>
        </p:nvSpPr>
        <p:spPr>
          <a:xfrm>
            <a:off x="1643951" y="1450742"/>
            <a:ext cx="15224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1D58C9D-8820-45AE-9109-46EEC8FC26CB}"/>
              </a:ext>
            </a:extLst>
          </p:cNvPr>
          <p:cNvSpPr/>
          <p:nvPr/>
        </p:nvSpPr>
        <p:spPr>
          <a:xfrm>
            <a:off x="3408394" y="1450742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11EDE3D-2CEB-4415-8369-042F76FDB211}"/>
              </a:ext>
            </a:extLst>
          </p:cNvPr>
          <p:cNvSpPr/>
          <p:nvPr/>
        </p:nvSpPr>
        <p:spPr>
          <a:xfrm>
            <a:off x="4825120" y="1608574"/>
            <a:ext cx="1416930" cy="1511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異動区分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0071743-0FD7-4C23-A4FC-04FFFD6ED9D1}"/>
              </a:ext>
            </a:extLst>
          </p:cNvPr>
          <p:cNvSpPr/>
          <p:nvPr/>
        </p:nvSpPr>
        <p:spPr>
          <a:xfrm>
            <a:off x="7262615" y="1065859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584BE1D-6775-4850-AD25-AC51AFBD50D0}"/>
              </a:ext>
            </a:extLst>
          </p:cNvPr>
          <p:cNvSpPr/>
          <p:nvPr/>
        </p:nvSpPr>
        <p:spPr>
          <a:xfrm>
            <a:off x="8598147" y="1065930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4DD8CDD-969D-49E8-8FEF-A3CC9B903192}"/>
              </a:ext>
            </a:extLst>
          </p:cNvPr>
          <p:cNvSpPr/>
          <p:nvPr/>
        </p:nvSpPr>
        <p:spPr>
          <a:xfrm>
            <a:off x="174322" y="2486698"/>
            <a:ext cx="5588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異動事由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9263701-64F9-4EBC-99AF-6CA78B272EC4}"/>
              </a:ext>
            </a:extLst>
          </p:cNvPr>
          <p:cNvSpPr/>
          <p:nvPr/>
        </p:nvSpPr>
        <p:spPr>
          <a:xfrm>
            <a:off x="1303822" y="2482950"/>
            <a:ext cx="30967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被保護者氏名カナ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C9BD385-1A45-46D9-A2DC-3293B325CB97}"/>
              </a:ext>
            </a:extLst>
          </p:cNvPr>
          <p:cNvSpPr/>
          <p:nvPr/>
        </p:nvSpPr>
        <p:spPr>
          <a:xfrm>
            <a:off x="4582794" y="248452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BD4EFDD-16E4-4DF0-A26E-8BC1E7E08FBB}"/>
              </a:ext>
            </a:extLst>
          </p:cNvPr>
          <p:cNvSpPr/>
          <p:nvPr/>
        </p:nvSpPr>
        <p:spPr>
          <a:xfrm>
            <a:off x="158892" y="3471043"/>
            <a:ext cx="388602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みなし区分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FC4DACBA-14EF-4857-821C-09E64B680A02}"/>
              </a:ext>
            </a:extLst>
          </p:cNvPr>
          <p:cNvSpPr/>
          <p:nvPr/>
        </p:nvSpPr>
        <p:spPr>
          <a:xfrm>
            <a:off x="6525134" y="2483146"/>
            <a:ext cx="113489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居住地郵便番号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3BB3E31-6F8D-4FB3-8D39-83F47B68A927}"/>
              </a:ext>
            </a:extLst>
          </p:cNvPr>
          <p:cNvSpPr/>
          <p:nvPr/>
        </p:nvSpPr>
        <p:spPr>
          <a:xfrm>
            <a:off x="638354" y="3466804"/>
            <a:ext cx="557033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9F2AFDE-9142-4254-937C-F8526DFE0A0E}"/>
              </a:ext>
            </a:extLst>
          </p:cNvPr>
          <p:cNvSpPr/>
          <p:nvPr/>
        </p:nvSpPr>
        <p:spPr>
          <a:xfrm>
            <a:off x="1341431" y="353813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327C548-422D-4F6C-AF8A-F8CFBD6831BE}"/>
              </a:ext>
            </a:extLst>
          </p:cNvPr>
          <p:cNvSpPr/>
          <p:nvPr/>
        </p:nvSpPr>
        <p:spPr>
          <a:xfrm>
            <a:off x="2620271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A5DFAFB2-F315-4C3E-A1E7-CA2F7039A3C9}"/>
              </a:ext>
            </a:extLst>
          </p:cNvPr>
          <p:cNvSpPr/>
          <p:nvPr/>
        </p:nvSpPr>
        <p:spPr>
          <a:xfrm>
            <a:off x="4400550" y="3473953"/>
            <a:ext cx="657225" cy="2531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公費負担上限額減額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84A9BA1-E340-4B7D-9B2B-5777F84FD446}"/>
              </a:ext>
            </a:extLst>
          </p:cNvPr>
          <p:cNvSpPr/>
          <p:nvPr/>
        </p:nvSpPr>
        <p:spPr>
          <a:xfrm>
            <a:off x="6567856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資格取得年月日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BFDE645-8CA4-4227-971B-6E636023D185}"/>
              </a:ext>
            </a:extLst>
          </p:cNvPr>
          <p:cNvSpPr/>
          <p:nvPr/>
        </p:nvSpPr>
        <p:spPr>
          <a:xfrm>
            <a:off x="7836435" y="3542375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資格喪失年月日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8F395C66-49C3-44C5-83BE-1A97812D6798}"/>
              </a:ext>
            </a:extLst>
          </p:cNvPr>
          <p:cNvSpPr/>
          <p:nvPr/>
        </p:nvSpPr>
        <p:spPr>
          <a:xfrm>
            <a:off x="148955" y="4536535"/>
            <a:ext cx="413970" cy="3995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計画作成区分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5792DC4A-4C1B-4A9A-80F4-311397920510}"/>
              </a:ext>
            </a:extLst>
          </p:cNvPr>
          <p:cNvSpPr/>
          <p:nvPr/>
        </p:nvSpPr>
        <p:spPr>
          <a:xfrm>
            <a:off x="674680" y="4671529"/>
            <a:ext cx="151606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居宅介護支援事業者等番号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7F3B5CF-8BEF-4B0E-9AB2-0D7E68BDE436}"/>
              </a:ext>
            </a:extLst>
          </p:cNvPr>
          <p:cNvSpPr/>
          <p:nvPr/>
        </p:nvSpPr>
        <p:spPr>
          <a:xfrm>
            <a:off x="2336893" y="467152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適用開始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8BEF8480-36C7-49CF-9640-2B1CC8D9C876}"/>
              </a:ext>
            </a:extLst>
          </p:cNvPr>
          <p:cNvSpPr/>
          <p:nvPr/>
        </p:nvSpPr>
        <p:spPr>
          <a:xfrm>
            <a:off x="3629137" y="4668883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適用終了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CDCF7226-9C69-4427-B31B-ABF630BD4F28}"/>
              </a:ext>
            </a:extLst>
          </p:cNvPr>
          <p:cNvSpPr/>
          <p:nvPr/>
        </p:nvSpPr>
        <p:spPr>
          <a:xfrm>
            <a:off x="5888040" y="466888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3CAB5263-AA5F-44BA-BF11-D4917942EC94}"/>
              </a:ext>
            </a:extLst>
          </p:cNvPr>
          <p:cNvSpPr/>
          <p:nvPr/>
        </p:nvSpPr>
        <p:spPr>
          <a:xfrm>
            <a:off x="5875299" y="510322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F9A6904-8B28-450B-AC75-09D7E909EE1D}"/>
              </a:ext>
            </a:extLst>
          </p:cNvPr>
          <p:cNvSpPr/>
          <p:nvPr/>
        </p:nvSpPr>
        <p:spPr>
          <a:xfrm>
            <a:off x="6784975" y="467246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BFF672BA-6CFC-496E-8D30-B2AAC06524A1}"/>
              </a:ext>
            </a:extLst>
          </p:cNvPr>
          <p:cNvSpPr/>
          <p:nvPr/>
        </p:nvSpPr>
        <p:spPr>
          <a:xfrm>
            <a:off x="8097104" y="466888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77CC5BB1-2F3B-4DE3-B23A-4311FD33894C}"/>
              </a:ext>
            </a:extLst>
          </p:cNvPr>
          <p:cNvSpPr/>
          <p:nvPr/>
        </p:nvSpPr>
        <p:spPr>
          <a:xfrm>
            <a:off x="6803353" y="510680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DF9E932-59B4-41A3-90DD-01273C8A7C9E}"/>
              </a:ext>
            </a:extLst>
          </p:cNvPr>
          <p:cNvSpPr/>
          <p:nvPr/>
        </p:nvSpPr>
        <p:spPr>
          <a:xfrm>
            <a:off x="8115482" y="510322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E53E2E84-0BC8-4553-BBD4-4DE3D076BEB1}"/>
              </a:ext>
            </a:extLst>
          </p:cNvPr>
          <p:cNvSpPr/>
          <p:nvPr/>
        </p:nvSpPr>
        <p:spPr>
          <a:xfrm>
            <a:off x="118572" y="6087085"/>
            <a:ext cx="62199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申請種別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EB77FB7-6097-480D-B899-CBF5CCACE7A4}"/>
              </a:ext>
            </a:extLst>
          </p:cNvPr>
          <p:cNvSpPr/>
          <p:nvPr/>
        </p:nvSpPr>
        <p:spPr>
          <a:xfrm>
            <a:off x="804851" y="6051118"/>
            <a:ext cx="536580" cy="25193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変更申請中区分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D0B2B8E8-345B-4F2E-8661-6C37FE20A717}"/>
              </a:ext>
            </a:extLst>
          </p:cNvPr>
          <p:cNvSpPr/>
          <p:nvPr/>
        </p:nvSpPr>
        <p:spPr>
          <a:xfrm>
            <a:off x="1498438" y="613473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C18F8C42-F07C-4621-A607-E20AD043D44A}"/>
              </a:ext>
            </a:extLst>
          </p:cNvPr>
          <p:cNvSpPr/>
          <p:nvPr/>
        </p:nvSpPr>
        <p:spPr>
          <a:xfrm>
            <a:off x="3240059" y="6112285"/>
            <a:ext cx="8699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広域保険者番号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392A0C4B-89AA-40D3-A0EB-E91F026E42E2}"/>
              </a:ext>
            </a:extLst>
          </p:cNvPr>
          <p:cNvSpPr/>
          <p:nvPr/>
        </p:nvSpPr>
        <p:spPr>
          <a:xfrm>
            <a:off x="4862589" y="6060884"/>
            <a:ext cx="869979" cy="2608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小規模居宅サービス利用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0ED6A91-89D8-46B6-9564-80302014BCE6}"/>
              </a:ext>
            </a:extLst>
          </p:cNvPr>
          <p:cNvSpPr/>
          <p:nvPr/>
        </p:nvSpPr>
        <p:spPr>
          <a:xfrm>
            <a:off x="5848012" y="2701266"/>
            <a:ext cx="3632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8220FFE3-EE97-497E-9BA2-23E842A9D449}"/>
              </a:ext>
            </a:extLst>
          </p:cNvPr>
          <p:cNvSpPr/>
          <p:nvPr/>
        </p:nvSpPr>
        <p:spPr>
          <a:xfrm>
            <a:off x="7301249" y="1479224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9AE022A0-A7AB-40C4-8805-858F0D9B3E6C}"/>
              </a:ext>
            </a:extLst>
          </p:cNvPr>
          <p:cNvSpPr/>
          <p:nvPr/>
        </p:nvSpPr>
        <p:spPr>
          <a:xfrm>
            <a:off x="9178925" y="523037"/>
            <a:ext cx="637111" cy="17276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>
                <a:tab pos="920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頁）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AD135A29-89A1-42AA-A6B7-01025161A1C1}"/>
              </a:ext>
            </a:extLst>
          </p:cNvPr>
          <p:cNvSpPr/>
          <p:nvPr/>
        </p:nvSpPr>
        <p:spPr>
          <a:xfrm>
            <a:off x="9277350" y="544619"/>
            <a:ext cx="3639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頁番号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B99DE26-7867-4EB6-BC7D-95E7A0CED107}"/>
              </a:ext>
            </a:extLst>
          </p:cNvPr>
          <p:cNvSpPr/>
          <p:nvPr/>
        </p:nvSpPr>
        <p:spPr>
          <a:xfrm>
            <a:off x="4825120" y="1450742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新規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F4D17CDC-30D7-4C70-878D-C292A728294D}"/>
              </a:ext>
            </a:extLst>
          </p:cNvPr>
          <p:cNvSpPr/>
          <p:nvPr/>
        </p:nvSpPr>
        <p:spPr>
          <a:xfrm>
            <a:off x="5382045" y="1450742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変更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91C97A1-E46D-4CFF-AC09-C23F2ADA5BCA}"/>
              </a:ext>
            </a:extLst>
          </p:cNvPr>
          <p:cNvSpPr/>
          <p:nvPr/>
        </p:nvSpPr>
        <p:spPr>
          <a:xfrm>
            <a:off x="5873945" y="1450742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終了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7AF6EC26-E9CC-4F78-BC8C-79C1F912E40E}"/>
              </a:ext>
            </a:extLst>
          </p:cNvPr>
          <p:cNvSpPr/>
          <p:nvPr/>
        </p:nvSpPr>
        <p:spPr>
          <a:xfrm>
            <a:off x="5835986" y="2418150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男性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2651157D-77B3-494C-85AF-B17F111E0767}"/>
              </a:ext>
            </a:extLst>
          </p:cNvPr>
          <p:cNvSpPr/>
          <p:nvPr/>
        </p:nvSpPr>
        <p:spPr>
          <a:xfrm>
            <a:off x="5835986" y="2559708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女性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C2FDECAE-1ACC-4A40-B058-298F66497CE0}"/>
              </a:ext>
            </a:extLst>
          </p:cNvPr>
          <p:cNvSpPr/>
          <p:nvPr/>
        </p:nvSpPr>
        <p:spPr>
          <a:xfrm>
            <a:off x="65432" y="756614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ABF1638-BE65-404B-A07D-424223622E88}"/>
</file>

<file path=customXml/itemProps2.xml><?xml version="1.0" encoding="utf-8"?>
<ds:datastoreItem xmlns:ds="http://schemas.openxmlformats.org/officeDocument/2006/customXml" ds:itemID="{AE099C43-1C16-451D-B616-56052A53F0C0}"/>
</file>

<file path=customXml/itemProps3.xml><?xml version="1.0" encoding="utf-8"?>
<ds:datastoreItem xmlns:ds="http://schemas.openxmlformats.org/officeDocument/2006/customXml" ds:itemID="{6E06D2ED-84B9-46B3-939B-0D6E437C2A3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612</Words>
  <Application>Microsoft Office PowerPoint</Application>
  <PresentationFormat>A4 210 x 297 mm</PresentationFormat>
  <Paragraphs>418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120</cp:revision>
  <dcterms:created xsi:type="dcterms:W3CDTF">2022-01-20T04:34:58Z</dcterms:created>
  <dcterms:modified xsi:type="dcterms:W3CDTF">2023-03-10T07:05:10Z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5184a982-b84a-408a-8c0e-44d3507a8e1b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