
<file path=[Content_Types].xml><?xml version="1.0" encoding="utf-8"?>
<Types xmlns="http://schemas.openxmlformats.org/package/2006/content-types">
  <Default Extension="rels" ContentType="application/vnd.openxmlformats-package.relationships+xml"/>
  <Default Extension="xml" ContentType="application/xml"/>
  <Override PartName="/ppt/slides/slide1.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9"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81" autoAdjust="0"/>
    <p:restoredTop sz="94660"/>
  </p:normalViewPr>
  <p:slideViewPr>
    <p:cSldViewPr snapToGrid="0">
      <p:cViewPr varScale="1">
        <p:scale>
          <a:sx n="104" d="100"/>
          <a:sy n="104" d="100"/>
        </p:scale>
        <p:origin x="2286" y="3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1C5091-65F7-454E-AC57-81D56E555BD5}" type="datetimeFigureOut">
              <a:rPr kumimoji="1" lang="ja-JP" altLang="en-US" smtClean="0"/>
              <a:t>2025/7/28</a:t>
            </a:fld>
            <a:endParaRPr kumimoji="1" lang="ja-JP" altLang="en-US"/>
          </a:p>
        </p:txBody>
      </p:sp>
      <p:sp>
        <p:nvSpPr>
          <p:cNvPr id="4" name="スライド イメージ プレースホルダー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415596-9EC1-44E6-A768-56875A8D252D}" type="slidenum">
              <a:rPr kumimoji="1" lang="ja-JP" altLang="en-US" smtClean="0"/>
              <a:t>‹#›</a:t>
            </a:fld>
            <a:endParaRPr kumimoji="1" lang="ja-JP" altLang="en-US"/>
          </a:p>
        </p:txBody>
      </p:sp>
    </p:spTree>
    <p:extLst>
      <p:ext uri="{BB962C8B-B14F-4D97-AF65-F5344CB8AC3E}">
        <p14:creationId xmlns:p14="http://schemas.microsoft.com/office/powerpoint/2010/main" val="18861285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C8415596-9EC1-44E6-A768-56875A8D252D}" type="slidenum">
              <a:rPr kumimoji="1" lang="ja-JP" altLang="en-US" smtClean="0"/>
              <a:t>1</a:t>
            </a:fld>
            <a:endParaRPr kumimoji="1" lang="ja-JP" altLang="en-US"/>
          </a:p>
        </p:txBody>
      </p:sp>
    </p:spTree>
    <p:extLst>
      <p:ext uri="{BB962C8B-B14F-4D97-AF65-F5344CB8AC3E}">
        <p14:creationId xmlns:p14="http://schemas.microsoft.com/office/powerpoint/2010/main" val="1873111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185060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458342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904794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06764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499663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779433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054908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923150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181091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753287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727456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82000"/>
                  </a:schemeClr>
                </a:solidFill>
              </a:defRPr>
            </a:lvl1pPr>
          </a:lstStyle>
          <a:p>
            <a:fld id="{9179161E-A2D7-4283-9AF8-E1DFAFE9E73D}" type="datetimeFigureOut">
              <a:rPr kumimoji="1" lang="ja-JP" altLang="en-US" smtClean="0"/>
              <a:t>2025/7/28</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82000"/>
                  </a:schemeClr>
                </a:solidFill>
              </a:defRPr>
            </a:lvl1p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5699555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06635-49A6-DDF9-F843-CACDEC30D1C9}"/>
            </a:ext>
          </a:extLst>
        </p:cNvPr>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5BAA1C3D-75FA-2850-FA4F-72DEDDC3D3B1}"/>
              </a:ext>
            </a:extLst>
          </p:cNvPr>
          <p:cNvGraphicFramePr>
            <a:graphicFrameLocks noGrp="1"/>
          </p:cNvGraphicFramePr>
          <p:nvPr>
            <p:extLst>
              <p:ext uri="{D42A27DB-BD31-4B8C-83A1-F6EECF244321}">
                <p14:modId xmlns:p14="http://schemas.microsoft.com/office/powerpoint/2010/main" val="2370996571"/>
              </p:ext>
            </p:extLst>
          </p:nvPr>
        </p:nvGraphicFramePr>
        <p:xfrm>
          <a:off x="179797" y="1930476"/>
          <a:ext cx="6511544" cy="6092473"/>
        </p:xfrm>
        <a:graphic>
          <a:graphicData uri="http://schemas.openxmlformats.org/drawingml/2006/table">
            <a:tbl>
              <a:tblPr firstRow="1" firstCol="1" bandRow="1">
                <a:tableStyleId>{2D5ABB26-0587-4C30-8999-92F81FD0307C}</a:tableStyleId>
              </a:tblPr>
              <a:tblGrid>
                <a:gridCol w="424032">
                  <a:extLst>
                    <a:ext uri="{9D8B030D-6E8A-4147-A177-3AD203B41FA5}">
                      <a16:colId xmlns:a16="http://schemas.microsoft.com/office/drawing/2014/main" val="4127495619"/>
                    </a:ext>
                  </a:extLst>
                </a:gridCol>
                <a:gridCol w="325120">
                  <a:extLst>
                    <a:ext uri="{9D8B030D-6E8A-4147-A177-3AD203B41FA5}">
                      <a16:colId xmlns:a16="http://schemas.microsoft.com/office/drawing/2014/main" val="240365429"/>
                    </a:ext>
                  </a:extLst>
                </a:gridCol>
                <a:gridCol w="1139515">
                  <a:extLst>
                    <a:ext uri="{9D8B030D-6E8A-4147-A177-3AD203B41FA5}">
                      <a16:colId xmlns:a16="http://schemas.microsoft.com/office/drawing/2014/main" val="1704396718"/>
                    </a:ext>
                  </a:extLst>
                </a:gridCol>
                <a:gridCol w="514427">
                  <a:extLst>
                    <a:ext uri="{9D8B030D-6E8A-4147-A177-3AD203B41FA5}">
                      <a16:colId xmlns:a16="http://schemas.microsoft.com/office/drawing/2014/main" val="4293465393"/>
                    </a:ext>
                  </a:extLst>
                </a:gridCol>
                <a:gridCol w="4108450">
                  <a:extLst>
                    <a:ext uri="{9D8B030D-6E8A-4147-A177-3AD203B41FA5}">
                      <a16:colId xmlns:a16="http://schemas.microsoft.com/office/drawing/2014/main" val="3766195910"/>
                    </a:ext>
                  </a:extLst>
                </a:gridCol>
              </a:tblGrid>
              <a:tr h="147421">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請求の</a:t>
                      </a:r>
                    </a:p>
                    <a:p>
                      <a:pPr algn="ctr">
                        <a:buNone/>
                      </a:pPr>
                      <a:r>
                        <a:rPr lang="ja-JP" sz="900" kern="100" dirty="0">
                          <a:effectLst/>
                          <a:latin typeface="ＭＳ Ｐゴシック" panose="020B0600070205080204" pitchFamily="50" charset="-128"/>
                          <a:ea typeface="ＭＳ Ｐゴシック" panose="020B0600070205080204" pitchFamily="50" charset="-128"/>
                        </a:rPr>
                        <a:t>種別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gridSpan="2">
                  <a:txBody>
                    <a:bodyPr/>
                    <a:lstStyle/>
                    <a:p>
                      <a:pPr algn="just" fontAlgn="ctr">
                        <a:buNone/>
                      </a:pPr>
                      <a:r>
                        <a:rPr lang="ja-JP" sz="900" kern="100" dirty="0">
                          <a:effectLst/>
                          <a:latin typeface="ＭＳ Ｐゴシック" panose="020B0600070205080204" pitchFamily="50" charset="-128"/>
                          <a:ea typeface="ＭＳ Ｐゴシック" panose="020B0600070205080204" pitchFamily="50" charset="-128"/>
                        </a:rPr>
                        <a:t>戸籍の附票</a:t>
                      </a:r>
                      <a:endParaRPr lang="ja-JP" sz="800" kern="100" dirty="0">
                        <a:effectLst/>
                        <a:latin typeface="ＭＳ Ｐゴシック" panose="020B0600070205080204" pitchFamily="50" charset="-128"/>
                        <a:ea typeface="ＭＳ Ｐゴシック" panose="020B0600070205080204" pitchFamily="50" charset="-128"/>
                      </a:endParaRPr>
                    </a:p>
                    <a:p>
                      <a:pPr marL="100330" indent="-100330" algn="just" fontAlgn="ctr">
                        <a:lnSpc>
                          <a:spcPts val="1200"/>
                        </a:lnSpc>
                        <a:buNone/>
                      </a:pPr>
                      <a:r>
                        <a:rPr lang="ja-JP" sz="700" kern="100" dirty="0">
                          <a:effectLst/>
                          <a:latin typeface="ＭＳ Ｐゴシック" panose="020B0600070205080204" pitchFamily="50" charset="-128"/>
                          <a:ea typeface="ＭＳ Ｐゴシック" panose="020B0600070205080204" pitchFamily="50" charset="-128"/>
                        </a:rPr>
                        <a:t>※原則として、氏名・住所・住所を定めた年月日・生年月日・性別が記載されます</a:t>
                      </a:r>
                      <a:endParaRPr lang="ja-JP"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□全部証明　　　□一部証明</a:t>
                      </a:r>
                      <a:r>
                        <a:rPr lang="ja-JP" sz="900" kern="100" dirty="0">
                          <a:effectLst/>
                        </a:rPr>
                        <a:t>　　　　　　　　　　　　　　　</a:t>
                      </a:r>
                      <a:r>
                        <a:rPr lang="ja-JP" sz="900" kern="100" dirty="0">
                          <a:effectLst/>
                          <a:latin typeface="ＭＳ Ｐゴシック" panose="020B0600070205080204" pitchFamily="50" charset="-128"/>
                          <a:ea typeface="ＭＳ Ｐゴシック" panose="020B0600070205080204" pitchFamily="50" charset="-128"/>
                        </a:rPr>
                        <a:t>通</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74059891"/>
                  </a:ext>
                </a:extLst>
              </a:tr>
              <a:tr h="147421">
                <a:tc vMerge="1">
                  <a:txBody>
                    <a:bodyPr/>
                    <a:lstStyle/>
                    <a:p>
                      <a:endParaRPr kumimoji="1" lang="ja-JP" altLang="en-US"/>
                    </a:p>
                  </a:txBody>
                  <a:tcPr/>
                </a:tc>
                <a:tc gridSpan="2" v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vMerge="1">
                  <a:txBody>
                    <a:bodyPr/>
                    <a:lstStyle/>
                    <a:p>
                      <a:endParaRPr kumimoji="1" lang="ja-JP" altLang="en-US"/>
                    </a:p>
                  </a:txBody>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戸籍の表示（本籍・筆頭者の氏名）の記載　　（□あり　□なし）</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835146486"/>
                  </a:ext>
                </a:extLst>
              </a:tr>
              <a:tr h="147421">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□現在戸籍の附票　　□改製原戸籍の附票</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522617158"/>
                  </a:ext>
                </a:extLst>
              </a:tr>
              <a:tr h="43056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その他の記載事項　</a:t>
                      </a:r>
                    </a:p>
                    <a:p>
                      <a:pPr algn="just">
                        <a:buNone/>
                      </a:pPr>
                      <a:r>
                        <a:rPr lang="ja-JP"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401719444"/>
                  </a:ext>
                </a:extLst>
              </a:tr>
              <a:tr h="172958">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戸籍の附票の除票</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□戸籍の附票が消除されている場合は除票の写しを請求する</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952886114"/>
                  </a:ext>
                </a:extLst>
              </a:tr>
              <a:tr h="221984">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対象者</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200"/>
                        </a:lnSpc>
                        <a:buNone/>
                      </a:pPr>
                      <a:r>
                        <a:rPr lang="ja-JP" altLang="en-US"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氏名</a:t>
                      </a:r>
                      <a:endParaRPr lang="ja-JP"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0652833"/>
                  </a:ext>
                </a:extLst>
              </a:tr>
              <a:tr h="22198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rPr>
                        <a:t>生年月日</a:t>
                      </a:r>
                      <a:r>
                        <a:rPr lang="ja-JP" altLang="ja-JP" sz="800" kern="100" dirty="0">
                          <a:effectLst/>
                          <a:latin typeface="ＭＳ Ｐゴシック" panose="020B0600070205080204" pitchFamily="50" charset="-128"/>
                          <a:ea typeface="ＭＳ Ｐゴシック" panose="020B0600070205080204" pitchFamily="50" charset="-128"/>
                        </a:rPr>
                        <a:t>　</a:t>
                      </a: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388690177"/>
                  </a:ext>
                </a:extLst>
              </a:tr>
              <a:tr h="22198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algn="l">
                        <a:buNone/>
                      </a:pPr>
                      <a:r>
                        <a:rPr lang="ja-JP" altLang="en-US" sz="900" kern="100" dirty="0">
                          <a:effectLst/>
                          <a:latin typeface="ＭＳ Ｐゴシック" panose="020B0600070205080204" pitchFamily="50" charset="-128"/>
                          <a:ea typeface="ＭＳ Ｐゴシック" panose="020B0600070205080204" pitchFamily="50" charset="-128"/>
                        </a:rPr>
                        <a:t>現</a:t>
                      </a:r>
                      <a:r>
                        <a:rPr lang="ja-JP" altLang="ja-JP" sz="900" kern="100" dirty="0">
                          <a:effectLst/>
                          <a:latin typeface="ＭＳ Ｐゴシック" panose="020B0600070205080204" pitchFamily="50" charset="-128"/>
                          <a:ea typeface="ＭＳ Ｐゴシック" panose="020B0600070205080204" pitchFamily="50" charset="-128"/>
                        </a:rPr>
                        <a:t>住所</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842950052"/>
                  </a:ext>
                </a:extLst>
              </a:tr>
              <a:tr h="22198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algn="l">
                        <a:buNone/>
                      </a:pPr>
                      <a:r>
                        <a:rPr lang="ja-JP" altLang="ja-JP" sz="900" kern="100" dirty="0">
                          <a:effectLst/>
                          <a:latin typeface="ＭＳ Ｐゴシック" panose="020B0600070205080204" pitchFamily="50" charset="-128"/>
                          <a:ea typeface="ＭＳ Ｐゴシック" panose="020B0600070205080204" pitchFamily="50" charset="-128"/>
                        </a:rPr>
                        <a:t>本籍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04563530"/>
                  </a:ext>
                </a:extLst>
              </a:tr>
              <a:tr h="221984">
                <a:tc vMerge="1">
                  <a:txBody>
                    <a:bodyPr/>
                    <a:lstStyle/>
                    <a:p>
                      <a:endParaRPr kumimoji="1" lang="ja-JP" altLang="en-US"/>
                    </a:p>
                  </a:txBody>
                  <a:tcPr/>
                </a:tc>
                <a:tc gridSpan="2">
                  <a:txBody>
                    <a:bodyPr/>
                    <a:lstStyle/>
                    <a:p>
                      <a:pPr algn="l">
                        <a:lnSpc>
                          <a:spcPts val="1200"/>
                        </a:lnSpc>
                        <a:buNone/>
                      </a:pPr>
                      <a:r>
                        <a:rPr lang="ja-JP" altLang="ja-JP" sz="800" kern="100" dirty="0">
                          <a:effectLst/>
                          <a:latin typeface="ＭＳ Ｐゴシック" panose="020B0600070205080204" pitchFamily="50" charset="-128"/>
                          <a:ea typeface="ＭＳ Ｐゴシック" panose="020B0600070205080204" pitchFamily="50" charset="-128"/>
                        </a:rPr>
                        <a:t>筆頭者</a:t>
                      </a:r>
                      <a:endParaRPr lang="ja-JP" sz="800" kern="100" dirty="0">
                        <a:effectLst/>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964278463"/>
                  </a:ext>
                </a:extLst>
              </a:tr>
              <a:tr h="691788">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事務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200"/>
                        </a:lnSpc>
                        <a:buNone/>
                      </a:pPr>
                      <a:r>
                        <a:rPr lang="ja-JP" sz="900" kern="100" dirty="0">
                          <a:effectLst/>
                          <a:latin typeface="ＭＳ Ｐゴシック" panose="020B0600070205080204" pitchFamily="50" charset="-128"/>
                          <a:ea typeface="ＭＳ Ｐゴシック" panose="020B0600070205080204" pitchFamily="50" charset="-128"/>
                        </a:rPr>
                        <a:t>請求事由</a:t>
                      </a:r>
                      <a:endParaRPr lang="ja-JP" sz="800" kern="100" dirty="0">
                        <a:effectLst/>
                        <a:latin typeface="ＭＳ Ｐゴシック" panose="020B0600070205080204" pitchFamily="50" charset="-128"/>
                        <a:ea typeface="ＭＳ Ｐゴシック" panose="020B0600070205080204" pitchFamily="50" charset="-128"/>
                      </a:endParaRPr>
                    </a:p>
                    <a:p>
                      <a:pPr marL="114935" indent="-114935" algn="l">
                        <a:lnSpc>
                          <a:spcPts val="1000"/>
                        </a:lnSpc>
                        <a:buNone/>
                      </a:pPr>
                      <a:r>
                        <a:rPr lang="ja-JP" sz="700" kern="100" dirty="0">
                          <a:effectLst/>
                          <a:latin typeface="ＭＳ Ｐゴシック" panose="020B0600070205080204" pitchFamily="50" charset="-128"/>
                          <a:ea typeface="ＭＳ Ｐゴシック" panose="020B0600070205080204" pitchFamily="50" charset="-128"/>
                        </a:rPr>
                        <a:t>※戸籍の附票のどの部分をどのような目的に利用するかが明らかになるように記載してください</a:t>
                      </a:r>
                      <a:endParaRPr lang="ja-JP" sz="7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38357436"/>
                  </a:ext>
                </a:extLst>
              </a:tr>
              <a:tr h="191138">
                <a:tc vMerge="1">
                  <a:txBody>
                    <a:bodyPr/>
                    <a:lstStyle/>
                    <a:p>
                      <a:endParaRPr kumimoji="1" lang="ja-JP" altLang="en-US"/>
                    </a:p>
                  </a:txBody>
                  <a:tcPr/>
                </a:tc>
                <a:tc gridSpan="4">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犯罪捜査等のための請求であり、請求事由を明らかにすることが困難な場合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977382587"/>
                  </a:ext>
                </a:extLst>
              </a:tr>
              <a:tr h="191138">
                <a:tc vMerge="1">
                  <a:txBody>
                    <a:bodyPr/>
                    <a:lstStyle/>
                    <a:p>
                      <a:endParaRPr kumimoji="1" lang="ja-JP" altLang="en-US"/>
                    </a:p>
                  </a:txBody>
                  <a:tcPr/>
                </a:tc>
                <a:tc gridSpan="4">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rPr>
                        <a:t>法令で定める事務の遂行のために必要である　　　□該当</a:t>
                      </a: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dirty="0"/>
                    </a:p>
                  </a:txBody>
                  <a:tcPr marL="25485" marR="25485"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095275653"/>
                  </a:ext>
                </a:extLst>
              </a:tr>
              <a:tr h="345915">
                <a:tc vMerge="1">
                  <a:txBody>
                    <a:bodyPr/>
                    <a:lstStyle/>
                    <a:p>
                      <a:endParaRPr kumimoji="1" lang="ja-JP" altLang="en-US"/>
                    </a:p>
                  </a:txBody>
                  <a:tcPr/>
                </a:tc>
                <a:tc>
                  <a:txBody>
                    <a:bodyPr/>
                    <a:lstStyle/>
                    <a:p>
                      <a:pPr algn="just">
                        <a:buNone/>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just">
                        <a:buNone/>
                      </a:pPr>
                      <a:r>
                        <a:rPr lang="ja-JP" altLang="en-US" sz="900" kern="100" dirty="0">
                          <a:effectLst/>
                          <a:latin typeface="ＭＳ Ｐゴシック" panose="020B0600070205080204" pitchFamily="50" charset="-128"/>
                          <a:ea typeface="ＭＳ Ｐゴシック" panose="020B0600070205080204" pitchFamily="50" charset="-128"/>
                        </a:rPr>
                        <a:t>根拠法令</a:t>
                      </a: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r>
                        <a:rPr lang="en-US" sz="900" kern="100">
                          <a:effectLst/>
                          <a:latin typeface="ＭＳ Ｐゴシック" panose="020B0600070205080204" pitchFamily="50" charset="-128"/>
                          <a:ea typeface="ＭＳ Ｐゴシック" panose="020B0600070205080204" pitchFamily="50" charset="-128"/>
                        </a:rPr>
                        <a:t> </a:t>
                      </a:r>
                      <a:endParaRPr kumimoji="1" lang="ja-JP" altLang="en-US"/>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059796405"/>
                  </a:ext>
                </a:extLst>
              </a:tr>
              <a:tr h="381338">
                <a:tc vMerge="1">
                  <a:txBody>
                    <a:bodyPr/>
                    <a:lstStyle/>
                    <a:p>
                      <a:endParaRPr kumimoji="1" lang="ja-JP" altLang="en-US"/>
                    </a:p>
                  </a:txBody>
                  <a:tcPr/>
                </a:tc>
                <a:tc>
                  <a:txBody>
                    <a:bodyPr/>
                    <a:lstStyle/>
                    <a:p>
                      <a:pPr algn="l">
                        <a:buNone/>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effectLst/>
                          <a:latin typeface="ＭＳ Ｐゴシック" panose="020B0600070205080204" pitchFamily="50" charset="-128"/>
                          <a:ea typeface="ＭＳ Ｐゴシック" panose="020B0600070205080204" pitchFamily="50" charset="-128"/>
                        </a:rPr>
                        <a:t>困難である理由</a:t>
                      </a: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r>
                        <a:rPr lang="en-US" sz="900" kern="100">
                          <a:effectLst/>
                          <a:latin typeface="ＭＳ Ｐゴシック" panose="020B0600070205080204" pitchFamily="50" charset="-128"/>
                          <a:ea typeface="ＭＳ Ｐゴシック" panose="020B0600070205080204" pitchFamily="50" charset="-128"/>
                        </a:rPr>
                        <a:t> </a:t>
                      </a:r>
                      <a:endParaRPr kumimoji="1" lang="ja-JP" altLang="en-US"/>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29073677"/>
                  </a:ext>
                </a:extLst>
              </a:tr>
              <a:tr h="426720">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機関</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請求機関の名称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r>
                        <a:rPr lang="en-US" sz="900" kern="100">
                          <a:effectLst/>
                          <a:latin typeface="ＭＳ Ｐゴシック" panose="020B0600070205080204" pitchFamily="50" charset="-128"/>
                          <a:ea typeface="ＭＳ Ｐゴシック" panose="020B0600070205080204" pitchFamily="50" charset="-128"/>
                        </a:rPr>
                        <a:t> </a:t>
                      </a:r>
                      <a:endParaRPr kumimoji="1" lang="ja-JP" altLang="en-US"/>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096558994"/>
                  </a:ext>
                </a:extLst>
              </a:tr>
              <a:tr h="287542">
                <a:tc vMerge="1">
                  <a:txBody>
                    <a:bodyPr/>
                    <a:lstStyle/>
                    <a:p>
                      <a:endParaRPr kumimoji="1" lang="ja-JP" altLang="en-US"/>
                    </a:p>
                  </a:txBody>
                  <a:tcPr/>
                </a:tc>
                <a:tc rowSpan="2" gridSpan="2">
                  <a:txBody>
                    <a:bodyPr/>
                    <a:lstStyle/>
                    <a:p>
                      <a:pPr algn="l">
                        <a:buNone/>
                      </a:pPr>
                      <a:r>
                        <a:rPr lang="ja-JP" sz="900" kern="100">
                          <a:effectLst/>
                          <a:latin typeface="ＭＳ Ｐゴシック" panose="020B0600070205080204" pitchFamily="50" charset="-128"/>
                          <a:ea typeface="ＭＳ Ｐゴシック" panose="020B0600070205080204" pitchFamily="50" charset="-128"/>
                        </a:rPr>
                        <a:t>請求の任に</a:t>
                      </a:r>
                    </a:p>
                    <a:p>
                      <a:pPr algn="l">
                        <a:buNone/>
                      </a:pPr>
                      <a:r>
                        <a:rPr lang="ja-JP" sz="900" kern="100">
                          <a:effectLst/>
                          <a:latin typeface="ＭＳ Ｐゴシック" panose="020B0600070205080204" pitchFamily="50" charset="-128"/>
                          <a:ea typeface="ＭＳ Ｐゴシック" panose="020B0600070205080204" pitchFamily="50" charset="-128"/>
                        </a:rPr>
                        <a:t>当たっている者※</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職名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just">
                        <a:buNone/>
                      </a:pPr>
                      <a:r>
                        <a:rPr lang="en-US" sz="400" kern="100" dirty="0">
                          <a:effectLst/>
                          <a:latin typeface="ＭＳ Ｐゴシック" panose="020B0600070205080204" pitchFamily="50" charset="-128"/>
                          <a:ea typeface="ＭＳ Ｐゴシック" panose="020B0600070205080204" pitchFamily="50" charset="-128"/>
                        </a:rPr>
                        <a:t> </a:t>
                      </a:r>
                      <a:endParaRPr lang="ja-JP" sz="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4715281"/>
                  </a:ext>
                </a:extLst>
              </a:tr>
              <a:tr h="287542">
                <a:tc vMerge="1">
                  <a:txBody>
                    <a:bodyPr/>
                    <a:lstStyle/>
                    <a:p>
                      <a:endParaRPr kumimoji="1" lang="ja-JP" altLang="en-US"/>
                    </a:p>
                  </a:txBody>
                  <a:tcPr/>
                </a:tc>
                <a:tc gridSpan="2" v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vMerge="1">
                  <a:txBody>
                    <a:bodyPr/>
                    <a:lstStyle/>
                    <a:p>
                      <a:endParaRPr kumimoji="1" lang="ja-JP" altLang="en-US"/>
                    </a:p>
                  </a:txBody>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氏名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just">
                        <a:buNone/>
                      </a:pPr>
                      <a:r>
                        <a:rPr lang="en-US" sz="400" kern="100" dirty="0">
                          <a:effectLst/>
                          <a:latin typeface="ＭＳ Ｐゴシック" panose="020B0600070205080204" pitchFamily="50" charset="-128"/>
                          <a:ea typeface="ＭＳ Ｐゴシック" panose="020B0600070205080204" pitchFamily="50" charset="-128"/>
                        </a:rPr>
                        <a:t> </a:t>
                      </a:r>
                      <a:endParaRPr lang="ja-JP" sz="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1564211"/>
                  </a:ext>
                </a:extLst>
              </a:tr>
              <a:tr h="325659">
                <a:tc vMerge="1">
                  <a:txBody>
                    <a:bodyPr/>
                    <a:lstStyle/>
                    <a:p>
                      <a:endParaRPr kumimoji="1" lang="ja-JP" altLang="en-US"/>
                    </a:p>
                  </a:txBody>
                  <a:tcPr/>
                </a:tc>
                <a:tc gridSpan="2">
                  <a:txBody>
                    <a:bodyPr/>
                    <a:lstStyle/>
                    <a:p>
                      <a:pPr algn="l">
                        <a:buNone/>
                      </a:pPr>
                      <a:r>
                        <a:rPr lang="ja-JP" sz="900" kern="100">
                          <a:effectLst/>
                          <a:latin typeface="ＭＳ Ｐゴシック" panose="020B0600070205080204" pitchFamily="50" charset="-128"/>
                          <a:ea typeface="ＭＳ Ｐゴシック" panose="020B0600070205080204" pitchFamily="50" charset="-128"/>
                        </a:rPr>
                        <a:t>機関の事務所の</a:t>
                      </a:r>
                    </a:p>
                    <a:p>
                      <a:pPr algn="l">
                        <a:buNone/>
                      </a:pPr>
                      <a:r>
                        <a:rPr lang="ja-JP" sz="900" kern="100">
                          <a:effectLst/>
                          <a:latin typeface="ＭＳ Ｐゴシック" panose="020B0600070205080204" pitchFamily="50" charset="-128"/>
                          <a:ea typeface="ＭＳ Ｐゴシック" panose="020B0600070205080204" pitchFamily="50" charset="-128"/>
                        </a:rPr>
                        <a:t>所在地</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a:effectLst/>
                          <a:latin typeface="ＭＳ Ｐゴシック" panose="020B0600070205080204" pitchFamily="50" charset="-128"/>
                          <a:ea typeface="ＭＳ Ｐゴシック" panose="020B0600070205080204" pitchFamily="50" charset="-128"/>
                        </a:rPr>
                        <a:t> </a:t>
                      </a:r>
                      <a:endParaRPr kumimoji="1" lang="ja-JP" altLang="en-US"/>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317571263"/>
                  </a:ext>
                </a:extLst>
              </a:tr>
              <a:tr h="259352">
                <a:tc vMerge="1">
                  <a:txBody>
                    <a:bodyPr/>
                    <a:lstStyle/>
                    <a:p>
                      <a:endParaRPr kumimoji="1" lang="ja-JP" altLang="en-US"/>
                    </a:p>
                  </a:txBody>
                  <a:tcPr/>
                </a:tc>
                <a:tc gridSpan="2">
                  <a:txBody>
                    <a:bodyPr/>
                    <a:lstStyle/>
                    <a:p>
                      <a:pPr algn="l">
                        <a:buNone/>
                      </a:pPr>
                      <a:r>
                        <a:rPr lang="ja-JP" sz="900" kern="100">
                          <a:effectLst/>
                          <a:latin typeface="ＭＳ Ｐゴシック" panose="020B0600070205080204" pitchFamily="50" charset="-128"/>
                          <a:ea typeface="ＭＳ Ｐゴシック" panose="020B0600070205080204" pitchFamily="50" charset="-128"/>
                        </a:rPr>
                        <a:t>電話番号</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rPr>
                        <a:t> </a:t>
                      </a:r>
                      <a:endParaRPr kumimoji="1" lang="ja-JP" altLang="en-US" dirty="0"/>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03817576"/>
                  </a:ext>
                </a:extLst>
              </a:tr>
              <a:tr h="172958">
                <a:tc>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備考</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p>
                    <a:p>
                      <a:pPr algn="just">
                        <a:buNone/>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None/>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None/>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49983789"/>
                  </a:ext>
                </a:extLst>
              </a:tr>
            </a:tbl>
          </a:graphicData>
        </a:graphic>
      </p:graphicFrame>
      <p:sp>
        <p:nvSpPr>
          <p:cNvPr id="7" name="Rectangle 109">
            <a:extLst>
              <a:ext uri="{FF2B5EF4-FFF2-40B4-BE49-F238E27FC236}">
                <a16:creationId xmlns:a16="http://schemas.microsoft.com/office/drawing/2014/main" id="{F0B35B22-58EA-FDD2-E21C-FF4238D164E3}"/>
              </a:ext>
            </a:extLst>
          </p:cNvPr>
          <p:cNvSpPr>
            <a:spLocks noChangeArrowheads="1"/>
          </p:cNvSpPr>
          <p:nvPr/>
        </p:nvSpPr>
        <p:spPr bwMode="auto">
          <a:xfrm>
            <a:off x="549000" y="911102"/>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戸籍謄本等の交付について（</a:t>
            </a:r>
            <a:r>
              <a:rPr lang="zh-TW" altLang="en-US" sz="1100" dirty="0">
                <a:latin typeface="ＭＳ Ｐゴシック" panose="020B0600070205080204" pitchFamily="50" charset="-128"/>
                <a:ea typeface="ＭＳ Ｐゴシック" panose="020B0600070205080204" pitchFamily="50" charset="-128"/>
                <a:cs typeface="ＤＦ平成明朝体W3" charset="-128"/>
              </a:rPr>
              <a:t>戸籍謄本等発行依頼書</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a:t>
            </a:r>
          </a:p>
        </p:txBody>
      </p:sp>
      <p:sp>
        <p:nvSpPr>
          <p:cNvPr id="8" name="Rectangle 109">
            <a:extLst>
              <a:ext uri="{FF2B5EF4-FFF2-40B4-BE49-F238E27FC236}">
                <a16:creationId xmlns:a16="http://schemas.microsoft.com/office/drawing/2014/main" id="{EC5AB5C2-5843-BEA7-58A5-D99FCD315897}"/>
              </a:ext>
            </a:extLst>
          </p:cNvPr>
          <p:cNvSpPr>
            <a:spLocks noChangeArrowheads="1"/>
          </p:cNvSpPr>
          <p:nvPr/>
        </p:nvSpPr>
        <p:spPr bwMode="auto">
          <a:xfrm>
            <a:off x="549000" y="1620219"/>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0" name="Rectangle 109">
            <a:extLst>
              <a:ext uri="{FF2B5EF4-FFF2-40B4-BE49-F238E27FC236}">
                <a16:creationId xmlns:a16="http://schemas.microsoft.com/office/drawing/2014/main" id="{302217E4-8869-B3B2-5532-BB59070E788C}"/>
              </a:ext>
            </a:extLst>
          </p:cNvPr>
          <p:cNvSpPr>
            <a:spLocks noChangeArrowheads="1"/>
          </p:cNvSpPr>
          <p:nvPr/>
        </p:nvSpPr>
        <p:spPr bwMode="auto">
          <a:xfrm>
            <a:off x="549000" y="1213875"/>
            <a:ext cx="5760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　保護の決定又は実施のため（生活保護法第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項及び第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19</a:t>
            </a:r>
            <a:r>
              <a:rPr lang="ja-JP" altLang="en-US" sz="900" dirty="0">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項から第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latin typeface="ＭＳ Ｐゴシック" panose="020B0600070205080204" pitchFamily="50" charset="-128"/>
                <a:ea typeface="ＭＳ Ｐゴシック" panose="020B0600070205080204" pitchFamily="50" charset="-128"/>
                <a:cs typeface="ＤＦ平成明朝体W3" charset="-128"/>
              </a:rPr>
              <a:t>項）に必要となりますので、生活保護法第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29</a:t>
            </a:r>
            <a:r>
              <a:rPr lang="ja-JP" altLang="en-US" sz="900" dirty="0">
                <a:latin typeface="ＭＳ Ｐゴシック" panose="020B0600070205080204" pitchFamily="50" charset="-128"/>
                <a:ea typeface="ＭＳ Ｐゴシック" panose="020B0600070205080204" pitchFamily="50" charset="-128"/>
                <a:cs typeface="ＤＦ平成明朝体W3" charset="-128"/>
              </a:rPr>
              <a:t>条に基づき、下記の者の戸籍謄本等を交付願います。</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grpSp>
        <p:nvGrpSpPr>
          <p:cNvPr id="11" name="グループ化 10">
            <a:extLst>
              <a:ext uri="{FF2B5EF4-FFF2-40B4-BE49-F238E27FC236}">
                <a16:creationId xmlns:a16="http://schemas.microsoft.com/office/drawing/2014/main" id="{CD8B101F-224C-059F-EFEF-E801888A8979}"/>
              </a:ext>
            </a:extLst>
          </p:cNvPr>
          <p:cNvGrpSpPr/>
          <p:nvPr/>
        </p:nvGrpSpPr>
        <p:grpSpPr>
          <a:xfrm>
            <a:off x="272161" y="166769"/>
            <a:ext cx="1296000" cy="635296"/>
            <a:chOff x="613942" y="838599"/>
            <a:chExt cx="1296000" cy="635296"/>
          </a:xfrm>
        </p:grpSpPr>
        <p:sp>
          <p:nvSpPr>
            <p:cNvPr id="12" name="正方形/長方形 11">
              <a:extLst>
                <a:ext uri="{FF2B5EF4-FFF2-40B4-BE49-F238E27FC236}">
                  <a16:creationId xmlns:a16="http://schemas.microsoft.com/office/drawing/2014/main" id="{98683F17-1F78-FA53-8829-36D34BB50AF4}"/>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13" name="正方形/長方形 12">
              <a:extLst>
                <a:ext uri="{FF2B5EF4-FFF2-40B4-BE49-F238E27FC236}">
                  <a16:creationId xmlns:a16="http://schemas.microsoft.com/office/drawing/2014/main" id="{3A0F6996-462E-5455-9084-D95AC387EA7C}"/>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14" name="正方形/長方形 13">
              <a:extLst>
                <a:ext uri="{FF2B5EF4-FFF2-40B4-BE49-F238E27FC236}">
                  <a16:creationId xmlns:a16="http://schemas.microsoft.com/office/drawing/2014/main" id="{318C7046-1E08-70CF-9A4F-70225A3292D2}"/>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15" name="正方形/長方形 14">
              <a:extLst>
                <a:ext uri="{FF2B5EF4-FFF2-40B4-BE49-F238E27FC236}">
                  <a16:creationId xmlns:a16="http://schemas.microsoft.com/office/drawing/2014/main" id="{7A5389FF-90CC-B10A-ABAE-062DD2B4A80F}"/>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16" name="正方形/長方形 15">
              <a:extLst>
                <a:ext uri="{FF2B5EF4-FFF2-40B4-BE49-F238E27FC236}">
                  <a16:creationId xmlns:a16="http://schemas.microsoft.com/office/drawing/2014/main" id="{82C5DFEE-984D-6767-F258-43F5A06F71D6}"/>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17" name="グループ化 16">
            <a:extLst>
              <a:ext uri="{FF2B5EF4-FFF2-40B4-BE49-F238E27FC236}">
                <a16:creationId xmlns:a16="http://schemas.microsoft.com/office/drawing/2014/main" id="{F72D9A28-54E5-F202-F5AB-1774179019E8}"/>
              </a:ext>
            </a:extLst>
          </p:cNvPr>
          <p:cNvGrpSpPr/>
          <p:nvPr/>
        </p:nvGrpSpPr>
        <p:grpSpPr>
          <a:xfrm>
            <a:off x="5937839" y="119144"/>
            <a:ext cx="648000" cy="297491"/>
            <a:chOff x="5669633" y="669696"/>
            <a:chExt cx="648000" cy="297491"/>
          </a:xfrm>
        </p:grpSpPr>
        <p:sp>
          <p:nvSpPr>
            <p:cNvPr id="18" name="正方形/長方形 17">
              <a:extLst>
                <a:ext uri="{FF2B5EF4-FFF2-40B4-BE49-F238E27FC236}">
                  <a16:creationId xmlns:a16="http://schemas.microsoft.com/office/drawing/2014/main" id="{484FDC68-BAEC-B24E-F3B7-4F6CCA8430AA}"/>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19" name="正方形/長方形 18">
              <a:extLst>
                <a:ext uri="{FF2B5EF4-FFF2-40B4-BE49-F238E27FC236}">
                  <a16:creationId xmlns:a16="http://schemas.microsoft.com/office/drawing/2014/main" id="{67E895C2-1746-5B51-8ACE-C93A16342ABB}"/>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20" name="グループ化 19">
            <a:extLst>
              <a:ext uri="{FF2B5EF4-FFF2-40B4-BE49-F238E27FC236}">
                <a16:creationId xmlns:a16="http://schemas.microsoft.com/office/drawing/2014/main" id="{3FF94717-3EA0-E921-13D5-1BF1CDE6B301}"/>
              </a:ext>
            </a:extLst>
          </p:cNvPr>
          <p:cNvGrpSpPr/>
          <p:nvPr/>
        </p:nvGrpSpPr>
        <p:grpSpPr>
          <a:xfrm>
            <a:off x="4388376" y="466414"/>
            <a:ext cx="2202321" cy="397563"/>
            <a:chOff x="4074450" y="1146506"/>
            <a:chExt cx="2202321" cy="397563"/>
          </a:xfrm>
        </p:grpSpPr>
        <p:sp>
          <p:nvSpPr>
            <p:cNvPr id="21" name="正方形/長方形 20">
              <a:extLst>
                <a:ext uri="{FF2B5EF4-FFF2-40B4-BE49-F238E27FC236}">
                  <a16:creationId xmlns:a16="http://schemas.microsoft.com/office/drawing/2014/main" id="{74F8D63B-2180-9E46-C2C5-D5C42904D921}"/>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2" name="正方形/長方形 21">
              <a:extLst>
                <a:ext uri="{FF2B5EF4-FFF2-40B4-BE49-F238E27FC236}">
                  <a16:creationId xmlns:a16="http://schemas.microsoft.com/office/drawing/2014/main" id="{EBBB8966-8009-C4C3-7C30-51867ED39A83}"/>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23" name="正方形/長方形 22">
              <a:extLst>
                <a:ext uri="{FF2B5EF4-FFF2-40B4-BE49-F238E27FC236}">
                  <a16:creationId xmlns:a16="http://schemas.microsoft.com/office/drawing/2014/main" id="{CC881DAC-3475-27D7-4C91-366AAC90CB04}"/>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4" name="正方形/長方形 23">
              <a:extLst>
                <a:ext uri="{FF2B5EF4-FFF2-40B4-BE49-F238E27FC236}">
                  <a16:creationId xmlns:a16="http://schemas.microsoft.com/office/drawing/2014/main" id="{39922207-AD70-9139-0AC3-632FCD98D727}"/>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印</a:t>
              </a:r>
            </a:p>
          </p:txBody>
        </p:sp>
      </p:grpSp>
      <p:grpSp>
        <p:nvGrpSpPr>
          <p:cNvPr id="25" name="グループ化 24">
            <a:extLst>
              <a:ext uri="{FF2B5EF4-FFF2-40B4-BE49-F238E27FC236}">
                <a16:creationId xmlns:a16="http://schemas.microsoft.com/office/drawing/2014/main" id="{A346FBA7-CF80-49BE-1A59-520705DAB85A}"/>
              </a:ext>
            </a:extLst>
          </p:cNvPr>
          <p:cNvGrpSpPr/>
          <p:nvPr/>
        </p:nvGrpSpPr>
        <p:grpSpPr>
          <a:xfrm>
            <a:off x="4717801" y="8027479"/>
            <a:ext cx="1856049" cy="982674"/>
            <a:chOff x="4410456" y="8486945"/>
            <a:chExt cx="1856049" cy="982674"/>
          </a:xfrm>
        </p:grpSpPr>
        <p:sp>
          <p:nvSpPr>
            <p:cNvPr id="26" name="テキスト ボックス 25">
              <a:extLst>
                <a:ext uri="{FF2B5EF4-FFF2-40B4-BE49-F238E27FC236}">
                  <a16:creationId xmlns:a16="http://schemas.microsoft.com/office/drawing/2014/main" id="{828178DF-19F6-91C2-62C2-401979DC5B81}"/>
                </a:ext>
              </a:extLst>
            </p:cNvPr>
            <p:cNvSpPr txBox="1"/>
            <p:nvPr/>
          </p:nvSpPr>
          <p:spPr>
            <a:xfrm>
              <a:off x="4410456" y="8486945"/>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27" name="正方形/長方形 26">
              <a:extLst>
                <a:ext uri="{FF2B5EF4-FFF2-40B4-BE49-F238E27FC236}">
                  <a16:creationId xmlns:a16="http://schemas.microsoft.com/office/drawing/2014/main" id="{023DAF46-B3DB-190E-EE07-756C30E5FD20}"/>
                </a:ext>
              </a:extLst>
            </p:cNvPr>
            <p:cNvSpPr/>
            <p:nvPr/>
          </p:nvSpPr>
          <p:spPr>
            <a:xfrm>
              <a:off x="4492546" y="875036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28" name="正方形/長方形 27">
              <a:extLst>
                <a:ext uri="{FF2B5EF4-FFF2-40B4-BE49-F238E27FC236}">
                  <a16:creationId xmlns:a16="http://schemas.microsoft.com/office/drawing/2014/main" id="{4180A0C2-E590-419C-1AD0-ADD658383119}"/>
                </a:ext>
              </a:extLst>
            </p:cNvPr>
            <p:cNvSpPr/>
            <p:nvPr/>
          </p:nvSpPr>
          <p:spPr>
            <a:xfrm>
              <a:off x="4492544" y="8931857"/>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29" name="正方形/長方形 28">
              <a:extLst>
                <a:ext uri="{FF2B5EF4-FFF2-40B4-BE49-F238E27FC236}">
                  <a16:creationId xmlns:a16="http://schemas.microsoft.com/office/drawing/2014/main" id="{AE694A09-0F12-1FBF-E400-878643DF6CC8}"/>
                </a:ext>
              </a:extLst>
            </p:cNvPr>
            <p:cNvSpPr/>
            <p:nvPr/>
          </p:nvSpPr>
          <p:spPr>
            <a:xfrm>
              <a:off x="4948647" y="8934027"/>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30" name="正方形/長方形 29">
              <a:extLst>
                <a:ext uri="{FF2B5EF4-FFF2-40B4-BE49-F238E27FC236}">
                  <a16:creationId xmlns:a16="http://schemas.microsoft.com/office/drawing/2014/main" id="{0F720437-C1EE-C7D8-B022-EA9D368EB31D}"/>
                </a:ext>
              </a:extLst>
            </p:cNvPr>
            <p:cNvSpPr/>
            <p:nvPr/>
          </p:nvSpPr>
          <p:spPr>
            <a:xfrm>
              <a:off x="5432192" y="8931857"/>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31" name="正方形/長方形 30">
              <a:extLst>
                <a:ext uri="{FF2B5EF4-FFF2-40B4-BE49-F238E27FC236}">
                  <a16:creationId xmlns:a16="http://schemas.microsoft.com/office/drawing/2014/main" id="{234CD5C6-BDEB-2E56-7CD6-B012F6A3E9D2}"/>
                </a:ext>
              </a:extLst>
            </p:cNvPr>
            <p:cNvSpPr/>
            <p:nvPr/>
          </p:nvSpPr>
          <p:spPr>
            <a:xfrm>
              <a:off x="5334791" y="9126818"/>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32" name="正方形/長方形 31">
              <a:extLst>
                <a:ext uri="{FF2B5EF4-FFF2-40B4-BE49-F238E27FC236}">
                  <a16:creationId xmlns:a16="http://schemas.microsoft.com/office/drawing/2014/main" id="{68C22E01-66BB-F984-3AAB-D66208116190}"/>
                </a:ext>
              </a:extLst>
            </p:cNvPr>
            <p:cNvSpPr/>
            <p:nvPr/>
          </p:nvSpPr>
          <p:spPr>
            <a:xfrm>
              <a:off x="4492543" y="9330811"/>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33" name="正方形/長方形 32">
              <a:extLst>
                <a:ext uri="{FF2B5EF4-FFF2-40B4-BE49-F238E27FC236}">
                  <a16:creationId xmlns:a16="http://schemas.microsoft.com/office/drawing/2014/main" id="{A726C0AB-47D3-64B2-77C4-FBDD761F34DA}"/>
                </a:ext>
              </a:extLst>
            </p:cNvPr>
            <p:cNvSpPr/>
            <p:nvPr/>
          </p:nvSpPr>
          <p:spPr>
            <a:xfrm>
              <a:off x="4466531" y="9126818"/>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34" name="正方形/長方形 33">
              <a:extLst>
                <a:ext uri="{FF2B5EF4-FFF2-40B4-BE49-F238E27FC236}">
                  <a16:creationId xmlns:a16="http://schemas.microsoft.com/office/drawing/2014/main" id="{213E6377-9BAD-4B7C-BBD0-262D83B4A971}"/>
                </a:ext>
              </a:extLst>
            </p:cNvPr>
            <p:cNvSpPr/>
            <p:nvPr/>
          </p:nvSpPr>
          <p:spPr>
            <a:xfrm>
              <a:off x="5356033" y="8750369"/>
              <a:ext cx="910472"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福祉事務所住所</a:t>
              </a:r>
            </a:p>
          </p:txBody>
        </p:sp>
        <p:sp>
          <p:nvSpPr>
            <p:cNvPr id="35" name="正方形/長方形 34">
              <a:extLst>
                <a:ext uri="{FF2B5EF4-FFF2-40B4-BE49-F238E27FC236}">
                  <a16:creationId xmlns:a16="http://schemas.microsoft.com/office/drawing/2014/main" id="{6E2B8CEB-8B62-2D9B-F251-A146A5C3896B}"/>
                </a:ext>
              </a:extLst>
            </p:cNvPr>
            <p:cNvSpPr/>
            <p:nvPr/>
          </p:nvSpPr>
          <p:spPr>
            <a:xfrm>
              <a:off x="4940827" y="9126818"/>
              <a:ext cx="339642"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職位</a:t>
              </a:r>
            </a:p>
          </p:txBody>
        </p:sp>
      </p:grpSp>
      <p:sp>
        <p:nvSpPr>
          <p:cNvPr id="36" name="正方形/長方形 35">
            <a:extLst>
              <a:ext uri="{FF2B5EF4-FFF2-40B4-BE49-F238E27FC236}">
                <a16:creationId xmlns:a16="http://schemas.microsoft.com/office/drawing/2014/main" id="{F9BD5F69-E828-6318-1746-965FA5A0D15B}"/>
              </a:ext>
            </a:extLst>
          </p:cNvPr>
          <p:cNvSpPr/>
          <p:nvPr/>
        </p:nvSpPr>
        <p:spPr>
          <a:xfrm>
            <a:off x="2128237" y="3018158"/>
            <a:ext cx="419318" cy="13446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37" name="正方形/長方形 36">
            <a:extLst>
              <a:ext uri="{FF2B5EF4-FFF2-40B4-BE49-F238E27FC236}">
                <a16:creationId xmlns:a16="http://schemas.microsoft.com/office/drawing/2014/main" id="{5AC827E3-0F5C-D18D-CD19-5663D8F2A997}"/>
              </a:ext>
            </a:extLst>
          </p:cNvPr>
          <p:cNvSpPr/>
          <p:nvPr/>
        </p:nvSpPr>
        <p:spPr>
          <a:xfrm>
            <a:off x="2128238" y="3242313"/>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8" name="正方形/長方形 37">
            <a:extLst>
              <a:ext uri="{FF2B5EF4-FFF2-40B4-BE49-F238E27FC236}">
                <a16:creationId xmlns:a16="http://schemas.microsoft.com/office/drawing/2014/main" id="{9610DE18-0D92-A786-4B10-A0DE7AE8F3D2}"/>
              </a:ext>
            </a:extLst>
          </p:cNvPr>
          <p:cNvSpPr/>
          <p:nvPr/>
        </p:nvSpPr>
        <p:spPr>
          <a:xfrm>
            <a:off x="2128238" y="3463480"/>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a:t>
            </a:r>
          </a:p>
        </p:txBody>
      </p:sp>
      <p:sp>
        <p:nvSpPr>
          <p:cNvPr id="39" name="正方形/長方形 38">
            <a:extLst>
              <a:ext uri="{FF2B5EF4-FFF2-40B4-BE49-F238E27FC236}">
                <a16:creationId xmlns:a16="http://schemas.microsoft.com/office/drawing/2014/main" id="{6FD20520-354B-907C-F20A-D1AD887E969C}"/>
              </a:ext>
            </a:extLst>
          </p:cNvPr>
          <p:cNvSpPr/>
          <p:nvPr/>
        </p:nvSpPr>
        <p:spPr>
          <a:xfrm>
            <a:off x="2128238" y="3691949"/>
            <a:ext cx="419317" cy="11297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本籍地</a:t>
            </a:r>
          </a:p>
        </p:txBody>
      </p:sp>
      <p:sp>
        <p:nvSpPr>
          <p:cNvPr id="40" name="正方形/長方形 39">
            <a:extLst>
              <a:ext uri="{FF2B5EF4-FFF2-40B4-BE49-F238E27FC236}">
                <a16:creationId xmlns:a16="http://schemas.microsoft.com/office/drawing/2014/main" id="{7FB8667F-0E5A-B212-5099-42C6FEDF9A28}"/>
              </a:ext>
            </a:extLst>
          </p:cNvPr>
          <p:cNvSpPr/>
          <p:nvPr/>
        </p:nvSpPr>
        <p:spPr>
          <a:xfrm>
            <a:off x="2128237" y="3933761"/>
            <a:ext cx="419317" cy="11297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筆頭者</a:t>
            </a:r>
          </a:p>
        </p:txBody>
      </p:sp>
      <p:sp>
        <p:nvSpPr>
          <p:cNvPr id="41" name="正方形/長方形 40">
            <a:extLst>
              <a:ext uri="{FF2B5EF4-FFF2-40B4-BE49-F238E27FC236}">
                <a16:creationId xmlns:a16="http://schemas.microsoft.com/office/drawing/2014/main" id="{10CD4FDD-EF32-90FA-A756-3D4A0D13D9CD}"/>
              </a:ext>
            </a:extLst>
          </p:cNvPr>
          <p:cNvSpPr/>
          <p:nvPr/>
        </p:nvSpPr>
        <p:spPr>
          <a:xfrm>
            <a:off x="5704392" y="3027401"/>
            <a:ext cx="290876" cy="115973"/>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（続柄：　　　　　　）</a:t>
            </a:r>
          </a:p>
        </p:txBody>
      </p:sp>
      <p:sp>
        <p:nvSpPr>
          <p:cNvPr id="42" name="正方形/長方形 41">
            <a:extLst>
              <a:ext uri="{FF2B5EF4-FFF2-40B4-BE49-F238E27FC236}">
                <a16:creationId xmlns:a16="http://schemas.microsoft.com/office/drawing/2014/main" id="{0E561E23-A667-CF2E-38A2-FEE51A7EACA8}"/>
              </a:ext>
            </a:extLst>
          </p:cNvPr>
          <p:cNvSpPr/>
          <p:nvPr/>
        </p:nvSpPr>
        <p:spPr>
          <a:xfrm>
            <a:off x="6135680" y="3027401"/>
            <a:ext cx="290876" cy="11597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続柄</a:t>
            </a:r>
          </a:p>
        </p:txBody>
      </p:sp>
      <p:sp>
        <p:nvSpPr>
          <p:cNvPr id="43" name="正方形/長方形 42">
            <a:extLst>
              <a:ext uri="{FF2B5EF4-FFF2-40B4-BE49-F238E27FC236}">
                <a16:creationId xmlns:a16="http://schemas.microsoft.com/office/drawing/2014/main" id="{348EFAFA-D838-EF69-490F-D4D94173C6C3}"/>
              </a:ext>
            </a:extLst>
          </p:cNvPr>
          <p:cNvSpPr/>
          <p:nvPr/>
        </p:nvSpPr>
        <p:spPr>
          <a:xfrm>
            <a:off x="782938" y="7613204"/>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p:txBody>
      </p:sp>
      <p:sp>
        <p:nvSpPr>
          <p:cNvPr id="6" name="Rectangle 6">
            <a:extLst>
              <a:ext uri="{FF2B5EF4-FFF2-40B4-BE49-F238E27FC236}">
                <a16:creationId xmlns:a16="http://schemas.microsoft.com/office/drawing/2014/main" id="{751074AE-8AAD-9A6D-75F0-4221F1B9B8A1}"/>
              </a:ext>
            </a:extLst>
          </p:cNvPr>
          <p:cNvSpPr>
            <a:spLocks noChangeArrowheads="1"/>
          </p:cNvSpPr>
          <p:nvPr/>
        </p:nvSpPr>
        <p:spPr bwMode="auto">
          <a:xfrm>
            <a:off x="57828" y="8117298"/>
            <a:ext cx="443583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333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請求の任に当たっている者が本人であることを明らかにする書類として、</a:t>
            </a:r>
            <a:endParaRPr kumimoji="0" lang="ja-JP" altLang="ja-JP" sz="900" b="0" i="0" u="none" strike="noStrike" cap="none" normalizeH="0" baseline="0" dirty="0">
              <a:ln>
                <a:noFill/>
              </a:ln>
              <a:solidFill>
                <a:schemeClr val="tx1"/>
              </a:solidFill>
              <a:effectLst/>
            </a:endParaRPr>
          </a:p>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□機関の職員たる身分を示す証明書</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r>
              <a:rPr lang="ja-JP"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□その他（　　　　　　　　　　　　　　　　　）　　　　　　　　　　　　　の写しを添付しています。</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9" name="テキスト ボックス 2">
            <a:extLst>
              <a:ext uri="{FF2B5EF4-FFF2-40B4-BE49-F238E27FC236}">
                <a16:creationId xmlns:a16="http://schemas.microsoft.com/office/drawing/2014/main" id="{5DF5D22B-3F28-E3F3-0A28-1FA06E1C6A79}"/>
              </a:ext>
            </a:extLst>
          </p:cNvPr>
          <p:cNvSpPr txBox="1">
            <a:spLocks noChangeArrowheads="1"/>
          </p:cNvSpPr>
          <p:nvPr/>
        </p:nvSpPr>
        <p:spPr bwMode="auto">
          <a:xfrm>
            <a:off x="272161" y="8641084"/>
            <a:ext cx="4027055" cy="369332"/>
          </a:xfrm>
          <a:prstGeom prst="rect">
            <a:avLst/>
          </a:prstGeom>
          <a:solidFill>
            <a:srgbClr val="FFFFFF"/>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〇　本請求は住民基本台帳法第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20</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条第２項に基づき行うものです。</a:t>
            </a:r>
            <a:endParaRPr kumimoji="0" lang="ja-JP"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（除票の写しを請求する場合は、同法第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21</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条の３第２項に基づき行うもの。）</a:t>
            </a:r>
            <a:endParaRPr kumimoji="0" lang="ja-JP" altLang="en-US" sz="9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8922040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CA6621D-C6CD-4F38-8EF7-107DD70182C8}"/>
</file>

<file path=customXml/itemProps2.xml><?xml version="1.0" encoding="utf-8"?>
<ds:datastoreItem xmlns:ds="http://schemas.openxmlformats.org/officeDocument/2006/customXml" ds:itemID="{E260509C-97B2-42DF-BA29-6DB8F0B7F521}"/>
</file>

<file path=customXml/itemProps3.xml><?xml version="1.0" encoding="utf-8"?>
<ds:datastoreItem xmlns:ds="http://schemas.openxmlformats.org/officeDocument/2006/customXml" ds:itemID="{7A8F0B1A-2383-4455-A2BF-EF679E860437}"/>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Words>394</Words>
  <TotalTime>0</TotalTime>
  <Template>Office Theme</Template>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erms:created xsi:type="dcterms:W3CDTF">2025-07-28T09:44:26Z</dcterms:created>
  <dcterms:modified xsi:type="dcterms:W3CDTF">2025-07-28T11:46:20Z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0x01010072D4258CA3517149908D3B60E55ECCDC</vt:lpwstr>
  </property>
</Properties>
</file>