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theme/theme1.xml" ContentType="application/vnd.openxmlformats-officedocument.them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 id="262" r:id="rId3"/>
    <p:sldId id="263" r:id="rId4"/>
  </p:sldIdLst>
  <p:sldSz cx="6858000" cy="9906000" type="A4"/>
  <p:notesSz cx="6858000" cy="9144000"/>
  <p:custDataLst>
    <p:tags r:id="rId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1"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p:scale>
          <a:sx n="66" d="100"/>
          <a:sy n="66" d="100"/>
        </p:scale>
        <p:origin x="2008" y="-368"/>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11" Type="http://schemas.openxmlformats.org/officeDocument/2006/relationships/customXml" Target="../customXml/item1.xml"/><Relationship Id="rId5" Type="http://schemas.openxmlformats.org/officeDocument/2006/relationships/tags" Target="tags/tag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60154" y="1881147"/>
            <a:ext cx="5760000" cy="32624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1347788" algn="l" defTabSz="914400" rtl="0" eaLnBrk="0" fontAlgn="base" latinLnBrk="0" hangingPunct="0">
              <a:lnSpc>
                <a:spcPct val="100000"/>
              </a:lnSpc>
              <a:spcBef>
                <a:spcPts val="200"/>
              </a:spcBef>
              <a:spcAft>
                <a:spcPct val="0"/>
              </a:spcAft>
              <a:buClrTx/>
              <a:buSzTx/>
              <a:buFontTx/>
              <a:buNone/>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住所</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endParaRPr>
          </a:p>
          <a:p>
            <a:pPr marR="0" lvl="0" indent="1347788" algn="l" defTabSz="914400" rtl="0" eaLnBrk="0" fontAlgn="base" latinLnBrk="0" hangingPunct="0">
              <a:lnSpc>
                <a:spcPct val="100000"/>
              </a:lnSpc>
              <a:spcBef>
                <a:spcPts val="200"/>
              </a:spcBef>
              <a:spcAft>
                <a:spcPct val="0"/>
              </a:spcAft>
              <a:buClrTx/>
              <a:buSzTx/>
              <a:buFontTx/>
              <a:buNone/>
              <a:tabLst/>
            </a:pPr>
            <a:endParaRPr lang="en-US" altLang="ja-JP" sz="900" dirty="0">
              <a:latin typeface="ＭＳ Ｐゴシック" panose="020B0600070205080204" pitchFamily="50" charset="-128"/>
              <a:ea typeface="ＭＳ Ｐゴシック" panose="020B0600070205080204" pitchFamily="50" charset="-128"/>
            </a:endParaRPr>
          </a:p>
          <a:p>
            <a:pPr marR="0" lvl="0" indent="1347788" algn="l" defTabSz="914400" rtl="0" eaLnBrk="0" fontAlgn="base" latinLnBrk="0" hangingPunct="0">
              <a:lnSpc>
                <a:spcPct val="100000"/>
              </a:lnSpc>
              <a:spcBef>
                <a:spcPts val="200"/>
              </a:spcBef>
              <a:spcAft>
                <a:spcPct val="0"/>
              </a:spcAft>
              <a:buClrTx/>
              <a:buSzTx/>
              <a:buFontTx/>
              <a:buNone/>
              <a:tabLst/>
            </a:pP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endParaRPr>
          </a:p>
          <a:p>
            <a:pPr marR="0" lvl="0" indent="1347788" algn="l" defTabSz="914400" rtl="0" eaLnBrk="0" fontAlgn="base" latinLnBrk="0" hangingPunct="0">
              <a:lnSpc>
                <a:spcPct val="100000"/>
              </a:lnSpc>
              <a:spcBef>
                <a:spcPts val="200"/>
              </a:spcBef>
              <a:spcAft>
                <a:spcPct val="0"/>
              </a:spcAft>
              <a:buClrTx/>
              <a:buSzTx/>
              <a:buFontTx/>
              <a:buNone/>
              <a:tabLst>
                <a:tab pos="4127500" algn="l"/>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氏名</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	</a:t>
            </a:r>
            <a:r>
              <a:rPr lang="ja-JP" altLang="en-US" sz="900" dirty="0">
                <a:latin typeface="ＭＳ Ｐゴシック" panose="020B0600070205080204" pitchFamily="50" charset="-128"/>
                <a:ea typeface="ＭＳ Ｐゴシック" panose="020B0600070205080204" pitchFamily="50"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　（　　　</a:t>
            </a:r>
            <a:r>
              <a:rPr lang="ja-JP" altLang="en-US" sz="900" dirty="0">
                <a:latin typeface="ＭＳ Ｐゴシック" panose="020B0600070205080204" pitchFamily="50" charset="-128"/>
                <a:ea typeface="ＭＳ Ｐゴシック" panose="020B0600070205080204" pitchFamily="50"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　　　生）</a:t>
            </a:r>
          </a:p>
          <a:p>
            <a:pPr marL="0" marR="0" lvl="0" indent="120650" algn="ctr" defTabSz="914400" rtl="0" eaLnBrk="0" fontAlgn="base" latinLnBrk="0" hangingPunct="0">
              <a:lnSpc>
                <a:spcPct val="100000"/>
              </a:lnSpc>
              <a:spcBef>
                <a:spcPct val="0"/>
              </a:spcBef>
              <a:spcAft>
                <a:spcPct val="0"/>
              </a:spcAft>
              <a:buClrTx/>
              <a:buSzTx/>
              <a:buFontTx/>
              <a:buNone/>
              <a:tabLst/>
            </a:pP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marL="0" marR="0" lvl="0" indent="120650" algn="ctr" defTabSz="914400" rtl="0" eaLnBrk="0" fontAlgn="base" latinLnBrk="0" hangingPunct="0">
              <a:lnSpc>
                <a:spcPct val="100000"/>
              </a:lnSpc>
              <a:spcBef>
                <a:spcPct val="0"/>
              </a:spcBef>
              <a:spcAft>
                <a:spcPct val="0"/>
              </a:spcAft>
              <a:buClrTx/>
              <a:buSzTx/>
              <a:buFontTx/>
              <a:buNone/>
              <a:tabLst/>
            </a:pP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0" marR="0" lvl="0" indent="120650" algn="ctr" defTabSz="914400" rtl="0" eaLnBrk="0" fontAlgn="base" latinLnBrk="0" hangingPunct="0">
              <a:lnSpc>
                <a:spcPct val="100000"/>
              </a:lnSpc>
              <a:spcBef>
                <a:spcPct val="0"/>
              </a:spcBef>
              <a:spcAft>
                <a:spcPct val="0"/>
              </a:spcAft>
              <a:buClrTx/>
              <a:buSzTx/>
              <a:buFontTx/>
              <a:buNone/>
              <a:tabLst/>
            </a:pPr>
            <a:endPar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endParaRPr>
          </a:p>
          <a:p>
            <a:pPr marR="0" lvl="0" indent="84138"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上記の者及びその世帯員は、世帯の収入が最低生活費を上回るため、生活保護が　　　　　　　　　　　となりました</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が、　　　　　　　　　　　　　　　　　　　及び保護を要しない理由は、下記のとおりであることを証明します。</a:t>
            </a: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ctr"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記</a:t>
            </a: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（１）　</a:t>
            </a: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（２）　保護を要しない理由　　　　　　　　　</a:t>
            </a: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境界層該当措置による　　　　　　円以上の減額を受けることにより、保護を要しないため。</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96334"/>
            <a:ext cx="184731" cy="369332"/>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424934"/>
            <a:ext cx="184731" cy="369332"/>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正方形/長方形 14">
            <a:extLst>
              <a:ext uri="{FF2B5EF4-FFF2-40B4-BE49-F238E27FC236}">
                <a16:creationId xmlns:a16="http://schemas.microsoft.com/office/drawing/2014/main" id="{E13730CB-13C5-4F53-939B-16A38429984F}"/>
              </a:ext>
            </a:extLst>
          </p:cNvPr>
          <p:cNvSpPr/>
          <p:nvPr/>
        </p:nvSpPr>
        <p:spPr>
          <a:xfrm>
            <a:off x="556232" y="635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6" name="Rectangle 109">
            <a:extLst>
              <a:ext uri="{FF2B5EF4-FFF2-40B4-BE49-F238E27FC236}">
                <a16:creationId xmlns:a16="http://schemas.microsoft.com/office/drawing/2014/main" id="{B427BC64-04F2-495F-92FE-D896FCB3CEEC}"/>
              </a:ext>
            </a:extLst>
          </p:cNvPr>
          <p:cNvSpPr>
            <a:spLocks noChangeArrowheads="1"/>
          </p:cNvSpPr>
          <p:nvPr/>
        </p:nvSpPr>
        <p:spPr bwMode="auto">
          <a:xfrm>
            <a:off x="551747" y="973182"/>
            <a:ext cx="5759748"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fontAlgn="ctr"/>
            <a:r>
              <a:rPr lang="ja-JP" altLang="en-US" sz="1100" b="0" i="0" u="none" strike="noStrike" dirty="0">
                <a:effectLst/>
                <a:latin typeface="ＭＳ Ｐゴシック" panose="020B0600070205080204" pitchFamily="50" charset="-128"/>
                <a:ea typeface="ＭＳ Ｐゴシック" panose="020B0600070205080204" pitchFamily="50" charset="-128"/>
              </a:rPr>
              <a:t>境界層該当証明書</a:t>
            </a:r>
          </a:p>
        </p:txBody>
      </p:sp>
      <p:sp>
        <p:nvSpPr>
          <p:cNvPr id="17" name="正方形/長方形 16">
            <a:extLst>
              <a:ext uri="{FF2B5EF4-FFF2-40B4-BE49-F238E27FC236}">
                <a16:creationId xmlns:a16="http://schemas.microsoft.com/office/drawing/2014/main" id="{70D0B956-09A0-47A3-9F5F-936E01F81962}"/>
              </a:ext>
            </a:extLst>
          </p:cNvPr>
          <p:cNvSpPr/>
          <p:nvPr/>
        </p:nvSpPr>
        <p:spPr>
          <a:xfrm>
            <a:off x="5737768" y="635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19" name="正方形/長方形 18">
            <a:extLst>
              <a:ext uri="{FF2B5EF4-FFF2-40B4-BE49-F238E27FC236}">
                <a16:creationId xmlns:a16="http://schemas.microsoft.com/office/drawing/2014/main" id="{DFA8CDDB-C41A-4A79-A029-DF326A32585F}"/>
              </a:ext>
            </a:extLst>
          </p:cNvPr>
          <p:cNvSpPr/>
          <p:nvPr/>
        </p:nvSpPr>
        <p:spPr>
          <a:xfrm>
            <a:off x="5329634" y="244335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20" name="正方形/長方形 19">
            <a:extLst>
              <a:ext uri="{FF2B5EF4-FFF2-40B4-BE49-F238E27FC236}">
                <a16:creationId xmlns:a16="http://schemas.microsoft.com/office/drawing/2014/main" id="{5C249464-DA17-4775-AF0C-28E2759D08A2}"/>
              </a:ext>
            </a:extLst>
          </p:cNvPr>
          <p:cNvSpPr/>
          <p:nvPr/>
        </p:nvSpPr>
        <p:spPr>
          <a:xfrm>
            <a:off x="3390495" y="5713649"/>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1" name="正方形/長方形 20">
            <a:extLst>
              <a:ext uri="{FF2B5EF4-FFF2-40B4-BE49-F238E27FC236}">
                <a16:creationId xmlns:a16="http://schemas.microsoft.com/office/drawing/2014/main" id="{4D8C1B5C-2E98-47AB-9EF1-89798C948895}"/>
              </a:ext>
            </a:extLst>
          </p:cNvPr>
          <p:cNvSpPr/>
          <p:nvPr/>
        </p:nvSpPr>
        <p:spPr>
          <a:xfrm>
            <a:off x="4295974" y="571364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2" name="正方形/長方形 21">
            <a:extLst>
              <a:ext uri="{FF2B5EF4-FFF2-40B4-BE49-F238E27FC236}">
                <a16:creationId xmlns:a16="http://schemas.microsoft.com/office/drawing/2014/main" id="{759B09F7-69A7-4BB2-B40A-ADC408828A9B}"/>
              </a:ext>
            </a:extLst>
          </p:cNvPr>
          <p:cNvSpPr/>
          <p:nvPr/>
        </p:nvSpPr>
        <p:spPr>
          <a:xfrm>
            <a:off x="3571875" y="5534862"/>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24" name="正方形/長方形 23">
            <a:extLst>
              <a:ext uri="{FF2B5EF4-FFF2-40B4-BE49-F238E27FC236}">
                <a16:creationId xmlns:a16="http://schemas.microsoft.com/office/drawing/2014/main" id="{ABD9F071-BFBC-4DA1-B34C-5CCB8A64D2D1}"/>
              </a:ext>
            </a:extLst>
          </p:cNvPr>
          <p:cNvSpPr/>
          <p:nvPr/>
        </p:nvSpPr>
        <p:spPr>
          <a:xfrm>
            <a:off x="4295974" y="589224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23" name="正方形/長方形 22">
            <a:extLst>
              <a:ext uri="{FF2B5EF4-FFF2-40B4-BE49-F238E27FC236}">
                <a16:creationId xmlns:a16="http://schemas.microsoft.com/office/drawing/2014/main" id="{A5BDC5BE-64A7-4FCD-8AF4-3D2E56ECE748}"/>
              </a:ext>
            </a:extLst>
          </p:cNvPr>
          <p:cNvSpPr/>
          <p:nvPr/>
        </p:nvSpPr>
        <p:spPr>
          <a:xfrm>
            <a:off x="2251618" y="1708207"/>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6" name="正方形/長方形 25">
            <a:extLst>
              <a:ext uri="{FF2B5EF4-FFF2-40B4-BE49-F238E27FC236}">
                <a16:creationId xmlns:a16="http://schemas.microsoft.com/office/drawing/2014/main" id="{022B2399-EDA3-4537-A4B7-0A035A42ECC7}"/>
              </a:ext>
            </a:extLst>
          </p:cNvPr>
          <p:cNvSpPr/>
          <p:nvPr/>
        </p:nvSpPr>
        <p:spPr>
          <a:xfrm>
            <a:off x="2251618" y="1947524"/>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27" name="正方形/長方形 26">
            <a:extLst>
              <a:ext uri="{FF2B5EF4-FFF2-40B4-BE49-F238E27FC236}">
                <a16:creationId xmlns:a16="http://schemas.microsoft.com/office/drawing/2014/main" id="{CFA90CD4-F58B-4C9B-92B0-642A48B52DA8}"/>
              </a:ext>
            </a:extLst>
          </p:cNvPr>
          <p:cNvSpPr/>
          <p:nvPr/>
        </p:nvSpPr>
        <p:spPr>
          <a:xfrm>
            <a:off x="2251618" y="243284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8" name="正方形/長方形 27">
            <a:extLst>
              <a:ext uri="{FF2B5EF4-FFF2-40B4-BE49-F238E27FC236}">
                <a16:creationId xmlns:a16="http://schemas.microsoft.com/office/drawing/2014/main" id="{E62D0F41-16AF-4D47-B798-0918E8D32C6B}"/>
              </a:ext>
            </a:extLst>
          </p:cNvPr>
          <p:cNvSpPr/>
          <p:nvPr/>
        </p:nvSpPr>
        <p:spPr>
          <a:xfrm>
            <a:off x="2480218" y="3905685"/>
            <a:ext cx="131127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申請年月日・廃止年月日</a:t>
            </a:r>
          </a:p>
        </p:txBody>
      </p:sp>
      <p:sp>
        <p:nvSpPr>
          <p:cNvPr id="25" name="正方形/長方形 24">
            <a:extLst>
              <a:ext uri="{FF2B5EF4-FFF2-40B4-BE49-F238E27FC236}">
                <a16:creationId xmlns:a16="http://schemas.microsoft.com/office/drawing/2014/main" id="{956769E1-733E-4E85-AA99-694B51082160}"/>
              </a:ext>
            </a:extLst>
          </p:cNvPr>
          <p:cNvSpPr/>
          <p:nvPr/>
        </p:nvSpPr>
        <p:spPr>
          <a:xfrm>
            <a:off x="2093411" y="4598272"/>
            <a:ext cx="38680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金額</a:t>
            </a:r>
          </a:p>
        </p:txBody>
      </p:sp>
      <p:sp>
        <p:nvSpPr>
          <p:cNvPr id="30" name="正方形/長方形 29">
            <a:extLst>
              <a:ext uri="{FF2B5EF4-FFF2-40B4-BE49-F238E27FC236}">
                <a16:creationId xmlns:a16="http://schemas.microsoft.com/office/drawing/2014/main" id="{BE3DB527-CCA9-4596-A802-95A54F2A2E6A}"/>
              </a:ext>
            </a:extLst>
          </p:cNvPr>
          <p:cNvSpPr/>
          <p:nvPr/>
        </p:nvSpPr>
        <p:spPr>
          <a:xfrm>
            <a:off x="4730906" y="3015801"/>
            <a:ext cx="80788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1" name="正方形/長方形 30">
            <a:extLst>
              <a:ext uri="{FF2B5EF4-FFF2-40B4-BE49-F238E27FC236}">
                <a16:creationId xmlns:a16="http://schemas.microsoft.com/office/drawing/2014/main" id="{72237738-7249-4319-A34A-E2FEF82275DF}"/>
              </a:ext>
            </a:extLst>
          </p:cNvPr>
          <p:cNvSpPr/>
          <p:nvPr/>
        </p:nvSpPr>
        <p:spPr>
          <a:xfrm>
            <a:off x="898045" y="3199633"/>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2" name="正方形/長方形 31">
            <a:extLst>
              <a:ext uri="{FF2B5EF4-FFF2-40B4-BE49-F238E27FC236}">
                <a16:creationId xmlns:a16="http://schemas.microsoft.com/office/drawing/2014/main" id="{16A8562D-0FCA-4E90-BF01-5E96BF3EBE60}"/>
              </a:ext>
            </a:extLst>
          </p:cNvPr>
          <p:cNvSpPr/>
          <p:nvPr/>
        </p:nvSpPr>
        <p:spPr>
          <a:xfrm>
            <a:off x="898045" y="3899614"/>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 name="正方形/長方形 1">
            <a:extLst>
              <a:ext uri="{FF2B5EF4-FFF2-40B4-BE49-F238E27FC236}">
                <a16:creationId xmlns:a16="http://schemas.microsoft.com/office/drawing/2014/main" id="{A2856432-F314-DE11-E52F-48B199B6246C}"/>
              </a:ext>
            </a:extLst>
          </p:cNvPr>
          <p:cNvSpPr/>
          <p:nvPr/>
        </p:nvSpPr>
        <p:spPr>
          <a:xfrm>
            <a:off x="3933877" y="2433192"/>
            <a:ext cx="3206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Tree>
    <p:extLst>
      <p:ext uri="{BB962C8B-B14F-4D97-AF65-F5344CB8AC3E}">
        <p14:creationId xmlns:p14="http://schemas.microsoft.com/office/powerpoint/2010/main" val="866246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3">
            <a:extLst>
              <a:ext uri="{FF2B5EF4-FFF2-40B4-BE49-F238E27FC236}">
                <a16:creationId xmlns:a16="http://schemas.microsoft.com/office/drawing/2014/main" id="{4749271B-A4AD-43E6-885D-5BBBCD3753F4}"/>
              </a:ext>
            </a:extLst>
          </p:cNvPr>
          <p:cNvSpPr>
            <a:spLocks noChangeArrowheads="1"/>
          </p:cNvSpPr>
          <p:nvPr/>
        </p:nvSpPr>
        <p:spPr bwMode="auto">
          <a:xfrm>
            <a:off x="556730" y="790799"/>
            <a:ext cx="5760000" cy="22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118100" algn="l"/>
              </a:tabLst>
            </a:pP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添付書類</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graphicFrame>
        <p:nvGraphicFramePr>
          <p:cNvPr id="2" name="表 2">
            <a:extLst>
              <a:ext uri="{FF2B5EF4-FFF2-40B4-BE49-F238E27FC236}">
                <a16:creationId xmlns:a16="http://schemas.microsoft.com/office/drawing/2014/main" id="{0D464B50-21EA-498B-BA91-3137BB8E7BDB}"/>
              </a:ext>
            </a:extLst>
          </p:cNvPr>
          <p:cNvGraphicFramePr>
            <a:graphicFrameLocks noGrp="1"/>
          </p:cNvGraphicFramePr>
          <p:nvPr>
            <p:extLst>
              <p:ext uri="{D42A27DB-BD31-4B8C-83A1-F6EECF244321}">
                <p14:modId xmlns:p14="http://schemas.microsoft.com/office/powerpoint/2010/main" val="2321190818"/>
              </p:ext>
            </p:extLst>
          </p:nvPr>
        </p:nvGraphicFramePr>
        <p:xfrm>
          <a:off x="556730" y="1178609"/>
          <a:ext cx="5819430" cy="6611709"/>
        </p:xfrm>
        <a:graphic>
          <a:graphicData uri="http://schemas.openxmlformats.org/drawingml/2006/table">
            <a:tbl>
              <a:tblPr firstRow="1" bandRow="1">
                <a:tableStyleId>{2D5ABB26-0587-4C30-8999-92F81FD0307C}</a:tableStyleId>
              </a:tblPr>
              <a:tblGrid>
                <a:gridCol w="596295">
                  <a:extLst>
                    <a:ext uri="{9D8B030D-6E8A-4147-A177-3AD203B41FA5}">
                      <a16:colId xmlns:a16="http://schemas.microsoft.com/office/drawing/2014/main" val="4157345167"/>
                    </a:ext>
                  </a:extLst>
                </a:gridCol>
                <a:gridCol w="301075">
                  <a:extLst>
                    <a:ext uri="{9D8B030D-6E8A-4147-A177-3AD203B41FA5}">
                      <a16:colId xmlns:a16="http://schemas.microsoft.com/office/drawing/2014/main" val="3921595610"/>
                    </a:ext>
                  </a:extLst>
                </a:gridCol>
                <a:gridCol w="1475588">
                  <a:extLst>
                    <a:ext uri="{9D8B030D-6E8A-4147-A177-3AD203B41FA5}">
                      <a16:colId xmlns:a16="http://schemas.microsoft.com/office/drawing/2014/main" val="4275974983"/>
                    </a:ext>
                  </a:extLst>
                </a:gridCol>
                <a:gridCol w="1965144">
                  <a:extLst>
                    <a:ext uri="{9D8B030D-6E8A-4147-A177-3AD203B41FA5}">
                      <a16:colId xmlns:a16="http://schemas.microsoft.com/office/drawing/2014/main" val="1940483001"/>
                    </a:ext>
                  </a:extLst>
                </a:gridCol>
                <a:gridCol w="347472">
                  <a:extLst>
                    <a:ext uri="{9D8B030D-6E8A-4147-A177-3AD203B41FA5}">
                      <a16:colId xmlns:a16="http://schemas.microsoft.com/office/drawing/2014/main" val="3877268486"/>
                    </a:ext>
                  </a:extLst>
                </a:gridCol>
                <a:gridCol w="1133856">
                  <a:extLst>
                    <a:ext uri="{9D8B030D-6E8A-4147-A177-3AD203B41FA5}">
                      <a16:colId xmlns:a16="http://schemas.microsoft.com/office/drawing/2014/main" val="2248797837"/>
                    </a:ext>
                  </a:extLst>
                </a:gridCol>
              </a:tblGrid>
              <a:tr h="467287">
                <a:tc gridSpan="5">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境　界　層　該　当　措　置　　の　内　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減額される自己負担（月額）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0456890"/>
                  </a:ext>
                </a:extLst>
              </a:tr>
              <a:tr h="467287">
                <a:tc>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（１）</a:t>
                      </a:r>
                      <a:endParaRPr kumimoji="1" lang="en-US" altLang="ja-JP" sz="90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給付額減額の記載が行われない。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3557828"/>
                  </a:ext>
                </a:extLst>
              </a:tr>
              <a:tr h="467287">
                <a:tc rowSpan="9">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（２）</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特定介護サービス</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又は特定介護予防サービスに</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係る居住費等の負担限度額について保護を必要としなくなるまで、以下の額が段階的に適用される。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9">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02469385"/>
                  </a:ext>
                </a:extLst>
              </a:tr>
              <a:tr h="263078">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6">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居室の種類</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適用された後の額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6">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075224"/>
                  </a:ext>
                </a:extLst>
              </a:tr>
              <a:tr h="246530">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ユニット型個室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1310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820</a:t>
                      </a:r>
                      <a:r>
                        <a:rPr kumimoji="1" lang="ja-JP" altLang="en-US" sz="900" dirty="0">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93591"/>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ユニット型個室的多床室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1310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490</a:t>
                      </a:r>
                      <a:r>
                        <a:rPr kumimoji="1" lang="ja-JP" altLang="en-US" sz="900" dirty="0">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8153607"/>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従来型個室</a:t>
                      </a:r>
                      <a:endParaRPr kumimoji="1" lang="en-US" altLang="ja-JP" sz="900" dirty="0">
                        <a:latin typeface="ＭＳ Ｐゴシック" panose="020B0600070205080204" pitchFamily="50" charset="-128"/>
                        <a:ea typeface="ＭＳ Ｐゴシック" panose="020B0600070205080204" pitchFamily="50" charset="-128"/>
                      </a:endParaRPr>
                    </a:p>
                    <a:p>
                      <a:pPr algn="l"/>
                      <a:r>
                        <a:rPr kumimoji="1" lang="ja-JP" altLang="en-US" sz="900" dirty="0">
                          <a:latin typeface="ＭＳ Ｐゴシック" panose="020B0600070205080204" pitchFamily="50" charset="-128"/>
                          <a:ea typeface="ＭＳ Ｐゴシック" panose="020B0600070205080204" pitchFamily="50" charset="-128"/>
                        </a:rPr>
                        <a:t>（特養等）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820</a:t>
                      </a:r>
                      <a:r>
                        <a:rPr kumimoji="1" lang="ja-JP" altLang="en-US" sz="900" dirty="0">
                          <a:latin typeface="ＭＳ Ｐゴシック" panose="020B0600070205080204" pitchFamily="50" charset="-128"/>
                          <a:ea typeface="ＭＳ Ｐゴシック" panose="020B0600070205080204" pitchFamily="50" charset="-128"/>
                        </a:rPr>
                        <a:t>円」、「</a:t>
                      </a:r>
                      <a:r>
                        <a:rPr kumimoji="1" lang="en-US" altLang="ja-JP" sz="900" dirty="0">
                          <a:latin typeface="ＭＳ Ｐゴシック" panose="020B0600070205080204" pitchFamily="50" charset="-128"/>
                          <a:ea typeface="ＭＳ Ｐゴシック" panose="020B0600070205080204" pitchFamily="50" charset="-128"/>
                        </a:rPr>
                        <a:t>420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320</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71074251"/>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従来型個室</a:t>
                      </a:r>
                      <a:endParaRPr kumimoji="1" lang="en-US" altLang="ja-JP" sz="900" baseline="0" dirty="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（老健・医療院等）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1310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490</a:t>
                      </a:r>
                      <a:r>
                        <a:rPr kumimoji="1" lang="ja-JP" altLang="en-US" sz="900" dirty="0">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8315191"/>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370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ja-JP" altLang="en-US" sz="900" dirty="0">
                          <a:latin typeface="ＭＳ Ｐゴシック" panose="020B0600070205080204" pitchFamily="50" charset="-128"/>
                          <a:ea typeface="ＭＳ Ｐゴシック" panose="020B0600070205080204" pitchFamily="50" charset="-128"/>
                        </a:rPr>
                        <a:t>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26008404"/>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614340"/>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旧措置入所者の場合</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a:t>
                      </a:r>
                    </a:p>
                    <a:p>
                      <a:pPr algn="l">
                        <a:lnSpc>
                          <a:spcPct val="1500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　特定介護サービスに係る居住費等の特定負担限度額について保護を必要としなくなるまで、以下の額が段階的に適用される。</a:t>
                      </a:r>
                      <a:endParaRPr kumimoji="1" lang="en-US" altLang="ja-JP" sz="900" baseline="0" dirty="0">
                        <a:solidFill>
                          <a:schemeClr val="tx1"/>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ja-JP" altLang="en-US" sz="900" dirty="0">
                        <a:solidFill>
                          <a:srgbClr val="FF0000"/>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1765351"/>
                  </a:ext>
                </a:extLst>
              </a:tr>
            </a:tbl>
          </a:graphicData>
        </a:graphic>
      </p:graphicFrame>
      <p:graphicFrame>
        <p:nvGraphicFramePr>
          <p:cNvPr id="8" name="表 7">
            <a:extLst>
              <a:ext uri="{FF2B5EF4-FFF2-40B4-BE49-F238E27FC236}">
                <a16:creationId xmlns:a16="http://schemas.microsoft.com/office/drawing/2014/main" id="{81EEF811-CE58-B315-D5AD-1D8B46D43D68}"/>
              </a:ext>
            </a:extLst>
          </p:cNvPr>
          <p:cNvGraphicFramePr>
            <a:graphicFrameLocks noGrp="1"/>
          </p:cNvGraphicFramePr>
          <p:nvPr>
            <p:extLst>
              <p:ext uri="{D42A27DB-BD31-4B8C-83A1-F6EECF244321}">
                <p14:modId xmlns:p14="http://schemas.microsoft.com/office/powerpoint/2010/main" val="1498514809"/>
              </p:ext>
            </p:extLst>
          </p:nvPr>
        </p:nvGraphicFramePr>
        <p:xfrm>
          <a:off x="1448565" y="5809123"/>
          <a:ext cx="3440732" cy="1838683"/>
        </p:xfrm>
        <a:graphic>
          <a:graphicData uri="http://schemas.openxmlformats.org/drawingml/2006/table">
            <a:tbl>
              <a:tblPr firstRow="1" bandRow="1">
                <a:tableStyleId>{2D5ABB26-0587-4C30-8999-92F81FD0307C}</a:tableStyleId>
              </a:tblPr>
              <a:tblGrid>
                <a:gridCol w="1475588">
                  <a:extLst>
                    <a:ext uri="{9D8B030D-6E8A-4147-A177-3AD203B41FA5}">
                      <a16:colId xmlns:a16="http://schemas.microsoft.com/office/drawing/2014/main" val="1651560358"/>
                    </a:ext>
                  </a:extLst>
                </a:gridCol>
                <a:gridCol w="1965144">
                  <a:extLst>
                    <a:ext uri="{9D8B030D-6E8A-4147-A177-3AD203B41FA5}">
                      <a16:colId xmlns:a16="http://schemas.microsoft.com/office/drawing/2014/main" val="2370919756"/>
                    </a:ext>
                  </a:extLst>
                </a:gridCol>
              </a:tblGrid>
              <a:tr h="263078">
                <a:tc>
                  <a:txBody>
                    <a:bodyPr/>
                    <a:lstStyle/>
                    <a:p>
                      <a:pPr algn="ct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居室の種類</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適用された後の額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619176"/>
                  </a:ext>
                </a:extLst>
              </a:tr>
              <a:tr h="246530">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ユニット型個室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1310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820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584560"/>
                  </a:ext>
                </a:extLst>
              </a:tr>
              <a:tr h="367007">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ユニット型個室的多床室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1310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490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42198571"/>
                  </a:ext>
                </a:extLst>
              </a:tr>
              <a:tr h="367007">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従来型個室</a:t>
                      </a:r>
                      <a:endParaRPr kumimoji="1" lang="en-US" altLang="ja-JP" sz="90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820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420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320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41200128"/>
                  </a:ext>
                </a:extLst>
              </a:tr>
              <a:tr h="367007">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370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9991214"/>
                  </a:ext>
                </a:extLst>
              </a:tr>
            </a:tbl>
          </a:graphicData>
        </a:graphic>
      </p:graphicFrame>
      <p:sp>
        <p:nvSpPr>
          <p:cNvPr id="3" name="テキスト ボックス 2">
            <a:extLst>
              <a:ext uri="{FF2B5EF4-FFF2-40B4-BE49-F238E27FC236}">
                <a16:creationId xmlns:a16="http://schemas.microsoft.com/office/drawing/2014/main" id="{9EAA68F3-F699-3F3B-B834-2BC8A9BF4774}"/>
              </a:ext>
            </a:extLst>
          </p:cNvPr>
          <p:cNvSpPr txBox="1"/>
          <p:nvPr/>
        </p:nvSpPr>
        <p:spPr>
          <a:xfrm>
            <a:off x="549000" y="7790318"/>
            <a:ext cx="5760000" cy="369332"/>
          </a:xfrm>
          <a:prstGeom prst="rect">
            <a:avLst/>
          </a:prstGeom>
          <a:noFill/>
        </p:spPr>
        <p:txBody>
          <a:bodyPr wrap="square" rtlCol="0">
            <a:spAutoFit/>
          </a:bodyPr>
          <a:lstStyle/>
          <a:p>
            <a:pPr marL="182563" indent="-182563"/>
            <a:r>
              <a:rPr kumimoji="1" lang="ja-JP" altLang="en-US" sz="900" dirty="0">
                <a:latin typeface="ＭＳ Ｐゴシック" panose="020B0600070205080204" pitchFamily="50" charset="-128"/>
                <a:ea typeface="ＭＳ Ｐゴシック" panose="020B0600070205080204" pitchFamily="50" charset="-128"/>
              </a:rPr>
              <a:t>注　　（</a:t>
            </a:r>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）については、金額の記載の他に、算定に使用した居室の種類及び境界層措置により適用されることとなる居住費等の負担限度額の段階を「減額される自己負担（月額）」欄に記載すること。</a:t>
            </a:r>
          </a:p>
        </p:txBody>
      </p:sp>
    </p:spTree>
    <p:extLst>
      <p:ext uri="{BB962C8B-B14F-4D97-AF65-F5344CB8AC3E}">
        <p14:creationId xmlns:p14="http://schemas.microsoft.com/office/powerpoint/2010/main" val="1083230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3">
            <a:extLst>
              <a:ext uri="{FF2B5EF4-FFF2-40B4-BE49-F238E27FC236}">
                <a16:creationId xmlns:a16="http://schemas.microsoft.com/office/drawing/2014/main" id="{4749271B-A4AD-43E6-885D-5BBBCD3753F4}"/>
              </a:ext>
            </a:extLst>
          </p:cNvPr>
          <p:cNvSpPr>
            <a:spLocks noChangeArrowheads="1"/>
          </p:cNvSpPr>
          <p:nvPr/>
        </p:nvSpPr>
        <p:spPr bwMode="auto">
          <a:xfrm>
            <a:off x="556730" y="790799"/>
            <a:ext cx="5760000" cy="22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118100" algn="l"/>
              </a:tabLst>
            </a:pP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添付書類</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graphicFrame>
        <p:nvGraphicFramePr>
          <p:cNvPr id="2" name="表 2">
            <a:extLst>
              <a:ext uri="{FF2B5EF4-FFF2-40B4-BE49-F238E27FC236}">
                <a16:creationId xmlns:a16="http://schemas.microsoft.com/office/drawing/2014/main" id="{0D464B50-21EA-498B-BA91-3137BB8E7BDB}"/>
              </a:ext>
            </a:extLst>
          </p:cNvPr>
          <p:cNvGraphicFramePr>
            <a:graphicFrameLocks noGrp="1"/>
          </p:cNvGraphicFramePr>
          <p:nvPr>
            <p:extLst>
              <p:ext uri="{D42A27DB-BD31-4B8C-83A1-F6EECF244321}">
                <p14:modId xmlns:p14="http://schemas.microsoft.com/office/powerpoint/2010/main" val="4270476570"/>
              </p:ext>
            </p:extLst>
          </p:nvPr>
        </p:nvGraphicFramePr>
        <p:xfrm>
          <a:off x="557719" y="1153209"/>
          <a:ext cx="5819430" cy="4719043"/>
        </p:xfrm>
        <a:graphic>
          <a:graphicData uri="http://schemas.openxmlformats.org/drawingml/2006/table">
            <a:tbl>
              <a:tblPr firstRow="1" bandRow="1">
                <a:tableStyleId>{2D5ABB26-0587-4C30-8999-92F81FD0307C}</a:tableStyleId>
              </a:tblPr>
              <a:tblGrid>
                <a:gridCol w="596295">
                  <a:extLst>
                    <a:ext uri="{9D8B030D-6E8A-4147-A177-3AD203B41FA5}">
                      <a16:colId xmlns:a16="http://schemas.microsoft.com/office/drawing/2014/main" val="4157345167"/>
                    </a:ext>
                  </a:extLst>
                </a:gridCol>
                <a:gridCol w="4089279">
                  <a:extLst>
                    <a:ext uri="{9D8B030D-6E8A-4147-A177-3AD203B41FA5}">
                      <a16:colId xmlns:a16="http://schemas.microsoft.com/office/drawing/2014/main" val="3921595610"/>
                    </a:ext>
                  </a:extLst>
                </a:gridCol>
                <a:gridCol w="1133856">
                  <a:extLst>
                    <a:ext uri="{9D8B030D-6E8A-4147-A177-3AD203B41FA5}">
                      <a16:colId xmlns:a16="http://schemas.microsoft.com/office/drawing/2014/main" val="2248797837"/>
                    </a:ext>
                  </a:extLst>
                </a:gridCol>
              </a:tblGrid>
              <a:tr h="367007">
                <a:tc rowSpan="2">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　特定介護サービ</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ス又は特定介護予防サービスに係る食費の負担限度額について保護を必要としなくなるまで、以下の額が段階的に適用される。</a:t>
                      </a: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799008"/>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旧措置入所者の場合</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a:t>
                      </a:r>
                    </a:p>
                    <a:p>
                      <a:pPr algn="l">
                        <a:lnSpc>
                          <a:spcPct val="1500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　特定介護サービスに係る食費の特定負担限度額が保護を必要としなくなるまで、</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650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390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円（平成</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17</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年厚生労働省告示第</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417</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号に規定する</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円未満の額にあっては、当該額）」が段階的に適用される。</a:t>
                      </a:r>
                      <a:endParaRPr kumimoji="1" lang="en-US" altLang="ja-JP" sz="900" baseline="0" dirty="0">
                        <a:solidFill>
                          <a:schemeClr val="tx1"/>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50734243"/>
                  </a:ext>
                </a:extLst>
              </a:tr>
              <a:tr h="367007">
                <a:tc>
                  <a:txBody>
                    <a:bodyPr/>
                    <a:lstStyle/>
                    <a:p>
                      <a:pPr algn="ctr">
                        <a:lnSpc>
                          <a:spcPct val="150000"/>
                        </a:lnSpc>
                      </a:pP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４）</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利用者負担世帯合算額を「</a:t>
                      </a:r>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万</a:t>
                      </a:r>
                      <a:r>
                        <a:rPr kumimoji="1" lang="en-US" altLang="ja-JP" sz="900" dirty="0">
                          <a:latin typeface="ＭＳ Ｐゴシック" panose="020B0600070205080204" pitchFamily="50" charset="-128"/>
                          <a:ea typeface="ＭＳ Ｐゴシック" panose="020B0600070205080204" pitchFamily="50" charset="-128"/>
                        </a:rPr>
                        <a:t>4600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万</a:t>
                      </a:r>
                      <a:r>
                        <a:rPr kumimoji="1" lang="en-US" altLang="ja-JP" sz="900" dirty="0">
                          <a:latin typeface="ＭＳ Ｐゴシック" panose="020B0600070205080204" pitchFamily="50" charset="-128"/>
                          <a:ea typeface="ＭＳ Ｐゴシック" panose="020B0600070205080204" pitchFamily="50" charset="-128"/>
                        </a:rPr>
                        <a:t>5000</a:t>
                      </a:r>
                      <a:r>
                        <a:rPr kumimoji="1" lang="ja-JP" altLang="en-US" sz="900" dirty="0">
                          <a:latin typeface="ＭＳ Ｐゴシック" panose="020B0600070205080204" pitchFamily="50" charset="-128"/>
                          <a:ea typeface="ＭＳ Ｐゴシック" panose="020B0600070205080204" pitchFamily="50" charset="-128"/>
                        </a:rPr>
                        <a:t>円」と読み替えて高額介護サービス費又は高額介護予防サービス費が適用される。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32310261"/>
                  </a:ext>
                </a:extLst>
              </a:tr>
              <a:tr h="367007">
                <a:tc>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（５）</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保険料が、保護を必要としなくなるまで、市町村が条例で定めるより低い標準割合を乗じて得た額に減額</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される</a:t>
                      </a:r>
                      <a:r>
                        <a:rPr kumimoji="1" lang="ja-JP" altLang="en-US" sz="900" dirty="0">
                          <a:latin typeface="ＭＳ Ｐゴシック" panose="020B0600070205080204" pitchFamily="50" charset="-128"/>
                          <a:ea typeface="ＭＳ Ｐゴシック" panose="020B060007020508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62321238"/>
                  </a:ext>
                </a:extLst>
              </a:tr>
              <a:tr h="367007">
                <a:tc gridSpan="2">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減額される自己負担（月額）の合計額</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4030752"/>
                  </a:ext>
                </a:extLst>
              </a:tr>
            </a:tbl>
          </a:graphicData>
        </a:graphic>
      </p:graphicFrame>
      <p:sp>
        <p:nvSpPr>
          <p:cNvPr id="3" name="テキスト ボックス 2">
            <a:extLst>
              <a:ext uri="{FF2B5EF4-FFF2-40B4-BE49-F238E27FC236}">
                <a16:creationId xmlns:a16="http://schemas.microsoft.com/office/drawing/2014/main" id="{181A3D86-231F-4C1E-8583-F76801648862}"/>
              </a:ext>
            </a:extLst>
          </p:cNvPr>
          <p:cNvSpPr txBox="1"/>
          <p:nvPr/>
        </p:nvSpPr>
        <p:spPr>
          <a:xfrm>
            <a:off x="549000" y="5908715"/>
            <a:ext cx="5760000" cy="369332"/>
          </a:xfrm>
          <a:prstGeom prst="rect">
            <a:avLst/>
          </a:prstGeom>
          <a:noFill/>
        </p:spPr>
        <p:txBody>
          <a:bodyPr wrap="square" rtlCol="0">
            <a:spAutoFit/>
          </a:bodyPr>
          <a:lstStyle/>
          <a:p>
            <a:pPr marL="182563" indent="-182563"/>
            <a:r>
              <a:rPr kumimoji="1" lang="ja-JP" altLang="en-US" sz="900" dirty="0">
                <a:latin typeface="ＭＳ Ｐゴシック" panose="020B0600070205080204" pitchFamily="50" charset="-128"/>
                <a:ea typeface="ＭＳ Ｐゴシック" panose="020B0600070205080204" pitchFamily="50" charset="-128"/>
              </a:rPr>
              <a:t>注　　（</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）については、金額の記載の他に、境界措置により適用されることとなる食費の負担限度額の段階を「減額される自己負担（月額）」欄に記載すること。</a:t>
            </a:r>
          </a:p>
        </p:txBody>
      </p:sp>
      <p:graphicFrame>
        <p:nvGraphicFramePr>
          <p:cNvPr id="8" name="表 7">
            <a:extLst>
              <a:ext uri="{FF2B5EF4-FFF2-40B4-BE49-F238E27FC236}">
                <a16:creationId xmlns:a16="http://schemas.microsoft.com/office/drawing/2014/main" id="{81EEF811-CE58-B315-D5AD-1D8B46D43D68}"/>
              </a:ext>
            </a:extLst>
          </p:cNvPr>
          <p:cNvGraphicFramePr>
            <a:graphicFrameLocks noGrp="1"/>
          </p:cNvGraphicFramePr>
          <p:nvPr>
            <p:extLst>
              <p:ext uri="{D42A27DB-BD31-4B8C-83A1-F6EECF244321}">
                <p14:modId xmlns:p14="http://schemas.microsoft.com/office/powerpoint/2010/main" val="1668204256"/>
              </p:ext>
            </p:extLst>
          </p:nvPr>
        </p:nvGraphicFramePr>
        <p:xfrm>
          <a:off x="1459714" y="1743620"/>
          <a:ext cx="3440732" cy="1783080"/>
        </p:xfrm>
        <a:graphic>
          <a:graphicData uri="http://schemas.openxmlformats.org/drawingml/2006/table">
            <a:tbl>
              <a:tblPr firstRow="1" bandRow="1">
                <a:tableStyleId>{2D5ABB26-0587-4C30-8999-92F81FD0307C}</a:tableStyleId>
              </a:tblPr>
              <a:tblGrid>
                <a:gridCol w="1475588">
                  <a:extLst>
                    <a:ext uri="{9D8B030D-6E8A-4147-A177-3AD203B41FA5}">
                      <a16:colId xmlns:a16="http://schemas.microsoft.com/office/drawing/2014/main" val="1651560358"/>
                    </a:ext>
                  </a:extLst>
                </a:gridCol>
                <a:gridCol w="1965144">
                  <a:extLst>
                    <a:ext uri="{9D8B030D-6E8A-4147-A177-3AD203B41FA5}">
                      <a16:colId xmlns:a16="http://schemas.microsoft.com/office/drawing/2014/main" val="2370919756"/>
                    </a:ext>
                  </a:extLst>
                </a:gridCol>
              </a:tblGrid>
              <a:tr h="263078">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特定介護サービス又は</a:t>
                      </a:r>
                    </a:p>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特定介護予防サービス</a:t>
                      </a:r>
                    </a:p>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の種類</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適用された後の額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88602929"/>
                  </a:ext>
                </a:extLst>
              </a:tr>
              <a:tr h="263078">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短期入所生活介護若しくは短期入所療養介護又は介護予防短期入所生活介護若しくは介護予防短期入所療養介護</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1000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600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619176"/>
                  </a:ext>
                </a:extLst>
              </a:tr>
              <a:tr h="246530">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前の項に掲げる特定介護サービス以外の特定介護サービス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1360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650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390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584560"/>
                  </a:ext>
                </a:extLst>
              </a:tr>
            </a:tbl>
          </a:graphicData>
        </a:graphic>
      </p:graphicFrame>
    </p:spTree>
    <p:extLst>
      <p:ext uri="{BB962C8B-B14F-4D97-AF65-F5344CB8AC3E}">
        <p14:creationId xmlns:p14="http://schemas.microsoft.com/office/powerpoint/2010/main" val="111941227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7A994B8-1F2A-44B4-B215-7B3256B89879}"/>
</file>

<file path=customXml/itemProps2.xml><?xml version="1.0" encoding="utf-8"?>
<ds:datastoreItem xmlns:ds="http://schemas.openxmlformats.org/officeDocument/2006/customXml" ds:itemID="{812161DC-8CC1-4F42-B555-628D57FCA287}"/>
</file>

<file path=customXml/itemProps3.xml><?xml version="1.0" encoding="utf-8"?>
<ds:datastoreItem xmlns:ds="http://schemas.openxmlformats.org/officeDocument/2006/customXml" ds:itemID="{C01128AE-FA5E-41CD-ABF7-72AA5F0FE622}"/>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409</TotalTime>
  <Words>831</Words>
  <Application>Microsoft Office PowerPoint</Application>
  <PresentationFormat>A4 210 x 297 mm</PresentationFormat>
  <Paragraphs>105</Paragraphs>
  <Slides>3</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3</vt:i4>
      </vt:variant>
    </vt:vector>
  </HeadingPairs>
  <TitlesOfParts>
    <vt:vector size="9" baseType="lpstr">
      <vt:lpstr>ＭＳ Ｐゴシック</vt:lpstr>
      <vt:lpstr>Arial</vt:lpstr>
      <vt:lpstr>Calibri</vt:lpstr>
      <vt:lpstr>Calibri Light</vt:lpstr>
      <vt:lpstr>Office テーマ</vt:lpstr>
      <vt:lpstr>think-cell スライド</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88</cp:revision>
  <dcterms:created xsi:type="dcterms:W3CDTF">2022-01-20T04:34:58Z</dcterms:created>
  <dcterms:modified xsi:type="dcterms:W3CDTF">2025-01-24T01:30:55Z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945b89f3-bb3e-409f-8c3b-aeee203f1644</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