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4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渡部 俊(watabe-shun.ik4)" initials="渡部" lastIdx="3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7230" y="31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268516"/>
            <a:ext cx="5760000" cy="250837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tabLst>
                <a:tab pos="3060065" algn="ctr"/>
              </a:tabLst>
            </a:pP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生活保護法第</a:t>
            </a:r>
            <a:r>
              <a:rPr lang="en-US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</a:t>
            </a:r>
            <a:r>
              <a:rPr lang="ja-JP" altLang="en-US" sz="11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11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11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の規定に基づく調査について（依頼</a:t>
            </a:r>
            <a:r>
              <a:rPr lang="ja-JP" altLang="en-US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保護の決定若しくは実施又は生活保護法（以下「法」という。）第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条の規定の施行のために必要が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indent="0" defTabSz="914400">
              <a:spcBef>
                <a:spcPts val="300"/>
              </a:spcBef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ありますので、法第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の規定に基づき、別紙に記載の調査対象者の下記事項について照会します。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なお、当事務所において、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入手した資料については、情報の秘密の保護に万全を期していますので念のため申し添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えます。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調査対象者である要保護者（被保護者であったもの、扶養義務者を含む）の調査への同意については、書面（同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意書）を徴取の上、当福祉事務所において当該書面を保管している旨を申し添えます。また、当該書面の提供依頼が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あった場合は、その写しを速やかに提供いたします。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>
                <a:tab pos="901700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調査対象者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別紙の調査対象者一覧のとおり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defTabSz="914400">
              <a:buFontTx/>
              <a:buAutoNum type="arabicDbPeriod"/>
              <a:tabLst>
                <a:tab pos="901700" algn="l"/>
              </a:tabLst>
            </a:pP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調査事項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以下項目を含むよう回答してください。　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9" name="表 28">
            <a:extLst>
              <a:ext uri="{FF2B5EF4-FFF2-40B4-BE49-F238E27FC236}">
                <a16:creationId xmlns:a16="http://schemas.microsoft.com/office/drawing/2014/main" id="{392CFFC4-5F44-47F9-9FD4-16A5471EDB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339624"/>
              </p:ext>
            </p:extLst>
          </p:nvPr>
        </p:nvGraphicFramePr>
        <p:xfrm>
          <a:off x="1062548" y="4970118"/>
          <a:ext cx="4796841" cy="1162685"/>
        </p:xfrm>
        <a:graphic>
          <a:graphicData uri="http://schemas.openxmlformats.org/drawingml/2006/table">
            <a:tbl>
              <a:tblPr/>
              <a:tblGrid>
                <a:gridCol w="4796841">
                  <a:extLst>
                    <a:ext uri="{9D8B030D-6E8A-4147-A177-3AD203B41FA5}">
                      <a16:colId xmlns:a16="http://schemas.microsoft.com/office/drawing/2014/main" val="3490560610"/>
                    </a:ext>
                  </a:extLst>
                </a:gridCol>
              </a:tblGrid>
              <a:tr h="11626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＜調査事項＞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3136900" algn="l"/>
                        </a:tabLst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○保険証券番号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○保険の種類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○契約年月日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○満期年月日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○保険契約者名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○被保険者名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○保険金の受取人</a:t>
                      </a: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○保険金額（満期・死亡・災害死亡）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○保険料</a:t>
                      </a: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○解約返戻金額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○積立配当金額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○貸付残高</a:t>
                      </a: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931342"/>
                  </a:ext>
                </a:extLst>
              </a:tr>
            </a:tbl>
          </a:graphicData>
        </a:graphic>
      </p:graphicFrame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6D388FA5-8D8F-4E53-A6D2-EDAE63F30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490079"/>
              </p:ext>
            </p:extLst>
          </p:nvPr>
        </p:nvGraphicFramePr>
        <p:xfrm>
          <a:off x="1062548" y="7460351"/>
          <a:ext cx="5255085" cy="959485"/>
        </p:xfrm>
        <a:graphic>
          <a:graphicData uri="http://schemas.openxmlformats.org/drawingml/2006/table">
            <a:tbl>
              <a:tblPr/>
              <a:tblGrid>
                <a:gridCol w="5255085">
                  <a:extLst>
                    <a:ext uri="{9D8B030D-6E8A-4147-A177-3AD203B41FA5}">
                      <a16:colId xmlns:a16="http://schemas.microsoft.com/office/drawing/2014/main" val="1580532799"/>
                    </a:ext>
                  </a:extLst>
                </a:gridCol>
              </a:tblGrid>
              <a:tr h="9594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（住所）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担当課　　　　　　　　　　　　　　　　　　　　　　　　　　　　　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691041"/>
                  </a:ext>
                </a:extLst>
              </a:tr>
            </a:tbl>
          </a:graphicData>
        </a:graphic>
      </p:graphicFrame>
      <p:sp>
        <p:nvSpPr>
          <p:cNvPr id="32" name="Rectangle 146">
            <a:extLst>
              <a:ext uri="{FF2B5EF4-FFF2-40B4-BE49-F238E27FC236}">
                <a16:creationId xmlns:a16="http://schemas.microsoft.com/office/drawing/2014/main" id="{3D29DDF3-5B6B-4BCC-B5C0-8B2EBC728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7015048"/>
            <a:ext cx="5741791" cy="44627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4300"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【連絡先】　　 電話番号：</a:t>
            </a:r>
            <a:endParaRPr kumimoji="0" lang="ja-JP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回答送付先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】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DD951A7-09DD-40DE-883E-93F160A9C754}"/>
              </a:ext>
            </a:extLst>
          </p:cNvPr>
          <p:cNvCxnSpPr>
            <a:cxnSpLocks/>
          </p:cNvCxnSpPr>
          <p:nvPr/>
        </p:nvCxnSpPr>
        <p:spPr>
          <a:xfrm>
            <a:off x="1246968" y="6868446"/>
            <a:ext cx="4428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781860" y="1607295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1DBF5DD-C28F-437D-9BBE-EA6C1194A886}"/>
              </a:ext>
            </a:extLst>
          </p:cNvPr>
          <p:cNvSpPr/>
          <p:nvPr/>
        </p:nvSpPr>
        <p:spPr>
          <a:xfrm>
            <a:off x="613942" y="1037084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161853E-8AB1-41FD-BCA6-DC052827475A}"/>
              </a:ext>
            </a:extLst>
          </p:cNvPr>
          <p:cNvSpPr/>
          <p:nvPr/>
        </p:nvSpPr>
        <p:spPr>
          <a:xfrm>
            <a:off x="613942" y="120154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A3972E6-69F5-46AA-893F-09927ED7F2F7}"/>
              </a:ext>
            </a:extLst>
          </p:cNvPr>
          <p:cNvSpPr/>
          <p:nvPr/>
        </p:nvSpPr>
        <p:spPr>
          <a:xfrm>
            <a:off x="613942" y="1366010"/>
            <a:ext cx="104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宛先調査機関名称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DBF00E9-32B3-4A92-9816-9F9C415D3DA5}"/>
              </a:ext>
            </a:extLst>
          </p:cNvPr>
          <p:cNvSpPr/>
          <p:nvPr/>
        </p:nvSpPr>
        <p:spPr>
          <a:xfrm>
            <a:off x="1724696" y="1366010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16BA309F-AA74-461C-805A-324B039712FB}"/>
              </a:ext>
            </a:extLst>
          </p:cNvPr>
          <p:cNvSpPr/>
          <p:nvPr/>
        </p:nvSpPr>
        <p:spPr>
          <a:xfrm>
            <a:off x="613942" y="1530473"/>
            <a:ext cx="136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FAC60F1-E347-47A0-BB36-FBACBD9434B3}"/>
              </a:ext>
            </a:extLst>
          </p:cNvPr>
          <p:cNvSpPr/>
          <p:nvPr/>
        </p:nvSpPr>
        <p:spPr>
          <a:xfrm>
            <a:off x="613942" y="71433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B4AB3E07-D91E-4725-A3FB-C5037C4F67AD}"/>
              </a:ext>
            </a:extLst>
          </p:cNvPr>
          <p:cNvSpPr/>
          <p:nvPr/>
        </p:nvSpPr>
        <p:spPr>
          <a:xfrm>
            <a:off x="5630142" y="714331"/>
            <a:ext cx="6139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B16C2FC-6C33-44B5-88AF-F3C03DF492D3}"/>
              </a:ext>
            </a:extLst>
          </p:cNvPr>
          <p:cNvSpPr/>
          <p:nvPr/>
        </p:nvSpPr>
        <p:spPr>
          <a:xfrm>
            <a:off x="5617880" y="88015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A43564B-F214-4EDF-947A-66EC91ABDE6E}"/>
              </a:ext>
            </a:extLst>
          </p:cNvPr>
          <p:cNvSpPr/>
          <p:nvPr/>
        </p:nvSpPr>
        <p:spPr>
          <a:xfrm>
            <a:off x="4108758" y="168996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50AFA900-DB18-4B17-9389-601F4B5FCE86}"/>
              </a:ext>
            </a:extLst>
          </p:cNvPr>
          <p:cNvSpPr/>
          <p:nvPr/>
        </p:nvSpPr>
        <p:spPr>
          <a:xfrm>
            <a:off x="4108758" y="185788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D5E6B628-1D99-409D-88B4-E2B246707F5D}"/>
              </a:ext>
            </a:extLst>
          </p:cNvPr>
          <p:cNvSpPr/>
          <p:nvPr/>
        </p:nvSpPr>
        <p:spPr>
          <a:xfrm>
            <a:off x="5004108" y="168996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50E77F78-7AAB-4056-9CDB-9745A5FAA37B}"/>
              </a:ext>
            </a:extLst>
          </p:cNvPr>
          <p:cNvSpPr/>
          <p:nvPr/>
        </p:nvSpPr>
        <p:spPr>
          <a:xfrm>
            <a:off x="4306580" y="7058826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発行主体の内線番号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888B8EA-030C-49AD-9634-78A98573CE30}"/>
              </a:ext>
            </a:extLst>
          </p:cNvPr>
          <p:cNvSpPr/>
          <p:nvPr/>
        </p:nvSpPr>
        <p:spPr>
          <a:xfrm>
            <a:off x="1786316" y="864828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66E3914-35F8-4048-8313-F2008EE2B90A}"/>
              </a:ext>
            </a:extLst>
          </p:cNvPr>
          <p:cNvSpPr/>
          <p:nvPr/>
        </p:nvSpPr>
        <p:spPr>
          <a:xfrm>
            <a:off x="1152324" y="7756072"/>
            <a:ext cx="12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回答送付先の郵便番号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8143D664-E7AF-4601-8DE2-4DFB1893DE7C}"/>
              </a:ext>
            </a:extLst>
          </p:cNvPr>
          <p:cNvSpPr/>
          <p:nvPr/>
        </p:nvSpPr>
        <p:spPr>
          <a:xfrm>
            <a:off x="1152324" y="7970670"/>
            <a:ext cx="100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回答送付先の名称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F6EC1A3-10C7-48BF-8EDA-E50BA24BAA49}"/>
              </a:ext>
            </a:extLst>
          </p:cNvPr>
          <p:cNvSpPr/>
          <p:nvPr/>
        </p:nvSpPr>
        <p:spPr>
          <a:xfrm>
            <a:off x="3892757" y="8176242"/>
            <a:ext cx="76496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4C2DC01D-2291-4520-A988-276CB48EE956}"/>
              </a:ext>
            </a:extLst>
          </p:cNvPr>
          <p:cNvSpPr/>
          <p:nvPr/>
        </p:nvSpPr>
        <p:spPr>
          <a:xfrm>
            <a:off x="4905560" y="8176242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09240D2D-7176-4978-A9CA-2472FCF972B8}"/>
              </a:ext>
            </a:extLst>
          </p:cNvPr>
          <p:cNvSpPr/>
          <p:nvPr/>
        </p:nvSpPr>
        <p:spPr>
          <a:xfrm>
            <a:off x="991942" y="8648285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8853B0C-C2DE-4CA3-9DD7-15DDA9933D30}"/>
              </a:ext>
            </a:extLst>
          </p:cNvPr>
          <p:cNvSpPr/>
          <p:nvPr/>
        </p:nvSpPr>
        <p:spPr>
          <a:xfrm>
            <a:off x="1886696" y="7056442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発行主体の電話番号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ED3AB97A-1A4D-46D3-804E-216DD4361ECE}"/>
              </a:ext>
            </a:extLst>
          </p:cNvPr>
          <p:cNvSpPr/>
          <p:nvPr/>
        </p:nvSpPr>
        <p:spPr>
          <a:xfrm>
            <a:off x="2510978" y="7750210"/>
            <a:ext cx="100374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回答送付先の住所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673A431-1C54-45CA-99B7-72F6E7B2FB04}"/>
              </a:ext>
            </a:extLst>
          </p:cNvPr>
          <p:cNvSpPr/>
          <p:nvPr/>
        </p:nvSpPr>
        <p:spPr>
          <a:xfrm>
            <a:off x="1628440" y="8176242"/>
            <a:ext cx="152433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回答送付先の担当課名称</a:t>
            </a:r>
          </a:p>
        </p:txBody>
      </p:sp>
    </p:spTree>
    <p:extLst>
      <p:ext uri="{BB962C8B-B14F-4D97-AF65-F5344CB8AC3E}">
        <p14:creationId xmlns:p14="http://schemas.microsoft.com/office/powerpoint/2010/main" val="3942470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199267"/>
            <a:ext cx="5760000" cy="264687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tabLst>
                <a:tab pos="3060065" algn="ctr"/>
              </a:tabLst>
            </a:pP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生活保護法第</a:t>
            </a:r>
            <a:r>
              <a:rPr lang="en-US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</a:t>
            </a:r>
            <a:r>
              <a:rPr lang="ja-JP" altLang="en-US" sz="11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11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11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の規定に基づく調査について（依頼</a:t>
            </a:r>
            <a:r>
              <a:rPr lang="ja-JP" altLang="en-US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保護の決定若しくは実施又は生活保護法（以下「法」という。）第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条の規定の施行のために必要が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indent="0" defTabSz="914400">
              <a:spcBef>
                <a:spcPts val="300"/>
              </a:spcBef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ありますので、法第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の規定に基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づき、別紙に記載の調査対象者の下記事項について照会します。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なお、当事務所において、入手した資料については、情報の秘密の保護に万全を期していますので念のため申し添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えます。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調査対象者である要保護者（被保護者であったもの、扶養義務者を含む）の調査への同意については、書面（同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意書）を徴取の上、当福祉事務所において当該書面を保管している旨を申し添えます。また、当該書面の提供依頼が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あった場合は、その写しを速やかに提供いたします。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>
                <a:tab pos="901700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調査対象者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別紙の調査対象者一覧のとおり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defTabSz="914400">
              <a:buFontTx/>
              <a:buAutoNum type="arabicDbPeriod"/>
              <a:tabLst>
                <a:tab pos="901700" algn="l"/>
              </a:tabLst>
            </a:pP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調査事項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以下項目を含むよう回答してください。　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9" name="表 28">
            <a:extLst>
              <a:ext uri="{FF2B5EF4-FFF2-40B4-BE49-F238E27FC236}">
                <a16:creationId xmlns:a16="http://schemas.microsoft.com/office/drawing/2014/main" id="{392CFFC4-5F44-47F9-9FD4-16A5471EDB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396456"/>
              </p:ext>
            </p:extLst>
          </p:nvPr>
        </p:nvGraphicFramePr>
        <p:xfrm>
          <a:off x="1062548" y="4970118"/>
          <a:ext cx="4796841" cy="1162685"/>
        </p:xfrm>
        <a:graphic>
          <a:graphicData uri="http://schemas.openxmlformats.org/drawingml/2006/table">
            <a:tbl>
              <a:tblPr/>
              <a:tblGrid>
                <a:gridCol w="4796841">
                  <a:extLst>
                    <a:ext uri="{9D8B030D-6E8A-4147-A177-3AD203B41FA5}">
                      <a16:colId xmlns:a16="http://schemas.microsoft.com/office/drawing/2014/main" val="3490560610"/>
                    </a:ext>
                  </a:extLst>
                </a:gridCol>
              </a:tblGrid>
              <a:tr h="11626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＜調査事項＞　</a:t>
                      </a:r>
                      <a:r>
                        <a:rPr lang="ja-JP" altLang="en-US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（具体的に記載）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931342"/>
                  </a:ext>
                </a:extLst>
              </a:tr>
            </a:tbl>
          </a:graphicData>
        </a:graphic>
      </p:graphicFrame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6D388FA5-8D8F-4E53-A6D2-EDAE63F30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290592"/>
              </p:ext>
            </p:extLst>
          </p:nvPr>
        </p:nvGraphicFramePr>
        <p:xfrm>
          <a:off x="1062548" y="7501862"/>
          <a:ext cx="5255085" cy="959485"/>
        </p:xfrm>
        <a:graphic>
          <a:graphicData uri="http://schemas.openxmlformats.org/drawingml/2006/table">
            <a:tbl>
              <a:tblPr/>
              <a:tblGrid>
                <a:gridCol w="5255085">
                  <a:extLst>
                    <a:ext uri="{9D8B030D-6E8A-4147-A177-3AD203B41FA5}">
                      <a16:colId xmlns:a16="http://schemas.microsoft.com/office/drawing/2014/main" val="1580532799"/>
                    </a:ext>
                  </a:extLst>
                </a:gridCol>
              </a:tblGrid>
              <a:tr h="9594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（住所）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担当課　　　　　　　　　　　　　　　　　　　　　　　　　　　　　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691041"/>
                  </a:ext>
                </a:extLst>
              </a:tr>
            </a:tbl>
          </a:graphicData>
        </a:graphic>
      </p:graphicFrame>
      <p:sp>
        <p:nvSpPr>
          <p:cNvPr id="32" name="Rectangle 146">
            <a:extLst>
              <a:ext uri="{FF2B5EF4-FFF2-40B4-BE49-F238E27FC236}">
                <a16:creationId xmlns:a16="http://schemas.microsoft.com/office/drawing/2014/main" id="{3D29DDF3-5B6B-4BCC-B5C0-8B2EBC728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7056559"/>
            <a:ext cx="5741791" cy="44627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4300"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【連絡先】　　 電話番号：　　</a:t>
            </a:r>
            <a:endParaRPr kumimoji="0" lang="ja-JP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回答送付先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】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DD951A7-09DD-40DE-883E-93F160A9C754}"/>
              </a:ext>
            </a:extLst>
          </p:cNvPr>
          <p:cNvCxnSpPr>
            <a:cxnSpLocks/>
          </p:cNvCxnSpPr>
          <p:nvPr/>
        </p:nvCxnSpPr>
        <p:spPr>
          <a:xfrm>
            <a:off x="1246968" y="6909957"/>
            <a:ext cx="4428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781860" y="1607295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1DBF5DD-C28F-437D-9BBE-EA6C1194A886}"/>
              </a:ext>
            </a:extLst>
          </p:cNvPr>
          <p:cNvSpPr/>
          <p:nvPr/>
        </p:nvSpPr>
        <p:spPr>
          <a:xfrm>
            <a:off x="613942" y="1037084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161853E-8AB1-41FD-BCA6-DC052827475A}"/>
              </a:ext>
            </a:extLst>
          </p:cNvPr>
          <p:cNvSpPr/>
          <p:nvPr/>
        </p:nvSpPr>
        <p:spPr>
          <a:xfrm>
            <a:off x="613942" y="120154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A3972E6-69F5-46AA-893F-09927ED7F2F7}"/>
              </a:ext>
            </a:extLst>
          </p:cNvPr>
          <p:cNvSpPr/>
          <p:nvPr/>
        </p:nvSpPr>
        <p:spPr>
          <a:xfrm>
            <a:off x="613942" y="1366010"/>
            <a:ext cx="104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宛先調査機関名称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DBF00E9-32B3-4A92-9816-9F9C415D3DA5}"/>
              </a:ext>
            </a:extLst>
          </p:cNvPr>
          <p:cNvSpPr/>
          <p:nvPr/>
        </p:nvSpPr>
        <p:spPr>
          <a:xfrm>
            <a:off x="1724696" y="1366010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16BA309F-AA74-461C-805A-324B039712FB}"/>
              </a:ext>
            </a:extLst>
          </p:cNvPr>
          <p:cNvSpPr/>
          <p:nvPr/>
        </p:nvSpPr>
        <p:spPr>
          <a:xfrm>
            <a:off x="613942" y="1530473"/>
            <a:ext cx="136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FAC60F1-E347-47A0-BB36-FBACBD9434B3}"/>
              </a:ext>
            </a:extLst>
          </p:cNvPr>
          <p:cNvSpPr/>
          <p:nvPr/>
        </p:nvSpPr>
        <p:spPr>
          <a:xfrm>
            <a:off x="613942" y="71433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B4AB3E07-D91E-4725-A3FB-C5037C4F67AD}"/>
              </a:ext>
            </a:extLst>
          </p:cNvPr>
          <p:cNvSpPr/>
          <p:nvPr/>
        </p:nvSpPr>
        <p:spPr>
          <a:xfrm>
            <a:off x="5630142" y="714331"/>
            <a:ext cx="6139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B16C2FC-6C33-44B5-88AF-F3C03DF492D3}"/>
              </a:ext>
            </a:extLst>
          </p:cNvPr>
          <p:cNvSpPr/>
          <p:nvPr/>
        </p:nvSpPr>
        <p:spPr>
          <a:xfrm>
            <a:off x="5617880" y="88015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A43564B-F214-4EDF-947A-66EC91ABDE6E}"/>
              </a:ext>
            </a:extLst>
          </p:cNvPr>
          <p:cNvSpPr/>
          <p:nvPr/>
        </p:nvSpPr>
        <p:spPr>
          <a:xfrm>
            <a:off x="4108758" y="168996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50AFA900-DB18-4B17-9389-601F4B5FCE86}"/>
              </a:ext>
            </a:extLst>
          </p:cNvPr>
          <p:cNvSpPr/>
          <p:nvPr/>
        </p:nvSpPr>
        <p:spPr>
          <a:xfrm>
            <a:off x="4108758" y="185788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D5E6B628-1D99-409D-88B4-E2B246707F5D}"/>
              </a:ext>
            </a:extLst>
          </p:cNvPr>
          <p:cNvSpPr/>
          <p:nvPr/>
        </p:nvSpPr>
        <p:spPr>
          <a:xfrm>
            <a:off x="5004108" y="168996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50E77F78-7AAB-4056-9CDB-9745A5FAA37B}"/>
              </a:ext>
            </a:extLst>
          </p:cNvPr>
          <p:cNvSpPr/>
          <p:nvPr/>
        </p:nvSpPr>
        <p:spPr>
          <a:xfrm>
            <a:off x="4306580" y="7106140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発行主体の内線番号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888B8EA-030C-49AD-9634-78A98573CE30}"/>
              </a:ext>
            </a:extLst>
          </p:cNvPr>
          <p:cNvSpPr/>
          <p:nvPr/>
        </p:nvSpPr>
        <p:spPr>
          <a:xfrm>
            <a:off x="1786316" y="868979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66E3914-35F8-4048-8313-F2008EE2B90A}"/>
              </a:ext>
            </a:extLst>
          </p:cNvPr>
          <p:cNvSpPr/>
          <p:nvPr/>
        </p:nvSpPr>
        <p:spPr>
          <a:xfrm>
            <a:off x="1152324" y="7797583"/>
            <a:ext cx="12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回答送付先の郵便番号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8143D664-E7AF-4601-8DE2-4DFB1893DE7C}"/>
              </a:ext>
            </a:extLst>
          </p:cNvPr>
          <p:cNvSpPr/>
          <p:nvPr/>
        </p:nvSpPr>
        <p:spPr>
          <a:xfrm>
            <a:off x="1152324" y="8012181"/>
            <a:ext cx="100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回答送付先の名称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4C2DC01D-2291-4520-A988-276CB48EE956}"/>
              </a:ext>
            </a:extLst>
          </p:cNvPr>
          <p:cNvSpPr/>
          <p:nvPr/>
        </p:nvSpPr>
        <p:spPr>
          <a:xfrm>
            <a:off x="4905560" y="8217753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09240D2D-7176-4978-A9CA-2472FCF972B8}"/>
              </a:ext>
            </a:extLst>
          </p:cNvPr>
          <p:cNvSpPr/>
          <p:nvPr/>
        </p:nvSpPr>
        <p:spPr>
          <a:xfrm>
            <a:off x="991942" y="8689796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55614BA-5FBA-4222-8F53-D36B9A36F0B9}"/>
              </a:ext>
            </a:extLst>
          </p:cNvPr>
          <p:cNvSpPr/>
          <p:nvPr/>
        </p:nvSpPr>
        <p:spPr>
          <a:xfrm>
            <a:off x="5324367" y="228808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再照会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4015107-AB4C-4A15-BC92-D004AAF1A2A7}"/>
              </a:ext>
            </a:extLst>
          </p:cNvPr>
          <p:cNvSpPr/>
          <p:nvPr/>
        </p:nvSpPr>
        <p:spPr>
          <a:xfrm>
            <a:off x="1134642" y="5923938"/>
            <a:ext cx="5584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31038E6-230E-4812-878E-56AA02CB39F8}"/>
              </a:ext>
            </a:extLst>
          </p:cNvPr>
          <p:cNvSpPr/>
          <p:nvPr/>
        </p:nvSpPr>
        <p:spPr>
          <a:xfrm>
            <a:off x="1886696" y="7113592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発行主体の電話番号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11C0A5B4-B58D-449C-BE71-CAC78BF06723}"/>
              </a:ext>
            </a:extLst>
          </p:cNvPr>
          <p:cNvSpPr/>
          <p:nvPr/>
        </p:nvSpPr>
        <p:spPr>
          <a:xfrm>
            <a:off x="2510978" y="7807360"/>
            <a:ext cx="100374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回答送付先の住所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B2D811AD-BBC8-47F1-A893-7BF57093DE3F}"/>
              </a:ext>
            </a:extLst>
          </p:cNvPr>
          <p:cNvSpPr/>
          <p:nvPr/>
        </p:nvSpPr>
        <p:spPr>
          <a:xfrm>
            <a:off x="1628440" y="8233392"/>
            <a:ext cx="152433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回答送付先の担当課名称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6FF2A44-B92B-40CF-9630-7C09611911D5}"/>
              </a:ext>
            </a:extLst>
          </p:cNvPr>
          <p:cNvSpPr/>
          <p:nvPr/>
        </p:nvSpPr>
        <p:spPr>
          <a:xfrm>
            <a:off x="3817487" y="8217753"/>
            <a:ext cx="76496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</p:spTree>
    <p:extLst>
      <p:ext uri="{BB962C8B-B14F-4D97-AF65-F5344CB8AC3E}">
        <p14:creationId xmlns:p14="http://schemas.microsoft.com/office/powerpoint/2010/main" val="10992087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C708A0F-4CEF-49CF-811E-73EAFA36B2D3}"/>
</file>

<file path=customXml/itemProps2.xml><?xml version="1.0" encoding="utf-8"?>
<ds:datastoreItem xmlns:ds="http://schemas.openxmlformats.org/officeDocument/2006/customXml" ds:itemID="{1FE7C047-78D9-47EB-9D79-C87CD6117303}"/>
</file>

<file path=customXml/itemProps3.xml><?xml version="1.0" encoding="utf-8"?>
<ds:datastoreItem xmlns:ds="http://schemas.openxmlformats.org/officeDocument/2006/customXml" ds:itemID="{ACC54FDA-701A-4A2E-B760-65032D37C15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644</Words>
  <Application>Microsoft Office PowerPoint</Application>
  <PresentationFormat>A4 210 x 297 mm</PresentationFormat>
  <Paragraphs>95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明朝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62</cp:revision>
  <dcterms:created xsi:type="dcterms:W3CDTF">2022-01-20T04:34:58Z</dcterms:created>
  <dcterms:modified xsi:type="dcterms:W3CDTF">2025-08-06T10:21:29Z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3cbc9498-6a22-47a7-a34b-56f9ea13694b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