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30543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183DC8-41E0-4501-B7E6-174B95AAE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855663"/>
              </p:ext>
            </p:extLst>
          </p:nvPr>
        </p:nvGraphicFramePr>
        <p:xfrm>
          <a:off x="551225" y="2560608"/>
          <a:ext cx="5764960" cy="5710770"/>
        </p:xfrm>
        <a:graphic>
          <a:graphicData uri="http://schemas.openxmlformats.org/drawingml/2006/table">
            <a:tbl>
              <a:tblPr/>
              <a:tblGrid>
                <a:gridCol w="98579">
                  <a:extLst>
                    <a:ext uri="{9D8B030D-6E8A-4147-A177-3AD203B41FA5}">
                      <a16:colId xmlns:a16="http://schemas.microsoft.com/office/drawing/2014/main" val="2954001174"/>
                    </a:ext>
                  </a:extLst>
                </a:gridCol>
                <a:gridCol w="154590">
                  <a:extLst>
                    <a:ext uri="{9D8B030D-6E8A-4147-A177-3AD203B41FA5}">
                      <a16:colId xmlns:a16="http://schemas.microsoft.com/office/drawing/2014/main" val="2318417870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594530599"/>
                    </a:ext>
                  </a:extLst>
                </a:gridCol>
                <a:gridCol w="158961">
                  <a:extLst>
                    <a:ext uri="{9D8B030D-6E8A-4147-A177-3AD203B41FA5}">
                      <a16:colId xmlns:a16="http://schemas.microsoft.com/office/drawing/2014/main" val="512333110"/>
                    </a:ext>
                  </a:extLst>
                </a:gridCol>
                <a:gridCol w="307048">
                  <a:extLst>
                    <a:ext uri="{9D8B030D-6E8A-4147-A177-3AD203B41FA5}">
                      <a16:colId xmlns:a16="http://schemas.microsoft.com/office/drawing/2014/main" val="1580918498"/>
                    </a:ext>
                  </a:extLst>
                </a:gridCol>
                <a:gridCol w="259889">
                  <a:extLst>
                    <a:ext uri="{9D8B030D-6E8A-4147-A177-3AD203B41FA5}">
                      <a16:colId xmlns:a16="http://schemas.microsoft.com/office/drawing/2014/main" val="2164654410"/>
                    </a:ext>
                  </a:extLst>
                </a:gridCol>
                <a:gridCol w="277812">
                  <a:extLst>
                    <a:ext uri="{9D8B030D-6E8A-4147-A177-3AD203B41FA5}">
                      <a16:colId xmlns:a16="http://schemas.microsoft.com/office/drawing/2014/main" val="3446215083"/>
                    </a:ext>
                  </a:extLst>
                </a:gridCol>
                <a:gridCol w="206120">
                  <a:extLst>
                    <a:ext uri="{9D8B030D-6E8A-4147-A177-3AD203B41FA5}">
                      <a16:colId xmlns:a16="http://schemas.microsoft.com/office/drawing/2014/main" val="4022438822"/>
                    </a:ext>
                  </a:extLst>
                </a:gridCol>
                <a:gridCol w="761746">
                  <a:extLst>
                    <a:ext uri="{9D8B030D-6E8A-4147-A177-3AD203B41FA5}">
                      <a16:colId xmlns:a16="http://schemas.microsoft.com/office/drawing/2014/main" val="336167986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169270315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3776083063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4266133177"/>
                    </a:ext>
                  </a:extLst>
                </a:gridCol>
                <a:gridCol w="170271">
                  <a:extLst>
                    <a:ext uri="{9D8B030D-6E8A-4147-A177-3AD203B41FA5}">
                      <a16:colId xmlns:a16="http://schemas.microsoft.com/office/drawing/2014/main" val="856148395"/>
                    </a:ext>
                  </a:extLst>
                </a:gridCol>
                <a:gridCol w="492895">
                  <a:extLst>
                    <a:ext uri="{9D8B030D-6E8A-4147-A177-3AD203B41FA5}">
                      <a16:colId xmlns:a16="http://schemas.microsoft.com/office/drawing/2014/main" val="3523974935"/>
                    </a:ext>
                  </a:extLst>
                </a:gridCol>
                <a:gridCol w="110406">
                  <a:extLst>
                    <a:ext uri="{9D8B030D-6E8A-4147-A177-3AD203B41FA5}">
                      <a16:colId xmlns:a16="http://schemas.microsoft.com/office/drawing/2014/main" val="814934070"/>
                    </a:ext>
                  </a:extLst>
                </a:gridCol>
                <a:gridCol w="516914">
                  <a:extLst>
                    <a:ext uri="{9D8B030D-6E8A-4147-A177-3AD203B41FA5}">
                      <a16:colId xmlns:a16="http://schemas.microsoft.com/office/drawing/2014/main" val="2847069568"/>
                    </a:ext>
                  </a:extLst>
                </a:gridCol>
                <a:gridCol w="111736">
                  <a:extLst>
                    <a:ext uri="{9D8B030D-6E8A-4147-A177-3AD203B41FA5}">
                      <a16:colId xmlns:a16="http://schemas.microsoft.com/office/drawing/2014/main" val="3040393957"/>
                    </a:ext>
                  </a:extLst>
                </a:gridCol>
                <a:gridCol w="103345">
                  <a:extLst>
                    <a:ext uri="{9D8B030D-6E8A-4147-A177-3AD203B41FA5}">
                      <a16:colId xmlns:a16="http://schemas.microsoft.com/office/drawing/2014/main" val="28516134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31790383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照会対象者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8011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18368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809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934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回答事項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9297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年金受給の有無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7730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年金受給有の場合、以下のアからキに関する事項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11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老齢基礎年金・老齢厚生年金・遺族基礎年金・遺族厚生年金・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66898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（一時金を除く）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障害基礎年金・障害厚生年金・その他（　　　　　　　　　　　　　　　　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6147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裁定年月日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9049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受給権発生年月日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4558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27883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改定年月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年金支払額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116455"/>
                  </a:ext>
                </a:extLst>
              </a:tr>
              <a:tr h="45140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97180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支給停止額がある場合停止事由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11873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直近の支給状況（口座振込額＝年金額－所得税額－介護保険料額－国保・後期保険料額－住民税額）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36471"/>
                  </a:ext>
                </a:extLst>
              </a:tr>
              <a:tr h="1368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支払年月日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）基礎年金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）厚生年金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90586"/>
                  </a:ext>
                </a:extLst>
              </a:tr>
              <a:tr h="4866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32403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生活保護支給期間中に時効特例給付がある場合、支給年月日及び支給額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816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88369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遅延特別加算金支給年月日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78255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対象者が死亡している場合、未支給年金受給の有無・支給額・支給年月日・未支給年金受給者・死亡者との続柄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9835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受給の有無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180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受給者カナ氏名　　　　　　　　　　　　　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96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8073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年金受給無の場合、以下のクからコに関する事項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4245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基礎年金番号に収録されている国民年金・厚生年金保険被保険者加入記録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05456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基礎年金番号に収録されている国民年金保険料納付状況（納付対象年月・納付年月日）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99478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一時金等に関する事項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916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7394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共通事項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0406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厚生年金基金加入期間を有する場合当該基金番号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2144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64736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個別照会事項</a:t>
                      </a:r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82233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84818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927328-2D09-4298-BE83-BFF91B5205EB}"/>
              </a:ext>
            </a:extLst>
          </p:cNvPr>
          <p:cNvSpPr/>
          <p:nvPr/>
        </p:nvSpPr>
        <p:spPr>
          <a:xfrm>
            <a:off x="556232" y="79786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51E6557-E556-4968-842B-CCF43094A272}"/>
              </a:ext>
            </a:extLst>
          </p:cNvPr>
          <p:cNvSpPr/>
          <p:nvPr/>
        </p:nvSpPr>
        <p:spPr>
          <a:xfrm>
            <a:off x="556232" y="96059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94A8984-9FB5-436F-AE20-E4D6D8BED9C0}"/>
              </a:ext>
            </a:extLst>
          </p:cNvPr>
          <p:cNvSpPr/>
          <p:nvPr/>
        </p:nvSpPr>
        <p:spPr>
          <a:xfrm>
            <a:off x="556232" y="112333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299EEB0-746E-415B-8B27-7D5B9A4D80B8}"/>
              </a:ext>
            </a:extLst>
          </p:cNvPr>
          <p:cNvSpPr/>
          <p:nvPr/>
        </p:nvSpPr>
        <p:spPr>
          <a:xfrm>
            <a:off x="556232" y="63513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28ADF0E-E845-4D71-A4FF-EFCE8660DA36}"/>
              </a:ext>
            </a:extLst>
          </p:cNvPr>
          <p:cNvSpPr/>
          <p:nvPr/>
        </p:nvSpPr>
        <p:spPr>
          <a:xfrm>
            <a:off x="1504986" y="11233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2B0DF2-D918-4A00-A0E9-D713C6E0C075}"/>
              </a:ext>
            </a:extLst>
          </p:cNvPr>
          <p:cNvSpPr/>
          <p:nvPr/>
        </p:nvSpPr>
        <p:spPr>
          <a:xfrm>
            <a:off x="556232" y="128618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F05EA17-2486-4A55-BB9D-AE25F1DA6801}"/>
              </a:ext>
            </a:extLst>
          </p:cNvPr>
          <p:cNvSpPr/>
          <p:nvPr/>
        </p:nvSpPr>
        <p:spPr>
          <a:xfrm>
            <a:off x="2157571" y="128618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E242FDF-95FB-4808-8025-A571F8F7B545}"/>
              </a:ext>
            </a:extLst>
          </p:cNvPr>
          <p:cNvSpPr/>
          <p:nvPr/>
        </p:nvSpPr>
        <p:spPr>
          <a:xfrm>
            <a:off x="4833101" y="12861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5AE60B54-061A-4DD9-9663-5006E0DC6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80534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生活保護法第</a:t>
            </a:r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条の規定に基づく調査について（回答）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81E2A9F-7599-4844-B69B-25D514E7C906}"/>
              </a:ext>
            </a:extLst>
          </p:cNvPr>
          <p:cNvSpPr/>
          <p:nvPr/>
        </p:nvSpPr>
        <p:spPr>
          <a:xfrm>
            <a:off x="3693197" y="866375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AE4966-92E5-4F98-BFC5-8D9F4B2970E8}"/>
              </a:ext>
            </a:extLst>
          </p:cNvPr>
          <p:cNvSpPr/>
          <p:nvPr/>
        </p:nvSpPr>
        <p:spPr>
          <a:xfrm>
            <a:off x="3693196" y="8826899"/>
            <a:ext cx="7581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BCBC2A9-A8AB-45B5-8547-EDB9FD47B4B7}"/>
              </a:ext>
            </a:extLst>
          </p:cNvPr>
          <p:cNvSpPr/>
          <p:nvPr/>
        </p:nvSpPr>
        <p:spPr>
          <a:xfrm>
            <a:off x="3693196" y="850061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5610FA-6386-4288-9840-7D068301315F}"/>
              </a:ext>
            </a:extLst>
          </p:cNvPr>
          <p:cNvSpPr/>
          <p:nvPr/>
        </p:nvSpPr>
        <p:spPr>
          <a:xfrm>
            <a:off x="4660498" y="866375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54E07D2-663F-46A3-B345-C373CE4FD35C}"/>
              </a:ext>
            </a:extLst>
          </p:cNvPr>
          <p:cNvSpPr/>
          <p:nvPr/>
        </p:nvSpPr>
        <p:spPr>
          <a:xfrm>
            <a:off x="4660498" y="882689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0C2CC7C-3465-4EBB-A9CB-9F25EA8088B7}"/>
              </a:ext>
            </a:extLst>
          </p:cNvPr>
          <p:cNvSpPr/>
          <p:nvPr/>
        </p:nvSpPr>
        <p:spPr>
          <a:xfrm>
            <a:off x="5317976" y="882689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20B5134-E890-49DD-A7D2-5D5B9EA7A831}"/>
              </a:ext>
            </a:extLst>
          </p:cNvPr>
          <p:cNvSpPr/>
          <p:nvPr/>
        </p:nvSpPr>
        <p:spPr>
          <a:xfrm>
            <a:off x="5317976" y="866375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327632C-75B0-407F-A087-7E8A6D04CD3E}"/>
              </a:ext>
            </a:extLst>
          </p:cNvPr>
          <p:cNvSpPr/>
          <p:nvPr/>
        </p:nvSpPr>
        <p:spPr>
          <a:xfrm>
            <a:off x="2710804" y="2174965"/>
            <a:ext cx="272624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で照会のありました件について、下記の通り回答します。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FA2FA76-D83F-440D-BDE5-AA121B426D52}"/>
              </a:ext>
            </a:extLst>
          </p:cNvPr>
          <p:cNvSpPr/>
          <p:nvPr/>
        </p:nvSpPr>
        <p:spPr>
          <a:xfrm>
            <a:off x="3338925" y="2422495"/>
            <a:ext cx="180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53411C4-FBFB-42CA-9812-7D358078E652}"/>
              </a:ext>
            </a:extLst>
          </p:cNvPr>
          <p:cNvSpPr/>
          <p:nvPr/>
        </p:nvSpPr>
        <p:spPr>
          <a:xfrm>
            <a:off x="5258109" y="630516"/>
            <a:ext cx="104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発第　　　　　　　　 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E424DD-89D0-4A4F-A819-CC4A1673F8CA}"/>
              </a:ext>
            </a:extLst>
          </p:cNvPr>
          <p:cNvSpPr/>
          <p:nvPr/>
        </p:nvSpPr>
        <p:spPr>
          <a:xfrm>
            <a:off x="5474109" y="791620"/>
            <a:ext cx="82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　   月　　　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CE20D30-B7FF-4BDA-BDDF-0F4FCF5E4F6D}"/>
              </a:ext>
            </a:extLst>
          </p:cNvPr>
          <p:cNvSpPr/>
          <p:nvPr/>
        </p:nvSpPr>
        <p:spPr>
          <a:xfrm>
            <a:off x="721628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依頼書発行年月日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F45E6CF-D3E2-40D7-8809-45B70706671D}"/>
              </a:ext>
            </a:extLst>
          </p:cNvPr>
          <p:cNvSpPr/>
          <p:nvPr/>
        </p:nvSpPr>
        <p:spPr>
          <a:xfrm>
            <a:off x="1716216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依頼書文書番号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44806FE-57F6-4639-BA64-7052F4637A16}"/>
              </a:ext>
            </a:extLst>
          </p:cNvPr>
          <p:cNvSpPr/>
          <p:nvPr/>
        </p:nvSpPr>
        <p:spPr>
          <a:xfrm>
            <a:off x="1504986" y="2797211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EDFB1B2-77C8-4A21-83BE-C358F7F746EB}"/>
              </a:ext>
            </a:extLst>
          </p:cNvPr>
          <p:cNvSpPr/>
          <p:nvPr/>
        </p:nvSpPr>
        <p:spPr>
          <a:xfrm>
            <a:off x="1504986" y="300071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F42A619-79ED-4C5E-ADC4-0D3F05897249}"/>
              </a:ext>
            </a:extLst>
          </p:cNvPr>
          <p:cNvSpPr/>
          <p:nvPr/>
        </p:nvSpPr>
        <p:spPr>
          <a:xfrm>
            <a:off x="1504986" y="3198359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436ADC3-5FD3-4B55-A93E-ADC3755647D2}"/>
</file>

<file path=customXml/itemProps2.xml><?xml version="1.0" encoding="utf-8"?>
<ds:datastoreItem xmlns:ds="http://schemas.openxmlformats.org/officeDocument/2006/customXml" ds:itemID="{21FB9432-6B1E-4847-AA5F-C5A33CC171F1}"/>
</file>

<file path=customXml/itemProps3.xml><?xml version="1.0" encoding="utf-8"?>
<ds:datastoreItem xmlns:ds="http://schemas.openxmlformats.org/officeDocument/2006/customXml" ds:itemID="{7F555F1B-87FF-40E7-9B96-FEB44D2D686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410</Words>
  <Application>Microsoft Office PowerPoint</Application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103</cp:revision>
  <dcterms:created xsi:type="dcterms:W3CDTF">2022-01-20T04:34:58Z</dcterms:created>
  <dcterms:modified xsi:type="dcterms:W3CDTF">2024-03-25T07:05:40Z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6b4666e0-ffba-485f-9a2e-4ab2a9c2e2f2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