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4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2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4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  <p:cmAuthor id="2" name="渡部 俊(watabe-shun.ik4)" initials="渡部" lastIdx="3" clrIdx="1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43" autoAdjust="0"/>
    <p:restoredTop sz="94660"/>
  </p:normalViewPr>
  <p:slideViewPr>
    <p:cSldViewPr snapToGrid="0" showGuides="1">
      <p:cViewPr>
        <p:scale>
          <a:sx n="200" d="100"/>
          <a:sy n="200" d="100"/>
        </p:scale>
        <p:origin x="144" y="38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commentAuthors" Target="commentAuthors.xml"/><Relationship Id="rId10" Type="http://schemas.openxmlformats.org/officeDocument/2006/relationships/customXml" Target="../customXml/item1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2268516"/>
            <a:ext cx="5760000" cy="250837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tabLst>
                <a:tab pos="3060065" algn="ctr"/>
              </a:tabLst>
            </a:pPr>
            <a:r>
              <a:rPr lang="ja-JP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生活保護法第</a:t>
            </a:r>
            <a:r>
              <a:rPr lang="en-US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29</a:t>
            </a:r>
            <a:r>
              <a:rPr lang="ja-JP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</a:t>
            </a:r>
            <a:r>
              <a:rPr lang="ja-JP" altLang="en-US" sz="1100" kern="1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第</a:t>
            </a:r>
            <a:r>
              <a:rPr lang="en-US" altLang="ja-JP" sz="1100" kern="1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1100" kern="1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</a:t>
            </a:r>
            <a:r>
              <a:rPr lang="ja-JP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の規定に基づく調査について（依頼</a:t>
            </a:r>
            <a:r>
              <a:rPr lang="ja-JP" altLang="en-US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）</a:t>
            </a:r>
            <a:endParaRPr lang="en-US" altLang="ja-JP" sz="11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保護の決定若しくは実施又は生活保護法（以下「法」という。）第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77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条若しくは第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78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条の規定の施行のために必要が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0" indent="0" defTabSz="914400">
              <a:spcBef>
                <a:spcPts val="300"/>
              </a:spcBef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ありますので、法第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29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</a:t>
            </a:r>
            <a:r>
              <a:rPr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第</a:t>
            </a:r>
            <a:r>
              <a:rPr lang="en-US" altLang="ja-JP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の規定に基づき、別紙に記載の調査対象者の下記事項について照会します。</a:t>
            </a: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なお、当事務所において、入手した資料については、情報の秘密の保護に万全を期していますので念のため申し添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えます。</a:t>
            </a: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※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調査対象者である要保護者（被保護者であったもの、扶養義務者を含む）の調査への同意については、書面（同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意書）を徴取の上、当福祉事務所において当該書面を保管している旨を申し添えます。また、当該書面の提供依頼が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あった場合は、その写しを速やかに提供いたします。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記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DbPeriod"/>
              <a:tabLst>
                <a:tab pos="901700" algn="l"/>
              </a:tabLst>
            </a:pP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調査対象者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	</a:t>
            </a: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別紙の調査対象者一覧のとおり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DbPeriod"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indent="0" defTabSz="914400">
              <a:buFontTx/>
              <a:buAutoNum type="arabicDbPeriod"/>
              <a:tabLst>
                <a:tab pos="901700" algn="l"/>
              </a:tabLst>
            </a:pPr>
            <a:r>
              <a:rPr lang="ja-JP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調査事項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	</a:t>
            </a:r>
            <a:r>
              <a:rPr lang="ja-JP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以下項目を含むよう回答してください。　</a:t>
            </a: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aphicFrame>
        <p:nvGraphicFramePr>
          <p:cNvPr id="29" name="表 28">
            <a:extLst>
              <a:ext uri="{FF2B5EF4-FFF2-40B4-BE49-F238E27FC236}">
                <a16:creationId xmlns:a16="http://schemas.microsoft.com/office/drawing/2014/main" id="{392CFFC4-5F44-47F9-9FD4-16A5471EDB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1339624"/>
              </p:ext>
            </p:extLst>
          </p:nvPr>
        </p:nvGraphicFramePr>
        <p:xfrm>
          <a:off x="1062548" y="4970118"/>
          <a:ext cx="4796841" cy="1162685"/>
        </p:xfrm>
        <a:graphic>
          <a:graphicData uri="http://schemas.openxmlformats.org/drawingml/2006/table">
            <a:tbl>
              <a:tblPr/>
              <a:tblGrid>
                <a:gridCol w="4796841">
                  <a:extLst>
                    <a:ext uri="{9D8B030D-6E8A-4147-A177-3AD203B41FA5}">
                      <a16:colId xmlns:a16="http://schemas.microsoft.com/office/drawing/2014/main" val="3490560610"/>
                    </a:ext>
                  </a:extLst>
                </a:gridCol>
              </a:tblGrid>
              <a:tr h="1162685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＜調査事項＞　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  <a:tabLst>
                          <a:tab pos="1168400" algn="l"/>
                          <a:tab pos="2159000" algn="l"/>
                          <a:tab pos="3136900" algn="l"/>
                        </a:tabLst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○保険証券番号</a:t>
                      </a:r>
                      <a:r>
                        <a:rPr lang="en-US" alt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○保険の種類</a:t>
                      </a:r>
                      <a:r>
                        <a:rPr lang="en-US" alt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○契約年月日</a:t>
                      </a:r>
                      <a:r>
                        <a:rPr lang="en-US" alt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○満期年月日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  <a:p>
                      <a:pPr marL="0" algn="just" defTabSz="685800" rtl="0" eaLnBrk="1" latinLnBrk="0" hangingPunct="1">
                        <a:spcBef>
                          <a:spcPts val="600"/>
                        </a:spcBef>
                        <a:tabLst>
                          <a:tab pos="1168400" algn="l"/>
                          <a:tab pos="2159000" algn="l"/>
                          <a:tab pos="2603500" algn="l"/>
                        </a:tabLst>
                      </a:pP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○保険契約者名</a:t>
                      </a:r>
                      <a:r>
                        <a:rPr kumimoji="1" lang="en-US" altLang="ja-JP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○被保険者名</a:t>
                      </a:r>
                      <a:r>
                        <a:rPr kumimoji="1" lang="en-US" altLang="ja-JP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○保険金の受取人</a:t>
                      </a:r>
                    </a:p>
                    <a:p>
                      <a:pPr marL="0" algn="just" defTabSz="685800" rtl="0" eaLnBrk="1" latinLnBrk="0" hangingPunct="1">
                        <a:spcBef>
                          <a:spcPts val="600"/>
                        </a:spcBef>
                        <a:tabLst>
                          <a:tab pos="1168400" algn="l"/>
                          <a:tab pos="2159000" algn="l"/>
                          <a:tab pos="2603500" algn="l"/>
                        </a:tabLst>
                      </a:pP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○保険金額（満期・死亡・災害死亡）</a:t>
                      </a:r>
                      <a:r>
                        <a:rPr kumimoji="1" lang="en-US" altLang="ja-JP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○保険料</a:t>
                      </a:r>
                    </a:p>
                    <a:p>
                      <a:pPr marL="0" algn="just" defTabSz="685800" rtl="0" eaLnBrk="1" latinLnBrk="0" hangingPunct="1">
                        <a:spcBef>
                          <a:spcPts val="600"/>
                        </a:spcBef>
                        <a:tabLst>
                          <a:tab pos="1168400" algn="l"/>
                          <a:tab pos="2159000" algn="l"/>
                          <a:tab pos="2603500" algn="l"/>
                        </a:tabLst>
                      </a:pP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○解約返戻金額</a:t>
                      </a:r>
                      <a:r>
                        <a:rPr kumimoji="1" lang="en-US" altLang="ja-JP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○積立配当金額</a:t>
                      </a:r>
                      <a:r>
                        <a:rPr kumimoji="1" lang="en-US" altLang="ja-JP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○貸付残高</a:t>
                      </a:r>
                    </a:p>
                  </a:txBody>
                  <a:tcPr marL="62865" marR="62865" marT="72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4931342"/>
                  </a:ext>
                </a:extLst>
              </a:tr>
            </a:tbl>
          </a:graphicData>
        </a:graphic>
      </p:graphicFrame>
      <p:graphicFrame>
        <p:nvGraphicFramePr>
          <p:cNvPr id="30" name="表 29">
            <a:extLst>
              <a:ext uri="{FF2B5EF4-FFF2-40B4-BE49-F238E27FC236}">
                <a16:creationId xmlns:a16="http://schemas.microsoft.com/office/drawing/2014/main" id="{6D388FA5-8D8F-4E53-A6D2-EDAE63F308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8490079"/>
              </p:ext>
            </p:extLst>
          </p:nvPr>
        </p:nvGraphicFramePr>
        <p:xfrm>
          <a:off x="1062548" y="7460351"/>
          <a:ext cx="5255085" cy="959485"/>
        </p:xfrm>
        <a:graphic>
          <a:graphicData uri="http://schemas.openxmlformats.org/drawingml/2006/table">
            <a:tbl>
              <a:tblPr/>
              <a:tblGrid>
                <a:gridCol w="5255085">
                  <a:extLst>
                    <a:ext uri="{9D8B030D-6E8A-4147-A177-3AD203B41FA5}">
                      <a16:colId xmlns:a16="http://schemas.microsoft.com/office/drawing/2014/main" val="1580532799"/>
                    </a:ext>
                  </a:extLst>
                </a:gridCol>
              </a:tblGrid>
              <a:tr h="959485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（住所）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</a:pPr>
                      <a:endParaRPr lang="en-US" altLang="ja-JP" sz="900" kern="100" dirty="0"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endParaRPr lang="en-US" altLang="ja-JP" sz="900" kern="100" dirty="0"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担当課　　　　　　　　　　　　　　　　　　　　　　　　　　　　　　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72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3691041"/>
                  </a:ext>
                </a:extLst>
              </a:tr>
            </a:tbl>
          </a:graphicData>
        </a:graphic>
      </p:graphicFrame>
      <p:sp>
        <p:nvSpPr>
          <p:cNvPr id="32" name="Rectangle 146">
            <a:extLst>
              <a:ext uri="{FF2B5EF4-FFF2-40B4-BE49-F238E27FC236}">
                <a16:creationId xmlns:a16="http://schemas.microsoft.com/office/drawing/2014/main" id="{3D29DDF3-5B6B-4BCC-B5C0-8B2EBC728C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7015048"/>
            <a:ext cx="5741791" cy="44627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14300"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【連絡先】　　 電話番号：</a:t>
            </a:r>
            <a:endParaRPr kumimoji="0" lang="ja-JP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【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回答送付先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】</a:t>
            </a:r>
            <a:endParaRPr kumimoji="0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1DD951A7-09DD-40DE-883E-93F160A9C754}"/>
              </a:ext>
            </a:extLst>
          </p:cNvPr>
          <p:cNvCxnSpPr>
            <a:cxnSpLocks/>
          </p:cNvCxnSpPr>
          <p:nvPr/>
        </p:nvCxnSpPr>
        <p:spPr>
          <a:xfrm>
            <a:off x="1246968" y="6868446"/>
            <a:ext cx="44280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A1D2E652-77EF-482C-AFC4-DB2E97B884A9}"/>
              </a:ext>
            </a:extLst>
          </p:cNvPr>
          <p:cNvSpPr/>
          <p:nvPr/>
        </p:nvSpPr>
        <p:spPr>
          <a:xfrm>
            <a:off x="5781860" y="1607295"/>
            <a:ext cx="468000" cy="46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sz="900" kern="100">
                <a:solidFill>
                  <a:srgbClr val="000000"/>
                </a:solidFill>
                <a:effectLst/>
                <a:ea typeface="ＭＳ Ｐゴシック" panose="020B0600070205080204" pitchFamily="50" charset="-128"/>
                <a:cs typeface="Times New Roman" panose="02020603050405020304" pitchFamily="18" charset="0"/>
              </a:rPr>
              <a:t>印</a:t>
            </a:r>
            <a:endParaRPr lang="ja-JP" sz="1050" kern="100">
              <a:effectLst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F1DBF5DD-C28F-437D-9BBE-EA6C1194A886}"/>
              </a:ext>
            </a:extLst>
          </p:cNvPr>
          <p:cNvSpPr/>
          <p:nvPr/>
        </p:nvSpPr>
        <p:spPr>
          <a:xfrm>
            <a:off x="613942" y="1037084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A161853E-8AB1-41FD-BCA6-DC052827475A}"/>
              </a:ext>
            </a:extLst>
          </p:cNvPr>
          <p:cNvSpPr/>
          <p:nvPr/>
        </p:nvSpPr>
        <p:spPr>
          <a:xfrm>
            <a:off x="613942" y="120154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CA3972E6-69F5-46AA-893F-09927ED7F2F7}"/>
              </a:ext>
            </a:extLst>
          </p:cNvPr>
          <p:cNvSpPr/>
          <p:nvPr/>
        </p:nvSpPr>
        <p:spPr>
          <a:xfrm>
            <a:off x="613942" y="1366010"/>
            <a:ext cx="104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宛先調査機関名称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DBF00E9-32B3-4A92-9816-9F9C415D3DA5}"/>
              </a:ext>
            </a:extLst>
          </p:cNvPr>
          <p:cNvSpPr/>
          <p:nvPr/>
        </p:nvSpPr>
        <p:spPr>
          <a:xfrm>
            <a:off x="1724696" y="1366010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16BA309F-AA74-461C-805A-324B039712FB}"/>
              </a:ext>
            </a:extLst>
          </p:cNvPr>
          <p:cNvSpPr/>
          <p:nvPr/>
        </p:nvSpPr>
        <p:spPr>
          <a:xfrm>
            <a:off x="613942" y="1530473"/>
            <a:ext cx="136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―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4FAC60F1-E347-47A0-BB36-FBACBD9434B3}"/>
              </a:ext>
            </a:extLst>
          </p:cNvPr>
          <p:cNvSpPr/>
          <p:nvPr/>
        </p:nvSpPr>
        <p:spPr>
          <a:xfrm>
            <a:off x="613942" y="714331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B4AB3E07-D91E-4725-A3FB-C5037C4F67AD}"/>
              </a:ext>
            </a:extLst>
          </p:cNvPr>
          <p:cNvSpPr/>
          <p:nvPr/>
        </p:nvSpPr>
        <p:spPr>
          <a:xfrm>
            <a:off x="5630142" y="714331"/>
            <a:ext cx="61391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CB16C2FC-6C33-44B5-88AF-F3C03DF492D3}"/>
              </a:ext>
            </a:extLst>
          </p:cNvPr>
          <p:cNvSpPr/>
          <p:nvPr/>
        </p:nvSpPr>
        <p:spPr>
          <a:xfrm>
            <a:off x="5617880" y="880150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3A43564B-F214-4EDF-947A-66EC91ABDE6E}"/>
              </a:ext>
            </a:extLst>
          </p:cNvPr>
          <p:cNvSpPr/>
          <p:nvPr/>
        </p:nvSpPr>
        <p:spPr>
          <a:xfrm>
            <a:off x="4108758" y="168996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50AFA900-DB18-4B17-9389-601F4B5FCE86}"/>
              </a:ext>
            </a:extLst>
          </p:cNvPr>
          <p:cNvSpPr/>
          <p:nvPr/>
        </p:nvSpPr>
        <p:spPr>
          <a:xfrm>
            <a:off x="4108758" y="185788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D5E6B628-1D99-409D-88B4-E2B246707F5D}"/>
              </a:ext>
            </a:extLst>
          </p:cNvPr>
          <p:cNvSpPr/>
          <p:nvPr/>
        </p:nvSpPr>
        <p:spPr>
          <a:xfrm>
            <a:off x="5004108" y="168996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50E77F78-7AAB-4056-9CDB-9745A5FAA37B}"/>
              </a:ext>
            </a:extLst>
          </p:cNvPr>
          <p:cNvSpPr/>
          <p:nvPr/>
        </p:nvSpPr>
        <p:spPr>
          <a:xfrm>
            <a:off x="4306580" y="7058826"/>
            <a:ext cx="108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発行主体の内線番号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0888B8EA-030C-49AD-9634-78A98573CE30}"/>
              </a:ext>
            </a:extLst>
          </p:cNvPr>
          <p:cNvSpPr/>
          <p:nvPr/>
        </p:nvSpPr>
        <p:spPr>
          <a:xfrm>
            <a:off x="1786316" y="8648285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266E3914-35F8-4048-8313-F2008EE2B90A}"/>
              </a:ext>
            </a:extLst>
          </p:cNvPr>
          <p:cNvSpPr/>
          <p:nvPr/>
        </p:nvSpPr>
        <p:spPr>
          <a:xfrm>
            <a:off x="1152324" y="7756072"/>
            <a:ext cx="12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回答送付先の郵便番号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8143D664-E7AF-4601-8DE2-4DFB1893DE7C}"/>
              </a:ext>
            </a:extLst>
          </p:cNvPr>
          <p:cNvSpPr/>
          <p:nvPr/>
        </p:nvSpPr>
        <p:spPr>
          <a:xfrm>
            <a:off x="1152324" y="7970670"/>
            <a:ext cx="100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回答送付先の名称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8F6EC1A3-10C7-48BF-8EDA-E50BA24BAA49}"/>
              </a:ext>
            </a:extLst>
          </p:cNvPr>
          <p:cNvSpPr/>
          <p:nvPr/>
        </p:nvSpPr>
        <p:spPr>
          <a:xfrm>
            <a:off x="3892757" y="8176242"/>
            <a:ext cx="76496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4C2DC01D-2291-4520-A988-276CB48EE956}"/>
              </a:ext>
            </a:extLst>
          </p:cNvPr>
          <p:cNvSpPr/>
          <p:nvPr/>
        </p:nvSpPr>
        <p:spPr>
          <a:xfrm>
            <a:off x="4905560" y="8176242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職名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09240D2D-7176-4978-A9CA-2472FCF972B8}"/>
              </a:ext>
            </a:extLst>
          </p:cNvPr>
          <p:cNvSpPr/>
          <p:nvPr/>
        </p:nvSpPr>
        <p:spPr>
          <a:xfrm>
            <a:off x="991942" y="8648285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58853B0C-C2DE-4CA3-9DD7-15DDA9933D30}"/>
              </a:ext>
            </a:extLst>
          </p:cNvPr>
          <p:cNvSpPr/>
          <p:nvPr/>
        </p:nvSpPr>
        <p:spPr>
          <a:xfrm>
            <a:off x="1886696" y="7056442"/>
            <a:ext cx="108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発行主体の電話番号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ED3AB97A-1A4D-46D3-804E-216DD4361ECE}"/>
              </a:ext>
            </a:extLst>
          </p:cNvPr>
          <p:cNvSpPr/>
          <p:nvPr/>
        </p:nvSpPr>
        <p:spPr>
          <a:xfrm>
            <a:off x="2510978" y="7750210"/>
            <a:ext cx="100374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回答送付先の住所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6673A431-1C54-45CA-99B7-72F6E7B2FB04}"/>
              </a:ext>
            </a:extLst>
          </p:cNvPr>
          <p:cNvSpPr/>
          <p:nvPr/>
        </p:nvSpPr>
        <p:spPr>
          <a:xfrm>
            <a:off x="1628440" y="8176242"/>
            <a:ext cx="152433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回答送付先の担当課名称</a:t>
            </a:r>
          </a:p>
        </p:txBody>
      </p:sp>
    </p:spTree>
    <p:extLst>
      <p:ext uri="{BB962C8B-B14F-4D97-AF65-F5344CB8AC3E}">
        <p14:creationId xmlns:p14="http://schemas.microsoft.com/office/powerpoint/2010/main" val="3942470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2199267"/>
            <a:ext cx="5760000" cy="264687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tabLst>
                <a:tab pos="3060065" algn="ctr"/>
              </a:tabLst>
            </a:pPr>
            <a:r>
              <a:rPr lang="ja-JP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生活保護法第</a:t>
            </a:r>
            <a:r>
              <a:rPr lang="en-US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29</a:t>
            </a:r>
            <a:r>
              <a:rPr lang="ja-JP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</a:t>
            </a:r>
            <a:r>
              <a:rPr lang="ja-JP" altLang="en-US" sz="1100" kern="1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第</a:t>
            </a:r>
            <a:r>
              <a:rPr lang="en-US" altLang="ja-JP" sz="1100" kern="1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1100" kern="1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</a:t>
            </a:r>
            <a:r>
              <a:rPr lang="ja-JP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の規定に基づく調査について（依頼</a:t>
            </a:r>
            <a:r>
              <a:rPr lang="ja-JP" altLang="en-US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）</a:t>
            </a:r>
            <a:endParaRPr lang="en-US" altLang="ja-JP" sz="11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保護の決定若しくは実施又は生活保護法（以下「法」という。）第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77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条若しくは第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78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条の規定の施行のために必要が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0" indent="0" defTabSz="914400">
              <a:spcBef>
                <a:spcPts val="300"/>
              </a:spcBef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ありますので、法第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29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</a:t>
            </a:r>
            <a:r>
              <a:rPr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第</a:t>
            </a:r>
            <a:r>
              <a:rPr lang="en-US" altLang="ja-JP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の規定に基づき、別紙に記載の調査対象者の下記事項について照会します。</a:t>
            </a: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なお、当事務所において、入手した資料については、情報の秘密の保護に万全を期していますので念のため申し添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えます。</a:t>
            </a: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※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調査対象者である要保護者（被保護者であったもの、扶養義務者を含む）の調査への同意については、書面（同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意書）を徴取の上、当福祉事務所において当該書面を保管している旨を申し添えます。また、当該書面の提供依頼が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あった場合は、その写しを速やかに提供いたします。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記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DbPeriod"/>
              <a:tabLst>
                <a:tab pos="901700" algn="l"/>
              </a:tabLst>
            </a:pP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調査対象者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	</a:t>
            </a: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別紙の調査対象者一覧のとおり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DbPeriod"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indent="0" defTabSz="914400">
              <a:buFontTx/>
              <a:buAutoNum type="arabicDbPeriod"/>
              <a:tabLst>
                <a:tab pos="901700" algn="l"/>
              </a:tabLst>
            </a:pPr>
            <a:r>
              <a:rPr lang="ja-JP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調査事項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	</a:t>
            </a:r>
            <a:r>
              <a:rPr lang="ja-JP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以下項目を含むよう回答してください。　</a:t>
            </a: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aphicFrame>
        <p:nvGraphicFramePr>
          <p:cNvPr id="29" name="表 28">
            <a:extLst>
              <a:ext uri="{FF2B5EF4-FFF2-40B4-BE49-F238E27FC236}">
                <a16:creationId xmlns:a16="http://schemas.microsoft.com/office/drawing/2014/main" id="{392CFFC4-5F44-47F9-9FD4-16A5471EDB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2396456"/>
              </p:ext>
            </p:extLst>
          </p:nvPr>
        </p:nvGraphicFramePr>
        <p:xfrm>
          <a:off x="1062548" y="4970118"/>
          <a:ext cx="4796841" cy="1162685"/>
        </p:xfrm>
        <a:graphic>
          <a:graphicData uri="http://schemas.openxmlformats.org/drawingml/2006/table">
            <a:tbl>
              <a:tblPr/>
              <a:tblGrid>
                <a:gridCol w="4796841">
                  <a:extLst>
                    <a:ext uri="{9D8B030D-6E8A-4147-A177-3AD203B41FA5}">
                      <a16:colId xmlns:a16="http://schemas.microsoft.com/office/drawing/2014/main" val="3490560610"/>
                    </a:ext>
                  </a:extLst>
                </a:gridCol>
              </a:tblGrid>
              <a:tr h="1162685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＜調査事項＞　</a:t>
                      </a:r>
                      <a:r>
                        <a:rPr lang="ja-JP" altLang="en-US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（具体的に記載）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72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4931342"/>
                  </a:ext>
                </a:extLst>
              </a:tr>
            </a:tbl>
          </a:graphicData>
        </a:graphic>
      </p:graphicFrame>
      <p:graphicFrame>
        <p:nvGraphicFramePr>
          <p:cNvPr id="30" name="表 29">
            <a:extLst>
              <a:ext uri="{FF2B5EF4-FFF2-40B4-BE49-F238E27FC236}">
                <a16:creationId xmlns:a16="http://schemas.microsoft.com/office/drawing/2014/main" id="{6D388FA5-8D8F-4E53-A6D2-EDAE63F308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9290592"/>
              </p:ext>
            </p:extLst>
          </p:nvPr>
        </p:nvGraphicFramePr>
        <p:xfrm>
          <a:off x="1062548" y="7501862"/>
          <a:ext cx="5255085" cy="959485"/>
        </p:xfrm>
        <a:graphic>
          <a:graphicData uri="http://schemas.openxmlformats.org/drawingml/2006/table">
            <a:tbl>
              <a:tblPr/>
              <a:tblGrid>
                <a:gridCol w="5255085">
                  <a:extLst>
                    <a:ext uri="{9D8B030D-6E8A-4147-A177-3AD203B41FA5}">
                      <a16:colId xmlns:a16="http://schemas.microsoft.com/office/drawing/2014/main" val="1580532799"/>
                    </a:ext>
                  </a:extLst>
                </a:gridCol>
              </a:tblGrid>
              <a:tr h="959485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（住所）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</a:pPr>
                      <a:endParaRPr lang="en-US" altLang="ja-JP" sz="900" kern="100" dirty="0"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endParaRPr lang="en-US" altLang="ja-JP" sz="900" kern="100" dirty="0"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担当課　　　　　　　　　　　　　　　　　　　　　　　　　　　　　　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72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3691041"/>
                  </a:ext>
                </a:extLst>
              </a:tr>
            </a:tbl>
          </a:graphicData>
        </a:graphic>
      </p:graphicFrame>
      <p:sp>
        <p:nvSpPr>
          <p:cNvPr id="32" name="Rectangle 146">
            <a:extLst>
              <a:ext uri="{FF2B5EF4-FFF2-40B4-BE49-F238E27FC236}">
                <a16:creationId xmlns:a16="http://schemas.microsoft.com/office/drawing/2014/main" id="{3D29DDF3-5B6B-4BCC-B5C0-8B2EBC728C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7056559"/>
            <a:ext cx="5741791" cy="44627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14300"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【連絡先】　　 電話番号：　　</a:t>
            </a:r>
            <a:endParaRPr kumimoji="0" lang="ja-JP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【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回答送付先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】</a:t>
            </a:r>
            <a:endParaRPr kumimoji="0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1DD951A7-09DD-40DE-883E-93F160A9C754}"/>
              </a:ext>
            </a:extLst>
          </p:cNvPr>
          <p:cNvCxnSpPr>
            <a:cxnSpLocks/>
          </p:cNvCxnSpPr>
          <p:nvPr/>
        </p:nvCxnSpPr>
        <p:spPr>
          <a:xfrm>
            <a:off x="1246968" y="6909957"/>
            <a:ext cx="44280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A1D2E652-77EF-482C-AFC4-DB2E97B884A9}"/>
              </a:ext>
            </a:extLst>
          </p:cNvPr>
          <p:cNvSpPr/>
          <p:nvPr/>
        </p:nvSpPr>
        <p:spPr>
          <a:xfrm>
            <a:off x="5781860" y="1607295"/>
            <a:ext cx="468000" cy="46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sz="900" kern="100">
                <a:solidFill>
                  <a:srgbClr val="000000"/>
                </a:solidFill>
                <a:effectLst/>
                <a:ea typeface="ＭＳ Ｐゴシック" panose="020B0600070205080204" pitchFamily="50" charset="-128"/>
                <a:cs typeface="Times New Roman" panose="02020603050405020304" pitchFamily="18" charset="0"/>
              </a:rPr>
              <a:t>印</a:t>
            </a:r>
            <a:endParaRPr lang="ja-JP" sz="1050" kern="100">
              <a:effectLst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F1DBF5DD-C28F-437D-9BBE-EA6C1194A886}"/>
              </a:ext>
            </a:extLst>
          </p:cNvPr>
          <p:cNvSpPr/>
          <p:nvPr/>
        </p:nvSpPr>
        <p:spPr>
          <a:xfrm>
            <a:off x="613942" y="1037084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A161853E-8AB1-41FD-BCA6-DC052827475A}"/>
              </a:ext>
            </a:extLst>
          </p:cNvPr>
          <p:cNvSpPr/>
          <p:nvPr/>
        </p:nvSpPr>
        <p:spPr>
          <a:xfrm>
            <a:off x="613942" y="120154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CA3972E6-69F5-46AA-893F-09927ED7F2F7}"/>
              </a:ext>
            </a:extLst>
          </p:cNvPr>
          <p:cNvSpPr/>
          <p:nvPr/>
        </p:nvSpPr>
        <p:spPr>
          <a:xfrm>
            <a:off x="613942" y="1366010"/>
            <a:ext cx="104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宛先調査機関名称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DBF00E9-32B3-4A92-9816-9F9C415D3DA5}"/>
              </a:ext>
            </a:extLst>
          </p:cNvPr>
          <p:cNvSpPr/>
          <p:nvPr/>
        </p:nvSpPr>
        <p:spPr>
          <a:xfrm>
            <a:off x="1724696" y="1366010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16BA309F-AA74-461C-805A-324B039712FB}"/>
              </a:ext>
            </a:extLst>
          </p:cNvPr>
          <p:cNvSpPr/>
          <p:nvPr/>
        </p:nvSpPr>
        <p:spPr>
          <a:xfrm>
            <a:off x="613942" y="1530473"/>
            <a:ext cx="136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―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4FAC60F1-E347-47A0-BB36-FBACBD9434B3}"/>
              </a:ext>
            </a:extLst>
          </p:cNvPr>
          <p:cNvSpPr/>
          <p:nvPr/>
        </p:nvSpPr>
        <p:spPr>
          <a:xfrm>
            <a:off x="613942" y="714331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B4AB3E07-D91E-4725-A3FB-C5037C4F67AD}"/>
              </a:ext>
            </a:extLst>
          </p:cNvPr>
          <p:cNvSpPr/>
          <p:nvPr/>
        </p:nvSpPr>
        <p:spPr>
          <a:xfrm>
            <a:off x="5630142" y="714331"/>
            <a:ext cx="61391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CB16C2FC-6C33-44B5-88AF-F3C03DF492D3}"/>
              </a:ext>
            </a:extLst>
          </p:cNvPr>
          <p:cNvSpPr/>
          <p:nvPr/>
        </p:nvSpPr>
        <p:spPr>
          <a:xfrm>
            <a:off x="5617880" y="880150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3A43564B-F214-4EDF-947A-66EC91ABDE6E}"/>
              </a:ext>
            </a:extLst>
          </p:cNvPr>
          <p:cNvSpPr/>
          <p:nvPr/>
        </p:nvSpPr>
        <p:spPr>
          <a:xfrm>
            <a:off x="4108758" y="168996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50AFA900-DB18-4B17-9389-601F4B5FCE86}"/>
              </a:ext>
            </a:extLst>
          </p:cNvPr>
          <p:cNvSpPr/>
          <p:nvPr/>
        </p:nvSpPr>
        <p:spPr>
          <a:xfrm>
            <a:off x="4108758" y="185788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D5E6B628-1D99-409D-88B4-E2B246707F5D}"/>
              </a:ext>
            </a:extLst>
          </p:cNvPr>
          <p:cNvSpPr/>
          <p:nvPr/>
        </p:nvSpPr>
        <p:spPr>
          <a:xfrm>
            <a:off x="5004108" y="168996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50E77F78-7AAB-4056-9CDB-9745A5FAA37B}"/>
              </a:ext>
            </a:extLst>
          </p:cNvPr>
          <p:cNvSpPr/>
          <p:nvPr/>
        </p:nvSpPr>
        <p:spPr>
          <a:xfrm>
            <a:off x="4306580" y="7106140"/>
            <a:ext cx="108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発行主体の内線番号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0888B8EA-030C-49AD-9634-78A98573CE30}"/>
              </a:ext>
            </a:extLst>
          </p:cNvPr>
          <p:cNvSpPr/>
          <p:nvPr/>
        </p:nvSpPr>
        <p:spPr>
          <a:xfrm>
            <a:off x="1786316" y="8689796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266E3914-35F8-4048-8313-F2008EE2B90A}"/>
              </a:ext>
            </a:extLst>
          </p:cNvPr>
          <p:cNvSpPr/>
          <p:nvPr/>
        </p:nvSpPr>
        <p:spPr>
          <a:xfrm>
            <a:off x="1152324" y="7797583"/>
            <a:ext cx="12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回答送付先の郵便番号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8143D664-E7AF-4601-8DE2-4DFB1893DE7C}"/>
              </a:ext>
            </a:extLst>
          </p:cNvPr>
          <p:cNvSpPr/>
          <p:nvPr/>
        </p:nvSpPr>
        <p:spPr>
          <a:xfrm>
            <a:off x="1152324" y="8012181"/>
            <a:ext cx="100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回答送付先の名称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4C2DC01D-2291-4520-A988-276CB48EE956}"/>
              </a:ext>
            </a:extLst>
          </p:cNvPr>
          <p:cNvSpPr/>
          <p:nvPr/>
        </p:nvSpPr>
        <p:spPr>
          <a:xfrm>
            <a:off x="4905560" y="8217753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職名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09240D2D-7176-4978-A9CA-2472FCF972B8}"/>
              </a:ext>
            </a:extLst>
          </p:cNvPr>
          <p:cNvSpPr/>
          <p:nvPr/>
        </p:nvSpPr>
        <p:spPr>
          <a:xfrm>
            <a:off x="991942" y="8689796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申請番号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055614BA-5FBA-4222-8F53-D36B9A36F0B9}"/>
              </a:ext>
            </a:extLst>
          </p:cNvPr>
          <p:cNvSpPr/>
          <p:nvPr/>
        </p:nvSpPr>
        <p:spPr>
          <a:xfrm>
            <a:off x="5324367" y="2288086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再照会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D4015107-AB4C-4A15-BC92-D004AAF1A2A7}"/>
              </a:ext>
            </a:extLst>
          </p:cNvPr>
          <p:cNvSpPr/>
          <p:nvPr/>
        </p:nvSpPr>
        <p:spPr>
          <a:xfrm>
            <a:off x="1134642" y="5923938"/>
            <a:ext cx="55842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調査事項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231038E6-230E-4812-878E-56AA02CB39F8}"/>
              </a:ext>
            </a:extLst>
          </p:cNvPr>
          <p:cNvSpPr/>
          <p:nvPr/>
        </p:nvSpPr>
        <p:spPr>
          <a:xfrm>
            <a:off x="1886696" y="7113592"/>
            <a:ext cx="108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発行主体の電話番号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11C0A5B4-B58D-449C-BE71-CAC78BF06723}"/>
              </a:ext>
            </a:extLst>
          </p:cNvPr>
          <p:cNvSpPr/>
          <p:nvPr/>
        </p:nvSpPr>
        <p:spPr>
          <a:xfrm>
            <a:off x="2510978" y="7807360"/>
            <a:ext cx="100374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回答送付先の住所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B2D811AD-BBC8-47F1-A893-7BF57093DE3F}"/>
              </a:ext>
            </a:extLst>
          </p:cNvPr>
          <p:cNvSpPr/>
          <p:nvPr/>
        </p:nvSpPr>
        <p:spPr>
          <a:xfrm>
            <a:off x="1628440" y="8233392"/>
            <a:ext cx="152433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回答送付先の担当課名称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96FF2A44-B92B-40CF-9630-7C09611911D5}"/>
              </a:ext>
            </a:extLst>
          </p:cNvPr>
          <p:cNvSpPr/>
          <p:nvPr/>
        </p:nvSpPr>
        <p:spPr>
          <a:xfrm>
            <a:off x="3817487" y="8217753"/>
            <a:ext cx="76496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</p:spTree>
    <p:extLst>
      <p:ext uri="{BB962C8B-B14F-4D97-AF65-F5344CB8AC3E}">
        <p14:creationId xmlns:p14="http://schemas.microsoft.com/office/powerpoint/2010/main" val="109920879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B816620-B56B-4B1B-BA27-706921EBA332}"/>
</file>

<file path=customXml/itemProps2.xml><?xml version="1.0" encoding="utf-8"?>
<ds:datastoreItem xmlns:ds="http://schemas.openxmlformats.org/officeDocument/2006/customXml" ds:itemID="{FC67074F-2081-4E8A-938A-20ACE6B6A5AE}"/>
</file>

<file path=customXml/itemProps3.xml><?xml version="1.0" encoding="utf-8"?>
<ds:datastoreItem xmlns:ds="http://schemas.openxmlformats.org/officeDocument/2006/customXml" ds:itemID="{90AC7539-DE3D-44F2-9AF2-76C7EB9CC0D9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</TotalTime>
  <Words>644</Words>
  <Application>Microsoft Office PowerPoint</Application>
  <PresentationFormat>A4 210 x 297 mm</PresentationFormat>
  <Paragraphs>95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ＭＳ Ｐゴシック</vt:lpstr>
      <vt:lpstr>ＭＳ 明朝</vt:lpstr>
      <vt:lpstr>Arial</vt:lpstr>
      <vt:lpstr>Calibri</vt:lpstr>
      <vt:lpstr>Calibri Light</vt:lpstr>
      <vt:lpstr>Century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61</cp:revision>
  <dcterms:created xsi:type="dcterms:W3CDTF">2022-01-20T04:34:58Z</dcterms:created>
  <dcterms:modified xsi:type="dcterms:W3CDTF">2025-07-28T07:34:16Z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3cbc9498-6a22-47a7-a34b-56f9ea13694b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