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8" r:id="rId2"/>
  </p:sldIdLst>
  <p:sldSz cx="9906000" cy="6858000" type="A4"/>
  <p:notesSz cx="9144000" cy="6858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09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3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4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63" autoAdjust="0"/>
    <p:restoredTop sz="98127" autoAdjust="0"/>
  </p:normalViewPr>
  <p:slideViewPr>
    <p:cSldViewPr snapToGrid="0" showGuides="1">
      <p:cViewPr varScale="1">
        <p:scale>
          <a:sx n="106" d="100"/>
          <a:sy n="106" d="100"/>
        </p:scale>
        <p:origin x="1896" y="102"/>
      </p:cViewPr>
      <p:guideLst>
        <p:guide orient="horz" pos="2183"/>
        <p:guide pos="309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commentAuthors" Target="commentAuthors.xml"/><Relationship Id="rId10" Type="http://schemas.openxmlformats.org/officeDocument/2006/relationships/customXml" Target="../customXml/item1.xml"/><Relationship Id="rId4" Type="http://schemas.openxmlformats.org/officeDocument/2006/relationships/tags" Target="tags/tag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21646D-5E3C-4652-BFD3-97CCB1E04F91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900363" y="857250"/>
            <a:ext cx="33432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108C93-5C78-4561-9B7D-B390292778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3093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108C93-5C78-4561-9B7D-B390292778B6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51107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6656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15793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6045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6077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5296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732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1953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2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41647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4578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9076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aphicFrame>
        <p:nvGraphicFramePr>
          <p:cNvPr id="7" name="オブジェクト 6" hidden="1">
            <a:extLst>
              <a:ext uri="{FF2B5EF4-FFF2-40B4-BE49-F238E27FC236}">
                <a16:creationId xmlns:a16="http://schemas.microsoft.com/office/drawing/2014/main" id="{7A3D7FFC-DED4-444A-9501-725964A5FD2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973829859"/>
              </p:ext>
            </p:extLst>
          </p:nvPr>
        </p:nvGraphicFramePr>
        <p:xfrm>
          <a:off x="2294" y="1100"/>
          <a:ext cx="2294" cy="10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7" name="オブジェクト 6" hidden="1">
                        <a:extLst>
                          <a:ext uri="{FF2B5EF4-FFF2-40B4-BE49-F238E27FC236}">
                            <a16:creationId xmlns:a16="http://schemas.microsoft.com/office/drawing/2014/main" id="{7A3D7FFC-DED4-444A-9501-725964A5FD2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2294" y="1100"/>
                        <a:ext cx="2294" cy="10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9577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587585772"/>
              </p:ext>
            </p:extLst>
          </p:nvPr>
        </p:nvGraphicFramePr>
        <p:xfrm>
          <a:off x="2580177" y="1100"/>
          <a:ext cx="1099" cy="10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4" imgW="353" imgH="318" progId="TCLayout.ActiveDocument.1">
                  <p:embed/>
                </p:oleObj>
              </mc:Choice>
              <mc:Fallback>
                <p:oleObj name="think-cell スライド" r:id="rId4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580177" y="1100"/>
                        <a:ext cx="1099" cy="10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表 13">
            <a:extLst>
              <a:ext uri="{FF2B5EF4-FFF2-40B4-BE49-F238E27FC236}">
                <a16:creationId xmlns:a16="http://schemas.microsoft.com/office/drawing/2014/main" id="{8C0DF0F5-200B-43E1-8DB4-9AC12BCCC1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0952966"/>
              </p:ext>
            </p:extLst>
          </p:nvPr>
        </p:nvGraphicFramePr>
        <p:xfrm>
          <a:off x="6434125" y="3099997"/>
          <a:ext cx="2592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281364378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21017782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44636130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78708129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07083025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96870266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31918643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1414882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31160999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93654783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91788677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08446501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01645570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71714185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6793276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93555751"/>
                    </a:ext>
                  </a:extLst>
                </a:gridCol>
              </a:tblGrid>
              <a:tr h="180000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資格取得年月日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資格喪失年月日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323717"/>
                  </a:ext>
                </a:extLst>
              </a:tr>
              <a:tr h="1800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8527483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0179137"/>
                  </a:ext>
                </a:extLst>
              </a:tr>
            </a:tbl>
          </a:graphicData>
        </a:graphic>
      </p:graphicFrame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EBDAEB49-9BBD-4476-BC0A-754FCA180156}"/>
              </a:ext>
            </a:extLst>
          </p:cNvPr>
          <p:cNvSpPr/>
          <p:nvPr/>
        </p:nvSpPr>
        <p:spPr>
          <a:xfrm>
            <a:off x="65433" y="590915"/>
            <a:ext cx="5207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D6EB118F-1270-42DD-A723-1F16E02A92D5}"/>
              </a:ext>
            </a:extLst>
          </p:cNvPr>
          <p:cNvSpPr/>
          <p:nvPr/>
        </p:nvSpPr>
        <p:spPr>
          <a:xfrm>
            <a:off x="118572" y="5493740"/>
            <a:ext cx="4536000" cy="18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8000" rtlCol="0" anchor="b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92075" algn="l"/>
              </a:tabLs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[ 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申請情報 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]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6149E7FF-259F-4CA8-BA7A-F26C96717545}"/>
              </a:ext>
            </a:extLst>
          </p:cNvPr>
          <p:cNvSpPr/>
          <p:nvPr/>
        </p:nvSpPr>
        <p:spPr>
          <a:xfrm>
            <a:off x="3837000" y="674589"/>
            <a:ext cx="2232000" cy="18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zh-TW" altLang="en-US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被保護者異動訂正連絡票（国保連用）</a:t>
            </a:r>
            <a:endParaRPr kumimoji="1" lang="ja-JP" altLang="en-US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8C64D187-48CA-4B1E-9528-1BD03FA520FD}"/>
              </a:ext>
            </a:extLst>
          </p:cNvPr>
          <p:cNvSpPr/>
          <p:nvPr/>
        </p:nvSpPr>
        <p:spPr>
          <a:xfrm>
            <a:off x="8520036" y="566201"/>
            <a:ext cx="61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7A45EC1F-9A95-478B-80E4-2CA241332C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4251138"/>
              </p:ext>
            </p:extLst>
          </p:nvPr>
        </p:nvGraphicFramePr>
        <p:xfrm>
          <a:off x="4811579" y="1015459"/>
          <a:ext cx="1296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67110464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69271567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49914862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7668410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82509423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69321090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6146895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668211822"/>
                    </a:ext>
                  </a:extLst>
                </a:gridCol>
              </a:tblGrid>
              <a:tr h="180000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訂正年月日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3513949"/>
                  </a:ext>
                </a:extLst>
              </a:tr>
              <a:tr h="1800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098401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2478249"/>
                  </a:ext>
                </a:extLst>
              </a:tr>
            </a:tbl>
          </a:graphicData>
        </a:graphic>
      </p:graphicFrame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B5344E51-246F-4426-881D-B3D6A7C39C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4146355"/>
              </p:ext>
            </p:extLst>
          </p:nvPr>
        </p:nvGraphicFramePr>
        <p:xfrm>
          <a:off x="6261219" y="1015459"/>
          <a:ext cx="810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406606921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03678875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35473970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5971257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252004772"/>
                    </a:ext>
                  </a:extLst>
                </a:gridCol>
              </a:tblGrid>
              <a:tr h="36000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訂正区分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761060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0665305"/>
                  </a:ext>
                </a:extLst>
              </a:tr>
            </a:tbl>
          </a:graphicData>
        </a:graphic>
      </p:graphicFrame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E43A9F31-4F3E-42DF-AF84-5D7E01F6E3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9251826"/>
              </p:ext>
            </p:extLst>
          </p:nvPr>
        </p:nvGraphicFramePr>
        <p:xfrm>
          <a:off x="118572" y="2055870"/>
          <a:ext cx="648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207277964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86367907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0170094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1935766"/>
                    </a:ext>
                  </a:extLst>
                </a:gridCol>
              </a:tblGrid>
              <a:tr h="360000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異動事由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7324404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834931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850467"/>
                  </a:ext>
                </a:extLst>
              </a:tr>
            </a:tbl>
          </a:graphicData>
        </a:graphic>
      </p:graphicFrame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03C0A04B-B196-44C7-A919-9A1B75A058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3379965"/>
              </p:ext>
            </p:extLst>
          </p:nvPr>
        </p:nvGraphicFramePr>
        <p:xfrm>
          <a:off x="1251103" y="2055870"/>
          <a:ext cx="5022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131344925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37438365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97155977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0282905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6730919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9614180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3471383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02551800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58810813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82476081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15845676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0211722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58669100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51350556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43654977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30461952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87488808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16013866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02754949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00102443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3121683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72704135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02557655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07143915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21471616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45078156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21847515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05577379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73299541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58805322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868769764"/>
                    </a:ext>
                  </a:extLst>
                </a:gridCol>
              </a:tblGrid>
              <a:tr h="180000">
                <a:tc rowSpan="2" gridSpan="20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被保護者氏名（カナ）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1614870"/>
                  </a:ext>
                </a:extLst>
              </a:tr>
              <a:tr h="180000">
                <a:tc gridSpan="20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5099406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3876323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8518673"/>
                  </a:ext>
                </a:extLst>
              </a:tr>
            </a:tbl>
          </a:graphicData>
        </a:graphic>
      </p:graphicFrame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FFFFB581-FBE5-48D4-8643-5A0BDEA015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0044830"/>
              </p:ext>
            </p:extLst>
          </p:nvPr>
        </p:nvGraphicFramePr>
        <p:xfrm>
          <a:off x="6434125" y="2055870"/>
          <a:ext cx="1296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193001328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55593358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78773377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44361665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96599054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56177348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49524456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623876231"/>
                    </a:ext>
                  </a:extLst>
                </a:gridCol>
              </a:tblGrid>
              <a:tr h="360000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住所地郵便番号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8561123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6816333"/>
                  </a:ext>
                </a:extLst>
              </a:tr>
            </a:tbl>
          </a:graphicData>
        </a:graphic>
      </p:graphicFrame>
      <p:graphicFrame>
        <p:nvGraphicFramePr>
          <p:cNvPr id="12" name="表 11">
            <a:extLst>
              <a:ext uri="{FF2B5EF4-FFF2-40B4-BE49-F238E27FC236}">
                <a16:creationId xmlns:a16="http://schemas.microsoft.com/office/drawing/2014/main" id="{6EC0CD19-BE44-4B12-A1AE-15B783883E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2035551"/>
              </p:ext>
            </p:extLst>
          </p:nvPr>
        </p:nvGraphicFramePr>
        <p:xfrm>
          <a:off x="118572" y="3099997"/>
          <a:ext cx="3726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228818589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2287154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04423915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18504460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63441258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1641089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6967962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35499406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11788275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97776825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69298776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81245750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03013996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80066178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46184520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15672878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98098546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05148079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9090161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49793754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2657553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99323714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379839341"/>
                    </a:ext>
                  </a:extLst>
                </a:gridCol>
              </a:tblGrid>
              <a:tr h="180000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みなし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要介護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有効期間開始年月日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有効期間終了年月日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0774511"/>
                  </a:ext>
                </a:extLst>
              </a:tr>
              <a:tr h="180000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区分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状態等区分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818380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altLang="ja-JP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0838098"/>
                  </a:ext>
                </a:extLst>
              </a:tr>
            </a:tbl>
          </a:graphicData>
        </a:graphic>
      </p:graphicFrame>
      <p:graphicFrame>
        <p:nvGraphicFramePr>
          <p:cNvPr id="13" name="表 12">
            <a:extLst>
              <a:ext uri="{FF2B5EF4-FFF2-40B4-BE49-F238E27FC236}">
                <a16:creationId xmlns:a16="http://schemas.microsoft.com/office/drawing/2014/main" id="{8EF97B58-7052-4C0A-8CD2-CF41F8D995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7100097"/>
              </p:ext>
            </p:extLst>
          </p:nvPr>
        </p:nvGraphicFramePr>
        <p:xfrm>
          <a:off x="4318879" y="3099997"/>
          <a:ext cx="810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406114238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42829451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66646654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4852270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782167121"/>
                    </a:ext>
                  </a:extLst>
                </a:gridCol>
              </a:tblGrid>
              <a:tr h="18000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公費負担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7796048"/>
                  </a:ext>
                </a:extLst>
              </a:tr>
              <a:tr h="18000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上限額減額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384977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7128020"/>
                  </a:ext>
                </a:extLst>
              </a:tr>
            </a:tbl>
          </a:graphicData>
        </a:graphic>
      </p:graphicFrame>
      <p:graphicFrame>
        <p:nvGraphicFramePr>
          <p:cNvPr id="18" name="表 17">
            <a:extLst>
              <a:ext uri="{FF2B5EF4-FFF2-40B4-BE49-F238E27FC236}">
                <a16:creationId xmlns:a16="http://schemas.microsoft.com/office/drawing/2014/main" id="{ABCA969F-6FC6-47F4-AABB-AE4FF3CACE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2959968"/>
              </p:ext>
            </p:extLst>
          </p:nvPr>
        </p:nvGraphicFramePr>
        <p:xfrm>
          <a:off x="118572" y="4144125"/>
          <a:ext cx="4698000" cy="792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222471809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4624206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81106294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53396006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13109056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67864558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87402456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2569700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50249823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32965150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65266446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3635662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34995774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2220644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24967722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90859712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58548943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25279726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57727205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09317088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40593491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14156515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39346596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9183663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64239192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01135709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64340584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80158943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011197940"/>
                    </a:ext>
                  </a:extLst>
                </a:gridCol>
              </a:tblGrid>
              <a:tr h="180000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計画作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居宅介護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適用開始年月日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適用終了年月日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5996781"/>
                  </a:ext>
                </a:extLst>
              </a:tr>
              <a:tr h="180000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成区分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支援事業者等番号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4294242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0176799"/>
                  </a:ext>
                </a:extLst>
              </a:tr>
            </a:tbl>
          </a:graphicData>
        </a:graphic>
      </p:graphicFrame>
      <p:graphicFrame>
        <p:nvGraphicFramePr>
          <p:cNvPr id="19" name="表 18">
            <a:extLst>
              <a:ext uri="{FF2B5EF4-FFF2-40B4-BE49-F238E27FC236}">
                <a16:creationId xmlns:a16="http://schemas.microsoft.com/office/drawing/2014/main" id="{DC174776-CD1C-47D3-94EC-459D514B7F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5223038"/>
              </p:ext>
            </p:extLst>
          </p:nvPr>
        </p:nvGraphicFramePr>
        <p:xfrm>
          <a:off x="5128879" y="4144125"/>
          <a:ext cx="4212000" cy="1224000"/>
        </p:xfrm>
        <a:graphic>
          <a:graphicData uri="http://schemas.openxmlformats.org/drawingml/2006/table">
            <a:tbl>
              <a:tblPr/>
              <a:tblGrid>
                <a:gridCol w="648000">
                  <a:extLst>
                    <a:ext uri="{9D8B030D-6E8A-4147-A177-3AD203B41FA5}">
                      <a16:colId xmlns:a16="http://schemas.microsoft.com/office/drawing/2014/main" val="243571531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10956549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59602721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75155418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55197037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61146777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15745499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80452604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32240945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83396458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80759132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7925224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32654182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18895505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79263185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3987561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61992872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57103088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09504948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78100006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64688450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2858215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40447178"/>
                    </a:ext>
                  </a:extLst>
                </a:gridCol>
              </a:tblGrid>
              <a:tr h="1800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区分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支給限度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上限管理適用開始年月日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上限管理適用終了年月日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0515413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基準額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8180934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支給限度</a:t>
                      </a:r>
                      <a:b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基準額（旧</a:t>
                      </a:r>
                      <a:b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訪問通所）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altLang="ja-JP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7654127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旧短期</a:t>
                      </a:r>
                      <a:b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入所</a:t>
                      </a:r>
                      <a:r>
                        <a:rPr lang="en-US" altLang="ja-JP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0312978"/>
                  </a:ext>
                </a:extLst>
              </a:tr>
            </a:tbl>
          </a:graphicData>
        </a:graphic>
      </p:graphicFrame>
      <p:graphicFrame>
        <p:nvGraphicFramePr>
          <p:cNvPr id="20" name="表 19">
            <a:extLst>
              <a:ext uri="{FF2B5EF4-FFF2-40B4-BE49-F238E27FC236}">
                <a16:creationId xmlns:a16="http://schemas.microsoft.com/office/drawing/2014/main" id="{293048A6-A55C-4A7C-9C77-C7B1D4CFEF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4056889"/>
              </p:ext>
            </p:extLst>
          </p:nvPr>
        </p:nvGraphicFramePr>
        <p:xfrm>
          <a:off x="118572" y="5673740"/>
          <a:ext cx="2592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424545637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92660341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9299078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67604166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8044004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01078842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93882433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61378192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07503362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69508490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9319770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98540843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5829202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79584560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28044950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014428853"/>
                    </a:ext>
                  </a:extLst>
                </a:gridCol>
              </a:tblGrid>
              <a:tr h="180000">
                <a:tc rowSpan="2"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申請種別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変更申請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申請年月日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642272"/>
                  </a:ext>
                </a:extLst>
              </a:tr>
              <a:tr h="180000">
                <a:tc gridSpan="4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中区分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414804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3442990"/>
                  </a:ext>
                </a:extLst>
              </a:tr>
            </a:tbl>
          </a:graphicData>
        </a:graphic>
      </p:graphicFrame>
      <p:graphicFrame>
        <p:nvGraphicFramePr>
          <p:cNvPr id="21" name="表 20">
            <a:extLst>
              <a:ext uri="{FF2B5EF4-FFF2-40B4-BE49-F238E27FC236}">
                <a16:creationId xmlns:a16="http://schemas.microsoft.com/office/drawing/2014/main" id="{D1D23D1D-5F28-4E58-AE4D-89042727D7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5545020"/>
              </p:ext>
            </p:extLst>
          </p:nvPr>
        </p:nvGraphicFramePr>
        <p:xfrm>
          <a:off x="3203222" y="5673740"/>
          <a:ext cx="972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80509667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51715721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44775907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4411976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4343839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14951785"/>
                    </a:ext>
                  </a:extLst>
                </a:gridCol>
              </a:tblGrid>
              <a:tr h="180000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広域（政令市）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5306240"/>
                  </a:ext>
                </a:extLst>
              </a:tr>
              <a:tr h="180000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保険者番号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457742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99970"/>
                  </a:ext>
                </a:extLst>
              </a:tr>
            </a:tbl>
          </a:graphicData>
        </a:graphic>
      </p:graphicFrame>
      <p:graphicFrame>
        <p:nvGraphicFramePr>
          <p:cNvPr id="22" name="表 21">
            <a:extLst>
              <a:ext uri="{FF2B5EF4-FFF2-40B4-BE49-F238E27FC236}">
                <a16:creationId xmlns:a16="http://schemas.microsoft.com/office/drawing/2014/main" id="{45D2A4F0-1895-4B66-94BB-67B3D44F0D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4609742"/>
              </p:ext>
            </p:extLst>
          </p:nvPr>
        </p:nvGraphicFramePr>
        <p:xfrm>
          <a:off x="4811579" y="5673740"/>
          <a:ext cx="972000" cy="648000"/>
        </p:xfrm>
        <a:graphic>
          <a:graphicData uri="http://schemas.openxmlformats.org/drawingml/2006/table">
            <a:tbl>
              <a:tblPr/>
              <a:tblGrid>
                <a:gridCol w="972000">
                  <a:extLst>
                    <a:ext uri="{9D8B030D-6E8A-4147-A177-3AD203B41FA5}">
                      <a16:colId xmlns:a16="http://schemas.microsoft.com/office/drawing/2014/main" val="3514237449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小規模居宅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1871065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サービス利用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882989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6612882"/>
                  </a:ext>
                </a:extLst>
              </a:tr>
            </a:tbl>
          </a:graphicData>
        </a:graphic>
      </p:graphicFrame>
      <p:graphicFrame>
        <p:nvGraphicFramePr>
          <p:cNvPr id="23" name="表 22">
            <a:extLst>
              <a:ext uri="{FF2B5EF4-FFF2-40B4-BE49-F238E27FC236}">
                <a16:creationId xmlns:a16="http://schemas.microsoft.com/office/drawing/2014/main" id="{C09FED7A-B524-4BDF-A843-695C8BB92B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2420652"/>
              </p:ext>
            </p:extLst>
          </p:nvPr>
        </p:nvGraphicFramePr>
        <p:xfrm>
          <a:off x="7224036" y="727459"/>
          <a:ext cx="2592000" cy="936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378411275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42933046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3264281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94748925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17734148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52160261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64553893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8487297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1443170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85611180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0421427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0611133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59026881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6404717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67824202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969949321"/>
                    </a:ext>
                  </a:extLst>
                </a:gridCol>
              </a:tblGrid>
              <a:tr h="288000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公費負担者番号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福祉事務所名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0349978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50238"/>
                  </a:ext>
                </a:extLst>
              </a:tr>
              <a:tr h="216000">
                <a:tc gridSpan="2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担当</a:t>
                      </a:r>
                    </a:p>
                  </a:txBody>
                  <a:tcPr marL="3600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584668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11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印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6762865"/>
                  </a:ext>
                </a:extLst>
              </a:tr>
            </a:tbl>
          </a:graphicData>
        </a:graphic>
      </p:graphicFrame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99E6CEAA-83BE-4B2B-BEA5-C5799EA010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44612"/>
              </p:ext>
            </p:extLst>
          </p:nvPr>
        </p:nvGraphicFramePr>
        <p:xfrm>
          <a:off x="1583222" y="1015459"/>
          <a:ext cx="1620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318903787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21577063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68052005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78834219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11283275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60196860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9926817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09743568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31145244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85668304"/>
                    </a:ext>
                  </a:extLst>
                </a:gridCol>
              </a:tblGrid>
              <a:tr h="360000"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被保険者番号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257685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822087"/>
                  </a:ext>
                </a:extLst>
              </a:tr>
            </a:tbl>
          </a:graphicData>
        </a:graphic>
      </p:graphicFrame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2525B1CF-726D-452C-BB15-308D7E198F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4916415"/>
              </p:ext>
            </p:extLst>
          </p:nvPr>
        </p:nvGraphicFramePr>
        <p:xfrm>
          <a:off x="3361939" y="1015459"/>
          <a:ext cx="1296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14568072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83871615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34907150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02868984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86912944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93769716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85427635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937544990"/>
                    </a:ext>
                  </a:extLst>
                </a:gridCol>
              </a:tblGrid>
              <a:tr h="180000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異動年月日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0392019"/>
                  </a:ext>
                </a:extLst>
              </a:tr>
              <a:tr h="1800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23601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97804"/>
                  </a:ext>
                </a:extLst>
              </a:tr>
            </a:tbl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DF2D64B6-A34C-4264-8E72-13AD6CD665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8618916"/>
              </p:ext>
            </p:extLst>
          </p:nvPr>
        </p:nvGraphicFramePr>
        <p:xfrm>
          <a:off x="118572" y="1015459"/>
          <a:ext cx="984550" cy="648000"/>
        </p:xfrm>
        <a:graphic>
          <a:graphicData uri="http://schemas.openxmlformats.org/drawingml/2006/table">
            <a:tbl>
              <a:tblPr/>
              <a:tblGrid>
                <a:gridCol w="168275">
                  <a:extLst>
                    <a:ext uri="{9D8B030D-6E8A-4147-A177-3AD203B41FA5}">
                      <a16:colId xmlns:a16="http://schemas.microsoft.com/office/drawing/2014/main" val="341918160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1374922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72136314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8713778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350235043"/>
                    </a:ext>
                  </a:extLst>
                </a:gridCol>
                <a:gridCol w="168275">
                  <a:extLst>
                    <a:ext uri="{9D8B030D-6E8A-4147-A177-3AD203B41FA5}">
                      <a16:colId xmlns:a16="http://schemas.microsoft.com/office/drawing/2014/main" val="1043471125"/>
                    </a:ext>
                  </a:extLst>
                </a:gridCol>
              </a:tblGrid>
              <a:tr h="360000">
                <a:tc gridSpan="6">
                  <a:txBody>
                    <a:bodyPr/>
                    <a:lstStyle/>
                    <a:p>
                      <a:pPr algn="dist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証記載保険者</a:t>
                      </a:r>
                      <a:b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番号</a:t>
                      </a:r>
                    </a:p>
                  </a:txBody>
                  <a:tcPr marL="142875" marR="14287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499867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3901974"/>
                  </a:ext>
                </a:extLst>
              </a:tr>
            </a:tbl>
          </a:graphicData>
        </a:graphic>
      </p:graphicFrame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918242CB-12A9-4347-818B-C0B0297EB8F4}"/>
              </a:ext>
            </a:extLst>
          </p:cNvPr>
          <p:cNvSpPr/>
          <p:nvPr/>
        </p:nvSpPr>
        <p:spPr>
          <a:xfrm>
            <a:off x="118572" y="3960408"/>
            <a:ext cx="4536000" cy="18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8000" rtlCol="0" anchor="b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92075" algn="l"/>
              </a:tabLs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[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居宅サービス計画（介護予防サービス計画）届出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]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1DB936C4-B5FA-414A-BD99-01E1FEF8ABB7}"/>
              </a:ext>
            </a:extLst>
          </p:cNvPr>
          <p:cNvSpPr/>
          <p:nvPr/>
        </p:nvSpPr>
        <p:spPr>
          <a:xfrm>
            <a:off x="118572" y="2920581"/>
            <a:ext cx="4536000" cy="18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8000" rtlCol="0" anchor="b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92075" algn="l"/>
              </a:tabLs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[ 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要介護認定等 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]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2A8C175F-DC40-46A2-B718-200C4616F16D}"/>
              </a:ext>
            </a:extLst>
          </p:cNvPr>
          <p:cNvSpPr/>
          <p:nvPr/>
        </p:nvSpPr>
        <p:spPr>
          <a:xfrm>
            <a:off x="6434125" y="2920581"/>
            <a:ext cx="2556000" cy="18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8000" rtlCol="0" anchor="b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92075" algn="l"/>
              </a:tabLs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[ 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資格 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]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19782C1E-D36D-44B3-8EDC-B89899E506CF}"/>
              </a:ext>
            </a:extLst>
          </p:cNvPr>
          <p:cNvSpPr/>
          <p:nvPr/>
        </p:nvSpPr>
        <p:spPr>
          <a:xfrm>
            <a:off x="5128879" y="3960408"/>
            <a:ext cx="4536000" cy="18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8000" rtlCol="0" anchor="b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92075" algn="l"/>
              </a:tabLs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[ 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支給限度額 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]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9BFF1130-736C-48D7-84AE-FA2EE15D7558}"/>
              </a:ext>
            </a:extLst>
          </p:cNvPr>
          <p:cNvSpPr/>
          <p:nvPr/>
        </p:nvSpPr>
        <p:spPr>
          <a:xfrm>
            <a:off x="9178925" y="523037"/>
            <a:ext cx="637111" cy="172764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8000" rtlCol="0" anchor="b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>
                <a:tab pos="92075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頁）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B613A8DE-12CB-4BF3-ADEA-8F8D12D6DAF8}"/>
              </a:ext>
            </a:extLst>
          </p:cNvPr>
          <p:cNvSpPr/>
          <p:nvPr/>
        </p:nvSpPr>
        <p:spPr>
          <a:xfrm>
            <a:off x="174322" y="1450742"/>
            <a:ext cx="82362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保険者番号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8EE2E54E-737C-4C65-8AA3-42F8A837C4D8}"/>
              </a:ext>
            </a:extLst>
          </p:cNvPr>
          <p:cNvSpPr/>
          <p:nvPr/>
        </p:nvSpPr>
        <p:spPr>
          <a:xfrm>
            <a:off x="1643951" y="1450742"/>
            <a:ext cx="1522405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被保険者番号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6966ABA9-D9F1-4982-8169-189C66EFED43}"/>
              </a:ext>
            </a:extLst>
          </p:cNvPr>
          <p:cNvSpPr/>
          <p:nvPr/>
        </p:nvSpPr>
        <p:spPr>
          <a:xfrm>
            <a:off x="3408394" y="1450742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異動年月日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62BAAC7C-81C1-4D4E-8743-1B9BD7DE0E08}"/>
              </a:ext>
            </a:extLst>
          </p:cNvPr>
          <p:cNvSpPr/>
          <p:nvPr/>
        </p:nvSpPr>
        <p:spPr>
          <a:xfrm>
            <a:off x="4916488" y="1450742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訂正年月日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65D2C9E1-C6C7-48D8-B79F-EF7160F69F10}"/>
              </a:ext>
            </a:extLst>
          </p:cNvPr>
          <p:cNvSpPr/>
          <p:nvPr/>
        </p:nvSpPr>
        <p:spPr>
          <a:xfrm>
            <a:off x="6321818" y="1640873"/>
            <a:ext cx="68797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訂正区分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AF2BDFBF-1641-490C-88B3-99B7B6E711AF}"/>
              </a:ext>
            </a:extLst>
          </p:cNvPr>
          <p:cNvSpPr/>
          <p:nvPr/>
        </p:nvSpPr>
        <p:spPr>
          <a:xfrm>
            <a:off x="7262615" y="1065859"/>
            <a:ext cx="116701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公費負担者番号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8450977E-EE5D-47C2-8B40-07792D8A13CB}"/>
              </a:ext>
            </a:extLst>
          </p:cNvPr>
          <p:cNvSpPr/>
          <p:nvPr/>
        </p:nvSpPr>
        <p:spPr>
          <a:xfrm>
            <a:off x="8598147" y="1065930"/>
            <a:ext cx="116701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2F5BD439-C7C5-4F57-A64D-0718006A8154}"/>
              </a:ext>
            </a:extLst>
          </p:cNvPr>
          <p:cNvSpPr/>
          <p:nvPr/>
        </p:nvSpPr>
        <p:spPr>
          <a:xfrm>
            <a:off x="149225" y="2486306"/>
            <a:ext cx="5588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異動事由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9B0C78E4-05DA-464F-A144-2A3D71F1A3E2}"/>
              </a:ext>
            </a:extLst>
          </p:cNvPr>
          <p:cNvSpPr/>
          <p:nvPr/>
        </p:nvSpPr>
        <p:spPr>
          <a:xfrm>
            <a:off x="1303822" y="2482950"/>
            <a:ext cx="309672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被保護者氏名カナ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038A2932-09D2-466B-93B5-7E8C49100D99}"/>
              </a:ext>
            </a:extLst>
          </p:cNvPr>
          <p:cNvSpPr/>
          <p:nvPr/>
        </p:nvSpPr>
        <p:spPr>
          <a:xfrm>
            <a:off x="4582794" y="2484526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88032D22-2D45-42D5-898A-02FD6C1A5CF7}"/>
              </a:ext>
            </a:extLst>
          </p:cNvPr>
          <p:cNvSpPr/>
          <p:nvPr/>
        </p:nvSpPr>
        <p:spPr>
          <a:xfrm>
            <a:off x="174322" y="3475733"/>
            <a:ext cx="388602" cy="27226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みなし区分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4F2274CB-5C41-4A6D-B841-1305EF8A002C}"/>
              </a:ext>
            </a:extLst>
          </p:cNvPr>
          <p:cNvSpPr/>
          <p:nvPr/>
        </p:nvSpPr>
        <p:spPr>
          <a:xfrm>
            <a:off x="6525134" y="2483146"/>
            <a:ext cx="113489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居住地郵便番号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15266EBB-FAB1-40B4-AAD5-DC082F08B943}"/>
              </a:ext>
            </a:extLst>
          </p:cNvPr>
          <p:cNvSpPr/>
          <p:nvPr/>
        </p:nvSpPr>
        <p:spPr>
          <a:xfrm>
            <a:off x="638354" y="3466804"/>
            <a:ext cx="557033" cy="27226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要介護状態区分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D4D76FE8-435E-4CC7-952E-B8BC875C327E}"/>
              </a:ext>
            </a:extLst>
          </p:cNvPr>
          <p:cNvSpPr/>
          <p:nvPr/>
        </p:nvSpPr>
        <p:spPr>
          <a:xfrm>
            <a:off x="1341431" y="3538136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有効期間開始年月日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052314B9-7D8E-4949-8F36-83E778CD7179}"/>
              </a:ext>
            </a:extLst>
          </p:cNvPr>
          <p:cNvSpPr/>
          <p:nvPr/>
        </p:nvSpPr>
        <p:spPr>
          <a:xfrm>
            <a:off x="2620271" y="3533969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有効期間終了年月日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46E26D6C-16C7-409D-A6FF-7C1BD8E22FFE}"/>
              </a:ext>
            </a:extLst>
          </p:cNvPr>
          <p:cNvSpPr/>
          <p:nvPr/>
        </p:nvSpPr>
        <p:spPr>
          <a:xfrm>
            <a:off x="4400550" y="3473953"/>
            <a:ext cx="657225" cy="25311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公費負担上限額減額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6FFA2B71-D7D1-4F17-AC8F-B4795A713809}"/>
              </a:ext>
            </a:extLst>
          </p:cNvPr>
          <p:cNvSpPr/>
          <p:nvPr/>
        </p:nvSpPr>
        <p:spPr>
          <a:xfrm>
            <a:off x="6567856" y="3533969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資格取得年月日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46C3672D-E266-4FF9-8314-EA1D8432ABE3}"/>
              </a:ext>
            </a:extLst>
          </p:cNvPr>
          <p:cNvSpPr/>
          <p:nvPr/>
        </p:nvSpPr>
        <p:spPr>
          <a:xfrm>
            <a:off x="7836435" y="3542375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資格喪失年月日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5E192544-48BF-4374-94F3-2E9A61A19649}"/>
              </a:ext>
            </a:extLst>
          </p:cNvPr>
          <p:cNvSpPr/>
          <p:nvPr/>
        </p:nvSpPr>
        <p:spPr>
          <a:xfrm>
            <a:off x="148955" y="4536535"/>
            <a:ext cx="413970" cy="39958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計画作成区分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094AC04F-E780-4B40-B4E5-1987C80CB627}"/>
              </a:ext>
            </a:extLst>
          </p:cNvPr>
          <p:cNvSpPr/>
          <p:nvPr/>
        </p:nvSpPr>
        <p:spPr>
          <a:xfrm>
            <a:off x="674680" y="4671529"/>
            <a:ext cx="151606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居宅介護支援事業者等番号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FD3A5860-9D6F-41DE-A2C0-BECF5655D397}"/>
              </a:ext>
            </a:extLst>
          </p:cNvPr>
          <p:cNvSpPr/>
          <p:nvPr/>
        </p:nvSpPr>
        <p:spPr>
          <a:xfrm>
            <a:off x="2336893" y="4671529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適用開始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5F965AD1-80A8-46B0-A56F-92A274C4D8AE}"/>
              </a:ext>
            </a:extLst>
          </p:cNvPr>
          <p:cNvSpPr/>
          <p:nvPr/>
        </p:nvSpPr>
        <p:spPr>
          <a:xfrm>
            <a:off x="3629137" y="4668883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適用終了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9CA8CFFA-DD5B-4EDC-962E-D6BE36ADCE68}"/>
              </a:ext>
            </a:extLst>
          </p:cNvPr>
          <p:cNvSpPr/>
          <p:nvPr/>
        </p:nvSpPr>
        <p:spPr>
          <a:xfrm>
            <a:off x="5888040" y="4668882"/>
            <a:ext cx="771840" cy="16864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支給限度基準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2AAE210C-781C-4FE1-9725-5AA90C06B8BC}"/>
              </a:ext>
            </a:extLst>
          </p:cNvPr>
          <p:cNvSpPr/>
          <p:nvPr/>
        </p:nvSpPr>
        <p:spPr>
          <a:xfrm>
            <a:off x="5875299" y="5103222"/>
            <a:ext cx="771840" cy="16864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支給限度基準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AE330A19-4EA1-4DA9-9DA0-C7E75DF6D5A0}"/>
              </a:ext>
            </a:extLst>
          </p:cNvPr>
          <p:cNvSpPr/>
          <p:nvPr/>
        </p:nvSpPr>
        <p:spPr>
          <a:xfrm>
            <a:off x="6784975" y="4672469"/>
            <a:ext cx="1210042" cy="16864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管理期間開始年月日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6C382371-EF26-484D-9673-303F37FA4000}"/>
              </a:ext>
            </a:extLst>
          </p:cNvPr>
          <p:cNvSpPr/>
          <p:nvPr/>
        </p:nvSpPr>
        <p:spPr>
          <a:xfrm>
            <a:off x="8097104" y="4668882"/>
            <a:ext cx="1210042" cy="16864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管理期間終了年月日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A3989F22-A600-4A44-BB14-16407A012A12}"/>
              </a:ext>
            </a:extLst>
          </p:cNvPr>
          <p:cNvSpPr/>
          <p:nvPr/>
        </p:nvSpPr>
        <p:spPr>
          <a:xfrm>
            <a:off x="6803353" y="5106809"/>
            <a:ext cx="1210042" cy="16864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管理期間開始年月日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DD7E90B8-8E9B-4CE1-8E01-9C1E4AD130DF}"/>
              </a:ext>
            </a:extLst>
          </p:cNvPr>
          <p:cNvSpPr/>
          <p:nvPr/>
        </p:nvSpPr>
        <p:spPr>
          <a:xfrm>
            <a:off x="8115482" y="5103222"/>
            <a:ext cx="1210042" cy="16864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管理期間終了年月日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988D2959-0825-43D6-9B38-B780841A99D7}"/>
              </a:ext>
            </a:extLst>
          </p:cNvPr>
          <p:cNvSpPr/>
          <p:nvPr/>
        </p:nvSpPr>
        <p:spPr>
          <a:xfrm>
            <a:off x="118572" y="6087085"/>
            <a:ext cx="621997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申請種別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46F7E883-9CBB-424C-895A-E30D0495FD59}"/>
              </a:ext>
            </a:extLst>
          </p:cNvPr>
          <p:cNvSpPr/>
          <p:nvPr/>
        </p:nvSpPr>
        <p:spPr>
          <a:xfrm>
            <a:off x="804851" y="6051118"/>
            <a:ext cx="536580" cy="25193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変更申請中区分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7F922CF2-DB1C-4E90-8854-40900692582E}"/>
              </a:ext>
            </a:extLst>
          </p:cNvPr>
          <p:cNvSpPr/>
          <p:nvPr/>
        </p:nvSpPr>
        <p:spPr>
          <a:xfrm>
            <a:off x="1498438" y="6134739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C5BDB03F-4411-4D7D-B9F4-367EDBC7486F}"/>
              </a:ext>
            </a:extLst>
          </p:cNvPr>
          <p:cNvSpPr/>
          <p:nvPr/>
        </p:nvSpPr>
        <p:spPr>
          <a:xfrm>
            <a:off x="3240059" y="6112285"/>
            <a:ext cx="86997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広域保険者番号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6206F67D-B33B-44BE-9339-79DDC807B25E}"/>
              </a:ext>
            </a:extLst>
          </p:cNvPr>
          <p:cNvSpPr/>
          <p:nvPr/>
        </p:nvSpPr>
        <p:spPr>
          <a:xfrm>
            <a:off x="4862589" y="6060884"/>
            <a:ext cx="869979" cy="26085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小規模居宅サービス利用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8E05B2BD-CC83-4E60-9DEA-EE61C49FDEF5}"/>
              </a:ext>
            </a:extLst>
          </p:cNvPr>
          <p:cNvSpPr/>
          <p:nvPr/>
        </p:nvSpPr>
        <p:spPr>
          <a:xfrm>
            <a:off x="9277350" y="544619"/>
            <a:ext cx="36398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頁番号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ADFCA5CB-5DE7-4061-B2A4-E77DA24FCDF6}"/>
              </a:ext>
            </a:extLst>
          </p:cNvPr>
          <p:cNvSpPr/>
          <p:nvPr/>
        </p:nvSpPr>
        <p:spPr>
          <a:xfrm>
            <a:off x="5833150" y="2692556"/>
            <a:ext cx="36322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A1835E36-7E3E-44F9-85AE-E4770087FCE1}"/>
              </a:ext>
            </a:extLst>
          </p:cNvPr>
          <p:cNvSpPr/>
          <p:nvPr/>
        </p:nvSpPr>
        <p:spPr>
          <a:xfrm>
            <a:off x="8130205" y="1482941"/>
            <a:ext cx="79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担当者役職名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0022801D-4429-4A1D-B439-A3A81B236D38}"/>
              </a:ext>
            </a:extLst>
          </p:cNvPr>
          <p:cNvSpPr/>
          <p:nvPr/>
        </p:nvSpPr>
        <p:spPr>
          <a:xfrm>
            <a:off x="9006612" y="1482941"/>
            <a:ext cx="43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担当者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C93F2C74-6910-47D8-91BA-EF0B96995953}"/>
              </a:ext>
            </a:extLst>
          </p:cNvPr>
          <p:cNvSpPr/>
          <p:nvPr/>
        </p:nvSpPr>
        <p:spPr>
          <a:xfrm>
            <a:off x="7301249" y="1479224"/>
            <a:ext cx="79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5DA239F3-F378-4C47-A43F-6EE25D6C41C4}"/>
              </a:ext>
            </a:extLst>
          </p:cNvPr>
          <p:cNvSpPr/>
          <p:nvPr/>
        </p:nvSpPr>
        <p:spPr>
          <a:xfrm>
            <a:off x="6184792" y="1440659"/>
            <a:ext cx="555927" cy="168165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修正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C25B7D0F-A442-456A-86DC-A4E1C1B12CC6}"/>
              </a:ext>
            </a:extLst>
          </p:cNvPr>
          <p:cNvSpPr/>
          <p:nvPr/>
        </p:nvSpPr>
        <p:spPr>
          <a:xfrm>
            <a:off x="6607767" y="1436905"/>
            <a:ext cx="555927" cy="168165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削除</a:t>
            </a:r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AD181E3E-9BA8-4D50-B3E8-CFA5DA459545}"/>
              </a:ext>
            </a:extLst>
          </p:cNvPr>
          <p:cNvSpPr/>
          <p:nvPr/>
        </p:nvSpPr>
        <p:spPr>
          <a:xfrm>
            <a:off x="5835986" y="2418150"/>
            <a:ext cx="387274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男性</a:t>
            </a: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1E7E3369-C3B6-4BE5-B7B6-6E1D1C6401CD}"/>
              </a:ext>
            </a:extLst>
          </p:cNvPr>
          <p:cNvSpPr/>
          <p:nvPr/>
        </p:nvSpPr>
        <p:spPr>
          <a:xfrm>
            <a:off x="5835986" y="2559708"/>
            <a:ext cx="387274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女性</a:t>
            </a:r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CF2487C6-D0AE-43E0-9F13-5B5EE3FE7BE3}"/>
              </a:ext>
            </a:extLst>
          </p:cNvPr>
          <p:cNvSpPr/>
          <p:nvPr/>
        </p:nvSpPr>
        <p:spPr>
          <a:xfrm>
            <a:off x="65433" y="770331"/>
            <a:ext cx="5207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815576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A860643-BB16-4266-8D88-DA344B118DA6}"/>
</file>

<file path=customXml/itemProps2.xml><?xml version="1.0" encoding="utf-8"?>
<ds:datastoreItem xmlns:ds="http://schemas.openxmlformats.org/officeDocument/2006/customXml" ds:itemID="{923A1552-3378-4393-9429-305CCF68420F}"/>
</file>

<file path=customXml/itemProps3.xml><?xml version="1.0" encoding="utf-8"?>
<ds:datastoreItem xmlns:ds="http://schemas.openxmlformats.org/officeDocument/2006/customXml" ds:itemID="{47B122D8-07EE-4A74-884E-CAF68C47C034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</TotalTime>
  <Words>628</Words>
  <Application>Microsoft Office PowerPoint</Application>
  <PresentationFormat>A4 210 x 297 mm</PresentationFormat>
  <Paragraphs>432</Paragraphs>
  <Slides>1</Slides>
  <Notes>1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ＭＳ Ｐゴシック</vt:lpstr>
      <vt:lpstr>游ゴシック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Okano, Takumi (JP - AB 岡野 匠)</cp:lastModifiedBy>
  <cp:revision>121</cp:revision>
  <dcterms:created xsi:type="dcterms:W3CDTF">2022-01-20T04:34:58Z</dcterms:created>
  <dcterms:modified xsi:type="dcterms:W3CDTF">2023-03-10T07:05:55Z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2022-04-22T02:11:25Z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71f84798-3dac-4ba6-9c66-e90c78911323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