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150" d="100"/>
          <a:sy n="150" d="100"/>
        </p:scale>
        <p:origin x="1962" y="-2208"/>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293425EF-1CF1-4B8B-A899-76F2D27A055A}"/>
              </a:ext>
            </a:extLst>
          </p:cNvPr>
          <p:cNvGraphicFramePr>
            <a:graphicFrameLocks noGrp="1"/>
          </p:cNvGraphicFramePr>
          <p:nvPr>
            <p:extLst>
              <p:ext uri="{D42A27DB-BD31-4B8C-83A1-F6EECF244321}">
                <p14:modId xmlns:p14="http://schemas.microsoft.com/office/powerpoint/2010/main" val="710297520"/>
              </p:ext>
            </p:extLst>
          </p:nvPr>
        </p:nvGraphicFramePr>
        <p:xfrm>
          <a:off x="552181" y="3843242"/>
          <a:ext cx="5753369" cy="2515684"/>
        </p:xfrm>
        <a:graphic>
          <a:graphicData uri="http://schemas.openxmlformats.org/drawingml/2006/table">
            <a:tbl>
              <a:tblPr/>
              <a:tblGrid>
                <a:gridCol w="688111">
                  <a:extLst>
                    <a:ext uri="{9D8B030D-6E8A-4147-A177-3AD203B41FA5}">
                      <a16:colId xmlns:a16="http://schemas.microsoft.com/office/drawing/2014/main" val="3741814647"/>
                    </a:ext>
                  </a:extLst>
                </a:gridCol>
                <a:gridCol w="688111">
                  <a:extLst>
                    <a:ext uri="{9D8B030D-6E8A-4147-A177-3AD203B41FA5}">
                      <a16:colId xmlns:a16="http://schemas.microsoft.com/office/drawing/2014/main" val="340571673"/>
                    </a:ext>
                  </a:extLst>
                </a:gridCol>
                <a:gridCol w="688111">
                  <a:extLst>
                    <a:ext uri="{9D8B030D-6E8A-4147-A177-3AD203B41FA5}">
                      <a16:colId xmlns:a16="http://schemas.microsoft.com/office/drawing/2014/main" val="2229219894"/>
                    </a:ext>
                  </a:extLst>
                </a:gridCol>
                <a:gridCol w="688111">
                  <a:extLst>
                    <a:ext uri="{9D8B030D-6E8A-4147-A177-3AD203B41FA5}">
                      <a16:colId xmlns:a16="http://schemas.microsoft.com/office/drawing/2014/main" val="2645943817"/>
                    </a:ext>
                  </a:extLst>
                </a:gridCol>
                <a:gridCol w="688111">
                  <a:extLst>
                    <a:ext uri="{9D8B030D-6E8A-4147-A177-3AD203B41FA5}">
                      <a16:colId xmlns:a16="http://schemas.microsoft.com/office/drawing/2014/main" val="3763308382"/>
                    </a:ext>
                  </a:extLst>
                </a:gridCol>
                <a:gridCol w="688111">
                  <a:extLst>
                    <a:ext uri="{9D8B030D-6E8A-4147-A177-3AD203B41FA5}">
                      <a16:colId xmlns:a16="http://schemas.microsoft.com/office/drawing/2014/main" val="1383323894"/>
                    </a:ext>
                  </a:extLst>
                </a:gridCol>
                <a:gridCol w="869694">
                  <a:extLst>
                    <a:ext uri="{9D8B030D-6E8A-4147-A177-3AD203B41FA5}">
                      <a16:colId xmlns:a16="http://schemas.microsoft.com/office/drawing/2014/main" val="2458814742"/>
                    </a:ext>
                  </a:extLst>
                </a:gridCol>
                <a:gridCol w="755009">
                  <a:extLst>
                    <a:ext uri="{9D8B030D-6E8A-4147-A177-3AD203B41FA5}">
                      <a16:colId xmlns:a16="http://schemas.microsoft.com/office/drawing/2014/main" val="3266326373"/>
                    </a:ext>
                  </a:extLst>
                </a:gridCol>
              </a:tblGrid>
              <a:tr h="968404">
                <a:tc gridSpan="8">
                  <a:txBody>
                    <a:bodyPr/>
                    <a:lstStyle/>
                    <a:p>
                      <a:pPr algn="l" fontAlgn="t"/>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特記事項</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60219825"/>
                  </a:ext>
                </a:extLst>
              </a:tr>
              <a:tr h="167474">
                <a:tc>
                  <a:txBody>
                    <a:bodyPr/>
                    <a:lstStyle/>
                    <a:p>
                      <a:pPr algn="l" fontAlgn="t"/>
                      <a:endParaRPr lang="ja-JP" altLang="en-US" sz="900" b="0" i="0" u="none" strike="noStrike">
                        <a:solidFill>
                          <a:srgbClr val="5B9BD5"/>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a:noFill/>
                    </a:lnR>
                    <a:lnT w="635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1658933868"/>
                  </a:ext>
                </a:extLst>
              </a:tr>
              <a:tr h="162000">
                <a:tc>
                  <a:txBody>
                    <a:bodyPr/>
                    <a:lstStyle/>
                    <a:p>
                      <a:pPr algn="l" fontAlgn="b"/>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参考</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a:noFill/>
                    </a:lnL>
                    <a:lnR>
                      <a:noFill/>
                    </a:lnR>
                    <a:lnT>
                      <a:noFill/>
                    </a:lnT>
                    <a:lnB>
                      <a:noFill/>
                    </a:lnB>
                  </a:tcPr>
                </a:tc>
                <a:tc>
                  <a:txBody>
                    <a:bodyPr/>
                    <a:lstStyle/>
                    <a:p>
                      <a:pPr algn="l" fontAlgn="b"/>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270801939"/>
                  </a:ext>
                </a:extLst>
              </a:tr>
              <a:tr h="162000">
                <a:tc>
                  <a:txBody>
                    <a:bodyPr/>
                    <a:lstStyle/>
                    <a:p>
                      <a:pPr algn="dist"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a:t>
                      </a:r>
                    </a:p>
                  </a:txBody>
                  <a:tcPr marL="108000" marR="0" marT="360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第</a:t>
                      </a: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4</a:t>
                      </a: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条　</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保護は、生活に困窮する者が、その利用し得る資産、能力、その他あらゆるものを、その最低限度の生活の維持のために活用することを要件として行われる。</a:t>
                      </a:r>
                    </a:p>
                  </a:txBody>
                  <a:tcPr marL="0" marR="0" marT="360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3500483343"/>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647996756"/>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180975" algn="l" fontAlgn="t"/>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民法（明治</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89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号）に定める扶養義務者の扶養及び他の法律に定める扶助は、すべてこの法律による保護に優先して行われるものとする。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738002250"/>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249401978"/>
                  </a:ext>
                </a:extLst>
              </a:tr>
              <a:tr h="162000">
                <a:tc>
                  <a:txBody>
                    <a:bodyPr/>
                    <a:lstStyle/>
                    <a:p>
                      <a:pPr algn="dist"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民法第  </a:t>
                      </a: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877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a:t>
                      </a: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直系血族及び兄弟姉妹は、互いに扶養をする義務がある。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78469660"/>
                  </a:ext>
                </a:extLst>
              </a:tr>
              <a:tr h="162000">
                <a:tc>
                  <a:txBody>
                    <a:bodyPr/>
                    <a:lstStyle/>
                    <a:p>
                      <a:pPr algn="r"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180975" algn="l" fontAlgn="t"/>
                      <a:r>
                        <a:rPr kumimoji="1" lang="en-US" altLang="ja-JP" sz="900" b="0" i="0" u="none" strike="noStrike" kern="1200" dirty="0">
                          <a:solidFill>
                            <a:srgbClr val="000000"/>
                          </a:solidFill>
                          <a:effectLst/>
                          <a:latin typeface="ＭＳ Ｐゴシック" panose="020B0600070205080204" pitchFamily="50" charset="-128"/>
                          <a:ea typeface="ＭＳ Ｐゴシック" panose="020B0600070205080204" pitchFamily="50" charset="-128"/>
                          <a:cs typeface="+mn-cs"/>
                        </a:rPr>
                        <a:t>2</a:t>
                      </a: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家庭裁判所は、特別の事情があるときは、前項に規定する場合のほか、三親等内の家族間においても扶養の義務を負わせることができる。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147982051"/>
                  </a:ext>
                </a:extLst>
              </a:tr>
              <a:tr h="162000">
                <a:tc>
                  <a:txBody>
                    <a:bodyPr/>
                    <a:lstStyle/>
                    <a:p>
                      <a:pPr algn="r"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013476929"/>
                  </a:ext>
                </a:extLst>
              </a:tr>
            </a:tbl>
          </a:graphicData>
        </a:graphic>
      </p:graphicFrame>
      <p:sp>
        <p:nvSpPr>
          <p:cNvPr id="26" name="正方形/長方形 25">
            <a:extLst>
              <a:ext uri="{FF2B5EF4-FFF2-40B4-BE49-F238E27FC236}">
                <a16:creationId xmlns:a16="http://schemas.microsoft.com/office/drawing/2014/main" id="{E94E38C9-B0AE-42B0-99BF-1276B0840C25}"/>
              </a:ext>
            </a:extLst>
          </p:cNvPr>
          <p:cNvSpPr/>
          <p:nvPr/>
        </p:nvSpPr>
        <p:spPr>
          <a:xfrm>
            <a:off x="5751662" y="1373262"/>
            <a:ext cx="466725" cy="46672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28" name="正方形/長方形 27">
            <a:extLst>
              <a:ext uri="{FF2B5EF4-FFF2-40B4-BE49-F238E27FC236}">
                <a16:creationId xmlns:a16="http://schemas.microsoft.com/office/drawing/2014/main" id="{A5E72A93-FB10-4196-A6AB-418F8114D16F}"/>
              </a:ext>
            </a:extLst>
          </p:cNvPr>
          <p:cNvSpPr/>
          <p:nvPr/>
        </p:nvSpPr>
        <p:spPr>
          <a:xfrm>
            <a:off x="550629" y="79786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9" name="正方形/長方形 28">
            <a:extLst>
              <a:ext uri="{FF2B5EF4-FFF2-40B4-BE49-F238E27FC236}">
                <a16:creationId xmlns:a16="http://schemas.microsoft.com/office/drawing/2014/main" id="{44CBEC59-59F5-48BC-B30D-F6052DFF1E80}"/>
              </a:ext>
            </a:extLst>
          </p:cNvPr>
          <p:cNvSpPr/>
          <p:nvPr/>
        </p:nvSpPr>
        <p:spPr>
          <a:xfrm>
            <a:off x="550629" y="96059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1" name="正方形/長方形 30">
            <a:extLst>
              <a:ext uri="{FF2B5EF4-FFF2-40B4-BE49-F238E27FC236}">
                <a16:creationId xmlns:a16="http://schemas.microsoft.com/office/drawing/2014/main" id="{C5438BFE-ED8E-49E7-BFB3-B189C00EF6B4}"/>
              </a:ext>
            </a:extLst>
          </p:cNvPr>
          <p:cNvSpPr/>
          <p:nvPr/>
        </p:nvSpPr>
        <p:spPr>
          <a:xfrm>
            <a:off x="550629"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282159E2-C7AA-4082-B1F8-83685A61EA3A}"/>
              </a:ext>
            </a:extLst>
          </p:cNvPr>
          <p:cNvSpPr/>
          <p:nvPr/>
        </p:nvSpPr>
        <p:spPr>
          <a:xfrm>
            <a:off x="550629" y="1124798"/>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4" name="正方形/長方形 33">
            <a:extLst>
              <a:ext uri="{FF2B5EF4-FFF2-40B4-BE49-F238E27FC236}">
                <a16:creationId xmlns:a16="http://schemas.microsoft.com/office/drawing/2014/main" id="{0B37F66A-66C2-4A36-A8BF-831BD72604C4}"/>
              </a:ext>
            </a:extLst>
          </p:cNvPr>
          <p:cNvSpPr/>
          <p:nvPr/>
        </p:nvSpPr>
        <p:spPr>
          <a:xfrm>
            <a:off x="1306629" y="112479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5" name="正方形/長方形 34">
            <a:extLst>
              <a:ext uri="{FF2B5EF4-FFF2-40B4-BE49-F238E27FC236}">
                <a16:creationId xmlns:a16="http://schemas.microsoft.com/office/drawing/2014/main" id="{7AE5D348-7954-415D-BD78-227512031EA1}"/>
              </a:ext>
            </a:extLst>
          </p:cNvPr>
          <p:cNvSpPr/>
          <p:nvPr/>
        </p:nvSpPr>
        <p:spPr>
          <a:xfrm>
            <a:off x="550629" y="1438292"/>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36" name="正方形/長方形 35">
            <a:extLst>
              <a:ext uri="{FF2B5EF4-FFF2-40B4-BE49-F238E27FC236}">
                <a16:creationId xmlns:a16="http://schemas.microsoft.com/office/drawing/2014/main" id="{7EE83045-58EE-4B38-AE81-E0D28BD94329}"/>
              </a:ext>
            </a:extLst>
          </p:cNvPr>
          <p:cNvSpPr/>
          <p:nvPr/>
        </p:nvSpPr>
        <p:spPr>
          <a:xfrm>
            <a:off x="1884729" y="128154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宛名欄備考情報</a:t>
            </a:r>
          </a:p>
        </p:txBody>
      </p:sp>
      <p:sp>
        <p:nvSpPr>
          <p:cNvPr id="38" name="正方形/長方形 37">
            <a:extLst>
              <a:ext uri="{FF2B5EF4-FFF2-40B4-BE49-F238E27FC236}">
                <a16:creationId xmlns:a16="http://schemas.microsoft.com/office/drawing/2014/main" id="{2DA509CE-0B5D-4D9C-94D3-0995ACAE6BBD}"/>
              </a:ext>
            </a:extLst>
          </p:cNvPr>
          <p:cNvSpPr/>
          <p:nvPr/>
        </p:nvSpPr>
        <p:spPr>
          <a:xfrm>
            <a:off x="5773637" y="96059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9" name="正方形/長方形 38">
            <a:extLst>
              <a:ext uri="{FF2B5EF4-FFF2-40B4-BE49-F238E27FC236}">
                <a16:creationId xmlns:a16="http://schemas.microsoft.com/office/drawing/2014/main" id="{326E754B-4592-4280-97F3-E2A9F41894DC}"/>
              </a:ext>
            </a:extLst>
          </p:cNvPr>
          <p:cNvSpPr/>
          <p:nvPr/>
        </p:nvSpPr>
        <p:spPr>
          <a:xfrm>
            <a:off x="5682337" y="1124798"/>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1" name="正方形/長方形 40">
            <a:extLst>
              <a:ext uri="{FF2B5EF4-FFF2-40B4-BE49-F238E27FC236}">
                <a16:creationId xmlns:a16="http://schemas.microsoft.com/office/drawing/2014/main" id="{54B094AB-91EC-4D53-B704-95E44B019E28}"/>
              </a:ext>
            </a:extLst>
          </p:cNvPr>
          <p:cNvSpPr/>
          <p:nvPr/>
        </p:nvSpPr>
        <p:spPr>
          <a:xfrm>
            <a:off x="3841373" y="143829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2" name="正方形/長方形 41">
            <a:extLst>
              <a:ext uri="{FF2B5EF4-FFF2-40B4-BE49-F238E27FC236}">
                <a16:creationId xmlns:a16="http://schemas.microsoft.com/office/drawing/2014/main" id="{DF204F57-962A-4036-904E-351550904B14}"/>
              </a:ext>
            </a:extLst>
          </p:cNvPr>
          <p:cNvSpPr/>
          <p:nvPr/>
        </p:nvSpPr>
        <p:spPr>
          <a:xfrm>
            <a:off x="4767942" y="143829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51529D76-B447-4130-8466-16532F36B590}"/>
              </a:ext>
            </a:extLst>
          </p:cNvPr>
          <p:cNvSpPr/>
          <p:nvPr/>
        </p:nvSpPr>
        <p:spPr>
          <a:xfrm>
            <a:off x="4767942" y="160662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5" name="Rectangle 109">
            <a:extLst>
              <a:ext uri="{FF2B5EF4-FFF2-40B4-BE49-F238E27FC236}">
                <a16:creationId xmlns:a16="http://schemas.microsoft.com/office/drawing/2014/main" id="{76E9547D-C1E9-4420-AE5F-F218C212DFD1}"/>
              </a:ext>
            </a:extLst>
          </p:cNvPr>
          <p:cNvSpPr>
            <a:spLocks noChangeArrowheads="1"/>
          </p:cNvSpPr>
          <p:nvPr/>
        </p:nvSpPr>
        <p:spPr bwMode="auto">
          <a:xfrm>
            <a:off x="551747" y="2090216"/>
            <a:ext cx="5759748"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生活保護法による保護の決定に伴う扶養義務について</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照会</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BF0D3A0B-8156-4A77-9B4A-D8BB43FD870F}"/>
              </a:ext>
            </a:extLst>
          </p:cNvPr>
          <p:cNvSpPr/>
          <p:nvPr/>
        </p:nvSpPr>
        <p:spPr>
          <a:xfrm>
            <a:off x="564815" y="2590375"/>
            <a:ext cx="5743708" cy="123143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t">
              <a:spcBef>
                <a:spcPts val="100"/>
              </a:spcBef>
            </a:pP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あなたの　　　　　にあたる 　　　　　　　　　　　　　　　さんは生活保護法による保護を申請して（受けて）いますが、生活</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l" fontAlgn="t">
              <a:spcBef>
                <a:spcPts val="100"/>
              </a:spcBef>
            </a:pP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保護法では民法に定められた扶養義務者による扶養は生活保護に優先して行われるものとされております。</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あなたは、民法に定められた扶養義務者か、そうなる可能性が高い方にあたることから、保護の決定実施上必要がありますので、あなたからどの程度扶養できるかについて、別紙扶養届出書により　　　　　　　　　　　　　までにご回答下さい。</a:t>
            </a:r>
            <a:endParaRPr lang="en-US" altLang="ja-JP" sz="1200" dirty="0">
              <a:solidFill>
                <a:schemeClr val="tx1"/>
              </a:solidFill>
              <a:latin typeface="ＭＳ Ｐゴシック" panose="020B0600070205080204" pitchFamily="50" charset="-128"/>
              <a:ea typeface="ＭＳ Ｐゴシック" panose="020B0600070205080204" pitchFamily="50" charset="-128"/>
            </a:endParaRPr>
          </a:p>
          <a:p>
            <a:pPr algn="l" fontAlgn="t">
              <a:spcBef>
                <a:spcPts val="100"/>
              </a:spcBef>
            </a:pPr>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AE44F5CE-9268-4D61-B365-3CE4839E1FC6}"/>
              </a:ext>
            </a:extLst>
          </p:cNvPr>
          <p:cNvSpPr/>
          <p:nvPr/>
        </p:nvSpPr>
        <p:spPr>
          <a:xfrm>
            <a:off x="1189103" y="3659981"/>
            <a:ext cx="110007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rgbClr val="0070C0"/>
                </a:solidFill>
                <a:latin typeface="ＭＳ Ｐゴシック" panose="020B0600070205080204" pitchFamily="50" charset="-128"/>
                <a:ea typeface="ＭＳ Ｐゴシック" panose="020B0600070205080204" pitchFamily="50" charset="-128"/>
              </a:rPr>
              <a:t>要（被）保護者氏名</a:t>
            </a:r>
            <a:r>
              <a:rPr lang="en-US" altLang="ja-JP" sz="900" dirty="0">
                <a:solidFill>
                  <a:srgbClr val="0070C0"/>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8" name="正方形/長方形 47">
            <a:extLst>
              <a:ext uri="{FF2B5EF4-FFF2-40B4-BE49-F238E27FC236}">
                <a16:creationId xmlns:a16="http://schemas.microsoft.com/office/drawing/2014/main" id="{D8CFC6BF-80F2-4214-A1D7-68359B5CE43A}"/>
              </a:ext>
            </a:extLst>
          </p:cNvPr>
          <p:cNvSpPr/>
          <p:nvPr/>
        </p:nvSpPr>
        <p:spPr>
          <a:xfrm>
            <a:off x="1189104" y="3509961"/>
            <a:ext cx="97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要（被）保護者住所</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9" name="正方形/長方形 48">
            <a:extLst>
              <a:ext uri="{FF2B5EF4-FFF2-40B4-BE49-F238E27FC236}">
                <a16:creationId xmlns:a16="http://schemas.microsoft.com/office/drawing/2014/main" id="{F0104E95-B20F-472B-90A3-F97ED22B3C19}"/>
              </a:ext>
            </a:extLst>
          </p:cNvPr>
          <p:cNvSpPr/>
          <p:nvPr/>
        </p:nvSpPr>
        <p:spPr>
          <a:xfrm>
            <a:off x="5514512" y="4833937"/>
            <a:ext cx="18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頁</a:t>
            </a:r>
          </a:p>
        </p:txBody>
      </p:sp>
      <p:sp>
        <p:nvSpPr>
          <p:cNvPr id="68" name="正方形/長方形 67">
            <a:extLst>
              <a:ext uri="{FF2B5EF4-FFF2-40B4-BE49-F238E27FC236}">
                <a16:creationId xmlns:a16="http://schemas.microsoft.com/office/drawing/2014/main" id="{09FB6CE5-71B3-4C4D-BE72-4ED670DF66E6}"/>
              </a:ext>
            </a:extLst>
          </p:cNvPr>
          <p:cNvSpPr/>
          <p:nvPr/>
        </p:nvSpPr>
        <p:spPr>
          <a:xfrm>
            <a:off x="1114533" y="2578242"/>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続柄</a:t>
            </a:r>
          </a:p>
        </p:txBody>
      </p:sp>
      <p:sp>
        <p:nvSpPr>
          <p:cNvPr id="69" name="正方形/長方形 68">
            <a:extLst>
              <a:ext uri="{FF2B5EF4-FFF2-40B4-BE49-F238E27FC236}">
                <a16:creationId xmlns:a16="http://schemas.microsoft.com/office/drawing/2014/main" id="{E1C3FD74-CD1C-4FAE-8926-3E8897DEEBA1}"/>
              </a:ext>
            </a:extLst>
          </p:cNvPr>
          <p:cNvSpPr/>
          <p:nvPr/>
        </p:nvSpPr>
        <p:spPr>
          <a:xfrm>
            <a:off x="1962151" y="2578242"/>
            <a:ext cx="10699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要（被）保護者氏名</a:t>
            </a:r>
            <a:r>
              <a:rPr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CD9B4291-BF63-477E-A6AE-4A2CF346AF31}"/>
              </a:ext>
            </a:extLst>
          </p:cNvPr>
          <p:cNvSpPr/>
          <p:nvPr/>
        </p:nvSpPr>
        <p:spPr>
          <a:xfrm>
            <a:off x="628533" y="4032418"/>
            <a:ext cx="6382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特記事項</a:t>
            </a:r>
          </a:p>
        </p:txBody>
      </p:sp>
      <p:grpSp>
        <p:nvGrpSpPr>
          <p:cNvPr id="57" name="グループ化 56">
            <a:extLst>
              <a:ext uri="{FF2B5EF4-FFF2-40B4-BE49-F238E27FC236}">
                <a16:creationId xmlns:a16="http://schemas.microsoft.com/office/drawing/2014/main" id="{E8031C83-6DB5-4197-9EBA-58CD2335FC45}"/>
              </a:ext>
            </a:extLst>
          </p:cNvPr>
          <p:cNvGrpSpPr/>
          <p:nvPr/>
        </p:nvGrpSpPr>
        <p:grpSpPr>
          <a:xfrm>
            <a:off x="4913728" y="8339720"/>
            <a:ext cx="1490481" cy="1200981"/>
            <a:chOff x="4389126" y="8031574"/>
            <a:chExt cx="1490481" cy="1200981"/>
          </a:xfrm>
          <a:noFill/>
        </p:grpSpPr>
        <p:sp>
          <p:nvSpPr>
            <p:cNvPr id="58" name="テキスト ボックス 57">
              <a:extLst>
                <a:ext uri="{FF2B5EF4-FFF2-40B4-BE49-F238E27FC236}">
                  <a16:creationId xmlns:a16="http://schemas.microsoft.com/office/drawing/2014/main" id="{6428FF55-B159-4F77-84B1-EEC6A6F86F84}"/>
                </a:ext>
              </a:extLst>
            </p:cNvPr>
            <p:cNvSpPr txBox="1"/>
            <p:nvPr/>
          </p:nvSpPr>
          <p:spPr>
            <a:xfrm>
              <a:off x="4389126" y="8031574"/>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1" name="正方形/長方形 60">
              <a:extLst>
                <a:ext uri="{FF2B5EF4-FFF2-40B4-BE49-F238E27FC236}">
                  <a16:creationId xmlns:a16="http://schemas.microsoft.com/office/drawing/2014/main" id="{96C674D4-0790-4D54-96D0-DA97B6993D5B}"/>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2" name="正方形/長方形 61">
              <a:extLst>
                <a:ext uri="{FF2B5EF4-FFF2-40B4-BE49-F238E27FC236}">
                  <a16:creationId xmlns:a16="http://schemas.microsoft.com/office/drawing/2014/main" id="{F099C1B4-7AF3-49CB-BFEC-3D73DAEDB829}"/>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5" name="正方形/長方形 64">
              <a:extLst>
                <a:ext uri="{FF2B5EF4-FFF2-40B4-BE49-F238E27FC236}">
                  <a16:creationId xmlns:a16="http://schemas.microsoft.com/office/drawing/2014/main" id="{796459E0-CC16-4240-AED8-9844336CFA2E}"/>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6" name="正方形/長方形 65">
              <a:extLst>
                <a:ext uri="{FF2B5EF4-FFF2-40B4-BE49-F238E27FC236}">
                  <a16:creationId xmlns:a16="http://schemas.microsoft.com/office/drawing/2014/main" id="{45F53345-5618-4F2B-8A4D-312F6EBFF948}"/>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7" name="正方形/長方形 66">
              <a:extLst>
                <a:ext uri="{FF2B5EF4-FFF2-40B4-BE49-F238E27FC236}">
                  <a16:creationId xmlns:a16="http://schemas.microsoft.com/office/drawing/2014/main" id="{75B62734-1558-4754-AC48-37025D461599}"/>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0" name="正方形/長方形 69">
              <a:extLst>
                <a:ext uri="{FF2B5EF4-FFF2-40B4-BE49-F238E27FC236}">
                  <a16:creationId xmlns:a16="http://schemas.microsoft.com/office/drawing/2014/main" id="{50772A1D-3EBF-48C2-9167-FEE6687A04CF}"/>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1" name="正方形/長方形 70">
              <a:extLst>
                <a:ext uri="{FF2B5EF4-FFF2-40B4-BE49-F238E27FC236}">
                  <a16:creationId xmlns:a16="http://schemas.microsoft.com/office/drawing/2014/main" id="{631D2D9C-4A8C-456C-8CAC-1B72A7A8FE03}"/>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3" name="正方形/長方形 72">
              <a:extLst>
                <a:ext uri="{FF2B5EF4-FFF2-40B4-BE49-F238E27FC236}">
                  <a16:creationId xmlns:a16="http://schemas.microsoft.com/office/drawing/2014/main" id="{C2F9ABDB-C769-426D-B728-D8B4D1DA142E}"/>
                </a:ext>
              </a:extLst>
            </p:cNvPr>
            <p:cNvSpPr/>
            <p:nvPr/>
          </p:nvSpPr>
          <p:spPr>
            <a:xfrm>
              <a:off x="4484075" y="829583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grpSp>
      <p:sp>
        <p:nvSpPr>
          <p:cNvPr id="40" name="正方形/長方形 39">
            <a:extLst>
              <a:ext uri="{FF2B5EF4-FFF2-40B4-BE49-F238E27FC236}">
                <a16:creationId xmlns:a16="http://schemas.microsoft.com/office/drawing/2014/main" id="{305C10BC-F1C8-4B56-B37D-70F795EF277E}"/>
              </a:ext>
            </a:extLst>
          </p:cNvPr>
          <p:cNvSpPr/>
          <p:nvPr/>
        </p:nvSpPr>
        <p:spPr>
          <a:xfrm>
            <a:off x="4452475" y="2994002"/>
            <a:ext cx="90321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回答期日年月日</a:t>
            </a:r>
          </a:p>
        </p:txBody>
      </p:sp>
    </p:spTree>
    <p:extLst>
      <p:ext uri="{BB962C8B-B14F-4D97-AF65-F5344CB8AC3E}">
        <p14:creationId xmlns:p14="http://schemas.microsoft.com/office/powerpoint/2010/main" val="13388136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AAB77AC-CCA1-4810-A6E3-98B97DAE1528}"/>
</file>

<file path=customXml/itemProps2.xml><?xml version="1.0" encoding="utf-8"?>
<ds:datastoreItem xmlns:ds="http://schemas.openxmlformats.org/officeDocument/2006/customXml" ds:itemID="{B7BDE431-36E1-4C3D-9107-3F80AC1F5871}"/>
</file>

<file path=customXml/itemProps3.xml><?xml version="1.0" encoding="utf-8"?>
<ds:datastoreItem xmlns:ds="http://schemas.openxmlformats.org/officeDocument/2006/customXml" ds:itemID="{76598F5E-F3A7-494A-992F-B793F89473B8}"/>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56</TotalTime>
  <Words>338</Words>
  <Application>Microsoft Office PowerPoint</Application>
  <PresentationFormat>A4 210 x 297 mm</PresentationFormat>
  <Paragraphs>45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106</cp:revision>
  <dcterms:created xsi:type="dcterms:W3CDTF">2022-01-20T04:34:58Z</dcterms:created>
  <dcterms:modified xsi:type="dcterms:W3CDTF">2023-03-20T01:24:00Z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3c97eaf4-53ac-473a-a834-8938fffd2c63</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