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3.xml" ContentType="application/vnd.openxmlformats-officedocument.presentationml.tags+xml"/>
  <Override PartName="/ppt/tags/tag2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no, Takumi (JP - AB 岡野 匠)" initials="OT(A岡匠" lastIdx="1" clrIdx="0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877FE11-5669-4646-95FC-EA9004A3B666}" v="2" dt="2024-01-10T02:33:25.54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963" autoAdjust="0"/>
    <p:restoredTop sz="94660"/>
  </p:normalViewPr>
  <p:slideViewPr>
    <p:cSldViewPr snapToGrid="0" showGuides="1">
      <p:cViewPr varScale="1">
        <p:scale>
          <a:sx n="75" d="100"/>
          <a:sy n="75" d="100"/>
        </p:scale>
        <p:origin x="3786" y="84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13" Type="http://schemas.openxmlformats.org/officeDocument/2006/relationships/customXml" Target="../customXml/item3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1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commentAuthors" Target="commentAuthors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ku, Hirotoshi (JP - AB 德 寛俊)" userId="5f48ce75-beb8-4787-9ebc-c7a4e2d9b187" providerId="ADAL" clId="{3877FE11-5669-4646-95FC-EA9004A3B666}"/>
    <pc:docChg chg="modSld">
      <pc:chgData name="Toku, Hirotoshi (JP - AB 德 寛俊)" userId="5f48ce75-beb8-4787-9ebc-c7a4e2d9b187" providerId="ADAL" clId="{3877FE11-5669-4646-95FC-EA9004A3B666}" dt="2024-01-10T02:33:40.890" v="15" actId="207"/>
      <pc:docMkLst>
        <pc:docMk/>
      </pc:docMkLst>
      <pc:sldChg chg="addSp modSp mod">
        <pc:chgData name="Toku, Hirotoshi (JP - AB 德 寛俊)" userId="5f48ce75-beb8-4787-9ebc-c7a4e2d9b187" providerId="ADAL" clId="{3877FE11-5669-4646-95FC-EA9004A3B666}" dt="2024-01-10T02:33:40.890" v="15" actId="207"/>
        <pc:sldMkLst>
          <pc:docMk/>
          <pc:sldMk cId="2941866434" sldId="265"/>
        </pc:sldMkLst>
        <pc:spChg chg="add mod">
          <ac:chgData name="Toku, Hirotoshi (JP - AB 德 寛俊)" userId="5f48ce75-beb8-4787-9ebc-c7a4e2d9b187" providerId="ADAL" clId="{3877FE11-5669-4646-95FC-EA9004A3B666}" dt="2024-01-10T02:33:38.369" v="14" actId="207"/>
          <ac:spMkLst>
            <pc:docMk/>
            <pc:sldMk cId="2941866434" sldId="265"/>
            <ac:spMk id="38" creationId="{93A79135-35F1-8B19-A770-5B0657FAFF31}"/>
          </ac:spMkLst>
        </pc:spChg>
        <pc:spChg chg="add mod">
          <ac:chgData name="Toku, Hirotoshi (JP - AB 德 寛俊)" userId="5f48ce75-beb8-4787-9ebc-c7a4e2d9b187" providerId="ADAL" clId="{3877FE11-5669-4646-95FC-EA9004A3B666}" dt="2024-01-10T02:33:40.890" v="15" actId="207"/>
          <ac:spMkLst>
            <pc:docMk/>
            <pc:sldMk cId="2941866434" sldId="265"/>
            <ac:spMk id="39" creationId="{CEFA7C30-BB6E-5430-5F07-CB5AE1D66781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09">
            <a:extLst>
              <a:ext uri="{FF2B5EF4-FFF2-40B4-BE49-F238E27FC236}">
                <a16:creationId xmlns:a16="http://schemas.microsoft.com/office/drawing/2014/main" id="{BB29D018-ECBE-3592-637D-295572A232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97" y="382153"/>
            <a:ext cx="685030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1600" i="0" u="none" strike="noStrike" cap="none" normalizeH="0" baseline="0" dirty="0">
                <a:ln>
                  <a:noFill/>
                </a:ln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生活扶助基準額計算根拠調書</a:t>
            </a:r>
            <a:endParaRPr kumimoji="0" lang="en-US" altLang="ja-JP" sz="1600" i="0" u="none" strike="noStrike" cap="none" normalizeH="0" baseline="0" dirty="0">
              <a:ln>
                <a:noFill/>
              </a:ln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aphicFrame>
        <p:nvGraphicFramePr>
          <p:cNvPr id="11" name="表 11">
            <a:extLst>
              <a:ext uri="{FF2B5EF4-FFF2-40B4-BE49-F238E27FC236}">
                <a16:creationId xmlns:a16="http://schemas.microsoft.com/office/drawing/2014/main" id="{D7D2F40C-80A6-0643-6688-C1DCB457E7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4442732"/>
              </p:ext>
            </p:extLst>
          </p:nvPr>
        </p:nvGraphicFramePr>
        <p:xfrm>
          <a:off x="149544" y="1712518"/>
          <a:ext cx="4650407" cy="522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1478">
                  <a:extLst>
                    <a:ext uri="{9D8B030D-6E8A-4147-A177-3AD203B41FA5}">
                      <a16:colId xmlns:a16="http://schemas.microsoft.com/office/drawing/2014/main" val="408410460"/>
                    </a:ext>
                  </a:extLst>
                </a:gridCol>
                <a:gridCol w="2738929">
                  <a:extLst>
                    <a:ext uri="{9D8B030D-6E8A-4147-A177-3AD203B41FA5}">
                      <a16:colId xmlns:a16="http://schemas.microsoft.com/office/drawing/2014/main" val="3849930305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3122366667"/>
                    </a:ext>
                  </a:extLst>
                </a:gridCol>
              </a:tblGrid>
              <a:tr h="18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認定区分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18147931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4497765"/>
                  </a:ext>
                </a:extLst>
              </a:tr>
            </a:tbl>
          </a:graphicData>
        </a:graphic>
      </p:graphicFrame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3C31684B-3668-921C-1178-AABC92AC0199}"/>
              </a:ext>
            </a:extLst>
          </p:cNvPr>
          <p:cNvSpPr/>
          <p:nvPr/>
        </p:nvSpPr>
        <p:spPr>
          <a:xfrm>
            <a:off x="1486967" y="1302126"/>
            <a:ext cx="67253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認定年月日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2E18EFC0-6175-D1D5-F3A4-C2BA480DFA48}"/>
              </a:ext>
            </a:extLst>
          </p:cNvPr>
          <p:cNvSpPr/>
          <p:nvPr/>
        </p:nvSpPr>
        <p:spPr>
          <a:xfrm>
            <a:off x="2198070" y="1305969"/>
            <a:ext cx="626320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付　認定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0CFC98A4-ABF3-A8C5-797F-5B83C54D9F72}"/>
              </a:ext>
            </a:extLst>
          </p:cNvPr>
          <p:cNvSpPr/>
          <p:nvPr/>
        </p:nvSpPr>
        <p:spPr>
          <a:xfrm>
            <a:off x="149544" y="1285819"/>
            <a:ext cx="67253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変更年月日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802D88D3-4337-51E8-E49B-C59D84D2A74E}"/>
              </a:ext>
            </a:extLst>
          </p:cNvPr>
          <p:cNvSpPr/>
          <p:nvPr/>
        </p:nvSpPr>
        <p:spPr>
          <a:xfrm>
            <a:off x="860647" y="1289662"/>
            <a:ext cx="626320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付　変更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3B3D0347-D746-DF4A-3790-03BC4E7F3185}"/>
              </a:ext>
            </a:extLst>
          </p:cNvPr>
          <p:cNvSpPr/>
          <p:nvPr/>
        </p:nvSpPr>
        <p:spPr>
          <a:xfrm>
            <a:off x="183350" y="1982755"/>
            <a:ext cx="56356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2E5B5D65-8E74-8D07-05BA-7298C9454273}"/>
              </a:ext>
            </a:extLst>
          </p:cNvPr>
          <p:cNvSpPr/>
          <p:nvPr/>
        </p:nvSpPr>
        <p:spPr>
          <a:xfrm>
            <a:off x="1858012" y="1982755"/>
            <a:ext cx="56356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世帯主氏名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32" name="表 31">
            <a:extLst>
              <a:ext uri="{FF2B5EF4-FFF2-40B4-BE49-F238E27FC236}">
                <a16:creationId xmlns:a16="http://schemas.microsoft.com/office/drawing/2014/main" id="{3BAD5817-FDE3-3C6D-B5E3-6E9F40551F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1367085"/>
              </p:ext>
            </p:extLst>
          </p:nvPr>
        </p:nvGraphicFramePr>
        <p:xfrm>
          <a:off x="149542" y="2866752"/>
          <a:ext cx="6567769" cy="310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235">
                  <a:extLst>
                    <a:ext uri="{9D8B030D-6E8A-4147-A177-3AD203B41FA5}">
                      <a16:colId xmlns:a16="http://schemas.microsoft.com/office/drawing/2014/main" val="1899397530"/>
                    </a:ext>
                  </a:extLst>
                </a:gridCol>
                <a:gridCol w="171349">
                  <a:extLst>
                    <a:ext uri="{9D8B030D-6E8A-4147-A177-3AD203B41FA5}">
                      <a16:colId xmlns:a16="http://schemas.microsoft.com/office/drawing/2014/main" val="2147112623"/>
                    </a:ext>
                  </a:extLst>
                </a:gridCol>
                <a:gridCol w="171349">
                  <a:extLst>
                    <a:ext uri="{9D8B030D-6E8A-4147-A177-3AD203B41FA5}">
                      <a16:colId xmlns:a16="http://schemas.microsoft.com/office/drawing/2014/main" val="1244640260"/>
                    </a:ext>
                  </a:extLst>
                </a:gridCol>
                <a:gridCol w="171349">
                  <a:extLst>
                    <a:ext uri="{9D8B030D-6E8A-4147-A177-3AD203B41FA5}">
                      <a16:colId xmlns:a16="http://schemas.microsoft.com/office/drawing/2014/main" val="3545630729"/>
                    </a:ext>
                  </a:extLst>
                </a:gridCol>
                <a:gridCol w="562257">
                  <a:extLst>
                    <a:ext uri="{9D8B030D-6E8A-4147-A177-3AD203B41FA5}">
                      <a16:colId xmlns:a16="http://schemas.microsoft.com/office/drawing/2014/main" val="1966280517"/>
                    </a:ext>
                  </a:extLst>
                </a:gridCol>
                <a:gridCol w="216511">
                  <a:extLst>
                    <a:ext uri="{9D8B030D-6E8A-4147-A177-3AD203B41FA5}">
                      <a16:colId xmlns:a16="http://schemas.microsoft.com/office/drawing/2014/main" val="2444949359"/>
                    </a:ext>
                  </a:extLst>
                </a:gridCol>
                <a:gridCol w="335141">
                  <a:extLst>
                    <a:ext uri="{9D8B030D-6E8A-4147-A177-3AD203B41FA5}">
                      <a16:colId xmlns:a16="http://schemas.microsoft.com/office/drawing/2014/main" val="2340449472"/>
                    </a:ext>
                  </a:extLst>
                </a:gridCol>
                <a:gridCol w="366577">
                  <a:extLst>
                    <a:ext uri="{9D8B030D-6E8A-4147-A177-3AD203B41FA5}">
                      <a16:colId xmlns:a16="http://schemas.microsoft.com/office/drawing/2014/main" val="3241967954"/>
                    </a:ext>
                  </a:extLst>
                </a:gridCol>
                <a:gridCol w="366577">
                  <a:extLst>
                    <a:ext uri="{9D8B030D-6E8A-4147-A177-3AD203B41FA5}">
                      <a16:colId xmlns:a16="http://schemas.microsoft.com/office/drawing/2014/main" val="621717379"/>
                    </a:ext>
                  </a:extLst>
                </a:gridCol>
                <a:gridCol w="366577">
                  <a:extLst>
                    <a:ext uri="{9D8B030D-6E8A-4147-A177-3AD203B41FA5}">
                      <a16:colId xmlns:a16="http://schemas.microsoft.com/office/drawing/2014/main" val="4066496213"/>
                    </a:ext>
                  </a:extLst>
                </a:gridCol>
                <a:gridCol w="366577">
                  <a:extLst>
                    <a:ext uri="{9D8B030D-6E8A-4147-A177-3AD203B41FA5}">
                      <a16:colId xmlns:a16="http://schemas.microsoft.com/office/drawing/2014/main" val="985002312"/>
                    </a:ext>
                  </a:extLst>
                </a:gridCol>
                <a:gridCol w="366577">
                  <a:extLst>
                    <a:ext uri="{9D8B030D-6E8A-4147-A177-3AD203B41FA5}">
                      <a16:colId xmlns:a16="http://schemas.microsoft.com/office/drawing/2014/main" val="4246371651"/>
                    </a:ext>
                  </a:extLst>
                </a:gridCol>
                <a:gridCol w="366577">
                  <a:extLst>
                    <a:ext uri="{9D8B030D-6E8A-4147-A177-3AD203B41FA5}">
                      <a16:colId xmlns:a16="http://schemas.microsoft.com/office/drawing/2014/main" val="2421714031"/>
                    </a:ext>
                  </a:extLst>
                </a:gridCol>
                <a:gridCol w="318163">
                  <a:extLst>
                    <a:ext uri="{9D8B030D-6E8A-4147-A177-3AD203B41FA5}">
                      <a16:colId xmlns:a16="http://schemas.microsoft.com/office/drawing/2014/main" val="2735308274"/>
                    </a:ext>
                  </a:extLst>
                </a:gridCol>
                <a:gridCol w="318163">
                  <a:extLst>
                    <a:ext uri="{9D8B030D-6E8A-4147-A177-3AD203B41FA5}">
                      <a16:colId xmlns:a16="http://schemas.microsoft.com/office/drawing/2014/main" val="3588192582"/>
                    </a:ext>
                  </a:extLst>
                </a:gridCol>
                <a:gridCol w="318163">
                  <a:extLst>
                    <a:ext uri="{9D8B030D-6E8A-4147-A177-3AD203B41FA5}">
                      <a16:colId xmlns:a16="http://schemas.microsoft.com/office/drawing/2014/main" val="3210878763"/>
                    </a:ext>
                  </a:extLst>
                </a:gridCol>
                <a:gridCol w="458209">
                  <a:extLst>
                    <a:ext uri="{9D8B030D-6E8A-4147-A177-3AD203B41FA5}">
                      <a16:colId xmlns:a16="http://schemas.microsoft.com/office/drawing/2014/main" val="2212737970"/>
                    </a:ext>
                  </a:extLst>
                </a:gridCol>
                <a:gridCol w="458209">
                  <a:extLst>
                    <a:ext uri="{9D8B030D-6E8A-4147-A177-3AD203B41FA5}">
                      <a16:colId xmlns:a16="http://schemas.microsoft.com/office/drawing/2014/main" val="3840305138"/>
                    </a:ext>
                  </a:extLst>
                </a:gridCol>
                <a:gridCol w="458209">
                  <a:extLst>
                    <a:ext uri="{9D8B030D-6E8A-4147-A177-3AD203B41FA5}">
                      <a16:colId xmlns:a16="http://schemas.microsoft.com/office/drawing/2014/main" val="3166403326"/>
                    </a:ext>
                  </a:extLst>
                </a:gridCol>
              </a:tblGrid>
              <a:tr h="14400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基準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基準額①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基準額②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基準額③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経過的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加算額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特例</a:t>
                      </a:r>
                      <a:b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加算額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介護保険料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加算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796772"/>
                  </a:ext>
                </a:extLst>
              </a:tr>
              <a:tr h="144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居宅</a:t>
                      </a:r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/</a:t>
                      </a:r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入院・施設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級地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冬季加算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第一類費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第二類費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第一類費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第二類費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第一類費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第二類費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加算種類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加算額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母子・児童養育　経過的加算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064607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486487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715057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7781497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3939548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4408885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87111271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9615790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2037303"/>
                  </a:ext>
                </a:extLst>
              </a:tr>
              <a:tr h="216000">
                <a:tc gridSpan="6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冬季加算　合計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8204729"/>
                  </a:ext>
                </a:extLst>
              </a:tr>
              <a:tr h="216000">
                <a:tc gridSpan="7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逓減率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13780742"/>
                  </a:ext>
                </a:extLst>
              </a:tr>
              <a:tr h="216000">
                <a:tc gridSpan="7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減額幅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20917936"/>
                  </a:ext>
                </a:extLst>
              </a:tr>
              <a:tr h="216000">
                <a:tc gridSpan="7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小計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25091669"/>
                  </a:ext>
                </a:extLst>
              </a:tr>
              <a:tr h="216000">
                <a:tc gridSpan="7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合計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3901797"/>
                  </a:ext>
                </a:extLst>
              </a:tr>
            </a:tbl>
          </a:graphicData>
        </a:graphic>
      </p:graphicFrame>
      <p:graphicFrame>
        <p:nvGraphicFramePr>
          <p:cNvPr id="67" name="表 11">
            <a:extLst>
              <a:ext uri="{FF2B5EF4-FFF2-40B4-BE49-F238E27FC236}">
                <a16:creationId xmlns:a16="http://schemas.microsoft.com/office/drawing/2014/main" id="{E0E2B4E2-BD2D-666A-B20F-4FE09E4674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5834027"/>
              </p:ext>
            </p:extLst>
          </p:nvPr>
        </p:nvGraphicFramePr>
        <p:xfrm>
          <a:off x="149542" y="6481980"/>
          <a:ext cx="6567768" cy="54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0971">
                  <a:extLst>
                    <a:ext uri="{9D8B030D-6E8A-4147-A177-3AD203B41FA5}">
                      <a16:colId xmlns:a16="http://schemas.microsoft.com/office/drawing/2014/main" val="3990193721"/>
                    </a:ext>
                  </a:extLst>
                </a:gridCol>
                <a:gridCol w="760656">
                  <a:extLst>
                    <a:ext uri="{9D8B030D-6E8A-4147-A177-3AD203B41FA5}">
                      <a16:colId xmlns:a16="http://schemas.microsoft.com/office/drawing/2014/main" val="408410460"/>
                    </a:ext>
                  </a:extLst>
                </a:gridCol>
                <a:gridCol w="881286">
                  <a:extLst>
                    <a:ext uri="{9D8B030D-6E8A-4147-A177-3AD203B41FA5}">
                      <a16:colId xmlns:a16="http://schemas.microsoft.com/office/drawing/2014/main" val="583378662"/>
                    </a:ext>
                  </a:extLst>
                </a:gridCol>
                <a:gridCol w="820971">
                  <a:extLst>
                    <a:ext uri="{9D8B030D-6E8A-4147-A177-3AD203B41FA5}">
                      <a16:colId xmlns:a16="http://schemas.microsoft.com/office/drawing/2014/main" val="812859917"/>
                    </a:ext>
                  </a:extLst>
                </a:gridCol>
                <a:gridCol w="820971">
                  <a:extLst>
                    <a:ext uri="{9D8B030D-6E8A-4147-A177-3AD203B41FA5}">
                      <a16:colId xmlns:a16="http://schemas.microsoft.com/office/drawing/2014/main" val="773609430"/>
                    </a:ext>
                  </a:extLst>
                </a:gridCol>
                <a:gridCol w="820971">
                  <a:extLst>
                    <a:ext uri="{9D8B030D-6E8A-4147-A177-3AD203B41FA5}">
                      <a16:colId xmlns:a16="http://schemas.microsoft.com/office/drawing/2014/main" val="2263994793"/>
                    </a:ext>
                  </a:extLst>
                </a:gridCol>
                <a:gridCol w="820971">
                  <a:extLst>
                    <a:ext uri="{9D8B030D-6E8A-4147-A177-3AD203B41FA5}">
                      <a16:colId xmlns:a16="http://schemas.microsoft.com/office/drawing/2014/main" val="1927681875"/>
                    </a:ext>
                  </a:extLst>
                </a:gridCol>
                <a:gridCol w="820971">
                  <a:extLst>
                    <a:ext uri="{9D8B030D-6E8A-4147-A177-3AD203B41FA5}">
                      <a16:colId xmlns:a16="http://schemas.microsoft.com/office/drawing/2014/main" val="1397896452"/>
                    </a:ext>
                  </a:extLst>
                </a:gridCol>
              </a:tblGrid>
              <a:tr h="216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生活扶助基準額合計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第一類費・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第二類費　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経過的加算額　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冬季加算　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特例加算額　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期末一時扶助　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介護保険料　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加算認定額　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18147931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4497765"/>
                  </a:ext>
                </a:extLst>
              </a:tr>
            </a:tbl>
          </a:graphicData>
        </a:graphic>
      </p:graphicFrame>
      <p:sp>
        <p:nvSpPr>
          <p:cNvPr id="68" name="正方形/長方形 67">
            <a:extLst>
              <a:ext uri="{FF2B5EF4-FFF2-40B4-BE49-F238E27FC236}">
                <a16:creationId xmlns:a16="http://schemas.microsoft.com/office/drawing/2014/main" id="{DD1341A9-0CD4-49EB-6E90-D668B9DE46C3}"/>
              </a:ext>
            </a:extLst>
          </p:cNvPr>
          <p:cNvSpPr/>
          <p:nvPr/>
        </p:nvSpPr>
        <p:spPr>
          <a:xfrm>
            <a:off x="149543" y="2685032"/>
            <a:ext cx="1404937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生活扶助基準額認定欄</a:t>
            </a:r>
            <a:endParaRPr kumimoji="1" lang="en-US" altLang="ja-JP" sz="9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2957F905-4F68-5ED8-E054-494EF80E248A}"/>
              </a:ext>
            </a:extLst>
          </p:cNvPr>
          <p:cNvSpPr/>
          <p:nvPr/>
        </p:nvSpPr>
        <p:spPr>
          <a:xfrm>
            <a:off x="3903024" y="1982755"/>
            <a:ext cx="56356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認定区分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8" name="正方形/長方形 97">
            <a:extLst>
              <a:ext uri="{FF2B5EF4-FFF2-40B4-BE49-F238E27FC236}">
                <a16:creationId xmlns:a16="http://schemas.microsoft.com/office/drawing/2014/main" id="{6031F7CC-9E78-D086-BCBF-01D4161BB8BA}"/>
              </a:ext>
            </a:extLst>
          </p:cNvPr>
          <p:cNvSpPr/>
          <p:nvPr/>
        </p:nvSpPr>
        <p:spPr>
          <a:xfrm>
            <a:off x="165541" y="6798045"/>
            <a:ext cx="765528" cy="10845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生活扶助基準額合計</a:t>
            </a:r>
          </a:p>
        </p:txBody>
      </p:sp>
      <p:sp>
        <p:nvSpPr>
          <p:cNvPr id="99" name="正方形/長方形 98">
            <a:extLst>
              <a:ext uri="{FF2B5EF4-FFF2-40B4-BE49-F238E27FC236}">
                <a16:creationId xmlns:a16="http://schemas.microsoft.com/office/drawing/2014/main" id="{9D21FD46-7943-4F08-437D-0CA2C5E4C279}"/>
              </a:ext>
            </a:extLst>
          </p:cNvPr>
          <p:cNvSpPr/>
          <p:nvPr/>
        </p:nvSpPr>
        <p:spPr>
          <a:xfrm>
            <a:off x="1005671" y="6751097"/>
            <a:ext cx="651679" cy="2023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第一類費・</a:t>
            </a:r>
            <a:endParaRPr kumimoji="1" lang="en-US" altLang="ja-JP" sz="6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第二類費　計</a:t>
            </a:r>
          </a:p>
        </p:txBody>
      </p:sp>
      <p:sp>
        <p:nvSpPr>
          <p:cNvPr id="100" name="正方形/長方形 99">
            <a:extLst>
              <a:ext uri="{FF2B5EF4-FFF2-40B4-BE49-F238E27FC236}">
                <a16:creationId xmlns:a16="http://schemas.microsoft.com/office/drawing/2014/main" id="{64F67A28-2558-A20D-6926-C3505F0348CC}"/>
              </a:ext>
            </a:extLst>
          </p:cNvPr>
          <p:cNvSpPr/>
          <p:nvPr/>
        </p:nvSpPr>
        <p:spPr>
          <a:xfrm>
            <a:off x="1772685" y="6798045"/>
            <a:ext cx="795108" cy="10845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経過的加算　合計</a:t>
            </a:r>
          </a:p>
        </p:txBody>
      </p:sp>
      <p:sp>
        <p:nvSpPr>
          <p:cNvPr id="101" name="正方形/長方形 100">
            <a:extLst>
              <a:ext uri="{FF2B5EF4-FFF2-40B4-BE49-F238E27FC236}">
                <a16:creationId xmlns:a16="http://schemas.microsoft.com/office/drawing/2014/main" id="{5EED3E65-1444-CE40-0229-B78563FACAF2}"/>
              </a:ext>
            </a:extLst>
          </p:cNvPr>
          <p:cNvSpPr/>
          <p:nvPr/>
        </p:nvSpPr>
        <p:spPr>
          <a:xfrm>
            <a:off x="2695826" y="6798045"/>
            <a:ext cx="651679" cy="10845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冬季加算　合計</a:t>
            </a:r>
          </a:p>
        </p:txBody>
      </p:sp>
      <p:sp>
        <p:nvSpPr>
          <p:cNvPr id="102" name="正方形/長方形 101">
            <a:extLst>
              <a:ext uri="{FF2B5EF4-FFF2-40B4-BE49-F238E27FC236}">
                <a16:creationId xmlns:a16="http://schemas.microsoft.com/office/drawing/2014/main" id="{5D09976B-0D87-F3F1-01CC-54C475A4FB22}"/>
              </a:ext>
            </a:extLst>
          </p:cNvPr>
          <p:cNvSpPr/>
          <p:nvPr/>
        </p:nvSpPr>
        <p:spPr>
          <a:xfrm>
            <a:off x="4337803" y="6798045"/>
            <a:ext cx="684673" cy="10845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期末一時扶助</a:t>
            </a:r>
            <a:endParaRPr kumimoji="1" lang="ja-JP" altLang="en-US" sz="6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03" name="正方形/長方形 102">
            <a:extLst>
              <a:ext uri="{FF2B5EF4-FFF2-40B4-BE49-F238E27FC236}">
                <a16:creationId xmlns:a16="http://schemas.microsoft.com/office/drawing/2014/main" id="{694D77AD-94AD-F86A-44E8-CDB8DBBB32B2}"/>
              </a:ext>
            </a:extLst>
          </p:cNvPr>
          <p:cNvSpPr/>
          <p:nvPr/>
        </p:nvSpPr>
        <p:spPr>
          <a:xfrm>
            <a:off x="5152799" y="6798045"/>
            <a:ext cx="684673" cy="10845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介護保険料　合計</a:t>
            </a:r>
          </a:p>
        </p:txBody>
      </p:sp>
      <p:sp>
        <p:nvSpPr>
          <p:cNvPr id="104" name="正方形/長方形 103">
            <a:extLst>
              <a:ext uri="{FF2B5EF4-FFF2-40B4-BE49-F238E27FC236}">
                <a16:creationId xmlns:a16="http://schemas.microsoft.com/office/drawing/2014/main" id="{FDE3E9ED-0767-B971-0C4F-AC3A31B835C8}"/>
              </a:ext>
            </a:extLst>
          </p:cNvPr>
          <p:cNvSpPr/>
          <p:nvPr/>
        </p:nvSpPr>
        <p:spPr>
          <a:xfrm>
            <a:off x="6007099" y="6798045"/>
            <a:ext cx="651983" cy="10845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加算認定額　計</a:t>
            </a:r>
          </a:p>
        </p:txBody>
      </p:sp>
      <p:sp>
        <p:nvSpPr>
          <p:cNvPr id="105" name="正方形/長方形 104">
            <a:extLst>
              <a:ext uri="{FF2B5EF4-FFF2-40B4-BE49-F238E27FC236}">
                <a16:creationId xmlns:a16="http://schemas.microsoft.com/office/drawing/2014/main" id="{01711F7F-769D-416B-D3FB-C89EF5C528CF}"/>
              </a:ext>
            </a:extLst>
          </p:cNvPr>
          <p:cNvSpPr/>
          <p:nvPr/>
        </p:nvSpPr>
        <p:spPr>
          <a:xfrm>
            <a:off x="149543" y="6234880"/>
            <a:ext cx="1404937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生活扶助基準額　合計</a:t>
            </a:r>
            <a:endParaRPr kumimoji="1" lang="en-US" altLang="ja-JP" sz="9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C7FCA41E-18B0-47CF-3C89-D6855B7C4AD1}"/>
              </a:ext>
            </a:extLst>
          </p:cNvPr>
          <p:cNvSpPr/>
          <p:nvPr/>
        </p:nvSpPr>
        <p:spPr>
          <a:xfrm>
            <a:off x="1868794" y="3214780"/>
            <a:ext cx="292356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4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冬季加算額</a:t>
            </a:r>
            <a:endParaRPr kumimoji="1" lang="en-US" altLang="ja-JP" sz="4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A5D6EC77-EEB0-981C-B3D0-848F2D1D6306}"/>
              </a:ext>
            </a:extLst>
          </p:cNvPr>
          <p:cNvSpPr/>
          <p:nvPr/>
        </p:nvSpPr>
        <p:spPr>
          <a:xfrm>
            <a:off x="579476" y="3214780"/>
            <a:ext cx="135534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4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続柄</a:t>
            </a:r>
            <a:endParaRPr kumimoji="1" lang="en-US" altLang="ja-JP" sz="4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E65FAF9C-94F4-1E2A-8B61-430559473FC7}"/>
              </a:ext>
            </a:extLst>
          </p:cNvPr>
          <p:cNvSpPr/>
          <p:nvPr/>
        </p:nvSpPr>
        <p:spPr>
          <a:xfrm>
            <a:off x="747388" y="3214780"/>
            <a:ext cx="135534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4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  <a:endParaRPr kumimoji="1" lang="en-US" altLang="ja-JP" sz="4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443D0D40-AE23-4C7B-0F44-5EA27C4DA4B4}"/>
              </a:ext>
            </a:extLst>
          </p:cNvPr>
          <p:cNvSpPr/>
          <p:nvPr/>
        </p:nvSpPr>
        <p:spPr>
          <a:xfrm>
            <a:off x="917098" y="3214780"/>
            <a:ext cx="135534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4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4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A33ADCE3-6828-8A9E-E22A-69AAFE3614D9}"/>
              </a:ext>
            </a:extLst>
          </p:cNvPr>
          <p:cNvSpPr/>
          <p:nvPr/>
        </p:nvSpPr>
        <p:spPr>
          <a:xfrm>
            <a:off x="1112164" y="3177568"/>
            <a:ext cx="495982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居宅</a:t>
            </a:r>
            <a:r>
              <a:rPr kumimoji="1" lang="en-US" altLang="ja-JP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/</a:t>
            </a:r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入院・施設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73CBDEC4-3CFB-0536-ACA4-221B7098A160}"/>
              </a:ext>
            </a:extLst>
          </p:cNvPr>
          <p:cNvSpPr/>
          <p:nvPr/>
        </p:nvSpPr>
        <p:spPr>
          <a:xfrm>
            <a:off x="1658728" y="3214780"/>
            <a:ext cx="16763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級地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71D3A4C4-5598-0EF8-70EA-FB85B1522581}"/>
              </a:ext>
            </a:extLst>
          </p:cNvPr>
          <p:cNvSpPr/>
          <p:nvPr/>
        </p:nvSpPr>
        <p:spPr>
          <a:xfrm>
            <a:off x="2204431" y="3214780"/>
            <a:ext cx="32753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第一類費①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AED6C36C-82FF-8847-BBE9-6F55BAD0DB65}"/>
              </a:ext>
            </a:extLst>
          </p:cNvPr>
          <p:cNvSpPr/>
          <p:nvPr/>
        </p:nvSpPr>
        <p:spPr>
          <a:xfrm>
            <a:off x="4441014" y="3191829"/>
            <a:ext cx="219651" cy="15306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4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経過的</a:t>
            </a:r>
            <a:endParaRPr kumimoji="1" lang="en-US" altLang="ja-JP" sz="4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4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加算額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4A8A85CF-C7C4-F28B-3870-79B4319CDA9B}"/>
              </a:ext>
            </a:extLst>
          </p:cNvPr>
          <p:cNvSpPr/>
          <p:nvPr/>
        </p:nvSpPr>
        <p:spPr>
          <a:xfrm>
            <a:off x="5406126" y="3213722"/>
            <a:ext cx="336106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加算種類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0F5F2896-5999-3A85-5694-9582F9D58235}"/>
              </a:ext>
            </a:extLst>
          </p:cNvPr>
          <p:cNvSpPr/>
          <p:nvPr/>
        </p:nvSpPr>
        <p:spPr>
          <a:xfrm>
            <a:off x="5849724" y="3218271"/>
            <a:ext cx="3554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加算額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E314C24D-2997-9B70-4B85-0E9FCB5DE5D4}"/>
              </a:ext>
            </a:extLst>
          </p:cNvPr>
          <p:cNvSpPr/>
          <p:nvPr/>
        </p:nvSpPr>
        <p:spPr>
          <a:xfrm>
            <a:off x="5048796" y="3216291"/>
            <a:ext cx="265778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4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介護保険料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E586B91C-DAD6-7C49-7673-A24EDD0297A7}"/>
              </a:ext>
            </a:extLst>
          </p:cNvPr>
          <p:cNvSpPr/>
          <p:nvPr/>
        </p:nvSpPr>
        <p:spPr>
          <a:xfrm>
            <a:off x="185933" y="3214780"/>
            <a:ext cx="32645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5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0166A9F3-3DCF-8610-03F2-0B5643D74AFB}"/>
              </a:ext>
            </a:extLst>
          </p:cNvPr>
          <p:cNvSpPr/>
          <p:nvPr/>
        </p:nvSpPr>
        <p:spPr>
          <a:xfrm>
            <a:off x="2571368" y="3214780"/>
            <a:ext cx="32753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第二類費①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6E9A4F2A-DBC3-E651-A38B-EEC0B219052C}"/>
              </a:ext>
            </a:extLst>
          </p:cNvPr>
          <p:cNvSpPr/>
          <p:nvPr/>
        </p:nvSpPr>
        <p:spPr>
          <a:xfrm>
            <a:off x="2940785" y="3214780"/>
            <a:ext cx="32753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第一類費②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A766AF80-0FA2-7203-31C1-6B8A57634CF1}"/>
              </a:ext>
            </a:extLst>
          </p:cNvPr>
          <p:cNvSpPr/>
          <p:nvPr/>
        </p:nvSpPr>
        <p:spPr>
          <a:xfrm>
            <a:off x="3309336" y="3214780"/>
            <a:ext cx="32753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第二類費②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B83D907E-D78E-D84B-D845-8A1735C2226D}"/>
              </a:ext>
            </a:extLst>
          </p:cNvPr>
          <p:cNvSpPr/>
          <p:nvPr/>
        </p:nvSpPr>
        <p:spPr>
          <a:xfrm>
            <a:off x="3674120" y="3214780"/>
            <a:ext cx="32753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第一類費③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AD0C0D43-BB7F-6C7B-7FB9-36D0AA51CA52}"/>
              </a:ext>
            </a:extLst>
          </p:cNvPr>
          <p:cNvSpPr/>
          <p:nvPr/>
        </p:nvSpPr>
        <p:spPr>
          <a:xfrm>
            <a:off x="4042507" y="3219956"/>
            <a:ext cx="32753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第二類費③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B22909D1-D86D-DEE4-FA38-03ACEFE6EACB}"/>
              </a:ext>
            </a:extLst>
          </p:cNvPr>
          <p:cNvSpPr/>
          <p:nvPr/>
        </p:nvSpPr>
        <p:spPr>
          <a:xfrm>
            <a:off x="6320650" y="3220843"/>
            <a:ext cx="3554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3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母子・児童養育　</a:t>
            </a:r>
            <a:endParaRPr kumimoji="1" lang="en-US" altLang="ja-JP" sz="3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3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経過的加算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DCA20BBE-E65E-73A3-D1EA-20DC7024FE8D}"/>
              </a:ext>
            </a:extLst>
          </p:cNvPr>
          <p:cNvSpPr/>
          <p:nvPr/>
        </p:nvSpPr>
        <p:spPr>
          <a:xfrm>
            <a:off x="2195881" y="5128213"/>
            <a:ext cx="360289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第一類費①</a:t>
            </a:r>
            <a:endParaRPr kumimoji="1" lang="en-US" altLang="ja-JP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逓減率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D8DBABEE-B642-0E7F-6BA9-3F67D6A0D773}"/>
              </a:ext>
            </a:extLst>
          </p:cNvPr>
          <p:cNvSpPr/>
          <p:nvPr/>
        </p:nvSpPr>
        <p:spPr>
          <a:xfrm>
            <a:off x="2195884" y="5355643"/>
            <a:ext cx="360289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第一類費①</a:t>
            </a:r>
            <a:endParaRPr kumimoji="1" lang="en-US" altLang="ja-JP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減額幅</a:t>
            </a:r>
            <a:endParaRPr kumimoji="1" lang="ja-JP" altLang="en-US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D89907F3-C1AC-04DE-EA1A-7F6F7DF9409D}"/>
              </a:ext>
            </a:extLst>
          </p:cNvPr>
          <p:cNvSpPr/>
          <p:nvPr/>
        </p:nvSpPr>
        <p:spPr>
          <a:xfrm>
            <a:off x="2545918" y="5128213"/>
            <a:ext cx="360289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第二類費①</a:t>
            </a:r>
            <a:endParaRPr kumimoji="1" lang="en-US" altLang="ja-JP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逓減率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81922754-4655-D907-8E19-B54EFDDD6848}"/>
              </a:ext>
            </a:extLst>
          </p:cNvPr>
          <p:cNvSpPr/>
          <p:nvPr/>
        </p:nvSpPr>
        <p:spPr>
          <a:xfrm>
            <a:off x="2195881" y="5557673"/>
            <a:ext cx="360289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第一類費①</a:t>
            </a:r>
            <a:endParaRPr kumimoji="1" lang="en-US" altLang="ja-JP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小計</a:t>
            </a:r>
            <a:endParaRPr kumimoji="1" lang="ja-JP" altLang="en-US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1B7F3176-C66F-9E45-B7B9-9A0E695386F4}"/>
              </a:ext>
            </a:extLst>
          </p:cNvPr>
          <p:cNvSpPr/>
          <p:nvPr/>
        </p:nvSpPr>
        <p:spPr>
          <a:xfrm>
            <a:off x="2545918" y="5557673"/>
            <a:ext cx="360289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第二類費①</a:t>
            </a:r>
            <a:endParaRPr kumimoji="1" lang="en-US" altLang="ja-JP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小計</a:t>
            </a:r>
            <a:endParaRPr kumimoji="1" lang="ja-JP" altLang="en-US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95CBBDCD-A2E6-9D33-77FE-CF1ED9042C86}"/>
              </a:ext>
            </a:extLst>
          </p:cNvPr>
          <p:cNvSpPr/>
          <p:nvPr/>
        </p:nvSpPr>
        <p:spPr>
          <a:xfrm>
            <a:off x="2187731" y="5778296"/>
            <a:ext cx="731537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第一類費①</a:t>
            </a:r>
            <a:r>
              <a:rPr kumimoji="1" lang="en-US" altLang="ja-JP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+</a:t>
            </a:r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第二類費①</a:t>
            </a:r>
            <a:endParaRPr kumimoji="1" lang="en-US" altLang="ja-JP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</a:t>
            </a: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0B8C65B9-2BE2-40F3-8882-30F15728F4EA}"/>
              </a:ext>
            </a:extLst>
          </p:cNvPr>
          <p:cNvSpPr/>
          <p:nvPr/>
        </p:nvSpPr>
        <p:spPr>
          <a:xfrm>
            <a:off x="2929480" y="5128213"/>
            <a:ext cx="360289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第一類費②</a:t>
            </a:r>
            <a:endParaRPr kumimoji="1" lang="en-US" altLang="ja-JP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逓減率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DAFF2628-A9B1-7D3F-00F8-B89FFF502214}"/>
              </a:ext>
            </a:extLst>
          </p:cNvPr>
          <p:cNvSpPr/>
          <p:nvPr/>
        </p:nvSpPr>
        <p:spPr>
          <a:xfrm>
            <a:off x="3283119" y="5128213"/>
            <a:ext cx="360289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第二類費②</a:t>
            </a:r>
            <a:endParaRPr kumimoji="1" lang="en-US" altLang="ja-JP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逓減率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82822591-3760-96B5-9AE4-78B722479B47}"/>
              </a:ext>
            </a:extLst>
          </p:cNvPr>
          <p:cNvSpPr/>
          <p:nvPr/>
        </p:nvSpPr>
        <p:spPr>
          <a:xfrm>
            <a:off x="2929480" y="5557673"/>
            <a:ext cx="360289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第一類費②</a:t>
            </a:r>
            <a:endParaRPr kumimoji="1" lang="en-US" altLang="ja-JP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小計</a:t>
            </a:r>
            <a:endParaRPr kumimoji="1" lang="ja-JP" altLang="en-US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A9C6FE88-AE3F-3FB9-E0BA-BE5430655FB8}"/>
              </a:ext>
            </a:extLst>
          </p:cNvPr>
          <p:cNvSpPr/>
          <p:nvPr/>
        </p:nvSpPr>
        <p:spPr>
          <a:xfrm>
            <a:off x="3283119" y="5557673"/>
            <a:ext cx="360289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第二類費②</a:t>
            </a:r>
            <a:endParaRPr kumimoji="1" lang="en-US" altLang="ja-JP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小計</a:t>
            </a:r>
            <a:endParaRPr kumimoji="1" lang="ja-JP" altLang="en-US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7208C6ED-2501-7ED9-EF73-6A22FF9A78DE}"/>
              </a:ext>
            </a:extLst>
          </p:cNvPr>
          <p:cNvSpPr/>
          <p:nvPr/>
        </p:nvSpPr>
        <p:spPr>
          <a:xfrm>
            <a:off x="2920382" y="5778296"/>
            <a:ext cx="731537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第一類費②</a:t>
            </a:r>
            <a:r>
              <a:rPr kumimoji="1" lang="en-US" altLang="ja-JP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+</a:t>
            </a:r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第二類費②</a:t>
            </a:r>
            <a:endParaRPr kumimoji="1" lang="en-US" altLang="ja-JP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60744260-467D-20E7-0D84-2ADA2807E3DD}"/>
              </a:ext>
            </a:extLst>
          </p:cNvPr>
          <p:cNvSpPr/>
          <p:nvPr/>
        </p:nvSpPr>
        <p:spPr>
          <a:xfrm>
            <a:off x="3662405" y="5128213"/>
            <a:ext cx="360289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第一類費③</a:t>
            </a:r>
            <a:endParaRPr kumimoji="1" lang="en-US" altLang="ja-JP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逓減率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0D5A81BA-6C7F-B7AC-0E67-C1178385CBF8}"/>
              </a:ext>
            </a:extLst>
          </p:cNvPr>
          <p:cNvSpPr/>
          <p:nvPr/>
        </p:nvSpPr>
        <p:spPr>
          <a:xfrm>
            <a:off x="4019740" y="5128213"/>
            <a:ext cx="360289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第二類費③</a:t>
            </a:r>
            <a:endParaRPr kumimoji="1" lang="en-US" altLang="ja-JP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逓減率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1E985B77-BB42-EB28-CA55-D58A360824DA}"/>
              </a:ext>
            </a:extLst>
          </p:cNvPr>
          <p:cNvSpPr/>
          <p:nvPr/>
        </p:nvSpPr>
        <p:spPr>
          <a:xfrm>
            <a:off x="3662401" y="5557673"/>
            <a:ext cx="360289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第一類費③</a:t>
            </a:r>
            <a:endParaRPr kumimoji="1" lang="en-US" altLang="ja-JP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小計</a:t>
            </a:r>
            <a:endParaRPr kumimoji="1" lang="ja-JP" altLang="en-US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9AD5071B-8E26-2AF5-F06A-F4EB3DCE270E}"/>
              </a:ext>
            </a:extLst>
          </p:cNvPr>
          <p:cNvSpPr/>
          <p:nvPr/>
        </p:nvSpPr>
        <p:spPr>
          <a:xfrm>
            <a:off x="4019736" y="5557673"/>
            <a:ext cx="360289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第二類費③</a:t>
            </a:r>
            <a:endParaRPr kumimoji="1" lang="en-US" altLang="ja-JP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小計</a:t>
            </a:r>
            <a:endParaRPr kumimoji="1" lang="ja-JP" altLang="en-US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0AB838F6-BEF8-458E-C003-DF4C148056C0}"/>
              </a:ext>
            </a:extLst>
          </p:cNvPr>
          <p:cNvSpPr/>
          <p:nvPr/>
        </p:nvSpPr>
        <p:spPr>
          <a:xfrm>
            <a:off x="3647900" y="5778296"/>
            <a:ext cx="731537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第一類費③</a:t>
            </a:r>
            <a:r>
              <a:rPr kumimoji="1" lang="en-US" altLang="ja-JP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+</a:t>
            </a:r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第二類費③</a:t>
            </a:r>
            <a:endParaRPr kumimoji="1" lang="en-US" altLang="ja-JP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</a:t>
            </a: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DB8FD824-2523-0D25-FA49-D047635A1A60}"/>
              </a:ext>
            </a:extLst>
          </p:cNvPr>
          <p:cNvSpPr/>
          <p:nvPr/>
        </p:nvSpPr>
        <p:spPr>
          <a:xfrm>
            <a:off x="4404651" y="5778296"/>
            <a:ext cx="292356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4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経過的加算</a:t>
            </a:r>
            <a:endParaRPr kumimoji="1" lang="en-US" altLang="ja-JP" sz="4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4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</a:t>
            </a: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7E160178-34EA-E035-1E3D-582F3DF6BF83}"/>
              </a:ext>
            </a:extLst>
          </p:cNvPr>
          <p:cNvSpPr/>
          <p:nvPr/>
        </p:nvSpPr>
        <p:spPr>
          <a:xfrm>
            <a:off x="5041082" y="5778296"/>
            <a:ext cx="292356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4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介護保険料</a:t>
            </a:r>
            <a:endParaRPr kumimoji="1" lang="en-US" altLang="ja-JP" sz="4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4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</a:t>
            </a: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FDF3B618-7945-2BA0-BAFF-77147982FF7F}"/>
              </a:ext>
            </a:extLst>
          </p:cNvPr>
          <p:cNvSpPr/>
          <p:nvPr/>
        </p:nvSpPr>
        <p:spPr>
          <a:xfrm>
            <a:off x="5861343" y="5778296"/>
            <a:ext cx="355491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加算</a:t>
            </a:r>
            <a:endParaRPr kumimoji="1" lang="en-US" altLang="ja-JP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合計額</a:t>
            </a: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AFCAE840-7EFA-4053-1141-D0C05AEDE0F5}"/>
              </a:ext>
            </a:extLst>
          </p:cNvPr>
          <p:cNvSpPr/>
          <p:nvPr/>
        </p:nvSpPr>
        <p:spPr>
          <a:xfrm>
            <a:off x="6293260" y="5778296"/>
            <a:ext cx="391040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4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母子・児童養育　</a:t>
            </a:r>
            <a:endParaRPr kumimoji="1" lang="en-US" altLang="ja-JP" sz="4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4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経過的加算 </a:t>
            </a:r>
            <a:r>
              <a:rPr kumimoji="1" lang="ja-JP" altLang="en-US" sz="4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</a:t>
            </a:r>
            <a:endParaRPr kumimoji="1" lang="ja-JP" altLang="en-US" sz="4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D247FE39-34FF-2611-1E1F-37DB9836EA14}"/>
              </a:ext>
            </a:extLst>
          </p:cNvPr>
          <p:cNvSpPr/>
          <p:nvPr/>
        </p:nvSpPr>
        <p:spPr>
          <a:xfrm>
            <a:off x="1882749" y="4922245"/>
            <a:ext cx="292356" cy="16713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冬季加算</a:t>
            </a:r>
            <a:endParaRPr kumimoji="1" lang="en-US" altLang="ja-JP" sz="5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</a:t>
            </a:r>
            <a:endParaRPr kumimoji="1" lang="en-US" altLang="ja-JP" sz="5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F85F0E53-D96C-A6DC-F78D-6D67068D904C}"/>
              </a:ext>
            </a:extLst>
          </p:cNvPr>
          <p:cNvSpPr/>
          <p:nvPr/>
        </p:nvSpPr>
        <p:spPr>
          <a:xfrm>
            <a:off x="4729548" y="3220840"/>
            <a:ext cx="265778" cy="9504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4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特例加算額</a:t>
            </a:r>
            <a:endParaRPr kumimoji="1" lang="en-US" altLang="ja-JP" sz="4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DEC6D2A5-CBBD-AE1D-65C1-8075F489130F}"/>
              </a:ext>
            </a:extLst>
          </p:cNvPr>
          <p:cNvSpPr/>
          <p:nvPr/>
        </p:nvSpPr>
        <p:spPr>
          <a:xfrm>
            <a:off x="4723490" y="5778296"/>
            <a:ext cx="292356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4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特例加算額</a:t>
            </a:r>
            <a:br>
              <a:rPr kumimoji="1" lang="en-US" altLang="ja-JP" sz="4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4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BDC22278-5B75-D7B2-DD35-2103E326FB9B}"/>
              </a:ext>
            </a:extLst>
          </p:cNvPr>
          <p:cNvSpPr/>
          <p:nvPr/>
        </p:nvSpPr>
        <p:spPr>
          <a:xfrm>
            <a:off x="3539868" y="6763221"/>
            <a:ext cx="603772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特例加算額　合計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21DEED7B-8D83-96AE-B846-D5E5152DC9D1}"/>
              </a:ext>
            </a:extLst>
          </p:cNvPr>
          <p:cNvSpPr/>
          <p:nvPr/>
        </p:nvSpPr>
        <p:spPr>
          <a:xfrm>
            <a:off x="1135276" y="3287037"/>
            <a:ext cx="426142" cy="10454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4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入院</a:t>
            </a:r>
            <a:r>
              <a:rPr kumimoji="1" lang="ja-JP" altLang="en-US" sz="4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患者給食</a:t>
            </a:r>
            <a:r>
              <a:rPr kumimoji="1" lang="ja-JP" altLang="en-US" sz="4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有無</a:t>
            </a:r>
            <a:endParaRPr kumimoji="1" lang="en-US" altLang="ja-JP" sz="4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5DDC5DF2-AC96-D1C9-8757-2492F960ED9B}"/>
              </a:ext>
            </a:extLst>
          </p:cNvPr>
          <p:cNvSpPr/>
          <p:nvPr/>
        </p:nvSpPr>
        <p:spPr>
          <a:xfrm>
            <a:off x="3109520" y="9458641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79EE7C61-FE7F-0EE3-0462-2E36F17789D5}"/>
              </a:ext>
            </a:extLst>
          </p:cNvPr>
          <p:cNvSpPr/>
          <p:nvPr/>
        </p:nvSpPr>
        <p:spPr>
          <a:xfrm>
            <a:off x="4431964" y="9665472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2E51CDE2-1D13-5D50-40AA-1D218FC5760D}"/>
              </a:ext>
            </a:extLst>
          </p:cNvPr>
          <p:cNvSpPr/>
          <p:nvPr/>
        </p:nvSpPr>
        <p:spPr>
          <a:xfrm>
            <a:off x="4431964" y="9458641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D7F4A0EA-67CE-C883-C438-91B62A5B77D2}"/>
              </a:ext>
            </a:extLst>
          </p:cNvPr>
          <p:cNvSpPr/>
          <p:nvPr/>
        </p:nvSpPr>
        <p:spPr>
          <a:xfrm>
            <a:off x="5309710" y="9665471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130DE2B7-871A-3114-48B3-96A31E57BF22}"/>
              </a:ext>
            </a:extLst>
          </p:cNvPr>
          <p:cNvSpPr/>
          <p:nvPr/>
        </p:nvSpPr>
        <p:spPr>
          <a:xfrm>
            <a:off x="5309710" y="9458641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</p:spTree>
    <p:extLst>
      <p:ext uri="{BB962C8B-B14F-4D97-AF65-F5344CB8AC3E}">
        <p14:creationId xmlns:p14="http://schemas.microsoft.com/office/powerpoint/2010/main" val="109274306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7F4D38C9-8840-4AF8-880B-FAFC83D40EC7}"/>
</file>

<file path=customXml/itemProps2.xml><?xml version="1.0" encoding="utf-8"?>
<ds:datastoreItem xmlns:ds="http://schemas.openxmlformats.org/officeDocument/2006/customXml" ds:itemID="{292B6BB8-377F-4CDE-9984-F33418A5BC35}"/>
</file>

<file path=customXml/itemProps3.xml><?xml version="1.0" encoding="utf-8"?>
<ds:datastoreItem xmlns:ds="http://schemas.openxmlformats.org/officeDocument/2006/customXml" ds:itemID="{B3C49B78-EDAE-4C94-9994-35D667D00017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1529</TotalTime>
  <Words>291</Words>
  <Application>Microsoft Office PowerPoint</Application>
  <PresentationFormat>A4 210 x 297 mm</PresentationFormat>
  <Paragraphs>131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106</cp:revision>
  <dcterms:created xsi:type="dcterms:W3CDTF">2022-01-20T04:34:58Z</dcterms:created>
  <dcterms:modified xsi:type="dcterms:W3CDTF">2024-02-22T07:09:56Z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