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43"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渡部 俊(watabe-shun.ik4)" initials="渡部" lastIdx="1" clrIdx="0">
    <p:extLst>
      <p:ext uri="{19B8F6BF-5375-455C-9EA6-DF929625EA0E}">
        <p15:presenceInfo xmlns:p15="http://schemas.microsoft.com/office/powerpoint/2012/main" userId="S-1-5-21-4175116151-3849908774-3845857867-619606" providerId="AD"/>
      </p:ext>
    </p:extLst>
  </p:cmAuthor>
  <p:cmAuthor id="2" name="西田 章恵(nishida-akie.jj1)" initials="西田" lastIdx="2" clrIdx="1">
    <p:extLst>
      <p:ext uri="{19B8F6BF-5375-455C-9EA6-DF929625EA0E}">
        <p15:presenceInfo xmlns:p15="http://schemas.microsoft.com/office/powerpoint/2012/main" userId="S-1-5-21-4175116151-3849908774-3845857867-619503" providerId="AD"/>
      </p:ext>
    </p:extLst>
  </p:cmAuthor>
  <p:cmAuthor id="3" name="Okano, Takumi (JP - AB 岡野 匠)" initials="OT(A岡匠" lastIdx="1"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43" autoAdjust="0"/>
    <p:restoredTop sz="94660"/>
  </p:normalViewPr>
  <p:slideViewPr>
    <p:cSldViewPr snapToGrid="0" showGuides="1">
      <p:cViewPr>
        <p:scale>
          <a:sx n="75" d="100"/>
          <a:sy n="75" d="100"/>
        </p:scale>
        <p:origin x="3582" y="132"/>
      </p:cViewPr>
      <p:guideLst>
        <p:guide orient="horz" pos="3143"/>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57633" y="2249511"/>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保護申請却下通知書</a:t>
            </a:r>
            <a:endParaRPr lang="en-US" altLang="ja-JP" sz="11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 name="正方形/長方形 5">
            <a:extLst>
              <a:ext uri="{FF2B5EF4-FFF2-40B4-BE49-F238E27FC236}">
                <a16:creationId xmlns:a16="http://schemas.microsoft.com/office/drawing/2014/main" id="{7BDED71C-8464-4F7C-85A7-2FA4B2F54360}"/>
              </a:ext>
            </a:extLst>
          </p:cNvPr>
          <p:cNvSpPr/>
          <p:nvPr/>
        </p:nvSpPr>
        <p:spPr>
          <a:xfrm>
            <a:off x="613942"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40" name="Rectangle 108">
            <a:extLst>
              <a:ext uri="{FF2B5EF4-FFF2-40B4-BE49-F238E27FC236}">
                <a16:creationId xmlns:a16="http://schemas.microsoft.com/office/drawing/2014/main" id="{C5DD1F39-0A84-4B51-A8C7-3D2C7EE386C7}"/>
              </a:ext>
            </a:extLst>
          </p:cNvPr>
          <p:cNvSpPr>
            <a:spLocks noChangeArrowheads="1"/>
          </p:cNvSpPr>
          <p:nvPr/>
        </p:nvSpPr>
        <p:spPr bwMode="auto">
          <a:xfrm>
            <a:off x="152400" y="152400"/>
            <a:ext cx="6858000" cy="457200"/>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endParaRPr lang="ja-JP" altLang="en-US"/>
          </a:p>
        </p:txBody>
      </p:sp>
      <p:sp>
        <p:nvSpPr>
          <p:cNvPr id="44" name="Rectangle 112">
            <a:extLst>
              <a:ext uri="{FF2B5EF4-FFF2-40B4-BE49-F238E27FC236}">
                <a16:creationId xmlns:a16="http://schemas.microsoft.com/office/drawing/2014/main" id="{71B3A757-E8F9-45B8-BF21-8EB816B8ECE6}"/>
              </a:ext>
            </a:extLst>
          </p:cNvPr>
          <p:cNvSpPr>
            <a:spLocks noChangeArrowheads="1"/>
          </p:cNvSpPr>
          <p:nvPr/>
        </p:nvSpPr>
        <p:spPr bwMode="auto">
          <a:xfrm>
            <a:off x="152400" y="609600"/>
            <a:ext cx="6858000" cy="0"/>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endParaRPr lang="ja-JP" altLang="en-US"/>
          </a:p>
        </p:txBody>
      </p:sp>
      <p:sp>
        <p:nvSpPr>
          <p:cNvPr id="25" name="Rectangle 109">
            <a:extLst>
              <a:ext uri="{FF2B5EF4-FFF2-40B4-BE49-F238E27FC236}">
                <a16:creationId xmlns:a16="http://schemas.microsoft.com/office/drawing/2014/main" id="{60FF8AB0-009F-419A-A8A1-E2B6D5556947}"/>
              </a:ext>
            </a:extLst>
          </p:cNvPr>
          <p:cNvSpPr>
            <a:spLocks noChangeArrowheads="1"/>
          </p:cNvSpPr>
          <p:nvPr/>
        </p:nvSpPr>
        <p:spPr bwMode="auto">
          <a:xfrm>
            <a:off x="2054581" y="2807791"/>
            <a:ext cx="2999819" cy="134909"/>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保護については、下記の理由で却下します。</a:t>
            </a:r>
          </a:p>
        </p:txBody>
      </p:sp>
      <p:sp>
        <p:nvSpPr>
          <p:cNvPr id="35" name="正方形/長方形 34">
            <a:extLst>
              <a:ext uri="{FF2B5EF4-FFF2-40B4-BE49-F238E27FC236}">
                <a16:creationId xmlns:a16="http://schemas.microsoft.com/office/drawing/2014/main" id="{08A6F6C7-B6A0-41DF-A7BC-52FAD12D39DB}"/>
              </a:ext>
            </a:extLst>
          </p:cNvPr>
          <p:cNvSpPr/>
          <p:nvPr/>
        </p:nvSpPr>
        <p:spPr>
          <a:xfrm>
            <a:off x="613942" y="1157898"/>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132063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148336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1483366"/>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646099"/>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43" name="正方形/長方形 42">
            <a:extLst>
              <a:ext uri="{FF2B5EF4-FFF2-40B4-BE49-F238E27FC236}">
                <a16:creationId xmlns:a16="http://schemas.microsoft.com/office/drawing/2014/main" id="{C0A8C370-3267-427F-A04B-BC2A4ECA21AB}"/>
              </a:ext>
            </a:extLst>
          </p:cNvPr>
          <p:cNvSpPr/>
          <p:nvPr/>
        </p:nvSpPr>
        <p:spPr>
          <a:xfrm>
            <a:off x="5596058" y="647188"/>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596058" y="809922"/>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6" name="正方形/長方形 45">
            <a:extLst>
              <a:ext uri="{FF2B5EF4-FFF2-40B4-BE49-F238E27FC236}">
                <a16:creationId xmlns:a16="http://schemas.microsoft.com/office/drawing/2014/main" id="{60DADFC3-CEB6-4431-81F7-7B315F55FB9A}"/>
              </a:ext>
            </a:extLst>
          </p:cNvPr>
          <p:cNvSpPr/>
          <p:nvPr/>
        </p:nvSpPr>
        <p:spPr>
          <a:xfrm>
            <a:off x="4662608" y="1157898"/>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596058" y="1320632"/>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596058" y="1157898"/>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30" name="正方形/長方形 29">
            <a:extLst>
              <a:ext uri="{FF2B5EF4-FFF2-40B4-BE49-F238E27FC236}">
                <a16:creationId xmlns:a16="http://schemas.microsoft.com/office/drawing/2014/main" id="{A26F1265-5630-47F4-AB6E-6FFCD731C670}"/>
              </a:ext>
            </a:extLst>
          </p:cNvPr>
          <p:cNvSpPr/>
          <p:nvPr/>
        </p:nvSpPr>
        <p:spPr>
          <a:xfrm>
            <a:off x="5706888" y="1575905"/>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31" name="Rectangle 109">
            <a:extLst>
              <a:ext uri="{FF2B5EF4-FFF2-40B4-BE49-F238E27FC236}">
                <a16:creationId xmlns:a16="http://schemas.microsoft.com/office/drawing/2014/main" id="{04B8CA50-A709-4945-AD8F-393195148C51}"/>
              </a:ext>
            </a:extLst>
          </p:cNvPr>
          <p:cNvSpPr>
            <a:spLocks noChangeArrowheads="1"/>
          </p:cNvSpPr>
          <p:nvPr/>
        </p:nvSpPr>
        <p:spPr bwMode="auto">
          <a:xfrm>
            <a:off x="557633" y="5311801"/>
            <a:ext cx="5760000" cy="134909"/>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2" name="Rectangle 109">
            <a:extLst>
              <a:ext uri="{FF2B5EF4-FFF2-40B4-BE49-F238E27FC236}">
                <a16:creationId xmlns:a16="http://schemas.microsoft.com/office/drawing/2014/main" id="{A1A4FF09-FE0A-4590-8C8D-D8E9E48421A9}"/>
              </a:ext>
            </a:extLst>
          </p:cNvPr>
          <p:cNvSpPr>
            <a:spLocks noChangeArrowheads="1"/>
          </p:cNvSpPr>
          <p:nvPr/>
        </p:nvSpPr>
        <p:spPr bwMode="auto">
          <a:xfrm>
            <a:off x="557633" y="6138040"/>
            <a:ext cx="5760000" cy="1673792"/>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1</a:t>
            </a:r>
            <a:r>
              <a:rPr kumimoji="0" lang="ja-JP" altLang="en-US"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却下の理由</a:t>
            </a: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r>
              <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この通知が申請書受理後</a:t>
            </a:r>
            <a:r>
              <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14</a:t>
            </a:r>
            <a:r>
              <a:rPr lang="ja-JP" altLang="en-US"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日を経過した事由</a:t>
            </a:r>
            <a:endPar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22" name="正方形/長方形 21">
            <a:extLst>
              <a:ext uri="{FF2B5EF4-FFF2-40B4-BE49-F238E27FC236}">
                <a16:creationId xmlns:a16="http://schemas.microsoft.com/office/drawing/2014/main" id="{519569E1-7338-4E39-B0CF-502E34483A01}"/>
              </a:ext>
            </a:extLst>
          </p:cNvPr>
          <p:cNvSpPr/>
          <p:nvPr/>
        </p:nvSpPr>
        <p:spPr>
          <a:xfrm>
            <a:off x="751633" y="2802920"/>
            <a:ext cx="618309"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申請年月日</a:t>
            </a:r>
          </a:p>
        </p:txBody>
      </p:sp>
      <p:sp>
        <p:nvSpPr>
          <p:cNvPr id="24" name="正方形/長方形 23">
            <a:extLst>
              <a:ext uri="{FF2B5EF4-FFF2-40B4-BE49-F238E27FC236}">
                <a16:creationId xmlns:a16="http://schemas.microsoft.com/office/drawing/2014/main" id="{742E8896-47F5-4D65-963D-1DFF4A96EC6E}"/>
              </a:ext>
            </a:extLst>
          </p:cNvPr>
          <p:cNvSpPr/>
          <p:nvPr/>
        </p:nvSpPr>
        <p:spPr>
          <a:xfrm>
            <a:off x="751632" y="6422871"/>
            <a:ext cx="75649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却下の理由</a:t>
            </a:r>
          </a:p>
        </p:txBody>
      </p:sp>
      <p:sp>
        <p:nvSpPr>
          <p:cNvPr id="27" name="正方形/長方形 26">
            <a:extLst>
              <a:ext uri="{FF2B5EF4-FFF2-40B4-BE49-F238E27FC236}">
                <a16:creationId xmlns:a16="http://schemas.microsoft.com/office/drawing/2014/main" id="{FC1E9A2D-7F90-4295-A2AD-023702B7A5CE}"/>
              </a:ext>
            </a:extLst>
          </p:cNvPr>
          <p:cNvSpPr/>
          <p:nvPr/>
        </p:nvSpPr>
        <p:spPr>
          <a:xfrm>
            <a:off x="749974" y="7178495"/>
            <a:ext cx="75649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決定遅延理由</a:t>
            </a:r>
          </a:p>
        </p:txBody>
      </p:sp>
      <p:grpSp>
        <p:nvGrpSpPr>
          <p:cNvPr id="28" name="グループ化 27">
            <a:extLst>
              <a:ext uri="{FF2B5EF4-FFF2-40B4-BE49-F238E27FC236}">
                <a16:creationId xmlns:a16="http://schemas.microsoft.com/office/drawing/2014/main" id="{93E8C953-F041-4142-B2E2-F090A9531D7A}"/>
              </a:ext>
            </a:extLst>
          </p:cNvPr>
          <p:cNvGrpSpPr/>
          <p:nvPr/>
        </p:nvGrpSpPr>
        <p:grpSpPr>
          <a:xfrm>
            <a:off x="4972312" y="8330095"/>
            <a:ext cx="1469152" cy="1194771"/>
            <a:chOff x="4410455" y="8217841"/>
            <a:chExt cx="1469152" cy="1194771"/>
          </a:xfrm>
          <a:noFill/>
        </p:grpSpPr>
        <p:sp>
          <p:nvSpPr>
            <p:cNvPr id="29" name="テキスト ボックス 28">
              <a:extLst>
                <a:ext uri="{FF2B5EF4-FFF2-40B4-BE49-F238E27FC236}">
                  <a16:creationId xmlns:a16="http://schemas.microsoft.com/office/drawing/2014/main" id="{76F56BAE-8B3C-48CE-9259-D8ACD6658AB8}"/>
                </a:ext>
              </a:extLst>
            </p:cNvPr>
            <p:cNvSpPr txBox="1"/>
            <p:nvPr/>
          </p:nvSpPr>
          <p:spPr>
            <a:xfrm>
              <a:off x="4410455" y="8217841"/>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33" name="正方形/長方形 32">
              <a:extLst>
                <a:ext uri="{FF2B5EF4-FFF2-40B4-BE49-F238E27FC236}">
                  <a16:creationId xmlns:a16="http://schemas.microsoft.com/office/drawing/2014/main" id="{4DD49ED9-2D9E-454B-B250-0926D82D687E}"/>
                </a:ext>
              </a:extLst>
            </p:cNvPr>
            <p:cNvSpPr/>
            <p:nvPr/>
          </p:nvSpPr>
          <p:spPr>
            <a:xfrm>
              <a:off x="4492546" y="8491289"/>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34" name="正方形/長方形 33">
              <a:extLst>
                <a:ext uri="{FF2B5EF4-FFF2-40B4-BE49-F238E27FC236}">
                  <a16:creationId xmlns:a16="http://schemas.microsoft.com/office/drawing/2014/main" id="{239FA6AD-1EF8-457E-8583-CC0DACC18868}"/>
                </a:ext>
              </a:extLst>
            </p:cNvPr>
            <p:cNvSpPr/>
            <p:nvPr/>
          </p:nvSpPr>
          <p:spPr>
            <a:xfrm>
              <a:off x="4492544" y="8694793"/>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49" name="正方形/長方形 48">
              <a:extLst>
                <a:ext uri="{FF2B5EF4-FFF2-40B4-BE49-F238E27FC236}">
                  <a16:creationId xmlns:a16="http://schemas.microsoft.com/office/drawing/2014/main" id="{F72A9D75-088C-4BC6-85FB-330F08AB1F73}"/>
                </a:ext>
              </a:extLst>
            </p:cNvPr>
            <p:cNvSpPr/>
            <p:nvPr/>
          </p:nvSpPr>
          <p:spPr>
            <a:xfrm>
              <a:off x="4948647" y="8696963"/>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51" name="正方形/長方形 50">
              <a:extLst>
                <a:ext uri="{FF2B5EF4-FFF2-40B4-BE49-F238E27FC236}">
                  <a16:creationId xmlns:a16="http://schemas.microsoft.com/office/drawing/2014/main" id="{7F93FDA9-DD4A-44E6-A297-8FF5D53EE415}"/>
                </a:ext>
              </a:extLst>
            </p:cNvPr>
            <p:cNvSpPr/>
            <p:nvPr/>
          </p:nvSpPr>
          <p:spPr>
            <a:xfrm>
              <a:off x="5432192" y="8694793"/>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52" name="正方形/長方形 51">
              <a:extLst>
                <a:ext uri="{FF2B5EF4-FFF2-40B4-BE49-F238E27FC236}">
                  <a16:creationId xmlns:a16="http://schemas.microsoft.com/office/drawing/2014/main" id="{FEA21034-461F-4935-A4AC-91F2659B50BB}"/>
                </a:ext>
              </a:extLst>
            </p:cNvPr>
            <p:cNvSpPr/>
            <p:nvPr/>
          </p:nvSpPr>
          <p:spPr>
            <a:xfrm>
              <a:off x="4948647" y="8889754"/>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53" name="正方形/長方形 52">
              <a:extLst>
                <a:ext uri="{FF2B5EF4-FFF2-40B4-BE49-F238E27FC236}">
                  <a16:creationId xmlns:a16="http://schemas.microsoft.com/office/drawing/2014/main" id="{8C7AAD41-F5B6-4542-8F92-877B29642531}"/>
                </a:ext>
              </a:extLst>
            </p:cNvPr>
            <p:cNvSpPr/>
            <p:nvPr/>
          </p:nvSpPr>
          <p:spPr>
            <a:xfrm>
              <a:off x="4492543" y="9093747"/>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54" name="正方形/長方形 53">
              <a:extLst>
                <a:ext uri="{FF2B5EF4-FFF2-40B4-BE49-F238E27FC236}">
                  <a16:creationId xmlns:a16="http://schemas.microsoft.com/office/drawing/2014/main" id="{F4B5B4B2-16F0-4EBE-8E4F-63B8AF07903B}"/>
                </a:ext>
              </a:extLst>
            </p:cNvPr>
            <p:cNvSpPr/>
            <p:nvPr/>
          </p:nvSpPr>
          <p:spPr>
            <a:xfrm>
              <a:off x="4466531" y="888975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2" name="正方形/長方形 1">
              <a:extLst>
                <a:ext uri="{FF2B5EF4-FFF2-40B4-BE49-F238E27FC236}">
                  <a16:creationId xmlns:a16="http://schemas.microsoft.com/office/drawing/2014/main" id="{B3E3A505-07D0-DE52-FD27-75AA4CB4F05A}"/>
                </a:ext>
              </a:extLst>
            </p:cNvPr>
            <p:cNvSpPr/>
            <p:nvPr/>
          </p:nvSpPr>
          <p:spPr>
            <a:xfrm>
              <a:off x="4492543" y="9273804"/>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55" name="Rectangle 109">
            <a:extLst>
              <a:ext uri="{FF2B5EF4-FFF2-40B4-BE49-F238E27FC236}">
                <a16:creationId xmlns:a16="http://schemas.microsoft.com/office/drawing/2014/main" id="{149B9695-C30D-435B-86FE-87185561093A}"/>
              </a:ext>
            </a:extLst>
          </p:cNvPr>
          <p:cNvSpPr>
            <a:spLocks noChangeArrowheads="1"/>
          </p:cNvSpPr>
          <p:nvPr/>
        </p:nvSpPr>
        <p:spPr bwMode="auto">
          <a:xfrm>
            <a:off x="538429" y="3029384"/>
            <a:ext cx="5760000" cy="1827680"/>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なお、この決定に不服があるときは、この決定があったことを知った日の翌日から起算して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p>
            <a:pPr indent="0" algn="just">
              <a:lnSpc>
                <a:spcPts val="1200"/>
              </a:lnSpc>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また、この審査請求に対する裁決を経た場合に限り、その審査請求に対する裁決があったことを知った日の翌日から起算して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か月以内に、市を被告として（訴訟において市を代表する者は市長となります。）この決定の取消しの訴えを提起することができます（なお、裁決があったことを知った日の翌日から起算して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か月以内であっても、裁決があった日の翌日から起算して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年を経過すると決定の取消しの訴えを提起することができなくなります。</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。ただし、次の①から③までのいずれかに該当するときは、審査請求に対する裁決を経ないでこの決定の取消しの訴えを提起することができます。①審査請求をした日</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行政不服審査法（平成</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年法律第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68</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号）第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条の規定により不備を補正すべきことを命じられた場合にあっては、当該不備を補正した日）の翌日から起算して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日以内に行政不服審査法第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項の規定により通知を受けた場合は</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70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日）を経過しても裁決がないとき。②決定、決定の執行又は手続の続行により生ずる著しい損害を避けるため緊急の必要があるとき。③その他裁決を経ないことにつき正当な理由があるとき。</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6" name="正方形/長方形 55">
            <a:extLst>
              <a:ext uri="{FF2B5EF4-FFF2-40B4-BE49-F238E27FC236}">
                <a16:creationId xmlns:a16="http://schemas.microsoft.com/office/drawing/2014/main" id="{4FF12DD4-58C5-46F0-BF79-C6BA94653EF1}"/>
              </a:ext>
            </a:extLst>
          </p:cNvPr>
          <p:cNvSpPr/>
          <p:nvPr/>
        </p:nvSpPr>
        <p:spPr>
          <a:xfrm>
            <a:off x="4121150" y="2324233"/>
            <a:ext cx="30162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（控）</a:t>
            </a:r>
            <a:endParaRPr kumimoji="1" lang="ja-JP" altLang="en-US"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50" name="正方形/長方形 49">
            <a:extLst>
              <a:ext uri="{FF2B5EF4-FFF2-40B4-BE49-F238E27FC236}">
                <a16:creationId xmlns:a16="http://schemas.microsoft.com/office/drawing/2014/main" id="{D6C261BF-F324-4F05-82F5-10EA00C45C51}"/>
              </a:ext>
            </a:extLst>
          </p:cNvPr>
          <p:cNvSpPr/>
          <p:nvPr/>
        </p:nvSpPr>
        <p:spPr>
          <a:xfrm>
            <a:off x="1441588" y="2807237"/>
            <a:ext cx="53008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根拠法令</a:t>
            </a:r>
          </a:p>
        </p:txBody>
      </p:sp>
    </p:spTree>
    <p:extLst>
      <p:ext uri="{BB962C8B-B14F-4D97-AF65-F5344CB8AC3E}">
        <p14:creationId xmlns:p14="http://schemas.microsoft.com/office/powerpoint/2010/main" val="173727701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0DECD32C-D9B8-4EFF-A318-C9C1F5F4CE1D}"/>
</file>

<file path=customXml/itemProps2.xml><?xml version="1.0" encoding="utf-8"?>
<ds:datastoreItem xmlns:ds="http://schemas.openxmlformats.org/officeDocument/2006/customXml" ds:itemID="{8F6B757B-81A4-45DD-AC22-CACA21686239}"/>
</file>

<file path=customXml/itemProps3.xml><?xml version="1.0" encoding="utf-8"?>
<ds:datastoreItem xmlns:ds="http://schemas.openxmlformats.org/officeDocument/2006/customXml" ds:itemID="{7F0F0DCC-5F27-4BAB-83DB-017B909BCAEC}"/>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88</TotalTime>
  <Words>462</Words>
  <Application>Microsoft Office PowerPoint</Application>
  <PresentationFormat>A4 210 x 297 mm</PresentationFormat>
  <Paragraphs>40</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60</cp:revision>
  <dcterms:created xsi:type="dcterms:W3CDTF">2022-01-20T04:34:58Z</dcterms:created>
  <dcterms:modified xsi:type="dcterms:W3CDTF">2023-03-10T04:22:22Z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1b56b404-ce44-4965-a074-b614e64e5d94</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