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4"/>
  </p:notesMasterIdLst>
  <p:handoutMasterIdLst>
    <p:handoutMasterId r:id="rId5"/>
  </p:handoutMasterIdLst>
  <p:sldIdLst>
    <p:sldId id="3111" r:id="rId2"/>
    <p:sldId id="3449"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6995C2-F718-41A3-A7CB-C04C639D86EE}" v="1" dt="2023-03-22T01:19:45.90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73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11" Target="../customXml/item1.xml" Type="http://schemas.openxmlformats.org/officeDocument/2006/relationships/customXml"/><Relationship Id="rId12" Target="../customXml/item2.xml" Type="http://schemas.openxmlformats.org/officeDocument/2006/relationships/customXml"/><Relationship Id="rId13"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2025/3/6</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2025/3/6</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2025/3/6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2025/3/6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2025/3/6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2025/3/6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指定都市の機能要件における区の情報の定義</a:t>
            </a:r>
            <a:endParaRPr lang="en-US" altLang="ja-JP" sz="28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C3F24D6C-D148-9E56-B79A-C687BB3B3500}"/>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本紙（別添１）</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211417"/>
            <a:ext cx="8672400"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指定都市向け機能・帳票要件において記載している</a:t>
            </a:r>
            <a:r>
              <a:rPr lang="ja-JP" altLang="en-US" sz="1200" b="1" u="sng" dirty="0">
                <a:latin typeface="Meiryo UI" panose="020B0604030504040204" pitchFamily="50" charset="-128"/>
                <a:ea typeface="Meiryo UI" panose="020B0604030504040204" pitchFamily="50" charset="-128"/>
              </a:rPr>
              <a:t>区の情報（以下「区情報」という。）の定義</a:t>
            </a:r>
            <a:r>
              <a:rPr lang="ja-JP" altLang="en-US" sz="1200" dirty="0">
                <a:latin typeface="Meiryo UI" panose="020B0604030504040204" pitchFamily="50" charset="-128"/>
                <a:ea typeface="Meiryo UI" panose="020B0604030504040204" pitchFamily="50" charset="-128"/>
              </a:rPr>
              <a:t>は以下の通り。</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3">
            <a:extLst>
              <a:ext uri="{FF2B5EF4-FFF2-40B4-BE49-F238E27FC236}">
                <a16:creationId xmlns:a16="http://schemas.microsoft.com/office/drawing/2014/main" id="{1A20A0FB-CD1F-7F41-2991-2A7EE9F336E0}"/>
              </a:ext>
            </a:extLst>
          </p:cNvPr>
          <p:cNvGraphicFramePr>
            <a:graphicFrameLocks noGrp="1"/>
          </p:cNvGraphicFramePr>
          <p:nvPr>
            <p:extLst>
              <p:ext uri="{D42A27DB-BD31-4B8C-83A1-F6EECF244321}">
                <p14:modId xmlns:p14="http://schemas.microsoft.com/office/powerpoint/2010/main" val="704969060"/>
              </p:ext>
            </p:extLst>
          </p:nvPr>
        </p:nvGraphicFramePr>
        <p:xfrm>
          <a:off x="252000" y="811812"/>
          <a:ext cx="8689242" cy="303844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a:latin typeface="Meiryo UI" panose="020B0604030504040204" pitchFamily="50" charset="-128"/>
                          <a:ea typeface="Meiryo UI" panose="020B0604030504040204" pitchFamily="50" charset="-128"/>
                        </a:rPr>
                        <a:t>各種レセプトに対し事務処理を行う行政区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申請ごとに一つの行政区が一貫した対応を行うため。</a:t>
                      </a:r>
                    </a:p>
                  </a:txBody>
                  <a:tcPr/>
                </a:tc>
                <a:extLst>
                  <a:ext uri="{0D108BD9-81ED-4DB2-BD59-A6C34878D82A}">
                    <a16:rowId xmlns:a16="http://schemas.microsoft.com/office/drawing/2014/main" val="659814006"/>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7</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3" name="正方形/長方形 2">
            <a:extLst>
              <a:ext uri="{FF2B5EF4-FFF2-40B4-BE49-F238E27FC236}">
                <a16:creationId xmlns:a16="http://schemas.microsoft.com/office/drawing/2014/main" id="{60BD9FBF-1B09-3FE5-157C-0222564ED04D}"/>
              </a:ext>
            </a:extLst>
          </p:cNvPr>
          <p:cNvSpPr/>
          <p:nvPr/>
        </p:nvSpPr>
        <p:spPr>
          <a:xfrm>
            <a:off x="200713" y="4156495"/>
            <a:ext cx="8672400"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なお、行政区とする範囲については、行政区と同等の権限を設定して事務を行っている支所及び出張所も含める。行政区の管理については、「本紙（別添３）指定都市向け機能要件の策定における行政区関連の検討過程について」の「４．行政区への保険者番号の付番に関する機能」において整理し、具体的な管理方法を示している。</a:t>
            </a:r>
          </a:p>
        </p:txBody>
      </p:sp>
    </p:spTree>
    <p:extLst>
      <p:ext uri="{BB962C8B-B14F-4D97-AF65-F5344CB8AC3E}">
        <p14:creationId xmlns:p14="http://schemas.microsoft.com/office/powerpoint/2010/main" val="4322595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9e3f59ba4ce4ed8c2701f2d93bf26971">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9ba7c251582d95233d831257c4e73fc1"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23408564-0C3E-49A6-A24E-2D6B01AA8CE1}"/>
</file>

<file path=customXml/itemProps2.xml><?xml version="1.0" encoding="utf-8"?>
<ds:datastoreItem xmlns:ds="http://schemas.openxmlformats.org/officeDocument/2006/customXml" ds:itemID="{A68FF3B7-AC88-45F1-9D15-E6B442A45ACE}"/>
</file>

<file path=customXml/itemProps3.xml><?xml version="1.0" encoding="utf-8"?>
<ds:datastoreItem xmlns:ds="http://schemas.openxmlformats.org/officeDocument/2006/customXml" ds:itemID="{8FCD37A3-7125-4653-B1E4-0302098C2663}"/>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Words>391</Words>
  <PresentationFormat>画面に合わせる (4:3)</PresentationFormat>
  <Paragraphs>47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y fmtid="{D5CDD505-2E9C-101B-9397-08002B2CF9AE}" pid="3" name="MediaServiceImageTags">
    <vt:lpwstr/>
  </property>
</Properties>
</file>