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08" r:id="rId4"/>
  </p:sldMasterIdLst>
  <p:notesMasterIdLst>
    <p:notesMasterId r:id="rId13"/>
  </p:notesMasterIdLst>
  <p:sldIdLst>
    <p:sldId id="423" r:id="rId5"/>
    <p:sldId id="2147469727" r:id="rId6"/>
    <p:sldId id="2147469728" r:id="rId7"/>
    <p:sldId id="2147469735" r:id="rId8"/>
    <p:sldId id="2147469736" r:id="rId9"/>
    <p:sldId id="2147469734" r:id="rId10"/>
    <p:sldId id="2147469733" r:id="rId11"/>
    <p:sldId id="2147469730" r:id="rId12"/>
  </p:sldIdLst>
  <p:sldSz cx="9906000" cy="6858000" type="A4"/>
  <p:notesSz cx="6807200" cy="9939338"/>
  <p:custDataLst>
    <p:tags r:id="rId1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2B6523-CB30-F7A9-F017-7EB147D54A2F}" name="Ema, Satoko" initials="ES" userId="S::satoko.ema@tohmatsu.co.jp::2986f40c-dac5-4afd-ae2b-5249df2c64df" providerId="AD"/>
  <p188:author id="{A3570334-9BC3-974C-F1D0-9D466A3B2F1D}" name="Sato, Yui" initials="SY" userId="S::yui.sato@tohmatsu.co.jp::343a9ceb-99c0-4f2b-ad94-b494cfe29e9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051" autoAdjust="0"/>
  </p:normalViewPr>
  <p:slideViewPr>
    <p:cSldViewPr snapToGrid="0" showGuides="1">
      <p:cViewPr varScale="1">
        <p:scale>
          <a:sx n="118" d="100"/>
          <a:sy n="118" d="100"/>
        </p:scale>
        <p:origin x="966" y="114"/>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00" d="100"/>
        <a:sy n="100" d="100"/>
      </p:scale>
      <p:origin x="0" y="-18462"/>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notesMasters/notesMaster1.xml" Type="http://schemas.openxmlformats.org/officeDocument/2006/relationships/notesMaster"/><Relationship Id="rId14" Target="tags/tag1.xml" Type="http://schemas.openxmlformats.org/officeDocument/2006/relationships/tags"/><Relationship Id="rId15" Target="commentAuthors.xml" Type="http://schemas.openxmlformats.org/officeDocument/2006/relationships/commentAuthor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customXml/item2.xml" Type="http://schemas.openxmlformats.org/officeDocument/2006/relationships/customXml"/><Relationship Id="rId20"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2024/7/4</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a:p>
        </p:txBody>
      </p:sp>
    </p:spTree>
    <p:extLst>
      <p:ext uri="{BB962C8B-B14F-4D97-AF65-F5344CB8AC3E}">
        <p14:creationId xmlns:p14="http://schemas.microsoft.com/office/powerpoint/2010/main" val="3721905436"/>
      </p:ext>
    </p:extLst>
  </p:cSld>
  <p:clrMapOvr>
    <a:masterClrMapping/>
  </p:clrMapOvr>
</p:notes>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5.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633268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 Id="rId8" Target="../tags/tag2.xml" Type="http://schemas.openxmlformats.org/officeDocument/2006/relationships/tags"/><Relationship Id="rId9" Target="../embeddings/oleObject1.bin" Type="http://schemas.openxmlformats.org/officeDocument/2006/relationships/oleObjec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4" name="オブジェクト 3"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12" r:id="rId3"/>
    <p:sldLayoutId id="2147483934" r:id="rId4"/>
    <p:sldLayoutId id="2147483936" r:id="rId5"/>
    <p:sldLayoutId id="2147483961" r:id="rId6"/>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Relationships xmlns="http://schemas.openxmlformats.org/package/2006/relationships"><Relationship Id="rId1" Target="../tags/tag9.xml" Type="http://schemas.openxmlformats.org/officeDocument/2006/relationships/tags"/><Relationship Id="rId2" Target="../slideLayouts/slideLayout1.xml" Type="http://schemas.openxmlformats.org/officeDocument/2006/relationships/slideLayout"/><Relationship Id="rId3" Target="../notesSlides/notesSlide1.xml" Type="http://schemas.openxmlformats.org/officeDocument/2006/relationships/notesSlide"/><Relationship Id="rId4" Target="../embeddings/oleObject8.bin" Type="http://schemas.openxmlformats.org/officeDocument/2006/relationships/oleObject"/><Relationship Id="rId5"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5.xml" Type="http://schemas.openxmlformats.org/officeDocument/2006/relationships/slideLayout"/><Relationship Id="rId2" Target="" TargetMode="External" Type="http://schemas.openxmlformats.org/officeDocument/2006/relationships/hyperlink"/></Relationships>
</file>

<file path=ppt/slides/_rels/slide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39634251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p:cNvSpPr>
            <a:spLocks noGrp="1"/>
          </p:cNvSpPr>
          <p:nvPr>
            <p:ph type="ctrTitle"/>
          </p:nvPr>
        </p:nvSpPr>
        <p:spPr bwMode="gray">
          <a:xfrm>
            <a:off x="417599" y="5040000"/>
            <a:ext cx="8969161" cy="615553"/>
          </a:xfrm>
        </p:spPr>
        <p:txBody>
          <a:bodyPr vert="horz"/>
          <a:lstStyle/>
          <a:p>
            <a:r>
              <a:rPr lang="ja-JP" altLang="en-US" dirty="0"/>
              <a:t>令和</a:t>
            </a:r>
            <a:r>
              <a:rPr lang="en-US" altLang="ja-JP" dirty="0"/>
              <a:t>6</a:t>
            </a:r>
            <a:r>
              <a:rPr lang="ja-JP" altLang="en-US" dirty="0"/>
              <a:t>年度地域の医療・観光を活用した外国人受入れ推進のための調査・実証事業</a:t>
            </a:r>
            <a:br>
              <a:rPr lang="en-US" altLang="ja-JP" dirty="0"/>
            </a:br>
            <a:r>
              <a:rPr lang="ja-JP" altLang="en-US" dirty="0"/>
              <a:t>実証事業地域　応募企画書</a:t>
            </a:r>
            <a:endParaRPr lang="ja-JP" altLang="en-US" dirty="0">
              <a:sym typeface="+mj-lt"/>
            </a:endParaRPr>
          </a:p>
        </p:txBody>
      </p:sp>
      <p:sp>
        <p:nvSpPr>
          <p:cNvPr id="5" name="テキスト プレースホルダー 4"/>
          <p:cNvSpPr>
            <a:spLocks noGrp="1"/>
          </p:cNvSpPr>
          <p:nvPr>
            <p:ph type="body" sz="quarter" idx="10"/>
          </p:nvPr>
        </p:nvSpPr>
        <p:spPr bwMode="gray">
          <a:xfrm>
            <a:off x="417599" y="6408000"/>
            <a:ext cx="4536000" cy="215444"/>
          </a:xfrm>
        </p:spPr>
        <p:txBody>
          <a:bodyPr/>
          <a:lstStyle/>
          <a:p>
            <a:r>
              <a:rPr lang="en-US" altLang="ja-JP" dirty="0">
                <a:sym typeface="+mn-lt"/>
              </a:rPr>
              <a:t>2024</a:t>
            </a:r>
            <a:r>
              <a:rPr lang="ja-JP" altLang="en-US" dirty="0">
                <a:sym typeface="+mn-lt"/>
              </a:rPr>
              <a:t>年</a:t>
            </a:r>
            <a:r>
              <a:rPr lang="en-US" altLang="ja-JP" dirty="0">
                <a:sym typeface="+mn-lt"/>
              </a:rPr>
              <a:t>7</a:t>
            </a:r>
            <a:r>
              <a:rPr lang="ja-JP" altLang="en-US" dirty="0">
                <a:sym typeface="+mn-lt"/>
              </a:rPr>
              <a:t>月</a:t>
            </a:r>
          </a:p>
        </p:txBody>
      </p:sp>
      <p:sp>
        <p:nvSpPr>
          <p:cNvPr id="10" name="字幕 9">
            <a:extLst>
              <a:ext uri="{FF2B5EF4-FFF2-40B4-BE49-F238E27FC236}">
                <a16:creationId xmlns:a16="http://schemas.microsoft.com/office/drawing/2014/main" id="{2103A9BE-BEA6-B9DE-A263-71F4C3B1E997}"/>
              </a:ext>
            </a:extLst>
          </p:cNvPr>
          <p:cNvSpPr>
            <a:spLocks noGrp="1"/>
          </p:cNvSpPr>
          <p:nvPr>
            <p:ph type="subTitle" idx="1"/>
          </p:nvPr>
        </p:nvSpPr>
        <p:spPr/>
        <p:txBody>
          <a:bodyPr/>
          <a:lstStyle/>
          <a:p>
            <a:r>
              <a:rPr lang="ja-JP" altLang="en-US" dirty="0"/>
              <a:t>代表となる提案団体名：</a:t>
            </a:r>
            <a:endParaRPr lang="en-US" altLang="ja-JP" dirty="0"/>
          </a:p>
          <a:p>
            <a:r>
              <a:rPr lang="ja-JP" altLang="en-US" dirty="0"/>
              <a:t>代表者氏名：</a:t>
            </a:r>
          </a:p>
        </p:txBody>
      </p:sp>
      <p:sp>
        <p:nvSpPr>
          <p:cNvPr id="19" name="テキスト プレースホルダー 9">
            <a:extLst>
              <a:ext uri="{FF2B5EF4-FFF2-40B4-BE49-F238E27FC236}">
                <a16:creationId xmlns:a16="http://schemas.microsoft.com/office/drawing/2014/main" id="{976EFE67-FC1D-DC32-561A-6C7F0053A870}"/>
              </a:ext>
            </a:extLst>
          </p:cNvPr>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厚生労働省医政局総務課</a:t>
            </a:r>
            <a:endParaRPr kumimoji="1" lang="en-US" altLang="ja-JP" dirty="0"/>
          </a:p>
          <a:p>
            <a:pPr lvl="0"/>
            <a:r>
              <a:rPr kumimoji="1" lang="ja-JP" altLang="en-US" dirty="0"/>
              <a:t>医療国際展開推進室御中</a:t>
            </a:r>
          </a:p>
        </p:txBody>
      </p:sp>
      <p:sp>
        <p:nvSpPr>
          <p:cNvPr id="4" name="テキスト ボックス 3">
            <a:extLst>
              <a:ext uri="{FF2B5EF4-FFF2-40B4-BE49-F238E27FC236}">
                <a16:creationId xmlns:a16="http://schemas.microsoft.com/office/drawing/2014/main" id="{D54ACD41-735B-3ED8-C71C-507C3EBA7FF8}"/>
              </a:ext>
            </a:extLst>
          </p:cNvPr>
          <p:cNvSpPr txBox="1"/>
          <p:nvPr/>
        </p:nvSpPr>
        <p:spPr bwMode="gray">
          <a:xfrm>
            <a:off x="417599" y="4003536"/>
            <a:ext cx="607028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注</a:t>
            </a:r>
            <a:r>
              <a:rPr kumimoji="1" lang="en-US" altLang="ja-JP" sz="1200" dirty="0">
                <a:solidFill>
                  <a:prstClr val="black"/>
                </a:solidFill>
                <a:latin typeface="+mn-lt"/>
                <a:cs typeface="+mn-cs"/>
              </a:rPr>
              <a:t>1) </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企画内容に、必要情報が含まれていれば、必ずしもこの様式を使用する必要はありません。</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注</a:t>
            </a:r>
            <a:r>
              <a:rPr kumimoji="1" lang="en-US" altLang="ja-JP" sz="1200" dirty="0">
                <a:solidFill>
                  <a:prstClr val="black"/>
                </a:solidFill>
                <a:latin typeface="+mn-lt"/>
                <a:cs typeface="+mn-cs"/>
              </a:rPr>
              <a:t>2) </a:t>
            </a:r>
            <a:r>
              <a:rPr kumimoji="1" lang="ja-JP" altLang="en-US" sz="1200" dirty="0">
                <a:solidFill>
                  <a:prstClr val="black"/>
                </a:solidFill>
                <a:latin typeface="+mn-lt"/>
                <a:cs typeface="+mn-cs"/>
              </a:rPr>
              <a:t>ご提供いただいた個人情報は、選考及び事業実施に必要な範囲でのみ使用します。</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186302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提案団体概要</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631401"/>
              </p:ext>
            </p:extLst>
          </p:nvPr>
        </p:nvGraphicFramePr>
        <p:xfrm>
          <a:off x="417000" y="1032305"/>
          <a:ext cx="9072001" cy="5259756"/>
        </p:xfrm>
        <a:graphic>
          <a:graphicData uri="http://schemas.openxmlformats.org/drawingml/2006/table">
            <a:tbl>
              <a:tblPr firstRow="1" bandRow="1">
                <a:tableStyleId>{5C22544A-7EE6-4342-B048-85BDC9FD1C3A}</a:tableStyleId>
              </a:tblPr>
              <a:tblGrid>
                <a:gridCol w="2178154">
                  <a:extLst>
                    <a:ext uri="{9D8B030D-6E8A-4147-A177-3AD203B41FA5}">
                      <a16:colId xmlns:a16="http://schemas.microsoft.com/office/drawing/2014/main" val="3362646784"/>
                    </a:ext>
                  </a:extLst>
                </a:gridCol>
                <a:gridCol w="6893847">
                  <a:extLst>
                    <a:ext uri="{9D8B030D-6E8A-4147-A177-3AD203B41FA5}">
                      <a16:colId xmlns:a16="http://schemas.microsoft.com/office/drawing/2014/main" val="125173364"/>
                    </a:ext>
                  </a:extLst>
                </a:gridCol>
              </a:tblGrid>
              <a:tr h="324000">
                <a:tc>
                  <a:txBody>
                    <a:bodyPr/>
                    <a:lstStyle/>
                    <a:p>
                      <a:pPr algn="ctr"/>
                      <a:r>
                        <a:rPr kumimoji="1" lang="ja-JP" altLang="en-US" sz="1200" dirty="0"/>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567772">
                <a:tc>
                  <a:txBody>
                    <a:bodyPr/>
                    <a:lstStyle/>
                    <a:p>
                      <a:r>
                        <a:rPr kumimoji="1" lang="ja-JP" altLang="en-US" sz="1200" dirty="0"/>
                        <a:t>応募事業</a:t>
                      </a:r>
                      <a:endParaRPr kumimoji="1" lang="en-US" altLang="ja-JP" sz="1200" dirty="0"/>
                    </a:p>
                    <a:p>
                      <a:r>
                        <a:rPr kumimoji="1" lang="en-US" altLang="ja-JP" sz="1200" dirty="0"/>
                        <a:t>(</a:t>
                      </a:r>
                      <a:r>
                        <a:rPr kumimoji="1" lang="ja-JP" altLang="en-US" sz="1200" dirty="0"/>
                        <a:t>いずれかに〇をつけてください</a:t>
                      </a:r>
                      <a:r>
                        <a:rPr kumimoji="1" lang="en-US" altLang="ja-JP" sz="1200" dirty="0"/>
                        <a:t>) ※</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ア</a:t>
                      </a:r>
                      <a:r>
                        <a:rPr kumimoji="1" lang="en-US" altLang="ja-JP" sz="1200" dirty="0"/>
                        <a:t>)</a:t>
                      </a:r>
                      <a:r>
                        <a:rPr kumimoji="1" lang="ja-JP" altLang="en-US" sz="1200" dirty="0"/>
                        <a:t>　過年度実証内容の成果拡充</a:t>
                      </a:r>
                      <a:endParaRPr kumimoji="1" lang="en-US" altLang="ja-JP" sz="1200" dirty="0"/>
                    </a:p>
                    <a:p>
                      <a:r>
                        <a:rPr kumimoji="1" lang="ja-JP" altLang="en-US" sz="1200" dirty="0"/>
                        <a:t>イ</a:t>
                      </a:r>
                      <a:r>
                        <a:rPr kumimoji="1" lang="en-US" altLang="ja-JP" sz="1200" dirty="0"/>
                        <a:t>)</a:t>
                      </a:r>
                      <a:r>
                        <a:rPr kumimoji="1" lang="ja-JP" altLang="en-US" sz="1200" dirty="0"/>
                        <a:t>　日本の先進医療や健診と観光コンテンツの融合</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1403662"/>
                  </a:ext>
                </a:extLst>
              </a:tr>
              <a:tr h="524224">
                <a:tc>
                  <a:txBody>
                    <a:bodyPr/>
                    <a:lstStyle/>
                    <a:p>
                      <a:r>
                        <a:rPr kumimoji="1" lang="ja-JP" altLang="en-US" sz="1200" dirty="0"/>
                        <a:t>提案事業名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53806090"/>
                  </a:ext>
                </a:extLst>
              </a:tr>
              <a:tr h="567772">
                <a:tc>
                  <a:txBody>
                    <a:bodyPr/>
                    <a:lstStyle/>
                    <a:p>
                      <a:r>
                        <a:rPr kumimoji="1" lang="en-US" altLang="ja-JP" sz="1200" dirty="0"/>
                        <a:t>(</a:t>
                      </a:r>
                      <a:r>
                        <a:rPr kumimoji="1" lang="ja-JP" altLang="en-US" sz="1200" dirty="0"/>
                        <a:t>ふりがな</a:t>
                      </a:r>
                      <a:r>
                        <a:rPr kumimoji="1" lang="en-US" altLang="ja-JP" sz="1200" dirty="0"/>
                        <a:t>)</a:t>
                      </a:r>
                    </a:p>
                    <a:p>
                      <a:r>
                        <a:rPr kumimoji="1" lang="ja-JP" altLang="en-US" sz="1200" dirty="0"/>
                        <a:t>提案団体名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567772">
                <a:tc>
                  <a:txBody>
                    <a:bodyPr/>
                    <a:lstStyle/>
                    <a:p>
                      <a:r>
                        <a:rPr kumimoji="1" lang="ja-JP" altLang="en-US" sz="1200" dirty="0"/>
                        <a:t>事務局所在地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80731161"/>
                  </a:ext>
                </a:extLst>
              </a:tr>
              <a:tr h="524224">
                <a:tc>
                  <a:txBody>
                    <a:bodyPr/>
                    <a:lstStyle/>
                    <a:p>
                      <a:r>
                        <a:rPr kumimoji="1" lang="ja-JP" altLang="en-US" sz="1200" dirty="0"/>
                        <a:t>設立年月日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567772">
                <a:tc>
                  <a:txBody>
                    <a:bodyPr/>
                    <a:lstStyle/>
                    <a:p>
                      <a:r>
                        <a:rPr kumimoji="1" lang="ja-JP" altLang="en-US" sz="1200" dirty="0"/>
                        <a:t>代表者</a:t>
                      </a:r>
                      <a:endParaRPr kumimoji="1" lang="en-US" altLang="ja-JP" sz="1200" dirty="0"/>
                    </a:p>
                    <a:p>
                      <a:r>
                        <a:rPr kumimoji="1" lang="en-US" altLang="ja-JP" sz="1200" dirty="0"/>
                        <a:t>(</a:t>
                      </a:r>
                      <a:r>
                        <a:rPr kumimoji="1" lang="ja-JP" altLang="en-US" sz="1200" dirty="0"/>
                        <a:t>所属、役職、氏名</a:t>
                      </a:r>
                      <a:r>
                        <a:rPr kumimoji="1" lang="en-US" altLang="ja-JP" sz="1200" dirty="0"/>
                        <a:t>)</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567772">
                <a:tc>
                  <a:txBody>
                    <a:bodyPr/>
                    <a:lstStyle/>
                    <a:p>
                      <a:r>
                        <a:rPr kumimoji="1" lang="ja-JP" altLang="en-US" sz="1200" dirty="0"/>
                        <a:t>担当者</a:t>
                      </a:r>
                      <a:endParaRPr kumimoji="1" lang="en-US" altLang="ja-JP" sz="1200" dirty="0"/>
                    </a:p>
                    <a:p>
                      <a:r>
                        <a:rPr kumimoji="1" lang="en-US" altLang="ja-JP" sz="1200" dirty="0"/>
                        <a:t>(</a:t>
                      </a:r>
                      <a:r>
                        <a:rPr kumimoji="1" lang="ja-JP" altLang="en-US" sz="1200" dirty="0"/>
                        <a:t>所属、役職、氏名</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r h="524224">
                <a:tc>
                  <a:txBody>
                    <a:bodyPr/>
                    <a:lstStyle/>
                    <a:p>
                      <a:r>
                        <a:rPr kumimoji="1" lang="ja-JP" altLang="en-US" sz="1200" dirty="0"/>
                        <a:t>担当者電話番号</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5456159"/>
                  </a:ext>
                </a:extLst>
              </a:tr>
              <a:tr h="524224">
                <a:tc>
                  <a:txBody>
                    <a:bodyPr/>
                    <a:lstStyle/>
                    <a:p>
                      <a:r>
                        <a:rPr kumimoji="1" lang="ja-JP" altLang="en-US" sz="1200" dirty="0"/>
                        <a:t>担当者電子メール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913874"/>
                  </a:ext>
                </a:extLst>
              </a:tr>
            </a:tbl>
          </a:graphicData>
        </a:graphic>
      </p:graphicFrame>
      <p:sp>
        <p:nvSpPr>
          <p:cNvPr id="2" name="テキスト ボックス 1">
            <a:extLst>
              <a:ext uri="{FF2B5EF4-FFF2-40B4-BE49-F238E27FC236}">
                <a16:creationId xmlns:a16="http://schemas.microsoft.com/office/drawing/2014/main" id="{B74D6860-211B-B9F1-78C9-9CD85D16624E}"/>
              </a:ext>
            </a:extLst>
          </p:cNvPr>
          <p:cNvSpPr txBox="1"/>
          <p:nvPr/>
        </p:nvSpPr>
        <p:spPr bwMode="gray">
          <a:xfrm>
            <a:off x="415925" y="6428373"/>
            <a:ext cx="7010400" cy="169277"/>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 </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ア</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及び イ</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の両方へ応募にする場合は、それぞれの企画書を提出してください。</a:t>
            </a:r>
            <a:endParaRPr kumimoji="1" lang="ja-JP" altLang="en-US"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B8EA2BF5-EB51-E71B-FAD8-F57A5DEC613B}"/>
              </a:ext>
            </a:extLst>
          </p:cNvPr>
          <p:cNvSpPr>
            <a:spLocks noGrp="1"/>
          </p:cNvSpPr>
          <p:nvPr>
            <p:ph type="sldNum" sz="quarter" idx="11"/>
          </p:nvPr>
        </p:nvSpPr>
        <p:spPr/>
        <p:txBody>
          <a:bodyPr/>
          <a:lstStyle/>
          <a:p>
            <a:fld id="{AA5FCFE5-FE56-4EF1-80A8-07776887C2A1}" type="slidenum">
              <a:rPr lang="ja-JP" altLang="en-US" smtClean="0"/>
              <a:pPr/>
              <a:t>2</a:t>
            </a:fld>
            <a:endParaRPr lang="ja-JP" altLang="en-US" dirty="0"/>
          </a:p>
        </p:txBody>
      </p:sp>
    </p:spTree>
    <p:extLst>
      <p:ext uri="{BB962C8B-B14F-4D97-AF65-F5344CB8AC3E}">
        <p14:creationId xmlns:p14="http://schemas.microsoft.com/office/powerpoint/2010/main" val="230560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実施体制</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214770050"/>
              </p:ext>
            </p:extLst>
          </p:nvPr>
        </p:nvGraphicFramePr>
        <p:xfrm>
          <a:off x="418077" y="1484313"/>
          <a:ext cx="9071998" cy="4843070"/>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716283">
                  <a:extLst>
                    <a:ext uri="{9D8B030D-6E8A-4147-A177-3AD203B41FA5}">
                      <a16:colId xmlns:a16="http://schemas.microsoft.com/office/drawing/2014/main" val="125173364"/>
                    </a:ext>
                  </a:extLst>
                </a:gridCol>
                <a:gridCol w="1740878">
                  <a:extLst>
                    <a:ext uri="{9D8B030D-6E8A-4147-A177-3AD203B41FA5}">
                      <a16:colId xmlns:a16="http://schemas.microsoft.com/office/drawing/2014/main" val="1183036352"/>
                    </a:ext>
                  </a:extLst>
                </a:gridCol>
                <a:gridCol w="1740878">
                  <a:extLst>
                    <a:ext uri="{9D8B030D-6E8A-4147-A177-3AD203B41FA5}">
                      <a16:colId xmlns:a16="http://schemas.microsoft.com/office/drawing/2014/main" val="1903717240"/>
                    </a:ext>
                  </a:extLst>
                </a:gridCol>
                <a:gridCol w="1740878">
                  <a:extLst>
                    <a:ext uri="{9D8B030D-6E8A-4147-A177-3AD203B41FA5}">
                      <a16:colId xmlns:a16="http://schemas.microsoft.com/office/drawing/2014/main" val="2670461092"/>
                    </a:ext>
                  </a:extLst>
                </a:gridCol>
                <a:gridCol w="1740878">
                  <a:extLst>
                    <a:ext uri="{9D8B030D-6E8A-4147-A177-3AD203B41FA5}">
                      <a16:colId xmlns:a16="http://schemas.microsoft.com/office/drawing/2014/main" val="171200767"/>
                    </a:ext>
                  </a:extLst>
                </a:gridCol>
              </a:tblGrid>
              <a:tr h="501295">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組織名</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所在地</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代表者</a:t>
                      </a:r>
                      <a:endParaRPr kumimoji="1" lang="en-US" altLang="ja-JP" sz="1200" dirty="0"/>
                    </a:p>
                    <a:p>
                      <a:pPr algn="ctr"/>
                      <a:r>
                        <a:rPr kumimoji="1" lang="en-US" altLang="ja-JP" sz="1200" dirty="0"/>
                        <a:t>(</a:t>
                      </a:r>
                      <a:r>
                        <a:rPr kumimoji="1" lang="ja-JP" altLang="en-US" sz="1200" dirty="0"/>
                        <a:t>役職、氏名</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事業内容</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501295">
                <a:tc>
                  <a:txBody>
                    <a:bodyPr/>
                    <a:lstStyle/>
                    <a:p>
                      <a:pPr algn="ctr"/>
                      <a:r>
                        <a:rPr kumimoji="1" lang="en-US" altLang="ja-JP" sz="1200" dirty="0"/>
                        <a:t>1</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en-US" altLang="ja-JP" sz="1200" dirty="0"/>
                        <a:t>PMO</a:t>
                      </a:r>
                      <a:r>
                        <a:rPr kumimoji="1" lang="ja-JP" altLang="en-US" sz="1200" dirty="0"/>
                        <a:t> </a:t>
                      </a:r>
                      <a:r>
                        <a:rPr kumimoji="1" lang="en-US" altLang="ja-JP" sz="1200" dirty="0"/>
                        <a:t>(</a:t>
                      </a:r>
                      <a:r>
                        <a:rPr kumimoji="1" lang="ja-JP" altLang="en-US" sz="1200" dirty="0"/>
                        <a:t>本事業のプロジェクトマネジメント</a:t>
                      </a:r>
                      <a:r>
                        <a:rPr kumimoji="1" lang="en-US" altLang="ja-JP" sz="1200" dirty="0"/>
                        <a:t>)</a:t>
                      </a:r>
                      <a:endParaRPr kumimoji="1" lang="ja-JP" altLang="en-US"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13622350"/>
                  </a:ext>
                </a:extLst>
              </a:tr>
              <a:tr h="426720">
                <a:tc>
                  <a:txBody>
                    <a:bodyPr/>
                    <a:lstStyle/>
                    <a:p>
                      <a:pPr algn="ctr"/>
                      <a:r>
                        <a:rPr kumimoji="1" lang="en-US" altLang="ja-JP" sz="1200" dirty="0"/>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426720">
                <a:tc>
                  <a:txBody>
                    <a:bodyPr/>
                    <a:lstStyle/>
                    <a:p>
                      <a:pPr algn="ctr"/>
                      <a:r>
                        <a:rPr kumimoji="1" lang="en-US" altLang="ja-JP" sz="1200" dirty="0"/>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宿泊受入れ</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426720">
                <a:tc>
                  <a:txBody>
                    <a:bodyPr/>
                    <a:lstStyle/>
                    <a:p>
                      <a:pPr algn="ctr"/>
                      <a:r>
                        <a:rPr kumimoji="1" lang="en-US" altLang="ja-JP" sz="1200" dirty="0"/>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観光コンテンツの提供</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426720">
                <a:tc>
                  <a:txBody>
                    <a:bodyPr/>
                    <a:lstStyle/>
                    <a:p>
                      <a:pPr algn="ctr"/>
                      <a:r>
                        <a:rPr kumimoji="1" lang="en-US" altLang="ja-JP" sz="1200" dirty="0"/>
                        <a:t>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ランドオペレーター</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68255318"/>
                  </a:ext>
                </a:extLst>
              </a:tr>
              <a:tr h="426720">
                <a:tc>
                  <a:txBody>
                    <a:bodyPr/>
                    <a:lstStyle/>
                    <a:p>
                      <a:pPr algn="ctr"/>
                      <a:r>
                        <a:rPr kumimoji="1" lang="en-US" altLang="ja-JP" sz="1200" dirty="0"/>
                        <a:t>6</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交通</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426720">
                <a:tc>
                  <a:txBody>
                    <a:bodyPr/>
                    <a:lstStyle/>
                    <a:p>
                      <a:pPr algn="ctr"/>
                      <a:r>
                        <a:rPr kumimoji="1" lang="en-US" altLang="ja-JP" sz="1200" dirty="0"/>
                        <a:t>7</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医療渡航支援</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426720">
                <a:tc>
                  <a:txBody>
                    <a:bodyPr/>
                    <a:lstStyle/>
                    <a:p>
                      <a:pPr algn="ctr"/>
                      <a:r>
                        <a:rPr kumimoji="1" lang="en-US" altLang="ja-JP" sz="1200" dirty="0"/>
                        <a:t>8</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医療通訳</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9</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観光通訳及びガイド</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10</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地域の理解・協力促進</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自治体、医師会等</a:t>
                      </a:r>
                      <a:r>
                        <a:rPr kumimoji="1" lang="en-US" altLang="ja-JP" sz="1000" dirty="0"/>
                        <a:t>)</a:t>
                      </a:r>
                      <a:endParaRPr kumimoji="1" lang="ja-JP" altLang="en-US" sz="10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5925" y="699632"/>
            <a:ext cx="9072000" cy="615553"/>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原則、本事業に参画することの合意がとれている組織を記載してください。ただし、まだ合意がとれていないものの連携候補先として検討予定の組織は </a:t>
            </a:r>
            <a:r>
              <a:rPr kumimoji="1" lang="en-US" altLang="ja-JP" sz="1000" dirty="0"/>
              <a:t>(</a:t>
            </a:r>
            <a:r>
              <a:rPr kumimoji="1" lang="ja-JP" altLang="en-US" sz="1000" dirty="0"/>
              <a:t>かっこ</a:t>
            </a:r>
            <a:r>
              <a:rPr kumimoji="1" lang="en-US" altLang="ja-JP" sz="1000" dirty="0"/>
              <a:t>)</a:t>
            </a:r>
            <a:r>
              <a:rPr kumimoji="1" lang="ja-JP" altLang="en-US" sz="1000" dirty="0"/>
              <a:t> 書きにしてください。</a:t>
            </a:r>
            <a:endParaRPr kumimoji="1" lang="en-US" altLang="ja-JP" sz="1000" dirty="0"/>
          </a:p>
          <a:p>
            <a:pPr marL="171450" indent="-171450">
              <a:buFont typeface="Arial" panose="020B0604020202020204" pitchFamily="34" charset="0"/>
              <a:buChar char="•"/>
            </a:pPr>
            <a:r>
              <a:rPr kumimoji="1" lang="ja-JP" altLang="en-US" sz="1000" dirty="0"/>
              <a:t>一つの役割を複数の組織が担う場合は、同じセルの中に各組織の情報を記載してください。</a:t>
            </a:r>
            <a:endParaRPr kumimoji="1" lang="en-US" altLang="ja-JP" sz="1000" dirty="0"/>
          </a:p>
          <a:p>
            <a:pPr marL="171450" indent="-171450">
              <a:buFont typeface="Arial" panose="020B0604020202020204" pitchFamily="34" charset="0"/>
              <a:buChar char="•"/>
            </a:pPr>
            <a:r>
              <a:rPr kumimoji="1" lang="ja-JP" altLang="en-US" sz="1000" dirty="0"/>
              <a:t>地域の協議会へ参加することが計画されている組織名の冒頭には〇をつけてください。</a:t>
            </a:r>
            <a:endParaRPr kumimoji="1" lang="en-US" altLang="ja-JP" sz="1000" dirty="0"/>
          </a:p>
          <a:p>
            <a:pPr marL="171450" indent="-171450">
              <a:buFont typeface="Arial" panose="020B0604020202020204" pitchFamily="34" charset="0"/>
              <a:buChar char="•"/>
            </a:pPr>
            <a:r>
              <a:rPr kumimoji="1" lang="ja-JP" altLang="en-US" sz="1000" dirty="0"/>
              <a:t>必要に応じて、行を追加して作成してください。</a:t>
            </a:r>
            <a:endParaRPr kumimoji="1" lang="en-US" altLang="ja-JP" sz="1000" dirty="0"/>
          </a:p>
        </p:txBody>
      </p:sp>
      <p:sp>
        <p:nvSpPr>
          <p:cNvPr id="2" name="スライド番号プレースホルダー 1">
            <a:extLst>
              <a:ext uri="{FF2B5EF4-FFF2-40B4-BE49-F238E27FC236}">
                <a16:creationId xmlns:a16="http://schemas.microsoft.com/office/drawing/2014/main" id="{D972CF37-FA76-D117-7897-73B37082B624}"/>
              </a:ext>
            </a:extLst>
          </p:cNvPr>
          <p:cNvSpPr>
            <a:spLocks noGrp="1"/>
          </p:cNvSpPr>
          <p:nvPr>
            <p:ph type="sldNum" sz="quarter" idx="11"/>
          </p:nvPr>
        </p:nvSpPr>
        <p:spPr/>
        <p:txBody>
          <a:bodyPr/>
          <a:lstStyle/>
          <a:p>
            <a:fld id="{AA5FCFE5-FE56-4EF1-80A8-07776887C2A1}" type="slidenum">
              <a:rPr lang="ja-JP" altLang="en-US" smtClean="0"/>
              <a:pPr/>
              <a:t>3</a:t>
            </a:fld>
            <a:endParaRPr lang="ja-JP" altLang="en-US" dirty="0"/>
          </a:p>
        </p:txBody>
      </p:sp>
    </p:spTree>
    <p:extLst>
      <p:ext uri="{BB962C8B-B14F-4D97-AF65-F5344CB8AC3E}">
        <p14:creationId xmlns:p14="http://schemas.microsoft.com/office/powerpoint/2010/main" val="269389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619571653"/>
              </p:ext>
            </p:extLst>
          </p:nvPr>
        </p:nvGraphicFramePr>
        <p:xfrm>
          <a:off x="412002" y="1017422"/>
          <a:ext cx="9076398" cy="5334616"/>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1793337">
                  <a:extLst>
                    <a:ext uri="{9D8B030D-6E8A-4147-A177-3AD203B41FA5}">
                      <a16:colId xmlns:a16="http://schemas.microsoft.com/office/drawing/2014/main" val="125173364"/>
                    </a:ext>
                  </a:extLst>
                </a:gridCol>
                <a:gridCol w="5685143">
                  <a:extLst>
                    <a:ext uri="{9D8B030D-6E8A-4147-A177-3AD203B41FA5}">
                      <a16:colId xmlns:a16="http://schemas.microsoft.com/office/drawing/2014/main" val="1892316587"/>
                    </a:ext>
                  </a:extLst>
                </a:gridCol>
              </a:tblGrid>
              <a:tr h="324000">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extLst>
                  <a:ext uri="{0D108BD9-81ED-4DB2-BD59-A6C34878D82A}">
                    <a16:rowId xmlns:a16="http://schemas.microsoft.com/office/drawing/2014/main" val="100174934"/>
                  </a:ext>
                </a:extLst>
              </a:tr>
              <a:tr h="1140948">
                <a:tc>
                  <a:txBody>
                    <a:bodyPr/>
                    <a:lstStyle/>
                    <a:p>
                      <a:r>
                        <a:rPr kumimoji="1" lang="ja-JP" altLang="en-US" sz="1200" dirty="0">
                          <a:latin typeface="+mn-ea"/>
                          <a:ea typeface="+mn-ea"/>
                        </a:rPr>
                        <a:t>応募理由</a:t>
                      </a:r>
                      <a:endParaRPr kumimoji="1" lang="en-US" altLang="ja-JP" sz="12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取組の背景</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医療インバウンド促進に係る課題</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本事業で達成したいこと</a:t>
                      </a:r>
                      <a:endParaRPr kumimoji="1" lang="en-US" altLang="ja-JP" sz="10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941403662"/>
                  </a:ext>
                </a:extLst>
              </a:tr>
              <a:tr h="413003">
                <a:tc rowSpan="6">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p>
                      <a:pPr marL="0" indent="0">
                        <a:buFont typeface="Arial" panose="020B0604020202020204" pitchFamily="34" charset="0"/>
                        <a:buNone/>
                      </a:pPr>
                      <a:r>
                        <a:rPr kumimoji="1" lang="ja-JP" altLang="en-US" sz="1200" dirty="0"/>
                        <a:t>　</a:t>
                      </a:r>
                      <a:r>
                        <a:rPr kumimoji="1" lang="en-US" altLang="ja-JP" sz="1200" dirty="0"/>
                        <a:t>(</a:t>
                      </a:r>
                      <a:r>
                        <a:rPr kumimoji="1" lang="ja-JP" altLang="en-US" sz="1200" dirty="0"/>
                        <a:t>応募時点の案</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ターゲット国とその理由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ターゲット層とその理由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滞在プランの想定日数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75440824"/>
                  </a:ext>
                </a:extLst>
              </a:tr>
              <a:tr h="62233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滞在プランの想定価格</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医療と観光を合わせた金額</a:t>
                      </a:r>
                      <a:r>
                        <a:rPr kumimoji="1" lang="en-US" altLang="ja-JP" sz="1000" dirty="0"/>
                        <a:t>)</a:t>
                      </a:r>
                    </a:p>
                  </a:txBody>
                  <a:tcPr marL="54000" marR="54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42369980"/>
                  </a:ext>
                </a:extLst>
              </a:tr>
              <a:tr h="1004162">
                <a:tc vMerge="1">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サービス内容</a:t>
                      </a:r>
                      <a:r>
                        <a:rPr kumimoji="1" lang="en-US" altLang="ja-JP" sz="1000" dirty="0"/>
                        <a:t>/</a:t>
                      </a:r>
                      <a:r>
                        <a:rPr kumimoji="1" lang="ja-JP" altLang="en-US" sz="1000" dirty="0"/>
                        <a:t>医療渡航受診者に対する想定価格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511759"/>
                  </a:ext>
                </a:extLst>
              </a:tr>
              <a:tr h="1004162">
                <a:tc vMerge="1">
                  <a:txBody>
                    <a:bodyPr/>
                    <a:lstStyle/>
                    <a:p>
                      <a:endParaRPr kumimoji="1" lang="ja-JP" altLang="en-US"/>
                    </a:p>
                  </a:txBody>
                  <a:tcPr/>
                </a:tc>
                <a:tc>
                  <a:txBody>
                    <a:bodyPr/>
                    <a:lstStyle/>
                    <a:p>
                      <a:r>
                        <a:rPr kumimoji="1" lang="ja-JP" altLang="en-US" sz="1200" dirty="0"/>
                        <a:t>観光資源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宿泊先、観光コンテンツ、移動手段、想定価格等</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91759842"/>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43B52C81-13D6-3165-501B-C168415D695A}"/>
              </a:ext>
            </a:extLst>
          </p:cNvPr>
          <p:cNvSpPr>
            <a:spLocks noGrp="1"/>
          </p:cNvSpPr>
          <p:nvPr>
            <p:ph type="sldNum" sz="quarter" idx="11"/>
          </p:nvPr>
        </p:nvSpPr>
        <p:spPr/>
        <p:txBody>
          <a:bodyPr/>
          <a:lstStyle/>
          <a:p>
            <a:fld id="{AA5FCFE5-FE56-4EF1-80A8-07776887C2A1}" type="slidenum">
              <a:rPr lang="ja-JP" altLang="en-US" smtClean="0"/>
              <a:pPr/>
              <a:t>4</a:t>
            </a:fld>
            <a:endParaRPr lang="ja-JP" altLang="en-US" dirty="0"/>
          </a:p>
        </p:txBody>
      </p:sp>
    </p:spTree>
    <p:extLst>
      <p:ext uri="{BB962C8B-B14F-4D97-AF65-F5344CB8AC3E}">
        <p14:creationId xmlns:p14="http://schemas.microsoft.com/office/powerpoint/2010/main" val="84470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400074276"/>
              </p:ext>
            </p:extLst>
          </p:nvPr>
        </p:nvGraphicFramePr>
        <p:xfrm>
          <a:off x="412002" y="1025041"/>
          <a:ext cx="9072000" cy="5298690"/>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3362646784"/>
                    </a:ext>
                  </a:extLst>
                </a:gridCol>
                <a:gridCol w="2592000">
                  <a:extLst>
                    <a:ext uri="{9D8B030D-6E8A-4147-A177-3AD203B41FA5}">
                      <a16:colId xmlns:a16="http://schemas.microsoft.com/office/drawing/2014/main" val="125173364"/>
                    </a:ext>
                  </a:extLst>
                </a:gridCol>
                <a:gridCol w="4932000">
                  <a:extLst>
                    <a:ext uri="{9D8B030D-6E8A-4147-A177-3AD203B41FA5}">
                      <a16:colId xmlns:a16="http://schemas.microsoft.com/office/drawing/2014/main" val="1892316587"/>
                    </a:ext>
                  </a:extLst>
                </a:gridCol>
              </a:tblGrid>
              <a:tr h="330690">
                <a:tc>
                  <a:txBody>
                    <a:bodyPr/>
                    <a:lstStyle/>
                    <a:p>
                      <a:pPr algn="ctr"/>
                      <a:r>
                        <a:rPr kumimoji="1" lang="ja-JP" altLang="en-US" sz="1200" dirty="0">
                          <a:latin typeface="+mn-ea"/>
                          <a:ea typeface="+mn-ea"/>
                        </a:rPr>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00174934"/>
                  </a:ext>
                </a:extLst>
              </a:tr>
              <a:tr h="648000">
                <a:tc rowSpan="3">
                  <a:txBody>
                    <a:bodyPr/>
                    <a:lstStyle/>
                    <a:p>
                      <a:pPr marL="0" indent="0">
                        <a:buFont typeface="Arial" panose="020B0604020202020204" pitchFamily="34" charset="0"/>
                        <a:buNone/>
                      </a:pPr>
                      <a:r>
                        <a:rPr kumimoji="1" lang="ja-JP" altLang="en-US" sz="1200" dirty="0"/>
                        <a:t>広報</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滞在プランの販売を見据えた広報の方法など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広報マテリアル</a:t>
                      </a:r>
                      <a:endParaRPr kumimoji="1" lang="en-US" altLang="ja-JP" sz="1200" dirty="0"/>
                    </a:p>
                    <a:p>
                      <a:r>
                        <a:rPr kumimoji="1" lang="en-US" altLang="ja-JP" sz="1000" dirty="0"/>
                        <a:t>(</a:t>
                      </a:r>
                      <a:r>
                        <a:rPr kumimoji="1" lang="ja-JP" altLang="en-US" sz="1000" dirty="0"/>
                        <a:t>例：チラシ、動画、記事</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59100934"/>
                  </a:ext>
                </a:extLst>
              </a:tr>
              <a:tr h="648000">
                <a:tc vMerge="1">
                  <a:txBody>
                    <a:bodyPr/>
                    <a:lstStyle/>
                    <a:p>
                      <a:pPr marL="0" indent="0">
                        <a:buFont typeface="Arial" panose="020B0604020202020204" pitchFamily="34" charset="0"/>
                        <a:buNone/>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掲載媒体</a:t>
                      </a:r>
                      <a:endParaRPr kumimoji="1" lang="en-US" altLang="ja-JP" sz="1200" dirty="0"/>
                    </a:p>
                    <a:p>
                      <a:r>
                        <a:rPr kumimoji="1" lang="en-US" altLang="ja-JP" sz="1000" dirty="0"/>
                        <a:t>(</a:t>
                      </a:r>
                      <a:r>
                        <a:rPr kumimoji="1" lang="ja-JP" altLang="en-US" sz="1000" dirty="0"/>
                        <a:t>例：</a:t>
                      </a:r>
                      <a:r>
                        <a:rPr kumimoji="1" lang="en-US" altLang="ja-JP" sz="1000" dirty="0"/>
                        <a:t>SNS</a:t>
                      </a:r>
                      <a:r>
                        <a:rPr kumimoji="1" lang="ja-JP" altLang="en-US" sz="1000" dirty="0"/>
                        <a:t>、ウェブサイト、雑誌</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24492402"/>
                  </a:ext>
                </a:extLst>
              </a:tr>
              <a:tr h="648000">
                <a:tc vMerge="1">
                  <a:txBody>
                    <a:bodyPr/>
                    <a:lstStyle/>
                    <a:p>
                      <a:pPr marL="0" indent="0">
                        <a:buFont typeface="Arial" panose="020B0604020202020204" pitchFamily="34" charset="0"/>
                        <a:buNone/>
                      </a:pP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イベント開催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例：展示会、説明会</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83860910"/>
                  </a:ext>
                </a:extLst>
              </a:tr>
              <a:tr h="648000">
                <a:tc rowSpan="3">
                  <a:txBody>
                    <a:bodyPr/>
                    <a:lstStyle/>
                    <a:p>
                      <a:pPr marL="0" indent="0">
                        <a:buFont typeface="Arial" panose="020B0604020202020204" pitchFamily="34" charset="0"/>
                        <a:buNone/>
                      </a:pPr>
                      <a:r>
                        <a:rPr kumimoji="1" lang="ja-JP" altLang="en-US" sz="1200" dirty="0"/>
                        <a:t>販売企画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滞在プランの販売者</a:t>
                      </a:r>
                      <a:endParaRPr kumimoji="1" lang="en-US" altLang="ja-JP" sz="1200" dirty="0"/>
                    </a:p>
                    <a:p>
                      <a:r>
                        <a:rPr kumimoji="1" lang="en-US" altLang="ja-JP" sz="1000" dirty="0"/>
                        <a:t>(</a:t>
                      </a:r>
                      <a:r>
                        <a:rPr kumimoji="1" lang="ja-JP" altLang="en-US" sz="1000" dirty="0"/>
                        <a:t>例：旅行会社、医療機関、自治体</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648000">
                <a:tc vMerge="1">
                  <a:txBody>
                    <a:bodyPr/>
                    <a:lstStyle/>
                    <a:p>
                      <a:endParaRPr kumimoji="1" lang="ja-JP" altLang="en-US"/>
                    </a:p>
                  </a:txBody>
                  <a:tcPr/>
                </a:tc>
                <a:tc>
                  <a:txBody>
                    <a:bodyPr/>
                    <a:lstStyle/>
                    <a:p>
                      <a:r>
                        <a:rPr kumimoji="1" lang="ja-JP" altLang="en-US" sz="1200" dirty="0"/>
                        <a:t>海外連携先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例：海外の医療機関や渡航支援企業等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665095677"/>
                  </a:ext>
                </a:extLst>
              </a:tr>
              <a:tr h="648000">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t>本年度及び将来的な販売目標件数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1080000">
                <a:tc>
                  <a:txBody>
                    <a:bodyPr/>
                    <a:lstStyle/>
                    <a:p>
                      <a:pPr marL="0" indent="0">
                        <a:buFont typeface="Arial" panose="020B0604020202020204" pitchFamily="34" charset="0"/>
                        <a:buNone/>
                      </a:pPr>
                      <a:r>
                        <a:rPr kumimoji="1" lang="ja-JP" altLang="en-US" sz="1200" dirty="0"/>
                        <a:t>人材育成 </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滞在プランを実行する上で必要な人材を育成する方法など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gridSpan="2">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742043416"/>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6D5CCEF6-19BA-A521-44A5-DD67C87C388C}"/>
              </a:ext>
            </a:extLst>
          </p:cNvPr>
          <p:cNvSpPr>
            <a:spLocks noGrp="1"/>
          </p:cNvSpPr>
          <p:nvPr>
            <p:ph type="sldNum" sz="quarter" idx="11"/>
          </p:nvPr>
        </p:nvSpPr>
        <p:spPr/>
        <p:txBody>
          <a:bodyPr/>
          <a:lstStyle/>
          <a:p>
            <a:fld id="{AA5FCFE5-FE56-4EF1-80A8-07776887C2A1}" type="slidenum">
              <a:rPr lang="ja-JP" altLang="en-US" smtClean="0"/>
              <a:pPr/>
              <a:t>5</a:t>
            </a:fld>
            <a:endParaRPr lang="ja-JP" altLang="en-US" dirty="0"/>
          </a:p>
        </p:txBody>
      </p:sp>
    </p:spTree>
    <p:extLst>
      <p:ext uri="{BB962C8B-B14F-4D97-AF65-F5344CB8AC3E}">
        <p14:creationId xmlns:p14="http://schemas.microsoft.com/office/powerpoint/2010/main" val="359914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sp>
        <p:nvSpPr>
          <p:cNvPr id="6" name="テキスト ボックス 5">
            <a:extLst>
              <a:ext uri="{FF2B5EF4-FFF2-40B4-BE49-F238E27FC236}">
                <a16:creationId xmlns:a16="http://schemas.microsoft.com/office/drawing/2014/main" id="{B7B2F4A6-16CD-0524-908A-7F4AE0A86609}"/>
              </a:ext>
            </a:extLst>
          </p:cNvPr>
          <p:cNvSpPr txBox="1"/>
          <p:nvPr/>
        </p:nvSpPr>
        <p:spPr bwMode="gray">
          <a:xfrm>
            <a:off x="415925" y="615407"/>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b="1" u="sng" dirty="0"/>
              <a:t>事業実施スケジュールや滞在プラン案等</a:t>
            </a:r>
            <a:r>
              <a:rPr kumimoji="1" lang="ja-JP" altLang="en-US" sz="1000" dirty="0"/>
              <a:t>について、令和</a:t>
            </a:r>
            <a:r>
              <a:rPr kumimoji="1" lang="en-US" altLang="ja-JP" sz="1000" dirty="0"/>
              <a:t>5</a:t>
            </a:r>
            <a:r>
              <a:rPr kumimoji="1" lang="ja-JP" altLang="en-US" sz="1000" dirty="0"/>
              <a:t>年度報告書の「</a:t>
            </a:r>
            <a:r>
              <a:rPr kumimoji="1" lang="en-US" altLang="ja-JP" sz="1000" dirty="0"/>
              <a:t>2.</a:t>
            </a:r>
            <a:r>
              <a:rPr kumimoji="1" lang="ja-JP" altLang="en-US" sz="1000" dirty="0"/>
              <a:t>医療と観光の連携による地域の誘客に向けた取組</a:t>
            </a:r>
            <a:r>
              <a:rPr kumimoji="1" lang="en-US" altLang="ja-JP" sz="1000" dirty="0"/>
              <a:t>(P.6</a:t>
            </a:r>
            <a:r>
              <a:rPr kumimoji="1" lang="ja-JP" altLang="en-US" sz="1000" dirty="0"/>
              <a:t>～</a:t>
            </a:r>
            <a:r>
              <a:rPr kumimoji="1" lang="en-US" altLang="ja-JP" sz="1000" dirty="0"/>
              <a:t>63) </a:t>
            </a:r>
            <a:r>
              <a:rPr kumimoji="1" lang="ja-JP" altLang="en-US" sz="1000" dirty="0"/>
              <a:t>」を参考の上、自由に記入してください。</a:t>
            </a:r>
            <a:endParaRPr kumimoji="1" lang="en-US" altLang="ja-JP" sz="1000" dirty="0"/>
          </a:p>
          <a:p>
            <a:r>
              <a:rPr kumimoji="1" lang="ja-JP" altLang="en-US" sz="1000" dirty="0"/>
              <a:t>　</a:t>
            </a:r>
            <a:r>
              <a:rPr kumimoji="1" lang="en-US" altLang="ja-JP" sz="1000" dirty="0"/>
              <a:t>(</a:t>
            </a:r>
            <a:r>
              <a:rPr kumimoji="1" lang="ja-JP" altLang="en-US" sz="1000" dirty="0"/>
              <a:t>参考</a:t>
            </a:r>
            <a:r>
              <a:rPr kumimoji="1" lang="en-US" altLang="ja-JP" sz="1000" dirty="0"/>
              <a:t>URL</a:t>
            </a:r>
            <a:r>
              <a:rPr kumimoji="1" lang="ja-JP" altLang="en-US" sz="1000" dirty="0"/>
              <a:t>：</a:t>
            </a:r>
            <a:r>
              <a:rPr kumimoji="1" lang="en-US" altLang="ja-JP" sz="1000" dirty="0">
                <a:hlinkClick r:id="rId2"/>
              </a:rPr>
              <a:t>https://www.mhlw.go.jp/content/001243636.</a:t>
            </a:r>
            <a:r>
              <a:rPr kumimoji="1" lang="en-US" altLang="ja-JP" sz="1000">
                <a:hlinkClick r:id="rId2"/>
              </a:rPr>
              <a:t>pdf</a:t>
            </a:r>
            <a:r>
              <a:rPr kumimoji="1" lang="en-US" altLang="ja-JP" sz="1000"/>
              <a:t> )</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2" name="スライド番号プレースホルダー 1">
            <a:extLst>
              <a:ext uri="{FF2B5EF4-FFF2-40B4-BE49-F238E27FC236}">
                <a16:creationId xmlns:a16="http://schemas.microsoft.com/office/drawing/2014/main" id="{D5071537-9F37-75DB-DED5-01CBEB8D218F}"/>
              </a:ext>
            </a:extLst>
          </p:cNvPr>
          <p:cNvSpPr>
            <a:spLocks noGrp="1"/>
          </p:cNvSpPr>
          <p:nvPr>
            <p:ph type="sldNum" sz="quarter" idx="11"/>
          </p:nvPr>
        </p:nvSpPr>
        <p:spPr/>
        <p:txBody>
          <a:bodyPr/>
          <a:lstStyle/>
          <a:p>
            <a:fld id="{AA5FCFE5-FE56-4EF1-80A8-07776887C2A1}" type="slidenum">
              <a:rPr lang="ja-JP" altLang="en-US" smtClean="0"/>
              <a:pPr/>
              <a:t>6</a:t>
            </a:fld>
            <a:endParaRPr lang="ja-JP" altLang="en-US" dirty="0"/>
          </a:p>
        </p:txBody>
      </p:sp>
    </p:spTree>
    <p:extLst>
      <p:ext uri="{BB962C8B-B14F-4D97-AF65-F5344CB8AC3E}">
        <p14:creationId xmlns:p14="http://schemas.microsoft.com/office/powerpoint/2010/main" val="125439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経費計画</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761731342"/>
              </p:ext>
            </p:extLst>
          </p:nvPr>
        </p:nvGraphicFramePr>
        <p:xfrm>
          <a:off x="417001" y="1488985"/>
          <a:ext cx="9071999" cy="4611421"/>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602223">
                  <a:extLst>
                    <a:ext uri="{9D8B030D-6E8A-4147-A177-3AD203B41FA5}">
                      <a16:colId xmlns:a16="http://schemas.microsoft.com/office/drawing/2014/main" val="125173364"/>
                    </a:ext>
                  </a:extLst>
                </a:gridCol>
                <a:gridCol w="1945951">
                  <a:extLst>
                    <a:ext uri="{9D8B030D-6E8A-4147-A177-3AD203B41FA5}">
                      <a16:colId xmlns:a16="http://schemas.microsoft.com/office/drawing/2014/main" val="1183036352"/>
                    </a:ext>
                  </a:extLst>
                </a:gridCol>
                <a:gridCol w="1713692">
                  <a:extLst>
                    <a:ext uri="{9D8B030D-6E8A-4147-A177-3AD203B41FA5}">
                      <a16:colId xmlns:a16="http://schemas.microsoft.com/office/drawing/2014/main" val="1903717240"/>
                    </a:ext>
                  </a:extLst>
                </a:gridCol>
                <a:gridCol w="1713692">
                  <a:extLst>
                    <a:ext uri="{9D8B030D-6E8A-4147-A177-3AD203B41FA5}">
                      <a16:colId xmlns:a16="http://schemas.microsoft.com/office/drawing/2014/main" val="2670461092"/>
                    </a:ext>
                  </a:extLst>
                </a:gridCol>
                <a:gridCol w="1704238">
                  <a:extLst>
                    <a:ext uri="{9D8B030D-6E8A-4147-A177-3AD203B41FA5}">
                      <a16:colId xmlns:a16="http://schemas.microsoft.com/office/drawing/2014/main" val="171200767"/>
                    </a:ext>
                  </a:extLst>
                </a:gridCol>
              </a:tblGrid>
              <a:tr h="274402">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単価 </a:t>
                      </a:r>
                      <a:r>
                        <a:rPr kumimoji="1" lang="en-US" altLang="ja-JP" sz="1200" dirty="0"/>
                        <a:t>(</a:t>
                      </a:r>
                      <a:r>
                        <a:rPr kumimoji="1" lang="ja-JP" altLang="en-US" sz="1200" dirty="0"/>
                        <a:t>円</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数量</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金額 </a:t>
                      </a:r>
                      <a:r>
                        <a:rPr kumimoji="1" lang="en-US" altLang="ja-JP" sz="1200" dirty="0"/>
                        <a:t>(</a:t>
                      </a:r>
                      <a:r>
                        <a:rPr kumimoji="1" lang="ja-JP" altLang="en-US" sz="1200" dirty="0"/>
                        <a:t>円</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摘要</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358317">
                <a:tc gridSpan="2">
                  <a:txBody>
                    <a:bodyPr/>
                    <a:lstStyle/>
                    <a:p>
                      <a:pPr algn="l"/>
                      <a:r>
                        <a:rPr kumimoji="1" lang="en-US" altLang="ja-JP" sz="1200" dirty="0"/>
                        <a:t>Ⅰ. </a:t>
                      </a:r>
                      <a:r>
                        <a:rPr kumimoji="1" lang="ja-JP" altLang="en-US" sz="1200" dirty="0"/>
                        <a:t>取組の費用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62348862"/>
                  </a:ext>
                </a:extLst>
              </a:tr>
              <a:tr h="392712">
                <a:tc rowSpan="7">
                  <a:txBody>
                    <a:bodyPr/>
                    <a:lstStyle/>
                    <a:p>
                      <a:pPr algn="ct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人件費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392712">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旅費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謝金</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広告宣伝費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借料及び損料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358317">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消耗品費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33417355"/>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その他諸経費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358317">
                <a:tc gridSpan="2">
                  <a:txBody>
                    <a:bodyPr/>
                    <a:lstStyle/>
                    <a:p>
                      <a:pPr algn="l"/>
                      <a:r>
                        <a:rPr kumimoji="1" lang="en-US" altLang="ja-JP" sz="1200" dirty="0"/>
                        <a:t>Ⅱ. </a:t>
                      </a:r>
                      <a:r>
                        <a:rPr kumimoji="1" lang="ja-JP" altLang="en-US" sz="1200" dirty="0"/>
                        <a:t>再委託費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358317">
                <a:tc gridSpan="2">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t>Ⅲ.</a:t>
                      </a:r>
                      <a:r>
                        <a:rPr kumimoji="1" lang="ja-JP" altLang="en-US" sz="1200" dirty="0"/>
                        <a:t> 一般管理費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r h="358317">
                <a:tc gridSpan="4">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合計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45950174"/>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7000" y="722274"/>
            <a:ext cx="9275640" cy="615553"/>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必要に応じて、行を挿入して作成してください。</a:t>
            </a:r>
          </a:p>
          <a:p>
            <a:pPr marL="171450" indent="-171450">
              <a:buFont typeface="Arial" panose="020B0604020202020204" pitchFamily="34" charset="0"/>
              <a:buChar char="•"/>
            </a:pPr>
            <a:r>
              <a:rPr kumimoji="1" lang="ja-JP" altLang="en-US" sz="1000" dirty="0"/>
              <a:t>令和</a:t>
            </a:r>
            <a:r>
              <a:rPr kumimoji="1" lang="en-US" altLang="ja-JP" sz="1000" dirty="0"/>
              <a:t>6</a:t>
            </a:r>
            <a:r>
              <a:rPr kumimoji="1" lang="ja-JP" altLang="en-US" sz="1000" dirty="0"/>
              <a:t>年度の本事業の取組のための経費全額をご記載ください。</a:t>
            </a:r>
          </a:p>
          <a:p>
            <a:pPr marL="171450" indent="-171450">
              <a:buFont typeface="Arial" panose="020B0604020202020204" pitchFamily="34" charset="0"/>
              <a:buChar char="•"/>
            </a:pPr>
            <a:r>
              <a:rPr kumimoji="1" lang="en-US" altLang="ja-JP" sz="1000" dirty="0"/>
              <a:t>1</a:t>
            </a:r>
            <a:r>
              <a:rPr kumimoji="1" lang="ja-JP" altLang="en-US" sz="1000" dirty="0"/>
              <a:t>地域につき</a:t>
            </a:r>
            <a:r>
              <a:rPr kumimoji="1" lang="en-US" altLang="ja-JP" sz="1000" dirty="0"/>
              <a:t>500</a:t>
            </a:r>
            <a:r>
              <a:rPr kumimoji="1" lang="ja-JP" altLang="en-US" sz="1000" dirty="0"/>
              <a:t>万円 </a:t>
            </a:r>
            <a:r>
              <a:rPr kumimoji="1" lang="en-US" altLang="ja-JP" sz="1000" dirty="0"/>
              <a:t>(</a:t>
            </a:r>
            <a:r>
              <a:rPr kumimoji="1" lang="ja-JP" altLang="en-US" sz="1000" dirty="0"/>
              <a:t>税込</a:t>
            </a:r>
            <a:r>
              <a:rPr kumimoji="1" lang="en-US" altLang="ja-JP" sz="1000" dirty="0"/>
              <a:t>) </a:t>
            </a:r>
            <a:r>
              <a:rPr kumimoji="1" lang="ja-JP" altLang="en-US" sz="1000" dirty="0"/>
              <a:t>を上限として資金が交付されますが、上限を超える経費又は取組経費の対象とならない費用を地域が自らの負担で支出することは妨げないものとします。</a:t>
            </a:r>
          </a:p>
          <a:p>
            <a:pPr marL="171450" indent="-171450">
              <a:buFont typeface="Arial" panose="020B0604020202020204" pitchFamily="34" charset="0"/>
              <a:buChar char="•"/>
            </a:pPr>
            <a:r>
              <a:rPr kumimoji="1" lang="ja-JP" altLang="en-US" sz="1000" dirty="0"/>
              <a:t>資金の交付の対象となる経費の詳細は、募集要項の 「対象経費」 をご確認ください。</a:t>
            </a:r>
          </a:p>
        </p:txBody>
      </p:sp>
      <p:sp>
        <p:nvSpPr>
          <p:cNvPr id="2" name="スライド番号プレースホルダー 1">
            <a:extLst>
              <a:ext uri="{FF2B5EF4-FFF2-40B4-BE49-F238E27FC236}">
                <a16:creationId xmlns:a16="http://schemas.microsoft.com/office/drawing/2014/main" id="{83BEADB3-5C3B-C454-C4CF-D8B6C9E40D48}"/>
              </a:ext>
            </a:extLst>
          </p:cNvPr>
          <p:cNvSpPr>
            <a:spLocks noGrp="1"/>
          </p:cNvSpPr>
          <p:nvPr>
            <p:ph type="sldNum" sz="quarter" idx="11"/>
          </p:nvPr>
        </p:nvSpPr>
        <p:spPr/>
        <p:txBody>
          <a:bodyPr/>
          <a:lstStyle/>
          <a:p>
            <a:fld id="{AA5FCFE5-FE56-4EF1-80A8-07776887C2A1}" type="slidenum">
              <a:rPr lang="ja-JP" altLang="en-US" smtClean="0"/>
              <a:pPr/>
              <a:t>7</a:t>
            </a:fld>
            <a:endParaRPr lang="ja-JP" altLang="en-US" dirty="0"/>
          </a:p>
        </p:txBody>
      </p:sp>
    </p:spTree>
    <p:extLst>
      <p:ext uri="{BB962C8B-B14F-4D97-AF65-F5344CB8AC3E}">
        <p14:creationId xmlns:p14="http://schemas.microsoft.com/office/powerpoint/2010/main" val="3857393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en-US" altLang="ja-JP" dirty="0"/>
              <a:t>【</a:t>
            </a:r>
            <a:r>
              <a:rPr lang="ja-JP" altLang="en-US" dirty="0"/>
              <a:t>任意</a:t>
            </a:r>
            <a:r>
              <a:rPr kumimoji="1" lang="en-US" altLang="ja-JP" dirty="0"/>
              <a:t>】</a:t>
            </a:r>
            <a:r>
              <a:rPr kumimoji="1" lang="ja-JP" altLang="en-US" dirty="0"/>
              <a:t>医療機関での渡航受診者受入れ実績</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214777664"/>
              </p:ext>
            </p:extLst>
          </p:nvPr>
        </p:nvGraphicFramePr>
        <p:xfrm>
          <a:off x="415925" y="1011148"/>
          <a:ext cx="9076398" cy="1828800"/>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1067726">
                  <a:extLst>
                    <a:ext uri="{9D8B030D-6E8A-4147-A177-3AD203B41FA5}">
                      <a16:colId xmlns:a16="http://schemas.microsoft.com/office/drawing/2014/main" val="125173364"/>
                    </a:ext>
                  </a:extLst>
                </a:gridCol>
                <a:gridCol w="1072122">
                  <a:extLst>
                    <a:ext uri="{9D8B030D-6E8A-4147-A177-3AD203B41FA5}">
                      <a16:colId xmlns:a16="http://schemas.microsoft.com/office/drawing/2014/main" val="100265960"/>
                    </a:ext>
                  </a:extLst>
                </a:gridCol>
                <a:gridCol w="1067726">
                  <a:extLst>
                    <a:ext uri="{9D8B030D-6E8A-4147-A177-3AD203B41FA5}">
                      <a16:colId xmlns:a16="http://schemas.microsoft.com/office/drawing/2014/main" val="3173824483"/>
                    </a:ext>
                  </a:extLst>
                </a:gridCol>
                <a:gridCol w="1067728">
                  <a:extLst>
                    <a:ext uri="{9D8B030D-6E8A-4147-A177-3AD203B41FA5}">
                      <a16:colId xmlns:a16="http://schemas.microsoft.com/office/drawing/2014/main" val="2798086066"/>
                    </a:ext>
                  </a:extLst>
                </a:gridCol>
                <a:gridCol w="1067726">
                  <a:extLst>
                    <a:ext uri="{9D8B030D-6E8A-4147-A177-3AD203B41FA5}">
                      <a16:colId xmlns:a16="http://schemas.microsoft.com/office/drawing/2014/main" val="1012120363"/>
                    </a:ext>
                  </a:extLst>
                </a:gridCol>
                <a:gridCol w="1067726">
                  <a:extLst>
                    <a:ext uri="{9D8B030D-6E8A-4147-A177-3AD203B41FA5}">
                      <a16:colId xmlns:a16="http://schemas.microsoft.com/office/drawing/2014/main" val="279863469"/>
                    </a:ext>
                  </a:extLst>
                </a:gridCol>
                <a:gridCol w="1067726">
                  <a:extLst>
                    <a:ext uri="{9D8B030D-6E8A-4147-A177-3AD203B41FA5}">
                      <a16:colId xmlns:a16="http://schemas.microsoft.com/office/drawing/2014/main" val="1263749357"/>
                    </a:ext>
                  </a:extLst>
                </a:gridCol>
              </a:tblGrid>
              <a:tr h="259268">
                <a:tc>
                  <a:txBody>
                    <a:bodyPr/>
                    <a:lstStyle/>
                    <a:p>
                      <a:pPr algn="ctr"/>
                      <a:r>
                        <a:rPr kumimoji="1" lang="ja-JP" altLang="en-US" sz="1200" dirty="0"/>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7">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74934"/>
                  </a:ext>
                </a:extLst>
              </a:tr>
              <a:tr h="259268">
                <a:tc rowSpan="5">
                  <a:txBody>
                    <a:bodyPr/>
                    <a:lstStyle/>
                    <a:p>
                      <a:r>
                        <a:rPr kumimoji="1" lang="en-US" altLang="ja-JP" sz="1200" dirty="0"/>
                        <a:t> </a:t>
                      </a:r>
                      <a:r>
                        <a:rPr kumimoji="1" lang="ja-JP" altLang="en-US" sz="1200" dirty="0"/>
                        <a:t>本事業外での医療渡航受診者受入れ実績 </a:t>
                      </a:r>
                      <a:endParaRPr kumimoji="1" lang="en-US" altLang="ja-JP" sz="1200" dirty="0"/>
                    </a:p>
                    <a:p>
                      <a:r>
                        <a:rPr kumimoji="1" lang="en-US" altLang="ja-JP" sz="1200" dirty="0"/>
                        <a:t>(</a:t>
                      </a:r>
                      <a:r>
                        <a:rPr kumimoji="1" lang="ja-JP" altLang="en-US" sz="1200" dirty="0"/>
                        <a:t>年度別・国籍別人数</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endParaRPr kumimoji="1" lang="en-US" altLang="ja-JP"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2018</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2019</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2020</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2021</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2022</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2023</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32114">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人間ドック</a:t>
                      </a:r>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5</a:t>
                      </a:r>
                      <a:r>
                        <a:rPr kumimoji="1" lang="ja-JP" altLang="en-US" sz="1200" dirty="0"/>
                        <a:t>名</a:t>
                      </a:r>
                      <a:endParaRPr kumimoji="1" lang="en-US" altLang="ja-JP" sz="1200" dirty="0"/>
                    </a:p>
                    <a:p>
                      <a:r>
                        <a:rPr kumimoji="1" lang="ja-JP" altLang="en-US" sz="1200" dirty="0"/>
                        <a:t>ロシア</a:t>
                      </a:r>
                      <a:r>
                        <a:rPr kumimoji="1" lang="en-US" altLang="ja-JP" sz="1200" dirty="0"/>
                        <a:t>2</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7</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1</a:t>
                      </a:r>
                      <a:r>
                        <a:rPr kumimoji="1" lang="ja-JP" altLang="en-US" sz="1200" dirty="0"/>
                        <a:t>名</a:t>
                      </a:r>
                      <a:endParaRPr kumimoji="1" lang="en-US" altLang="ja-JP" sz="1200" dirty="0"/>
                    </a:p>
                    <a:p>
                      <a:r>
                        <a:rPr kumimoji="1" lang="ja-JP" altLang="en-US" sz="1200" dirty="0"/>
                        <a:t>ベトナム</a:t>
                      </a:r>
                      <a:r>
                        <a:rPr kumimoji="1" lang="en-US" altLang="ja-JP" sz="1200" dirty="0"/>
                        <a:t>1</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80731161"/>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259268">
                <a:tc v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bl>
          </a:graphicData>
        </a:graphic>
      </p:graphicFrame>
      <p:sp>
        <p:nvSpPr>
          <p:cNvPr id="4" name="正方形/長方形 3">
            <a:extLst>
              <a:ext uri="{FF2B5EF4-FFF2-40B4-BE49-F238E27FC236}">
                <a16:creationId xmlns:a16="http://schemas.microsoft.com/office/drawing/2014/main" id="{2A6A1AEC-438A-F84D-DC38-C4C871CD4CA4}"/>
              </a:ext>
            </a:extLst>
          </p:cNvPr>
          <p:cNvSpPr/>
          <p:nvPr/>
        </p:nvSpPr>
        <p:spPr bwMode="gray">
          <a:xfrm>
            <a:off x="8776301" y="609697"/>
            <a:ext cx="712099" cy="178025"/>
          </a:xfrm>
          <a:prstGeom prst="rect">
            <a:avLst/>
          </a:prstGeom>
          <a:solidFill>
            <a:schemeClr val="accent1">
              <a:lumMod val="20000"/>
              <a:lumOff val="80000"/>
            </a:schemeClr>
          </a:solidFill>
          <a:ln w="12700" algn="ctr">
            <a:solidFill>
              <a:schemeClr val="accent1">
                <a:lumMod val="20000"/>
                <a:lumOff val="8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記載例</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2" name="スライド番号プレースホルダー 1">
            <a:extLst>
              <a:ext uri="{FF2B5EF4-FFF2-40B4-BE49-F238E27FC236}">
                <a16:creationId xmlns:a16="http://schemas.microsoft.com/office/drawing/2014/main" id="{9BA23401-13F3-4421-814E-5004C401F6FB}"/>
              </a:ext>
            </a:extLst>
          </p:cNvPr>
          <p:cNvSpPr>
            <a:spLocks noGrp="1"/>
          </p:cNvSpPr>
          <p:nvPr>
            <p:ph type="sldNum" sz="quarter" idx="11"/>
          </p:nvPr>
        </p:nvSpPr>
        <p:spPr/>
        <p:txBody>
          <a:bodyPr/>
          <a:lstStyle/>
          <a:p>
            <a:fld id="{AA5FCFE5-FE56-4EF1-80A8-07776887C2A1}" type="slidenum">
              <a:rPr lang="ja-JP" altLang="en-US" smtClean="0"/>
              <a:pPr/>
              <a:t>8</a:t>
            </a:fld>
            <a:endParaRPr lang="ja-JP" altLang="en-US" dirty="0"/>
          </a:p>
        </p:txBody>
      </p:sp>
    </p:spTree>
    <p:extLst>
      <p:ext uri="{BB962C8B-B14F-4D97-AF65-F5344CB8AC3E}">
        <p14:creationId xmlns:p14="http://schemas.microsoft.com/office/powerpoint/2010/main" val="1096345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RA_提案書テンプレート　【A4版（オリジナル版）】_20240221 (1).pptx" id="{F411D8EE-1B18-4A0C-87B1-B01ED23F4FBB}" vid="{0BCEC22E-4273-4016-AAC4-FDB4DCB554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6" ma:contentTypeDescription="イメージをアップロードします。" ma:contentTypeScope="" ma:versionID="47c1476d0b2aaae04ae53551fb2c1628">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a93a330e94f52ec58133cc8bf264b4ae"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element ref="ns4:MediaServiceObjectDetectorVersions" minOccurs="0"/>
                <xsd:element ref="ns4:update"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update" ma:index="32" nillable="true" ma:displayName="update" ma:format="Dropdown" ma:internalName="update" ma:percentage="FALSE">
      <xsd:simpleType>
        <xsd:restriction base="dms:Number"/>
      </xsd:simpleType>
    </xsd:element>
    <xsd:element name="MediaServiceSearchProperties" ma:index="3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update xmlns="a0c1827b-f5fb-424b-8da3-e2081af9079d" xsi:nil="true"/>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Props1.xml><?xml version="1.0" encoding="utf-8"?>
<ds:datastoreItem xmlns:ds="http://schemas.openxmlformats.org/officeDocument/2006/customXml" ds:itemID="{2624146D-8F4C-4977-A238-2A5FEF01AEF3}">
  <ds:schemaRefs>
    <ds:schemaRef ds:uri="http://schemas.microsoft.com/sharepoint/v3/contenttype/forms"/>
  </ds:schemaRefs>
</ds:datastoreItem>
</file>

<file path=customXml/itemProps2.xml><?xml version="1.0" encoding="utf-8"?>
<ds:datastoreItem xmlns:ds="http://schemas.openxmlformats.org/officeDocument/2006/customXml" ds:itemID="{80B78F92-A9FF-4274-8AAF-FE6F11CC91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21B286-A395-480F-812B-D3810D1663A3}">
  <ds:schemaRefs>
    <ds:schemaRef ds:uri="http://purl.org/dc/dcmitype/"/>
    <ds:schemaRef ds:uri="a0c1827b-f5fb-424b-8da3-e2081af9079d"/>
    <ds:schemaRef ds:uri="http://purl.org/dc/elements/1.1/"/>
    <ds:schemaRef ds:uri="http://www.w3.org/XML/1998/namespace"/>
    <ds:schemaRef ds:uri="http://schemas.microsoft.com/office/infopath/2007/PartnerControls"/>
    <ds:schemaRef ds:uri="http://schemas.openxmlformats.org/package/2006/metadata/core-properties"/>
    <ds:schemaRef ds:uri="http://schemas.microsoft.com/sharepoint/v3/fields"/>
    <ds:schemaRef ds:uri="A0C1827B-F5FB-424B-8DA3-E2081AF9079D"/>
    <ds:schemaRef ds:uri="http://schemas.microsoft.com/office/2006/documentManagement/types"/>
    <ds:schemaRef ds:uri="http://schemas.microsoft.com/sharepoint/v3"/>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RA_提案書テンプレート　【A4版（オリジナル版）】_20240221 (1)</Template>
  <Words>886</Words>
  <PresentationFormat>A4 210 x 297 mm</PresentationFormat>
  <Paragraphs>163</Paragraphs>
  <Slides>8</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8</vt:i4>
      </vt:variant>
    </vt:vector>
  </HeadingPairs>
  <TitlesOfParts>
    <vt:vector size="14" baseType="lpstr">
      <vt:lpstr>Arial</vt:lpstr>
      <vt:lpstr>Calibri</vt:lpstr>
      <vt:lpstr>Verdana</vt:lpstr>
      <vt:lpstr>Wingdings</vt:lpstr>
      <vt:lpstr>DT Template_A4_J_202401</vt:lpstr>
      <vt:lpstr>think-cell スライド</vt:lpstr>
      <vt:lpstr>令和6年度地域の医療・観光を活用した外国人受入れ推進のための調査・実証事業 実証事業地域　応募企画書</vt:lpstr>
      <vt:lpstr>提案団体概要 </vt:lpstr>
      <vt:lpstr>実施体制 </vt:lpstr>
      <vt:lpstr>事業計画案 </vt:lpstr>
      <vt:lpstr>事業計画案 </vt:lpstr>
      <vt:lpstr>事業計画案 </vt:lpstr>
      <vt:lpstr>経費計画 </vt:lpstr>
      <vt:lpstr>【任意】医療機関での渡航受診者受入れ実績 </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