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61" r:id="rId2"/>
    <p:sldId id="262" r:id="rId3"/>
    <p:sldId id="263" r:id="rId4"/>
    <p:sldId id="264" r:id="rId5"/>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5" pos="4331" userDrawn="1">
          <p15:clr>
            <a:srgbClr val="A4A3A4"/>
          </p15:clr>
        </p15:guide>
        <p15:guide id="7" orient="horz" pos="6202" userDrawn="1">
          <p15:clr>
            <a:srgbClr val="A4A3A4"/>
          </p15:clr>
        </p15:guide>
        <p15:guide id="8" pos="431" userDrawn="1">
          <p15:clr>
            <a:srgbClr val="A4A3A4"/>
          </p15:clr>
        </p15:guide>
        <p15:guide id="10" orient="horz" pos="533"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693"/>
    <a:srgbClr val="D8117D"/>
    <a:srgbClr val="0070C0"/>
    <a:srgbClr val="B4DE8A"/>
    <a:srgbClr val="92D050"/>
    <a:srgbClr val="CBE8AD"/>
    <a:srgbClr val="0048AA"/>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95"/>
    <p:restoredTop sz="96904" autoAdjust="0"/>
  </p:normalViewPr>
  <p:slideViewPr>
    <p:cSldViewPr snapToGrid="0">
      <p:cViewPr>
        <p:scale>
          <a:sx n="111" d="100"/>
          <a:sy n="111" d="100"/>
        </p:scale>
        <p:origin x="3264" y="144"/>
      </p:cViewPr>
      <p:guideLst>
        <p:guide orient="horz" pos="3368"/>
        <p:guide pos="2381"/>
        <p:guide pos="4331"/>
        <p:guide orient="horz" pos="6202"/>
        <p:guide pos="431"/>
        <p:guide orient="horz" pos="533"/>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2025/3/8</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1230404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3</a:t>
            </a:fld>
            <a:endParaRPr kumimoji="1" lang="ja-JP" altLang="en-US"/>
          </a:p>
        </p:txBody>
      </p:sp>
    </p:spTree>
    <p:extLst>
      <p:ext uri="{BB962C8B-B14F-4D97-AF65-F5344CB8AC3E}">
        <p14:creationId xmlns:p14="http://schemas.microsoft.com/office/powerpoint/2010/main" val="2991482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4</a:t>
            </a:fld>
            <a:endParaRPr kumimoji="1" lang="ja-JP" altLang="en-US"/>
          </a:p>
        </p:txBody>
      </p:sp>
    </p:spTree>
    <p:extLst>
      <p:ext uri="{BB962C8B-B14F-4D97-AF65-F5344CB8AC3E}">
        <p14:creationId xmlns:p14="http://schemas.microsoft.com/office/powerpoint/2010/main" val="189620390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2025/3/8</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1472898" y="846138"/>
            <a:ext cx="5517343" cy="553998"/>
          </a:xfrm>
          <a:prstGeom prst="rect">
            <a:avLst/>
          </a:prstGeom>
          <a:noFill/>
          <a:ln w="25400">
            <a:noFill/>
            <a:round/>
            <a:headEnd/>
            <a:tailEnd type="triangle" w="med" len="sm"/>
          </a:ln>
        </p:spPr>
        <p:txBody>
          <a:bodyPr wrap="square" lIns="0" tIns="0" rIns="0" bIns="0" rtlCol="0" anchor="t">
            <a:spAutoFit/>
          </a:bodyPr>
          <a:lstStyle/>
          <a:p>
            <a:r>
              <a:rPr lang="ja-JP" altLang="en-US" sz="1800" b="1">
                <a:solidFill>
                  <a:srgbClr val="0070C0"/>
                </a:solidFill>
                <a:latin typeface="+mj-ea"/>
                <a:ea typeface="+mj-ea"/>
              </a:rPr>
              <a:t>「ケアマネジャーに相談する際に確認しておくべきこと」</a:t>
            </a:r>
            <a:br>
              <a:rPr lang="en-US" altLang="ja-JP" sz="1800" b="1" dirty="0">
                <a:solidFill>
                  <a:srgbClr val="0070C0"/>
                </a:solidFill>
                <a:latin typeface="+mj-ea"/>
                <a:ea typeface="+mj-ea"/>
              </a:rPr>
            </a:br>
            <a:r>
              <a:rPr lang="ja-JP" altLang="en-US" sz="1800" b="1">
                <a:solidFill>
                  <a:srgbClr val="0070C0"/>
                </a:solidFill>
                <a:latin typeface="+mj-ea"/>
                <a:ea typeface="+mj-ea"/>
              </a:rPr>
              <a:t>チェックリスト</a:t>
            </a:r>
            <a:endParaRPr lang="en-US" altLang="ja-JP" sz="1800" b="1" dirty="0">
              <a:solidFill>
                <a:srgbClr val="0070C0"/>
              </a:solidFill>
              <a:latin typeface="+mj-ea"/>
              <a:ea typeface="+mj-ea"/>
            </a:endParaRPr>
          </a:p>
        </p:txBody>
      </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684212" y="846138"/>
            <a:ext cx="696953" cy="288000"/>
          </a:xfrm>
          <a:prstGeom prst="roundRect">
            <a:avLst>
              <a:gd name="adj" fmla="val 21990"/>
            </a:avLst>
          </a:prstGeom>
          <a:solidFill>
            <a:schemeClr val="tx1"/>
          </a:solidFill>
          <a:ln>
            <a:noFill/>
          </a:ln>
        </p:spPr>
        <p:txBody>
          <a:bodyPr wrap="none" lIns="0" tIns="0" rIns="0" bIns="36000" rtlCol="0" anchor="ctr">
            <a:noAutofit/>
          </a:bodyPr>
          <a:lstStyle/>
          <a:p>
            <a:pPr marL="0" lvl="2" algn="ctr"/>
            <a:r>
              <a:rPr lang="ja-JP" altLang="ja-JP" sz="1800">
                <a:solidFill>
                  <a:srgbClr val="FFFFFF"/>
                </a:solidFill>
                <a:effectLst/>
                <a:ea typeface="ＭＳ ゴシック" panose="020B0609070205080204" pitchFamily="49" charset="-128"/>
                <a:cs typeface="Times New Roman" panose="02020603050405020304" pitchFamily="18" charset="0"/>
              </a:rPr>
              <a:t>資</a:t>
            </a:r>
            <a:r>
              <a:rPr lang="en-US" altLang="ja-JP" sz="1800" dirty="0">
                <a:solidFill>
                  <a:srgbClr val="FFFFFF"/>
                </a:solidFill>
                <a:effectLst/>
                <a:latin typeface="ＭＳ ゴシック" panose="020B0609070205080204" pitchFamily="49" charset="-128"/>
                <a:cs typeface="Times New Roman" panose="02020603050405020304" pitchFamily="18" charset="0"/>
              </a:rPr>
              <a:t>-</a:t>
            </a:r>
            <a:r>
              <a:rPr lang="ja-JP" altLang="ja-JP" sz="1600">
                <a:effectLst/>
              </a:rPr>
              <a:t> </a:t>
            </a:r>
            <a:r>
              <a:rPr lang="en-US" altLang="ja-JP" sz="1800" b="1" dirty="0">
                <a:solidFill>
                  <a:schemeClr val="bg1"/>
                </a:solidFill>
                <a:latin typeface="+mn-ea"/>
              </a:rPr>
              <a:t>11</a:t>
            </a:r>
          </a:p>
        </p:txBody>
      </p:sp>
      <p:sp>
        <p:nvSpPr>
          <p:cNvPr id="6" name="テキスト ボックス 5">
            <a:extLst>
              <a:ext uri="{FF2B5EF4-FFF2-40B4-BE49-F238E27FC236}">
                <a16:creationId xmlns:a16="http://schemas.microsoft.com/office/drawing/2014/main" id="{4034FDD1-3AD6-95D6-E98B-548B9BB7D34D}"/>
              </a:ext>
            </a:extLst>
          </p:cNvPr>
          <p:cNvSpPr txBox="1"/>
          <p:nvPr/>
        </p:nvSpPr>
        <p:spPr>
          <a:xfrm>
            <a:off x="684208" y="1560381"/>
            <a:ext cx="6191250" cy="1000274"/>
          </a:xfrm>
          <a:prstGeom prst="rect">
            <a:avLst/>
          </a:prstGeom>
          <a:noFill/>
        </p:spPr>
        <p:txBody>
          <a:bodyPr wrap="square" lIns="0" tIns="0" rIns="0" bIns="0" rtlCol="0">
            <a:spAutoFit/>
          </a:bodyPr>
          <a:lstStyle/>
          <a:p>
            <a:pPr marL="171450" indent="-171450">
              <a:spcAft>
                <a:spcPts val="600"/>
              </a:spcAft>
              <a:buFont typeface="Wingdings" pitchFamily="2" charset="2"/>
              <a:buChar char="ü"/>
            </a:pPr>
            <a:r>
              <a:rPr lang="ja-JP" altLang="en-US" sz="1100" dirty="0">
                <a:latin typeface="+mn-ea"/>
              </a:rPr>
              <a:t>介護に直面した際、あなたが最初に介護について相談する先は</a:t>
            </a:r>
            <a:r>
              <a:rPr lang="ja-JP" altLang="en-US" sz="1100" b="1" dirty="0">
                <a:latin typeface="+mn-ea"/>
              </a:rPr>
              <a:t>地域包括支援センター</a:t>
            </a:r>
            <a:r>
              <a:rPr lang="ja-JP" altLang="en-US" sz="1100" dirty="0">
                <a:latin typeface="+mn-ea"/>
              </a:rPr>
              <a:t>です。</a:t>
            </a:r>
          </a:p>
          <a:p>
            <a:pPr marL="171450" indent="-171450">
              <a:spcAft>
                <a:spcPts val="600"/>
              </a:spcAft>
              <a:buFont typeface="Wingdings" pitchFamily="2" charset="2"/>
              <a:buChar char="ü"/>
            </a:pPr>
            <a:r>
              <a:rPr lang="ja-JP" altLang="en-US" sz="1100" dirty="0">
                <a:latin typeface="+mn-ea"/>
              </a:rPr>
              <a:t>地域包括支援センターでは、介護が必要な高齢者やその家族のために、介護サービスや日常生活に関する相談を受け付けています。</a:t>
            </a:r>
          </a:p>
          <a:p>
            <a:pPr marL="171450" indent="-171450">
              <a:spcAft>
                <a:spcPts val="600"/>
              </a:spcAft>
              <a:buFont typeface="Wingdings" pitchFamily="2" charset="2"/>
              <a:buChar char="ü"/>
            </a:pPr>
            <a:r>
              <a:rPr lang="ja-JP" altLang="en-US" sz="1100" dirty="0">
                <a:latin typeface="+mn-ea"/>
              </a:rPr>
              <a:t>要介護者の</a:t>
            </a:r>
            <a:r>
              <a:rPr lang="ja-JP" altLang="en-US" sz="1100" b="1" dirty="0">
                <a:latin typeface="+mn-ea"/>
              </a:rPr>
              <a:t>ケアプラン</a:t>
            </a:r>
            <a:r>
              <a:rPr lang="ja-JP" altLang="en-US" sz="1100" dirty="0">
                <a:latin typeface="+mn-ea"/>
              </a:rPr>
              <a:t>を立てる</a:t>
            </a:r>
            <a:r>
              <a:rPr lang="ja-JP" altLang="en-US" sz="1100" b="1" dirty="0">
                <a:latin typeface="+mn-ea"/>
              </a:rPr>
              <a:t>ケアマネジャー</a:t>
            </a:r>
            <a:r>
              <a:rPr lang="ja-JP" altLang="en-US" sz="1100" dirty="0">
                <a:latin typeface="+mn-ea"/>
              </a:rPr>
              <a:t>も、地域包括支援センターや市区町村の窓口で紹介してくれます。</a:t>
            </a:r>
          </a:p>
        </p:txBody>
      </p:sp>
      <p:grpSp>
        <p:nvGrpSpPr>
          <p:cNvPr id="31" name="グループ化 30">
            <a:extLst>
              <a:ext uri="{FF2B5EF4-FFF2-40B4-BE49-F238E27FC236}">
                <a16:creationId xmlns:a16="http://schemas.microsoft.com/office/drawing/2014/main" id="{B0486453-606F-82EF-870E-F098A54A83E8}"/>
              </a:ext>
            </a:extLst>
          </p:cNvPr>
          <p:cNvGrpSpPr/>
          <p:nvPr/>
        </p:nvGrpSpPr>
        <p:grpSpPr>
          <a:xfrm>
            <a:off x="684209" y="2869360"/>
            <a:ext cx="6191250" cy="1510771"/>
            <a:chOff x="684213" y="3632150"/>
            <a:chExt cx="6191250" cy="1510771"/>
          </a:xfrm>
        </p:grpSpPr>
        <p:sp>
          <p:nvSpPr>
            <p:cNvPr id="8" name="テキスト ボックス 7">
              <a:extLst>
                <a:ext uri="{FF2B5EF4-FFF2-40B4-BE49-F238E27FC236}">
                  <a16:creationId xmlns:a16="http://schemas.microsoft.com/office/drawing/2014/main" id="{1599DCF6-708E-3505-7E1A-6FDC9DFC8C5E}"/>
                </a:ext>
              </a:extLst>
            </p:cNvPr>
            <p:cNvSpPr txBox="1"/>
            <p:nvPr/>
          </p:nvSpPr>
          <p:spPr>
            <a:xfrm>
              <a:off x="684213" y="3632150"/>
              <a:ext cx="6191250" cy="1510771"/>
            </a:xfrm>
            <a:prstGeom prst="rect">
              <a:avLst/>
            </a:prstGeom>
            <a:noFill/>
            <a:ln w="38100">
              <a:solidFill>
                <a:srgbClr val="92D050"/>
              </a:solidFill>
            </a:ln>
          </p:spPr>
          <p:txBody>
            <a:bodyPr wrap="square" lIns="180000" tIns="72000" rIns="180000" bIns="144000" rtlCol="0">
              <a:sp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地域包括支援センターは、中学校の通学区域におおよそ</a:t>
              </a:r>
              <a:r>
                <a:rPr lang="en-US" altLang="ja-JP" sz="1200" dirty="0">
                  <a:latin typeface="+mj-ea"/>
                  <a:ea typeface="+mj-ea"/>
                </a:rPr>
                <a:t>1</a:t>
              </a:r>
              <a:r>
                <a:rPr lang="ja-JP" altLang="en-US" sz="1200">
                  <a:latin typeface="+mj-ea"/>
                  <a:ea typeface="+mj-ea"/>
                </a:rPr>
                <a:t>施設ずつ設置されています。</a:t>
              </a:r>
            </a:p>
            <a:p>
              <a:pPr indent="144000"/>
              <a:r>
                <a:rPr lang="ja-JP" altLang="en-US" sz="1200">
                  <a:latin typeface="+mj-ea"/>
                  <a:ea typeface="+mj-ea"/>
                </a:rPr>
                <a:t>介護サービスの申請などは、</a:t>
              </a:r>
              <a:r>
                <a:rPr lang="ja-JP" altLang="en-US" sz="1200" b="1">
                  <a:latin typeface="+mj-ea"/>
                  <a:ea typeface="+mj-ea"/>
                </a:rPr>
                <a:t>介護が必要な「高齢者の居住地」にある地域包括支援センターや市区町村の窓口</a:t>
              </a:r>
              <a:r>
                <a:rPr lang="ja-JP" altLang="en-US" sz="1200">
                  <a:latin typeface="+mj-ea"/>
                  <a:ea typeface="+mj-ea"/>
                </a:rPr>
                <a:t>で行います。事前に、地域包括支援センターや市区町村の窓口の所在地や連絡先を調べておきましょう。</a:t>
              </a:r>
              <a:endParaRPr lang="en-US" altLang="ja-JP" sz="1200" dirty="0">
                <a:latin typeface="+mj-ea"/>
                <a:ea typeface="+mj-ea"/>
              </a:endParaRPr>
            </a:p>
          </p:txBody>
        </p:sp>
        <p:sp>
          <p:nvSpPr>
            <p:cNvPr id="9" name="テキスト ボックス 8">
              <a:extLst>
                <a:ext uri="{FF2B5EF4-FFF2-40B4-BE49-F238E27FC236}">
                  <a16:creationId xmlns:a16="http://schemas.microsoft.com/office/drawing/2014/main" id="{880B7336-2805-38D1-5DDC-61366949B3A2}"/>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***地域包括支援センターとは？***</a:t>
              </a:r>
              <a:endParaRPr lang="en-US" altLang="ja-JP" sz="1600" b="1" dirty="0">
                <a:solidFill>
                  <a:schemeClr val="bg1"/>
                </a:solidFill>
                <a:latin typeface="+mn-ea"/>
              </a:endParaRPr>
            </a:p>
          </p:txBody>
        </p:sp>
      </p:grpSp>
      <p:grpSp>
        <p:nvGrpSpPr>
          <p:cNvPr id="28" name="グループ化 27">
            <a:extLst>
              <a:ext uri="{FF2B5EF4-FFF2-40B4-BE49-F238E27FC236}">
                <a16:creationId xmlns:a16="http://schemas.microsoft.com/office/drawing/2014/main" id="{45B3DC32-754C-D0F1-70E2-2FF14B1BE153}"/>
              </a:ext>
            </a:extLst>
          </p:cNvPr>
          <p:cNvGrpSpPr/>
          <p:nvPr/>
        </p:nvGrpSpPr>
        <p:grpSpPr>
          <a:xfrm>
            <a:off x="684209" y="4803565"/>
            <a:ext cx="6191250" cy="1326105"/>
            <a:chOff x="684213" y="5489922"/>
            <a:chExt cx="6191250" cy="1326105"/>
          </a:xfrm>
        </p:grpSpPr>
        <p:sp>
          <p:nvSpPr>
            <p:cNvPr id="14" name="テキスト ボックス 13">
              <a:extLst>
                <a:ext uri="{FF2B5EF4-FFF2-40B4-BE49-F238E27FC236}">
                  <a16:creationId xmlns:a16="http://schemas.microsoft.com/office/drawing/2014/main" id="{5EC739F1-5D16-B5B0-49AA-B33960EDD255}"/>
                </a:ext>
              </a:extLst>
            </p:cNvPr>
            <p:cNvSpPr txBox="1"/>
            <p:nvPr/>
          </p:nvSpPr>
          <p:spPr>
            <a:xfrm>
              <a:off x="684213" y="5489922"/>
              <a:ext cx="6191250" cy="1326105"/>
            </a:xfrm>
            <a:prstGeom prst="rect">
              <a:avLst/>
            </a:prstGeom>
            <a:noFill/>
            <a:ln w="38100">
              <a:solidFill>
                <a:srgbClr val="92D050"/>
              </a:solidFill>
            </a:ln>
          </p:spPr>
          <p:txBody>
            <a:bodyPr wrap="square" lIns="180000" tIns="72000" rIns="180000" bIns="36000" rtlCol="0">
              <a:no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要支援認定、要介護認定を受けた人が介護サービスを適切に利用できるよう、その人の心身や家族の状況などを考慮しながら作成する介護サービスの計画書のことです。具体的には、利用する介護サービスの種類や内容、介護サービス事業者などを定めます。</a:t>
              </a:r>
              <a:endParaRPr lang="en-US" altLang="ja-JP" sz="1200" dirty="0">
                <a:latin typeface="+mj-ea"/>
                <a:ea typeface="+mj-ea"/>
              </a:endParaRPr>
            </a:p>
          </p:txBody>
        </p:sp>
        <p:sp>
          <p:nvSpPr>
            <p:cNvPr id="15" name="テキスト ボックス 14">
              <a:extLst>
                <a:ext uri="{FF2B5EF4-FFF2-40B4-BE49-F238E27FC236}">
                  <a16:creationId xmlns:a16="http://schemas.microsoft.com/office/drawing/2014/main" id="{598F7491-6BBD-303E-10EB-425F7F35246D}"/>
                </a:ext>
              </a:extLst>
            </p:cNvPr>
            <p:cNvSpPr txBox="1"/>
            <p:nvPr/>
          </p:nvSpPr>
          <p:spPr>
            <a:xfrm>
              <a:off x="1979837" y="5679179"/>
              <a:ext cx="3600000" cy="346234"/>
            </a:xfrm>
            <a:prstGeom prst="roundRect">
              <a:avLst>
                <a:gd name="adj" fmla="val 50000"/>
              </a:avLst>
            </a:prstGeom>
            <a:solidFill>
              <a:srgbClr val="92D050"/>
            </a:solidFill>
          </p:spPr>
          <p:txBody>
            <a:bodyPr wrap="square" lIns="0" tIns="0" rIns="0" bIns="36000" rtlCol="0" anchor="ctr" anchorCtr="1">
              <a:noAutofit/>
            </a:bodyPr>
            <a:lstStyle/>
            <a:p>
              <a:pPr marL="0" lvl="1" algn="ctr"/>
              <a:r>
                <a:rPr lang="ja-JP" altLang="en-US" sz="1600" b="1">
                  <a:solidFill>
                    <a:schemeClr val="bg1"/>
                  </a:solidFill>
                  <a:latin typeface="+mn-ea"/>
                </a:rPr>
                <a:t>***ケアプランとは？***</a:t>
              </a:r>
              <a:endParaRPr lang="en-US" altLang="ja-JP" sz="1600" b="1" dirty="0">
                <a:solidFill>
                  <a:schemeClr val="bg1"/>
                </a:solidFill>
                <a:latin typeface="+mn-ea"/>
              </a:endParaRPr>
            </a:p>
          </p:txBody>
        </p:sp>
      </p:grpSp>
      <p:grpSp>
        <p:nvGrpSpPr>
          <p:cNvPr id="30" name="グループ化 29">
            <a:extLst>
              <a:ext uri="{FF2B5EF4-FFF2-40B4-BE49-F238E27FC236}">
                <a16:creationId xmlns:a16="http://schemas.microsoft.com/office/drawing/2014/main" id="{0C3835AD-B499-B9CE-5EC7-7B53FE08EE4F}"/>
              </a:ext>
            </a:extLst>
          </p:cNvPr>
          <p:cNvGrpSpPr/>
          <p:nvPr/>
        </p:nvGrpSpPr>
        <p:grpSpPr>
          <a:xfrm>
            <a:off x="684209" y="6621973"/>
            <a:ext cx="6191250" cy="1880103"/>
            <a:chOff x="684213" y="7362130"/>
            <a:chExt cx="6191250" cy="1880103"/>
          </a:xfrm>
        </p:grpSpPr>
        <p:sp>
          <p:nvSpPr>
            <p:cNvPr id="16" name="テキスト ボックス 15">
              <a:extLst>
                <a:ext uri="{FF2B5EF4-FFF2-40B4-BE49-F238E27FC236}">
                  <a16:creationId xmlns:a16="http://schemas.microsoft.com/office/drawing/2014/main" id="{D0BD65BD-D2CB-D5AF-C089-DC26C40FD356}"/>
                </a:ext>
              </a:extLst>
            </p:cNvPr>
            <p:cNvSpPr txBox="1"/>
            <p:nvPr/>
          </p:nvSpPr>
          <p:spPr>
            <a:xfrm>
              <a:off x="684213" y="7362130"/>
              <a:ext cx="6191250" cy="1880103"/>
            </a:xfrm>
            <a:prstGeom prst="rect">
              <a:avLst/>
            </a:prstGeom>
            <a:noFill/>
            <a:ln w="38100">
              <a:solidFill>
                <a:srgbClr val="92D050"/>
              </a:solidFill>
            </a:ln>
          </p:spPr>
          <p:txBody>
            <a:bodyPr wrap="square" lIns="180000" tIns="72000" rIns="180000" bIns="144000" rtlCol="0">
              <a:sp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ケアマネジャーとは、介護分野における専門職であり、正式名称を「介護支援専門員」といいます。ケアマネジャーの仕事は、介護を必要とする個々の利用者の状況に応じて最適なケアを受けられるようにコーディネートすることです。具体的には、介護を必要とする人や家族の状況を適切に把握することや、ケアプランの作成、介護サービスを提供する施設・事業者との調整、介護サービスが適切に提供されているかどうかの定期的な確認などを行います。</a:t>
              </a:r>
              <a:endParaRPr lang="en-US" altLang="ja-JP" sz="1200" dirty="0">
                <a:latin typeface="+mj-ea"/>
                <a:ea typeface="+mj-ea"/>
              </a:endParaRPr>
            </a:p>
          </p:txBody>
        </p:sp>
        <p:sp>
          <p:nvSpPr>
            <p:cNvPr id="17" name="テキスト ボックス 16">
              <a:extLst>
                <a:ext uri="{FF2B5EF4-FFF2-40B4-BE49-F238E27FC236}">
                  <a16:creationId xmlns:a16="http://schemas.microsoft.com/office/drawing/2014/main" id="{FA4C67BB-84C4-2189-82B5-4A0CA634F416}"/>
                </a:ext>
              </a:extLst>
            </p:cNvPr>
            <p:cNvSpPr txBox="1"/>
            <p:nvPr/>
          </p:nvSpPr>
          <p:spPr>
            <a:xfrm>
              <a:off x="1979837" y="7551387"/>
              <a:ext cx="3600000" cy="346234"/>
            </a:xfrm>
            <a:prstGeom prst="roundRect">
              <a:avLst>
                <a:gd name="adj" fmla="val 50000"/>
              </a:avLst>
            </a:prstGeom>
            <a:solidFill>
              <a:srgbClr val="92D050"/>
            </a:solidFill>
          </p:spPr>
          <p:txBody>
            <a:bodyPr wrap="square" lIns="0" tIns="0" rIns="0" bIns="36000" rtlCol="0" anchor="ctr" anchorCtr="1">
              <a:noAutofit/>
            </a:bodyPr>
            <a:lstStyle/>
            <a:p>
              <a:pPr marL="0" lvl="1" algn="ctr"/>
              <a:r>
                <a:rPr lang="ja-JP" altLang="en-US" sz="1600" b="1">
                  <a:solidFill>
                    <a:schemeClr val="bg1"/>
                  </a:solidFill>
                  <a:latin typeface="+mn-ea"/>
                </a:rPr>
                <a:t>***ケアマネジャーとは？***</a:t>
              </a:r>
              <a:endParaRPr lang="en-US" altLang="ja-JP" sz="1600" b="1" dirty="0">
                <a:solidFill>
                  <a:schemeClr val="bg1"/>
                </a:solidFill>
                <a:latin typeface="+mn-ea"/>
              </a:endParaRPr>
            </a:p>
          </p:txBody>
        </p:sp>
      </p:grpSp>
      <p:sp>
        <p:nvSpPr>
          <p:cNvPr id="3" name="テキスト ボックス 2">
            <a:extLst>
              <a:ext uri="{FF2B5EF4-FFF2-40B4-BE49-F238E27FC236}">
                <a16:creationId xmlns:a16="http://schemas.microsoft.com/office/drawing/2014/main" id="{4C19494F-7E97-EC29-82B7-E544B07C8AD4}"/>
              </a:ext>
            </a:extLst>
          </p:cNvPr>
          <p:cNvSpPr txBox="1"/>
          <p:nvPr/>
        </p:nvSpPr>
        <p:spPr>
          <a:xfrm>
            <a:off x="684208" y="8751189"/>
            <a:ext cx="6191251" cy="846386"/>
          </a:xfrm>
          <a:prstGeom prst="rect">
            <a:avLst/>
          </a:prstGeom>
          <a:noFill/>
        </p:spPr>
        <p:txBody>
          <a:bodyPr wrap="square">
            <a:spAutoFit/>
          </a:bodyPr>
          <a:lstStyle/>
          <a:p>
            <a:pPr marL="171450" indent="-171450">
              <a:spcAft>
                <a:spcPts val="600"/>
              </a:spcAft>
              <a:buFont typeface="Wingdings" panose="05000000000000000000" pitchFamily="2" charset="2"/>
              <a:buChar char="l"/>
            </a:pPr>
            <a:r>
              <a:rPr lang="ja-JP" altLang="en-US" sz="1100" b="1" dirty="0">
                <a:latin typeface="+mn-ea"/>
              </a:rPr>
              <a:t>ケアマネジャーは介護の専門家であり、あなたが仕事と介護の両立を実現する上で欠かすことのできない存在です。</a:t>
            </a:r>
          </a:p>
          <a:p>
            <a:pPr marL="171450" indent="-171450">
              <a:spcAft>
                <a:spcPts val="600"/>
              </a:spcAft>
              <a:buFont typeface="Wingdings" panose="05000000000000000000" pitchFamily="2" charset="2"/>
              <a:buChar char="l"/>
            </a:pPr>
            <a:r>
              <a:rPr lang="ja-JP" altLang="en-US" sz="1100" b="1" dirty="0">
                <a:latin typeface="+mn-ea"/>
              </a:rPr>
              <a:t>ケアマネジャーと良好な関係性を構築し、十分な情報共有を行うことが、仕事と介護の両立につながります。</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CED37885-5E8F-5537-DA4C-767F096AC39D}"/>
              </a:ext>
            </a:extLst>
          </p:cNvPr>
          <p:cNvSpPr txBox="1"/>
          <p:nvPr/>
        </p:nvSpPr>
        <p:spPr>
          <a:xfrm>
            <a:off x="684213" y="1390959"/>
            <a:ext cx="6191250" cy="369332"/>
          </a:xfrm>
          <a:prstGeom prst="rect">
            <a:avLst/>
          </a:prstGeom>
          <a:noFill/>
        </p:spPr>
        <p:txBody>
          <a:bodyPr wrap="square" lIns="0" tIns="0" rIns="0" bIns="0" rtlCol="0">
            <a:spAutoFit/>
          </a:bodyPr>
          <a:lstStyle/>
          <a:p>
            <a:pPr marL="0" lvl="1" indent="144000" algn="just"/>
            <a:r>
              <a:rPr lang="ja-JP" altLang="en-US" sz="1200">
                <a:latin typeface="+mn-ea"/>
              </a:rPr>
              <a:t>ケアマネジャーに相談する際に確認しておくべきことは、「１ 介護が必要な人について」「２ あなた自身について」「３ 勤務先の両立支援制度について」の大きく３つに分けられます。</a:t>
            </a:r>
            <a:endParaRPr lang="en-US" altLang="ja-JP" sz="1200" dirty="0">
              <a:latin typeface="+mn-ea"/>
            </a:endParaRPr>
          </a:p>
        </p:txBody>
      </p:sp>
      <p:grpSp>
        <p:nvGrpSpPr>
          <p:cNvPr id="16" name="グループ化 15">
            <a:extLst>
              <a:ext uri="{FF2B5EF4-FFF2-40B4-BE49-F238E27FC236}">
                <a16:creationId xmlns:a16="http://schemas.microsoft.com/office/drawing/2014/main" id="{96C39D96-199E-661E-2904-A09E5BF3AFA3}"/>
              </a:ext>
            </a:extLst>
          </p:cNvPr>
          <p:cNvGrpSpPr/>
          <p:nvPr/>
        </p:nvGrpSpPr>
        <p:grpSpPr>
          <a:xfrm>
            <a:off x="684213" y="3632150"/>
            <a:ext cx="6191250" cy="5437808"/>
            <a:chOff x="684213" y="3632150"/>
            <a:chExt cx="6191250" cy="5437808"/>
          </a:xfrm>
        </p:grpSpPr>
        <p:sp>
          <p:nvSpPr>
            <p:cNvPr id="17" name="テキスト ボックス 16">
              <a:extLst>
                <a:ext uri="{FF2B5EF4-FFF2-40B4-BE49-F238E27FC236}">
                  <a16:creationId xmlns:a16="http://schemas.microsoft.com/office/drawing/2014/main" id="{00BFFB73-952C-6E75-FE9A-1C6B65E41077}"/>
                </a:ext>
              </a:extLst>
            </p:cNvPr>
            <p:cNvSpPr txBox="1"/>
            <p:nvPr/>
          </p:nvSpPr>
          <p:spPr>
            <a:xfrm>
              <a:off x="684213" y="3632150"/>
              <a:ext cx="6191250" cy="5437808"/>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食事のとり方や耳の聞こえ方、トイレ・排泄の変化</a:t>
              </a:r>
            </a:p>
            <a:p>
              <a:pPr>
                <a:lnSpc>
                  <a:spcPct val="150000"/>
                </a:lnSpc>
              </a:pPr>
              <a:r>
                <a:rPr lang="ja-JP" altLang="en-US" sz="1200">
                  <a:latin typeface="+mj-ea"/>
                  <a:ea typeface="+mj-ea"/>
                </a:rPr>
                <a:t>□ 動く様子（歩き方、歩く速さ、つまずく、転ぶなど）の変化</a:t>
              </a:r>
            </a:p>
            <a:p>
              <a:pPr>
                <a:lnSpc>
                  <a:spcPct val="150000"/>
                </a:lnSpc>
              </a:pPr>
              <a:r>
                <a:rPr lang="ja-JP" altLang="en-US" sz="1200">
                  <a:latin typeface="+mj-ea"/>
                  <a:ea typeface="+mj-ea"/>
                </a:rPr>
                <a:t>□ 物忘れの傾向（同じものを買い込んでいないかなど）・頻度</a:t>
              </a:r>
            </a:p>
            <a:p>
              <a:pPr>
                <a:lnSpc>
                  <a:spcPct val="150000"/>
                </a:lnSpc>
              </a:pPr>
              <a:r>
                <a:rPr lang="ja-JP" altLang="en-US" sz="1200">
                  <a:latin typeface="+mj-ea"/>
                  <a:ea typeface="+mj-ea"/>
                </a:rPr>
                <a:t>□ 既往歴や服用している薬（市販薬を含む）やサプリメント</a:t>
              </a:r>
            </a:p>
            <a:p>
              <a:pPr>
                <a:lnSpc>
                  <a:spcPct val="150000"/>
                </a:lnSpc>
              </a:pPr>
              <a:r>
                <a:rPr lang="ja-JP" altLang="en-US" sz="1200">
                  <a:latin typeface="+mj-ea"/>
                  <a:ea typeface="+mj-ea"/>
                </a:rPr>
                <a:t>□ かかりつけ医</a:t>
              </a:r>
            </a:p>
            <a:p>
              <a:pPr>
                <a:lnSpc>
                  <a:spcPct val="150000"/>
                </a:lnSpc>
              </a:pPr>
              <a:r>
                <a:rPr lang="ja-JP" altLang="en-US" sz="1200">
                  <a:latin typeface="+mj-ea"/>
                  <a:ea typeface="+mj-ea"/>
                </a:rPr>
                <a:t>□ 子どもに介護してもらうことへの抵抗感の有無</a:t>
              </a:r>
            </a:p>
            <a:p>
              <a:pPr>
                <a:lnSpc>
                  <a:spcPct val="150000"/>
                </a:lnSpc>
              </a:pPr>
              <a:r>
                <a:rPr lang="ja-JP" altLang="en-US" sz="1200">
                  <a:latin typeface="+mj-ea"/>
                  <a:ea typeface="+mj-ea"/>
                </a:rPr>
                <a:t>□ 在宅介護サービスの利用意向</a:t>
              </a:r>
            </a:p>
            <a:p>
              <a:pPr>
                <a:lnSpc>
                  <a:spcPct val="150000"/>
                </a:lnSpc>
              </a:pPr>
              <a:r>
                <a:rPr lang="ja-JP" altLang="en-US" sz="1200">
                  <a:latin typeface="+mj-ea"/>
                  <a:ea typeface="+mj-ea"/>
                </a:rPr>
                <a:t>□ 介護施設への入居意向</a:t>
              </a:r>
            </a:p>
            <a:p>
              <a:pPr>
                <a:lnSpc>
                  <a:spcPct val="150000"/>
                </a:lnSpc>
              </a:pPr>
              <a:r>
                <a:rPr lang="ja-JP" altLang="en-US" sz="1200">
                  <a:latin typeface="+mj-ea"/>
                  <a:ea typeface="+mj-ea"/>
                </a:rPr>
                <a:t>□ 最期はどこで暮らしたいと思っているか</a:t>
              </a: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１日、１週間の生活パターン</a:t>
              </a:r>
            </a:p>
            <a:p>
              <a:pPr>
                <a:lnSpc>
                  <a:spcPct val="150000"/>
                </a:lnSpc>
              </a:pPr>
              <a:r>
                <a:rPr lang="ja-JP" altLang="en-US" sz="1200">
                  <a:latin typeface="+mj-ea"/>
                  <a:ea typeface="+mj-ea"/>
                </a:rPr>
                <a:t>□ 近所の友人や地域の活動仲間の存在</a:t>
              </a:r>
            </a:p>
            <a:p>
              <a:pPr>
                <a:lnSpc>
                  <a:spcPct val="150000"/>
                </a:lnSpc>
              </a:pPr>
              <a:r>
                <a:rPr lang="ja-JP" altLang="en-US" sz="1200">
                  <a:latin typeface="+mj-ea"/>
                  <a:ea typeface="+mj-ea"/>
                </a:rPr>
                <a:t>□ 地域の民生委員や配達員など、家族や友人以外で親の安否を確認できる人の有無</a:t>
              </a:r>
            </a:p>
            <a:p>
              <a:pPr>
                <a:lnSpc>
                  <a:spcPct val="150000"/>
                </a:lnSpc>
              </a:pPr>
              <a:r>
                <a:rPr lang="ja-JP" altLang="en-US" sz="1200">
                  <a:latin typeface="+mj-ea"/>
                  <a:ea typeface="+mj-ea"/>
                </a:rPr>
                <a:t>□ 趣味や楽しみ</a:t>
              </a:r>
            </a:p>
            <a:p>
              <a:pPr>
                <a:lnSpc>
                  <a:spcPct val="150000"/>
                </a:lnSpc>
              </a:pPr>
              <a:r>
                <a:rPr lang="ja-JP" altLang="en-US" sz="1200">
                  <a:latin typeface="+mj-ea"/>
                  <a:ea typeface="+mj-ea"/>
                </a:rPr>
                <a:t>□ 好きな食べ物</a:t>
              </a:r>
            </a:p>
            <a:p>
              <a:pPr>
                <a:lnSpc>
                  <a:spcPct val="150000"/>
                </a:lnSpc>
              </a:pPr>
              <a:r>
                <a:rPr lang="ja-JP" altLang="en-US" sz="1200">
                  <a:latin typeface="+mj-ea"/>
                  <a:ea typeface="+mj-ea"/>
                </a:rPr>
                <a:t>□ 生活に関する不安や悩み</a:t>
              </a:r>
              <a:endParaRPr lang="en-US" altLang="ja-JP" sz="1200" dirty="0">
                <a:latin typeface="+mj-ea"/>
                <a:ea typeface="+mj-ea"/>
              </a:endParaRPr>
            </a:p>
          </p:txBody>
        </p:sp>
        <p:sp>
          <p:nvSpPr>
            <p:cNvPr id="18" name="テキスト ボックス 17">
              <a:extLst>
                <a:ext uri="{FF2B5EF4-FFF2-40B4-BE49-F238E27FC236}">
                  <a16:creationId xmlns:a16="http://schemas.microsoft.com/office/drawing/2014/main" id="{61A08AB7-2D80-3B92-80F2-1A2A77ED6945}"/>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①</a:t>
              </a:r>
              <a:r>
                <a:rPr lang="ja-JP" altLang="en-US" sz="1600" b="1">
                  <a:solidFill>
                    <a:schemeClr val="bg1"/>
                  </a:solidFill>
                  <a:latin typeface="+mn-ea"/>
                </a:rPr>
                <a:t>介護のこと</a:t>
              </a:r>
              <a:endParaRPr lang="en-US" altLang="ja-JP" sz="1600" b="1" dirty="0">
                <a:solidFill>
                  <a:schemeClr val="bg1"/>
                </a:solidFill>
                <a:latin typeface="+mn-ea"/>
              </a:endParaRPr>
            </a:p>
          </p:txBody>
        </p:sp>
        <p:sp>
          <p:nvSpPr>
            <p:cNvPr id="19" name="テキスト ボックス 18">
              <a:extLst>
                <a:ext uri="{FF2B5EF4-FFF2-40B4-BE49-F238E27FC236}">
                  <a16:creationId xmlns:a16="http://schemas.microsoft.com/office/drawing/2014/main" id="{96350098-EFA6-9FD4-1382-2F2B7BC1E85C}"/>
                </a:ext>
              </a:extLst>
            </p:cNvPr>
            <p:cNvSpPr txBox="1"/>
            <p:nvPr/>
          </p:nvSpPr>
          <p:spPr>
            <a:xfrm>
              <a:off x="1979837" y="684695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②</a:t>
              </a:r>
              <a:r>
                <a:rPr lang="ja-JP" altLang="en-US" sz="1600" b="1">
                  <a:solidFill>
                    <a:schemeClr val="bg1"/>
                  </a:solidFill>
                  <a:latin typeface="+mn-ea"/>
                </a:rPr>
                <a:t>生活のこと</a:t>
              </a:r>
              <a:endParaRPr lang="en-US" altLang="ja-JP" sz="1600" b="1" dirty="0">
                <a:solidFill>
                  <a:schemeClr val="bg1"/>
                </a:solidFill>
                <a:latin typeface="+mn-ea"/>
              </a:endParaRPr>
            </a:p>
          </p:txBody>
        </p:sp>
      </p:grpSp>
      <p:sp>
        <p:nvSpPr>
          <p:cNvPr id="21" name="Text Box 101">
            <a:extLst>
              <a:ext uri="{FF2B5EF4-FFF2-40B4-BE49-F238E27FC236}">
                <a16:creationId xmlns:a16="http://schemas.microsoft.com/office/drawing/2014/main" id="{77196AED-F03E-F4E1-D8AE-EDD8FF9C0A90}"/>
              </a:ext>
            </a:extLst>
          </p:cNvPr>
          <p:cNvSpPr txBox="1">
            <a:spLocks noChangeArrowheads="1"/>
          </p:cNvSpPr>
          <p:nvPr/>
        </p:nvSpPr>
        <p:spPr bwMode="auto">
          <a:xfrm>
            <a:off x="684213" y="846138"/>
            <a:ext cx="6191250" cy="396000"/>
          </a:xfrm>
          <a:prstGeom prst="rect">
            <a:avLst/>
          </a:prstGeom>
          <a:solidFill>
            <a:srgbClr val="0070C0"/>
          </a:solidFill>
          <a:ln w="9525">
            <a:noFill/>
            <a:miter lim="800000"/>
            <a:headEnd/>
            <a:tailEnd/>
          </a:ln>
        </p:spPr>
        <p:txBody>
          <a:bodyPr rot="0" vert="horz" wrap="square" lIns="74295" tIns="8890" rIns="74295" bIns="8890" anchor="ctr" anchorCtr="0" upright="1">
            <a:noAutofit/>
          </a:bodyPr>
          <a:lstStyle/>
          <a:p>
            <a:pPr algn="ctr"/>
            <a:r>
              <a:rPr lang="ja-JP" altLang="en-US" sz="1700" b="1" kern="10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◆ケアマネジャーに相談する際に確認しておくべき３つのこと</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18D8337E-EFE3-9FB3-8437-7AB3EE877F5A}"/>
              </a:ext>
            </a:extLst>
          </p:cNvPr>
          <p:cNvSpPr txBox="1"/>
          <p:nvPr/>
        </p:nvSpPr>
        <p:spPr>
          <a:xfrm>
            <a:off x="684213" y="2530231"/>
            <a:ext cx="6191250" cy="923330"/>
          </a:xfrm>
          <a:prstGeom prst="rect">
            <a:avLst/>
          </a:prstGeom>
          <a:noFill/>
        </p:spPr>
        <p:txBody>
          <a:bodyPr wrap="square" lIns="0" tIns="0" rIns="0" bIns="0" rtlCol="0">
            <a:spAutoFit/>
          </a:bodyPr>
          <a:lstStyle/>
          <a:p>
            <a:pPr marL="0" lvl="1" indent="144000" algn="just"/>
            <a:r>
              <a:rPr lang="ja-JP" altLang="en-US" sz="1200">
                <a:latin typeface="+mn-ea"/>
              </a:rPr>
              <a:t>介護が必要な人に関する情報は、主に「</a:t>
            </a:r>
            <a:r>
              <a:rPr lang="en-US" altLang="ja-JP" sz="1200" dirty="0">
                <a:latin typeface="+mn-ea"/>
              </a:rPr>
              <a:t>①</a:t>
            </a:r>
            <a:r>
              <a:rPr lang="ja-JP" altLang="en-US" sz="1200">
                <a:latin typeface="+mn-ea"/>
              </a:rPr>
              <a:t>介護のこと」「</a:t>
            </a:r>
            <a:r>
              <a:rPr lang="en-US" altLang="ja-JP" sz="1200" dirty="0">
                <a:latin typeface="+mn-ea"/>
              </a:rPr>
              <a:t>②</a:t>
            </a:r>
            <a:r>
              <a:rPr lang="ja-JP" altLang="en-US" sz="1200">
                <a:latin typeface="+mn-ea"/>
              </a:rPr>
              <a:t>生活のこと」の２つに分類することができます。</a:t>
            </a:r>
          </a:p>
          <a:p>
            <a:pPr marL="0" lvl="1" indent="144000" algn="just"/>
            <a:r>
              <a:rPr lang="ja-JP" altLang="en-US" sz="1200">
                <a:latin typeface="+mn-ea"/>
              </a:rPr>
              <a:t>その人の意思や健康状態等に沿った適切なケアプランを作成するためには、これらに関する具体的な情報をケアマネジャーに伝えることが大切です。</a:t>
            </a:r>
          </a:p>
          <a:p>
            <a:pPr marL="0" lvl="1" indent="144000" algn="just"/>
            <a:r>
              <a:rPr lang="ja-JP" altLang="en-US" sz="1200">
                <a:latin typeface="+mn-ea"/>
              </a:rPr>
              <a:t>具体的には、以下のような情報を事前に確認しておくとよいでしょう。</a:t>
            </a:r>
            <a:endParaRPr lang="en-US" altLang="ja-JP" sz="1200" dirty="0">
              <a:latin typeface="+mn-ea"/>
            </a:endParaRPr>
          </a:p>
        </p:txBody>
      </p:sp>
      <p:grpSp>
        <p:nvGrpSpPr>
          <p:cNvPr id="33" name="グループ化 32">
            <a:extLst>
              <a:ext uri="{FF2B5EF4-FFF2-40B4-BE49-F238E27FC236}">
                <a16:creationId xmlns:a16="http://schemas.microsoft.com/office/drawing/2014/main" id="{3470CAFF-5E53-EE44-A62F-FBC003DC112F}"/>
              </a:ext>
            </a:extLst>
          </p:cNvPr>
          <p:cNvGrpSpPr/>
          <p:nvPr/>
        </p:nvGrpSpPr>
        <p:grpSpPr>
          <a:xfrm>
            <a:off x="684217" y="1961530"/>
            <a:ext cx="6191246" cy="432000"/>
            <a:chOff x="684217" y="1961530"/>
            <a:chExt cx="6191246" cy="432000"/>
          </a:xfrm>
        </p:grpSpPr>
        <p:sp>
          <p:nvSpPr>
            <p:cNvPr id="27" name="Text Box 101">
              <a:extLst>
                <a:ext uri="{FF2B5EF4-FFF2-40B4-BE49-F238E27FC236}">
                  <a16:creationId xmlns:a16="http://schemas.microsoft.com/office/drawing/2014/main" id="{99692297-6298-FD4D-B5C7-3C1EC40D3341}"/>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1</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8" name="Text Box 101">
              <a:extLst>
                <a:ext uri="{FF2B5EF4-FFF2-40B4-BE49-F238E27FC236}">
                  <a16:creationId xmlns:a16="http://schemas.microsoft.com/office/drawing/2014/main" id="{56EBD8C6-5B66-80DC-2B86-49E6B41C9414}"/>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介護が必要な人について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4FB80B03-1433-F8A0-CF14-7DE023ACD7C4}"/>
              </a:ext>
            </a:extLst>
          </p:cNvPr>
          <p:cNvGrpSpPr/>
          <p:nvPr/>
        </p:nvGrpSpPr>
        <p:grpSpPr>
          <a:xfrm>
            <a:off x="684213" y="2516758"/>
            <a:ext cx="6191250" cy="4329812"/>
            <a:chOff x="684213" y="3632150"/>
            <a:chExt cx="6191250" cy="4329812"/>
          </a:xfrm>
        </p:grpSpPr>
        <p:sp>
          <p:nvSpPr>
            <p:cNvPr id="3" name="テキスト ボックス 2">
              <a:extLst>
                <a:ext uri="{FF2B5EF4-FFF2-40B4-BE49-F238E27FC236}">
                  <a16:creationId xmlns:a16="http://schemas.microsoft.com/office/drawing/2014/main" id="{77F1D035-9DDB-1A02-F6A4-1A6F67CD6C2D}"/>
                </a:ext>
              </a:extLst>
            </p:cNvPr>
            <p:cNvSpPr txBox="1"/>
            <p:nvPr/>
          </p:nvSpPr>
          <p:spPr>
            <a:xfrm>
              <a:off x="684213" y="3632150"/>
              <a:ext cx="6191250" cy="4329812"/>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あなたの介護に対する考え方</a:t>
              </a:r>
            </a:p>
            <a:p>
              <a:pPr>
                <a:lnSpc>
                  <a:spcPct val="150000"/>
                </a:lnSpc>
              </a:pPr>
              <a:r>
                <a:rPr lang="ja-JP" altLang="en-US" sz="1200">
                  <a:latin typeface="+mj-ea"/>
                  <a:ea typeface="+mj-ea"/>
                </a:rPr>
                <a:t>□ あなたの介護経験の有無</a:t>
              </a:r>
            </a:p>
            <a:p>
              <a:pPr>
                <a:lnSpc>
                  <a:spcPct val="150000"/>
                </a:lnSpc>
              </a:pPr>
              <a:r>
                <a:rPr lang="ja-JP" altLang="en-US" sz="1200">
                  <a:latin typeface="+mj-ea"/>
                  <a:ea typeface="+mj-ea"/>
                </a:rPr>
                <a:t>□ あなたが介護を担える時間帯</a:t>
              </a:r>
            </a:p>
            <a:p>
              <a:pPr>
                <a:lnSpc>
                  <a:spcPct val="150000"/>
                </a:lnSpc>
              </a:pPr>
              <a:r>
                <a:rPr lang="ja-JP" altLang="en-US" sz="1200">
                  <a:latin typeface="+mj-ea"/>
                  <a:ea typeface="+mj-ea"/>
                </a:rPr>
                <a:t>□ 介護を分担できる兄弟姉妹・配偶者などの有無</a:t>
              </a:r>
            </a:p>
            <a:p>
              <a:pPr marL="216000" indent="-540000">
                <a:lnSpc>
                  <a:spcPct val="150000"/>
                </a:lnSpc>
              </a:pPr>
              <a:r>
                <a:rPr lang="ja-JP" altLang="en-US" sz="1200">
                  <a:latin typeface="+mj-ea"/>
                  <a:ea typeface="+mj-ea"/>
                </a:rPr>
                <a:t>□ 介護サービスや介護施設を利用すること（親の介護を他人に任せること）への抵抗感の有無</a:t>
              </a: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あなたの</a:t>
              </a:r>
              <a:r>
                <a:rPr lang="en-US" altLang="ja-JP" sz="1200" dirty="0">
                  <a:latin typeface="+mj-ea"/>
                  <a:ea typeface="+mj-ea"/>
                </a:rPr>
                <a:t>1</a:t>
              </a:r>
              <a:r>
                <a:rPr lang="ja-JP" altLang="en-US" sz="1200">
                  <a:latin typeface="+mj-ea"/>
                  <a:ea typeface="+mj-ea"/>
                </a:rPr>
                <a:t>日や</a:t>
              </a:r>
              <a:r>
                <a:rPr lang="en-US" altLang="ja-JP" sz="1200" dirty="0">
                  <a:latin typeface="+mj-ea"/>
                  <a:ea typeface="+mj-ea"/>
                </a:rPr>
                <a:t>1</a:t>
              </a:r>
              <a:r>
                <a:rPr lang="ja-JP" altLang="en-US" sz="1200">
                  <a:latin typeface="+mj-ea"/>
                  <a:ea typeface="+mj-ea"/>
                </a:rPr>
                <a:t>週間の生活パターン</a:t>
              </a:r>
            </a:p>
            <a:p>
              <a:pPr>
                <a:lnSpc>
                  <a:spcPct val="150000"/>
                </a:lnSpc>
              </a:pPr>
              <a:r>
                <a:rPr lang="ja-JP" altLang="en-US" sz="1200">
                  <a:latin typeface="+mj-ea"/>
                  <a:ea typeface="+mj-ea"/>
                </a:rPr>
                <a:t>□ あなたの健康状態・通院の有無</a:t>
              </a:r>
            </a:p>
            <a:p>
              <a:pPr>
                <a:lnSpc>
                  <a:spcPct val="150000"/>
                </a:lnSpc>
              </a:pPr>
              <a:r>
                <a:rPr lang="ja-JP" altLang="en-US" sz="1200">
                  <a:latin typeface="+mj-ea"/>
                  <a:ea typeface="+mj-ea"/>
                </a:rPr>
                <a:t>□ あなたの家庭の状況（配偶者や子育ての状況など）</a:t>
              </a:r>
            </a:p>
            <a:p>
              <a:pPr marL="216000" indent="-540000">
                <a:lnSpc>
                  <a:spcPct val="150000"/>
                </a:lnSpc>
              </a:pPr>
              <a:r>
                <a:rPr lang="ja-JP" altLang="en-US" sz="1200">
                  <a:latin typeface="+mj-ea"/>
                  <a:ea typeface="+mj-ea"/>
                </a:rPr>
                <a:t>□ あなたの仕事の状況（仕事内容、出社時間・帰宅時間、残業の有無、出張の頻度、転勤の可能性など）</a:t>
              </a:r>
              <a:endParaRPr lang="en-US" altLang="ja-JP" sz="1200" dirty="0">
                <a:latin typeface="+mj-ea"/>
                <a:ea typeface="+mj-ea"/>
              </a:endParaRPr>
            </a:p>
          </p:txBody>
        </p:sp>
        <p:sp>
          <p:nvSpPr>
            <p:cNvPr id="7" name="テキスト ボックス 6">
              <a:extLst>
                <a:ext uri="{FF2B5EF4-FFF2-40B4-BE49-F238E27FC236}">
                  <a16:creationId xmlns:a16="http://schemas.microsoft.com/office/drawing/2014/main" id="{9B033D02-6BE8-DD67-556E-03BD31B6A272}"/>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①</a:t>
              </a:r>
              <a:r>
                <a:rPr lang="ja-JP" altLang="en-US" sz="1600" b="1">
                  <a:solidFill>
                    <a:schemeClr val="bg1"/>
                  </a:solidFill>
                  <a:latin typeface="+mn-ea"/>
                </a:rPr>
                <a:t>介護のこと</a:t>
              </a:r>
              <a:endParaRPr lang="en-US" altLang="ja-JP" sz="1600" b="1" dirty="0">
                <a:solidFill>
                  <a:schemeClr val="bg1"/>
                </a:solidFill>
                <a:latin typeface="+mn-ea"/>
              </a:endParaRPr>
            </a:p>
          </p:txBody>
        </p:sp>
        <p:sp>
          <p:nvSpPr>
            <p:cNvPr id="10" name="テキスト ボックス 9">
              <a:extLst>
                <a:ext uri="{FF2B5EF4-FFF2-40B4-BE49-F238E27FC236}">
                  <a16:creationId xmlns:a16="http://schemas.microsoft.com/office/drawing/2014/main" id="{BD0922A3-A921-EA7B-534F-8A9B7689AD4B}"/>
                </a:ext>
              </a:extLst>
            </p:cNvPr>
            <p:cNvSpPr txBox="1"/>
            <p:nvPr/>
          </p:nvSpPr>
          <p:spPr>
            <a:xfrm>
              <a:off x="1979837" y="6001829"/>
              <a:ext cx="3492708"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②</a:t>
              </a:r>
              <a:r>
                <a:rPr lang="ja-JP" altLang="en-US" sz="1600" b="1">
                  <a:solidFill>
                    <a:schemeClr val="bg1"/>
                  </a:solidFill>
                  <a:latin typeface="+mn-ea"/>
                </a:rPr>
                <a:t>仕事や生活のこと</a:t>
              </a:r>
              <a:endParaRPr lang="en-US" altLang="ja-JP" sz="1600" b="1" dirty="0">
                <a:solidFill>
                  <a:schemeClr val="bg1"/>
                </a:solidFill>
                <a:latin typeface="+mn-ea"/>
              </a:endParaRPr>
            </a:p>
          </p:txBody>
        </p:sp>
      </p:grpSp>
      <p:sp>
        <p:nvSpPr>
          <p:cNvPr id="11" name="テキスト ボックス 10">
            <a:extLst>
              <a:ext uri="{FF2B5EF4-FFF2-40B4-BE49-F238E27FC236}">
                <a16:creationId xmlns:a16="http://schemas.microsoft.com/office/drawing/2014/main" id="{6BFBBCF8-C65B-3EFC-AAFE-7BF591A6A0BA}"/>
              </a:ext>
            </a:extLst>
          </p:cNvPr>
          <p:cNvSpPr txBox="1"/>
          <p:nvPr/>
        </p:nvSpPr>
        <p:spPr>
          <a:xfrm>
            <a:off x="684213" y="1414839"/>
            <a:ext cx="6191250" cy="923330"/>
          </a:xfrm>
          <a:prstGeom prst="rect">
            <a:avLst/>
          </a:prstGeom>
          <a:noFill/>
        </p:spPr>
        <p:txBody>
          <a:bodyPr wrap="square" lIns="0" tIns="0" rIns="0" bIns="0" rtlCol="0">
            <a:spAutoFit/>
          </a:bodyPr>
          <a:lstStyle/>
          <a:p>
            <a:pPr marL="0" lvl="1" indent="144000" algn="just"/>
            <a:r>
              <a:rPr lang="ja-JP" altLang="en-US" sz="1200" b="1">
                <a:latin typeface="+mn-ea"/>
              </a:rPr>
              <a:t>あなたに対するケアマネジャーの理解が深まることは、仕事と介護を両立するためのよりよい環境整備につながります。あなた自身の状況を把握することで、それを踏まえたケアプランの作成が可能になるからです。</a:t>
            </a:r>
            <a:r>
              <a:rPr lang="ja-JP" altLang="en-US" sz="1200">
                <a:latin typeface="+mn-ea"/>
              </a:rPr>
              <a:t>「介護経験の有無」や「介護を分担できる兄弟姉妹・配偶者などの有無」といった介護に関わることだけでなく、「</a:t>
            </a:r>
            <a:r>
              <a:rPr lang="en-US" altLang="ja-JP" sz="1200" dirty="0">
                <a:latin typeface="+mn-ea"/>
              </a:rPr>
              <a:t>1</a:t>
            </a:r>
            <a:r>
              <a:rPr lang="ja-JP" altLang="en-US" sz="1200">
                <a:latin typeface="+mn-ea"/>
              </a:rPr>
              <a:t>日や</a:t>
            </a:r>
            <a:r>
              <a:rPr lang="en-US" altLang="ja-JP" sz="1200" dirty="0">
                <a:latin typeface="+mn-ea"/>
              </a:rPr>
              <a:t>1</a:t>
            </a:r>
            <a:r>
              <a:rPr lang="ja-JP" altLang="en-US" sz="1200">
                <a:latin typeface="+mn-ea"/>
              </a:rPr>
              <a:t>週間の生活パターン」や「平均的な出社時間・帰宅時間」といったあなた自身の生活や仕事の状況についても、より具体的な情報を伝えましょう。</a:t>
            </a:r>
            <a:endParaRPr lang="en-US" altLang="ja-JP" sz="1200" dirty="0">
              <a:latin typeface="+mn-ea"/>
            </a:endParaRPr>
          </a:p>
        </p:txBody>
      </p:sp>
      <p:grpSp>
        <p:nvGrpSpPr>
          <p:cNvPr id="17" name="グループ化 16">
            <a:extLst>
              <a:ext uri="{FF2B5EF4-FFF2-40B4-BE49-F238E27FC236}">
                <a16:creationId xmlns:a16="http://schemas.microsoft.com/office/drawing/2014/main" id="{B2414F8C-70AF-839B-D919-94286D3D82AE}"/>
              </a:ext>
            </a:extLst>
          </p:cNvPr>
          <p:cNvGrpSpPr/>
          <p:nvPr/>
        </p:nvGrpSpPr>
        <p:grpSpPr>
          <a:xfrm>
            <a:off x="684217" y="846138"/>
            <a:ext cx="6191246" cy="432000"/>
            <a:chOff x="684217" y="1961530"/>
            <a:chExt cx="6191246" cy="432000"/>
          </a:xfrm>
        </p:grpSpPr>
        <p:sp>
          <p:nvSpPr>
            <p:cNvPr id="18" name="Text Box 101">
              <a:extLst>
                <a:ext uri="{FF2B5EF4-FFF2-40B4-BE49-F238E27FC236}">
                  <a16:creationId xmlns:a16="http://schemas.microsoft.com/office/drawing/2014/main" id="{FB17C2C4-6FF0-E20A-C97C-01F7D35DB486}"/>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2</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19" name="Text Box 101">
              <a:extLst>
                <a:ext uri="{FF2B5EF4-FFF2-40B4-BE49-F238E27FC236}">
                  <a16:creationId xmlns:a16="http://schemas.microsoft.com/office/drawing/2014/main" id="{43D30763-9FA4-5CE5-3EF8-B8AE2BE17556}"/>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あなた自身について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Tree>
    <p:extLst>
      <p:ext uri="{BB962C8B-B14F-4D97-AF65-F5344CB8AC3E}">
        <p14:creationId xmlns:p14="http://schemas.microsoft.com/office/powerpoint/2010/main" val="309173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E036586-C2CF-FF10-A45E-77C9598AD7AD}"/>
              </a:ext>
            </a:extLst>
          </p:cNvPr>
          <p:cNvSpPr txBox="1"/>
          <p:nvPr/>
        </p:nvSpPr>
        <p:spPr>
          <a:xfrm>
            <a:off x="684213" y="2134920"/>
            <a:ext cx="6191250" cy="4052813"/>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r>
              <a:rPr lang="en-US" altLang="ja-JP" sz="1200" dirty="0">
                <a:latin typeface="+mj-ea"/>
                <a:ea typeface="+mj-ea"/>
              </a:rPr>
              <a:t>【</a:t>
            </a:r>
            <a:r>
              <a:rPr lang="ja-JP" altLang="en-US" sz="1200">
                <a:latin typeface="+mj-ea"/>
                <a:ea typeface="+mj-ea"/>
              </a:rPr>
              <a:t>法定の両立支援制度</a:t>
            </a:r>
            <a:r>
              <a:rPr lang="en-US" altLang="ja-JP" sz="1200" dirty="0">
                <a:latin typeface="+mj-ea"/>
                <a:ea typeface="+mj-ea"/>
              </a:rPr>
              <a:t>】</a:t>
            </a:r>
          </a:p>
          <a:p>
            <a:pPr>
              <a:lnSpc>
                <a:spcPct val="150000"/>
              </a:lnSpc>
            </a:pPr>
            <a:r>
              <a:rPr lang="en-US" altLang="ja-JP" sz="1200" dirty="0">
                <a:latin typeface="+mj-ea"/>
                <a:ea typeface="+mj-ea"/>
              </a:rPr>
              <a:t>□</a:t>
            </a:r>
            <a:r>
              <a:rPr lang="ja-JP" altLang="en-US" sz="1200">
                <a:latin typeface="+mj-ea"/>
                <a:ea typeface="+mj-ea"/>
              </a:rPr>
              <a:t>　介護休業　　　　　　　　　　　　　　　　　　　　　　　　　　　　　　　（利用意向：　有　・　無　　）</a:t>
            </a:r>
          </a:p>
          <a:p>
            <a:pPr>
              <a:lnSpc>
                <a:spcPct val="150000"/>
              </a:lnSpc>
            </a:pPr>
            <a:r>
              <a:rPr lang="ja-JP" altLang="en-US" sz="1200">
                <a:latin typeface="+mj-ea"/>
                <a:ea typeface="+mj-ea"/>
              </a:rPr>
              <a:t>□　介護休暇　　　　　　　　　　　　　　　　　　　　　　　　　　　　　　　（利用意向：　有　・　無　　）</a:t>
            </a:r>
          </a:p>
          <a:p>
            <a:pPr>
              <a:lnSpc>
                <a:spcPct val="150000"/>
              </a:lnSpc>
            </a:pPr>
            <a:r>
              <a:rPr lang="ja-JP" altLang="en-US" sz="1200">
                <a:latin typeface="+mj-ea"/>
                <a:ea typeface="+mj-ea"/>
              </a:rPr>
              <a:t>□　所定外労働の制限　　　　　　　　　　　　　　　　　　　　　　　　　（利用意向：　有　・　無　　）</a:t>
            </a:r>
          </a:p>
          <a:p>
            <a:pPr>
              <a:lnSpc>
                <a:spcPct val="150000"/>
              </a:lnSpc>
            </a:pPr>
            <a:r>
              <a:rPr lang="ja-JP" altLang="en-US" sz="1200">
                <a:latin typeface="+mj-ea"/>
                <a:ea typeface="+mj-ea"/>
              </a:rPr>
              <a:t>□　時間外労働の制限　　　　　　　　　　　　　　　　　　　　　　　　　（利用意向：　有　・　無　　）</a:t>
            </a:r>
            <a:endParaRPr lang="en-US" altLang="ja-JP" sz="1200" dirty="0">
              <a:latin typeface="+mj-ea"/>
              <a:ea typeface="+mj-ea"/>
            </a:endParaRPr>
          </a:p>
          <a:p>
            <a:pPr>
              <a:lnSpc>
                <a:spcPct val="150000"/>
              </a:lnSpc>
            </a:pPr>
            <a:r>
              <a:rPr lang="ja-JP" altLang="en-US" sz="1200">
                <a:latin typeface="+mj-ea"/>
                <a:ea typeface="+mj-ea"/>
              </a:rPr>
              <a:t>□　深夜業の制限　　　　　　　　　　　　　　　　　　　　　　　　　　　　（利用意向：　有　・　無　　）</a:t>
            </a:r>
          </a:p>
          <a:p>
            <a:pPr>
              <a:lnSpc>
                <a:spcPct val="150000"/>
              </a:lnSpc>
            </a:pPr>
            <a:r>
              <a:rPr lang="ja-JP" altLang="en-US" sz="1200">
                <a:latin typeface="+mj-ea"/>
                <a:ea typeface="+mj-ea"/>
              </a:rPr>
              <a:t>□　介護のための所定労働時間短縮等の措置　　　　　　　　　　（利用意向：　有　・　無　　）</a:t>
            </a:r>
          </a:p>
          <a:p>
            <a:pPr>
              <a:lnSpc>
                <a:spcPct val="150000"/>
              </a:lnSpc>
            </a:pPr>
            <a:r>
              <a:rPr lang="ja-JP" altLang="en-US" sz="1200">
                <a:latin typeface="+mj-ea"/>
                <a:ea typeface="+mj-ea"/>
              </a:rPr>
              <a:t>　　　　（</a:t>
            </a:r>
            <a:r>
              <a:rPr lang="en-US" altLang="ja-JP" sz="1200" dirty="0">
                <a:latin typeface="+mj-ea"/>
                <a:ea typeface="+mj-ea"/>
              </a:rPr>
              <a:t>①</a:t>
            </a:r>
            <a:r>
              <a:rPr lang="ja-JP" altLang="en-US" sz="1200">
                <a:latin typeface="+mj-ea"/>
                <a:ea typeface="+mj-ea"/>
              </a:rPr>
              <a:t>短時間勤務、</a:t>
            </a:r>
            <a:r>
              <a:rPr lang="en-US" altLang="ja-JP" sz="1200" dirty="0">
                <a:latin typeface="+mj-ea"/>
                <a:ea typeface="+mj-ea"/>
              </a:rPr>
              <a:t>②</a:t>
            </a:r>
            <a:r>
              <a:rPr lang="ja-JP" altLang="en-US" sz="1200">
                <a:latin typeface="+mj-ea"/>
                <a:ea typeface="+mj-ea"/>
              </a:rPr>
              <a:t>フレックスタイム制度、</a:t>
            </a:r>
            <a:r>
              <a:rPr lang="en-US" altLang="ja-JP" sz="1200" dirty="0">
                <a:latin typeface="+mj-ea"/>
                <a:ea typeface="+mj-ea"/>
              </a:rPr>
              <a:t>③</a:t>
            </a:r>
            <a:r>
              <a:rPr lang="ja-JP" altLang="en-US" sz="1200">
                <a:latin typeface="+mj-ea"/>
                <a:ea typeface="+mj-ea"/>
              </a:rPr>
              <a:t>始業・終業時刻の繰上げ・繰下げ、</a:t>
            </a:r>
          </a:p>
          <a:p>
            <a:pPr>
              <a:lnSpc>
                <a:spcPct val="150000"/>
              </a:lnSpc>
            </a:pPr>
            <a:r>
              <a:rPr lang="ja-JP" altLang="en-US" sz="1200">
                <a:latin typeface="+mj-ea"/>
                <a:ea typeface="+mj-ea"/>
              </a:rPr>
              <a:t>　　　　</a:t>
            </a:r>
            <a:r>
              <a:rPr lang="en-US" altLang="ja-JP" sz="1200" dirty="0">
                <a:latin typeface="+mj-ea"/>
                <a:ea typeface="+mj-ea"/>
              </a:rPr>
              <a:t> ④</a:t>
            </a:r>
            <a:r>
              <a:rPr lang="ja-JP" altLang="en-US" sz="1200">
                <a:latin typeface="+mj-ea"/>
                <a:ea typeface="+mj-ea"/>
              </a:rPr>
              <a:t>介護サービス費用の助成その他これに準じる制度）</a:t>
            </a:r>
          </a:p>
          <a:p>
            <a:pPr>
              <a:lnSpc>
                <a:spcPct val="150000"/>
              </a:lnSpc>
            </a:pPr>
            <a:endParaRPr lang="ja-JP" altLang="en-US" sz="1200">
              <a:latin typeface="+mj-ea"/>
              <a:ea typeface="+mj-ea"/>
            </a:endParaRPr>
          </a:p>
          <a:p>
            <a:pPr>
              <a:lnSpc>
                <a:spcPct val="150000"/>
              </a:lnSpc>
            </a:pPr>
            <a:r>
              <a:rPr lang="en-US" altLang="ja-JP" sz="1200" dirty="0">
                <a:latin typeface="+mj-ea"/>
                <a:ea typeface="+mj-ea"/>
              </a:rPr>
              <a:t>【</a:t>
            </a:r>
            <a:r>
              <a:rPr lang="ja-JP" altLang="en-US" sz="1200">
                <a:latin typeface="+mj-ea"/>
                <a:ea typeface="+mj-ea"/>
              </a:rPr>
              <a:t>勤務先にあるその他の両立支援制度</a:t>
            </a:r>
            <a:r>
              <a:rPr lang="en-US" altLang="ja-JP" sz="1200" dirty="0">
                <a:latin typeface="+mj-ea"/>
                <a:ea typeface="+mj-ea"/>
              </a:rPr>
              <a:t>】※</a:t>
            </a:r>
            <a:r>
              <a:rPr lang="ja-JP" altLang="en-US" sz="1200">
                <a:latin typeface="+mj-ea"/>
                <a:ea typeface="+mj-ea"/>
              </a:rPr>
              <a:t>ご自身でご記入ください。</a:t>
            </a:r>
          </a:p>
          <a:p>
            <a:pPr>
              <a:lnSpc>
                <a:spcPct val="150000"/>
              </a:lnSpc>
            </a:pPr>
            <a:r>
              <a:rPr lang="ja-JP" altLang="en-US" sz="1200">
                <a:latin typeface="+mj-ea"/>
                <a:ea typeface="+mj-ea"/>
              </a:rPr>
              <a:t>□　</a:t>
            </a:r>
            <a:r>
              <a:rPr lang="ja-JP" altLang="en-US" sz="1200" u="sng">
                <a:latin typeface="+mj-ea"/>
                <a:ea typeface="+mj-ea"/>
              </a:rPr>
              <a:t>　　　　　　　　　　　　　　　　　　　　　　　　　　　　　　　　　　　　　</a:t>
            </a:r>
            <a:r>
              <a:rPr lang="ja-JP" altLang="en-US" sz="1200">
                <a:latin typeface="+mj-ea"/>
                <a:ea typeface="+mj-ea"/>
              </a:rPr>
              <a:t>（利用意向：　有　・　無　　）</a:t>
            </a:r>
          </a:p>
          <a:p>
            <a:pPr>
              <a:lnSpc>
                <a:spcPct val="150000"/>
              </a:lnSpc>
            </a:pPr>
            <a:r>
              <a:rPr lang="ja-JP" altLang="en-US" sz="1200">
                <a:latin typeface="+mj-ea"/>
                <a:ea typeface="+mj-ea"/>
              </a:rPr>
              <a:t>□　</a:t>
            </a:r>
            <a:r>
              <a:rPr lang="ja-JP" altLang="en-US" sz="1200" u="sng">
                <a:latin typeface="+mj-ea"/>
                <a:ea typeface="+mj-ea"/>
              </a:rPr>
              <a:t>　　　　　　　　　　　　　　　　　　　　　　　　　　　　　　　　　　　　　</a:t>
            </a:r>
            <a:r>
              <a:rPr lang="ja-JP" altLang="en-US" sz="1200">
                <a:latin typeface="+mj-ea"/>
                <a:ea typeface="+mj-ea"/>
              </a:rPr>
              <a:t>（利用意向：　有　・　無　　）</a:t>
            </a:r>
          </a:p>
          <a:p>
            <a:pPr>
              <a:lnSpc>
                <a:spcPct val="150000"/>
              </a:lnSpc>
            </a:pPr>
            <a:r>
              <a:rPr lang="ja-JP" altLang="en-US" sz="1200">
                <a:latin typeface="+mj-ea"/>
                <a:ea typeface="+mj-ea"/>
              </a:rPr>
              <a:t>□　</a:t>
            </a:r>
            <a:r>
              <a:rPr lang="ja-JP" altLang="en-US" sz="1200" u="sng">
                <a:latin typeface="+mj-ea"/>
                <a:ea typeface="+mj-ea"/>
              </a:rPr>
              <a:t>　　　　　　　　　　　　　　　　　　　　　　　　　　　　　　　　　　　　　</a:t>
            </a:r>
            <a:r>
              <a:rPr lang="ja-JP" altLang="en-US" sz="1200">
                <a:latin typeface="+mj-ea"/>
                <a:ea typeface="+mj-ea"/>
              </a:rPr>
              <a:t>（利用意向：　有　・　無　　）</a:t>
            </a:r>
            <a:endParaRPr lang="ja-JP" altLang="en-US" sz="1200" dirty="0">
              <a:latin typeface="+mj-ea"/>
              <a:ea typeface="+mj-ea"/>
            </a:endParaRPr>
          </a:p>
        </p:txBody>
      </p:sp>
      <p:sp>
        <p:nvSpPr>
          <p:cNvPr id="6" name="テキスト ボックス 5">
            <a:extLst>
              <a:ext uri="{FF2B5EF4-FFF2-40B4-BE49-F238E27FC236}">
                <a16:creationId xmlns:a16="http://schemas.microsoft.com/office/drawing/2014/main" id="{DE1870A4-A64C-0F33-B58B-3A0A17EF27B6}"/>
              </a:ext>
            </a:extLst>
          </p:cNvPr>
          <p:cNvSpPr txBox="1"/>
          <p:nvPr/>
        </p:nvSpPr>
        <p:spPr>
          <a:xfrm>
            <a:off x="684213" y="1414839"/>
            <a:ext cx="6191250" cy="553998"/>
          </a:xfrm>
          <a:prstGeom prst="rect">
            <a:avLst/>
          </a:prstGeom>
          <a:noFill/>
        </p:spPr>
        <p:txBody>
          <a:bodyPr wrap="square" lIns="0" tIns="0" rIns="0" bIns="0" rtlCol="0">
            <a:spAutoFit/>
          </a:bodyPr>
          <a:lstStyle/>
          <a:p>
            <a:pPr marL="0" lvl="1" indent="144000" algn="just"/>
            <a:r>
              <a:rPr lang="ja-JP" altLang="en-US" sz="1200">
                <a:latin typeface="+mn-ea"/>
              </a:rPr>
              <a:t>仕事と介護の両立のためには、勤務先の仕事と介護の両立支援制度を利用することが有効です。ケアマネジャーには、「勤務先にどのような両立支援制度があるのか」「あなたがどの制度をどのように利用しようと考えているのか」などの情報を伝えましょう。</a:t>
            </a:r>
            <a:endParaRPr lang="en-US" altLang="ja-JP" sz="1200" dirty="0">
              <a:latin typeface="+mn-ea"/>
            </a:endParaRPr>
          </a:p>
        </p:txBody>
      </p:sp>
      <p:grpSp>
        <p:nvGrpSpPr>
          <p:cNvPr id="7" name="グループ化 6">
            <a:extLst>
              <a:ext uri="{FF2B5EF4-FFF2-40B4-BE49-F238E27FC236}">
                <a16:creationId xmlns:a16="http://schemas.microsoft.com/office/drawing/2014/main" id="{B2B5451D-CC2A-3CBD-42B9-4A86E467DA87}"/>
              </a:ext>
            </a:extLst>
          </p:cNvPr>
          <p:cNvGrpSpPr/>
          <p:nvPr/>
        </p:nvGrpSpPr>
        <p:grpSpPr>
          <a:xfrm>
            <a:off x="684217" y="846138"/>
            <a:ext cx="6191246" cy="432000"/>
            <a:chOff x="684217" y="1961530"/>
            <a:chExt cx="6191246" cy="432000"/>
          </a:xfrm>
        </p:grpSpPr>
        <p:sp>
          <p:nvSpPr>
            <p:cNvPr id="8" name="Text Box 101">
              <a:extLst>
                <a:ext uri="{FF2B5EF4-FFF2-40B4-BE49-F238E27FC236}">
                  <a16:creationId xmlns:a16="http://schemas.microsoft.com/office/drawing/2014/main" id="{F657BE7C-08DD-ED76-293E-3DA7CCB96F97}"/>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3</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9" name="Text Box 101">
              <a:extLst>
                <a:ext uri="{FF2B5EF4-FFF2-40B4-BE49-F238E27FC236}">
                  <a16:creationId xmlns:a16="http://schemas.microsoft.com/office/drawing/2014/main" id="{ADF226BC-339D-2758-B499-A16911E99C8E}"/>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勤務先の両立支援制度について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
        <p:nvSpPr>
          <p:cNvPr id="10" name="テキスト ボックス 9">
            <a:extLst>
              <a:ext uri="{FF2B5EF4-FFF2-40B4-BE49-F238E27FC236}">
                <a16:creationId xmlns:a16="http://schemas.microsoft.com/office/drawing/2014/main" id="{C43E0804-7BB2-7F18-1DEA-20B4A4D16938}"/>
              </a:ext>
            </a:extLst>
          </p:cNvPr>
          <p:cNvSpPr txBox="1"/>
          <p:nvPr/>
        </p:nvSpPr>
        <p:spPr>
          <a:xfrm>
            <a:off x="684213" y="6570042"/>
            <a:ext cx="6191250" cy="956773"/>
          </a:xfrm>
          <a:prstGeom prst="rect">
            <a:avLst/>
          </a:prstGeom>
          <a:noFill/>
          <a:ln w="38100">
            <a:solidFill>
              <a:srgbClr val="92D050"/>
            </a:solidFill>
            <a:prstDash val="dashDot"/>
            <a:miter lim="800000"/>
          </a:ln>
        </p:spPr>
        <p:txBody>
          <a:bodyPr wrap="square" lIns="180000" tIns="72000" rIns="180000" bIns="144000" rtlCol="0">
            <a:spAutoFit/>
          </a:bodyPr>
          <a:lstStyle/>
          <a:p>
            <a:pPr algn="ctr"/>
            <a:r>
              <a:rPr lang="ja-JP" altLang="ja-JP" sz="1200" b="1" kern="100">
                <a:solidFill>
                  <a:srgbClr val="92D050"/>
                </a:solidFill>
                <a:effectLst/>
                <a:latin typeface="+mj-ea"/>
                <a:ea typeface="+mj-ea"/>
                <a:cs typeface="HGSｺﾞｼｯｸE" panose="020B0900000000000000" pitchFamily="34" charset="-128"/>
              </a:rPr>
              <a:t>～法定の両立支援制度について～</a:t>
            </a:r>
            <a:endParaRPr lang="en-US" altLang="ja-JP" sz="1200" b="1" dirty="0">
              <a:solidFill>
                <a:srgbClr val="92D050"/>
              </a:solidFill>
              <a:latin typeface="+mj-ea"/>
              <a:ea typeface="+mj-ea"/>
            </a:endParaRPr>
          </a:p>
          <a:p>
            <a:r>
              <a:rPr lang="ja-JP" altLang="en-US" sz="1200">
                <a:latin typeface="+mj-ea"/>
                <a:ea typeface="+mj-ea"/>
              </a:rPr>
              <a:t>育児・介護休業法では、「働く人の仕事と介護の両立」のための各種制度の基準を定めています。正社員だけでなく、契約社員やパートなどといった有期契約労働者も、それらの制度を利用できます（一部、一定の要件を満たす必要のある制度もあります）。</a:t>
            </a:r>
            <a:endParaRPr lang="ja-JP" altLang="en-US" sz="1200" dirty="0">
              <a:latin typeface="+mj-ea"/>
              <a:ea typeface="+mj-ea"/>
            </a:endParaRPr>
          </a:p>
        </p:txBody>
      </p:sp>
      <p:sp>
        <p:nvSpPr>
          <p:cNvPr id="11" name="テキスト ボックス 10">
            <a:extLst>
              <a:ext uri="{FF2B5EF4-FFF2-40B4-BE49-F238E27FC236}">
                <a16:creationId xmlns:a16="http://schemas.microsoft.com/office/drawing/2014/main" id="{43BD3B5F-15B1-1B87-75C0-87D8E8047B09}"/>
              </a:ext>
            </a:extLst>
          </p:cNvPr>
          <p:cNvSpPr txBox="1"/>
          <p:nvPr/>
        </p:nvSpPr>
        <p:spPr>
          <a:xfrm>
            <a:off x="684213" y="9533287"/>
            <a:ext cx="6191250" cy="138499"/>
          </a:xfrm>
          <a:prstGeom prst="rect">
            <a:avLst/>
          </a:prstGeom>
          <a:noFill/>
        </p:spPr>
        <p:txBody>
          <a:bodyPr wrap="square" lIns="0" tIns="0" rIns="0" bIns="0" rtlCol="0">
            <a:spAutoFit/>
          </a:bodyPr>
          <a:lstStyle/>
          <a:p>
            <a:pPr marL="0" lvl="1" algn="just"/>
            <a:r>
              <a:rPr lang="ja-JP" altLang="en-US" sz="900">
                <a:latin typeface="+mn-ea"/>
              </a:rPr>
              <a:t>本ツールは、厚生労働省ホームページからダウンロードできます。</a:t>
            </a:r>
            <a:endParaRPr lang="en-US" altLang="ja-JP" sz="900" dirty="0">
              <a:latin typeface="+mn-ea"/>
            </a:endParaRPr>
          </a:p>
        </p:txBody>
      </p:sp>
      <p:sp>
        <p:nvSpPr>
          <p:cNvPr id="12" name="テキスト ボックス 11">
            <a:extLst>
              <a:ext uri="{FF2B5EF4-FFF2-40B4-BE49-F238E27FC236}">
                <a16:creationId xmlns:a16="http://schemas.microsoft.com/office/drawing/2014/main" id="{9A239C8E-3BF6-98D3-1E81-50DB57B6FE85}"/>
              </a:ext>
            </a:extLst>
          </p:cNvPr>
          <p:cNvSpPr txBox="1"/>
          <p:nvPr/>
        </p:nvSpPr>
        <p:spPr>
          <a:xfrm>
            <a:off x="684213" y="9707176"/>
            <a:ext cx="5672578" cy="138499"/>
          </a:xfrm>
          <a:prstGeom prst="rect">
            <a:avLst/>
          </a:prstGeom>
          <a:solidFill>
            <a:schemeClr val="bg1">
              <a:lumMod val="85000"/>
            </a:schemeClr>
          </a:solidFill>
        </p:spPr>
        <p:txBody>
          <a:bodyPr wrap="square" lIns="0" tIns="0" rIns="0" bIns="0" rtlCol="0">
            <a:spAutoFit/>
          </a:bodyPr>
          <a:lstStyle/>
          <a:p>
            <a:pPr marL="0" lvl="1"/>
            <a:r>
              <a:rPr lang="ja-JP" altLang="en-US" sz="900" kern="400">
                <a:latin typeface="+mn-ea"/>
              </a:rPr>
              <a:t>ホーム </a:t>
            </a:r>
            <a:r>
              <a:rPr lang="en-US" altLang="ja-JP" sz="900" kern="400" dirty="0">
                <a:latin typeface="+mn-ea"/>
              </a:rPr>
              <a:t>&gt; </a:t>
            </a:r>
            <a:r>
              <a:rPr lang="ja-JP" altLang="en-US" sz="900" kern="400">
                <a:latin typeface="+mn-ea"/>
              </a:rPr>
              <a:t>政策について </a:t>
            </a:r>
            <a:r>
              <a:rPr lang="en-US" altLang="ja-JP" sz="900" kern="400" dirty="0">
                <a:latin typeface="+mn-ea"/>
              </a:rPr>
              <a:t>&gt; </a:t>
            </a:r>
            <a:r>
              <a:rPr lang="ja-JP" altLang="en-US" sz="900" kern="400">
                <a:latin typeface="+mn-ea"/>
              </a:rPr>
              <a:t>分野別の政策一覧 </a:t>
            </a:r>
            <a:r>
              <a:rPr lang="en-US" altLang="ja-JP" sz="900" kern="400" dirty="0">
                <a:latin typeface="+mn-ea"/>
              </a:rPr>
              <a:t>&gt; </a:t>
            </a:r>
            <a:r>
              <a:rPr lang="ja-JP" altLang="en-US" sz="900" kern="400">
                <a:latin typeface="+mn-ea"/>
              </a:rPr>
              <a:t>雇用・労働 </a:t>
            </a:r>
            <a:r>
              <a:rPr lang="en-US" altLang="ja-JP" sz="900" kern="400" dirty="0">
                <a:latin typeface="+mn-ea"/>
              </a:rPr>
              <a:t>&gt; </a:t>
            </a:r>
            <a:r>
              <a:rPr lang="ja-JP" altLang="en-US" sz="900" kern="400">
                <a:latin typeface="+mn-ea"/>
              </a:rPr>
              <a:t>雇用均等 </a:t>
            </a:r>
            <a:r>
              <a:rPr lang="en-US" altLang="ja-JP" sz="900" kern="400" dirty="0">
                <a:latin typeface="+mn-ea"/>
              </a:rPr>
              <a:t>&gt; </a:t>
            </a:r>
            <a:r>
              <a:rPr lang="ja-JP" altLang="en-US" sz="900" kern="400">
                <a:latin typeface="+mn-ea"/>
              </a:rPr>
              <a:t>仕事と介護の両立 </a:t>
            </a:r>
            <a:r>
              <a:rPr lang="en-US" altLang="ja-JP" sz="900" kern="400" dirty="0">
                <a:latin typeface="+mn-ea"/>
              </a:rPr>
              <a:t>&gt; </a:t>
            </a:r>
            <a:r>
              <a:rPr lang="ja-JP" altLang="en-US" sz="900" kern="400">
                <a:latin typeface="+mn-ea"/>
              </a:rPr>
              <a:t>仕事と介護の両立支援</a:t>
            </a:r>
            <a:endParaRPr lang="en-US" altLang="ja-JP" sz="900" kern="400" dirty="0">
              <a:latin typeface="+mn-ea"/>
            </a:endParaRPr>
          </a:p>
        </p:txBody>
      </p:sp>
    </p:spTree>
    <p:extLst>
      <p:ext uri="{BB962C8B-B14F-4D97-AF65-F5344CB8AC3E}">
        <p14:creationId xmlns:p14="http://schemas.microsoft.com/office/powerpoint/2010/main" val="30469721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1357</Words>
  <PresentationFormat>ユーザー設定</PresentationFormat>
  <Paragraphs>94</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ＭＳ ゴシック</vt:lpstr>
      <vt:lpstr>Arial</vt:lpstr>
      <vt:lpstr>Calibri</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