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61" r:id="rId2"/>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215" userDrawn="1">
          <p15:clr>
            <a:srgbClr val="A4A3A4"/>
          </p15:clr>
        </p15:guide>
        <p15:guide id="7" orient="horz" pos="6520" userDrawn="1">
          <p15:clr>
            <a:srgbClr val="A4A3A4"/>
          </p15:clr>
        </p15:guide>
        <p15:guide id="8" pos="567" userDrawn="1">
          <p15:clr>
            <a:srgbClr val="A4A3A4"/>
          </p15:clr>
        </p15:guide>
        <p15:guide id="9" pos="4195" userDrawn="1">
          <p15:clr>
            <a:srgbClr val="A4A3A4"/>
          </p15:clr>
        </p15:guide>
        <p15:guide id="10" pos="748"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D050"/>
    <a:srgbClr val="CBE8AD"/>
    <a:srgbClr val="B4DE8A"/>
    <a:srgbClr val="0048AA"/>
    <a:srgbClr val="007DD6"/>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43"/>
    <p:restoredTop sz="96904" autoAdjust="0"/>
  </p:normalViewPr>
  <p:slideViewPr>
    <p:cSldViewPr snapToGrid="0">
      <p:cViewPr>
        <p:scale>
          <a:sx n="100" d="100"/>
          <a:sy n="100" d="100"/>
        </p:scale>
        <p:origin x="2800" y="48"/>
      </p:cViewPr>
      <p:guideLst>
        <p:guide orient="horz" pos="3368"/>
        <p:guide pos="2381"/>
        <p:guide pos="226"/>
        <p:guide pos="4536"/>
        <p:guide orient="horz" pos="215"/>
        <p:guide orient="horz" pos="6520"/>
        <p:guide pos="567"/>
        <p:guide pos="4195"/>
        <p:guide pos="748"/>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2024/11/27</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2024/11/27</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角丸四角形 45">
            <a:extLst>
              <a:ext uri="{FF2B5EF4-FFF2-40B4-BE49-F238E27FC236}">
                <a16:creationId xmlns:a16="http://schemas.microsoft.com/office/drawing/2014/main" id="{4EB1E75F-A4AD-57AA-0556-997B6C806EF8}"/>
              </a:ext>
            </a:extLst>
          </p:cNvPr>
          <p:cNvSpPr/>
          <p:nvPr/>
        </p:nvSpPr>
        <p:spPr bwMode="auto">
          <a:xfrm>
            <a:off x="899517" y="1601490"/>
            <a:ext cx="6301383" cy="2192588"/>
          </a:xfrm>
          <a:prstGeom prst="roundRect">
            <a:avLst>
              <a:gd name="adj" fmla="val 9191"/>
            </a:avLst>
          </a:prstGeom>
          <a:noFill/>
          <a:ln w="19050">
            <a:solidFill>
              <a:schemeClr val="tx1">
                <a:lumMod val="50000"/>
                <a:lumOff val="50000"/>
              </a:schemeClr>
            </a:solidFill>
            <a:round/>
            <a:headEnd/>
            <a:tailEnd type="triangle" w="med" len="sm"/>
          </a:ln>
        </p:spPr>
        <p:txBody>
          <a:bodyPr lIns="68415" tIns="34208" rIns="68415" bIns="34208" rtlCol="0" anchor="ctr"/>
          <a:lstStyle/>
          <a:p>
            <a:pPr algn="ctr"/>
            <a:endParaRPr kumimoji="1" lang="ja-JP" altLang="en-US"/>
          </a:p>
        </p:txBody>
      </p:sp>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99910"/>
            <a:ext cx="6336000" cy="760590"/>
          </a:xfrm>
          <a:prstGeom prst="rect">
            <a:avLst/>
          </a:prstGeom>
          <a:noFill/>
          <a:ln w="25400">
            <a:noFill/>
            <a:round/>
            <a:headEnd/>
            <a:tailEnd type="triangle" w="med" len="sm"/>
          </a:ln>
        </p:spPr>
        <p:txBody>
          <a:bodyPr lIns="73842" tIns="36922" rIns="73842" bIns="36922" rtlCol="0" anchor="t"/>
          <a:lstStyle/>
          <a:p>
            <a:r>
              <a:rPr lang="ja-JP" altLang="en-US" sz="2200">
                <a:solidFill>
                  <a:srgbClr val="92D050"/>
                </a:solidFill>
                <a:latin typeface="HGSSoeiKakugothicUB" panose="020B0900000000000000" pitchFamily="34" charset="-128"/>
                <a:ea typeface="HGSSoeiKakugothicUB" panose="020B0900000000000000" pitchFamily="34" charset="-128"/>
              </a:rPr>
              <a:t>我が社は仕事と介護を両立する社員を</a:t>
            </a:r>
          </a:p>
          <a:p>
            <a:r>
              <a:rPr lang="ja-JP" altLang="en-US" sz="2200">
                <a:solidFill>
                  <a:srgbClr val="92D050"/>
                </a:solidFill>
                <a:latin typeface="HGSSoeiKakugothicUB" panose="020B0900000000000000" pitchFamily="34" charset="-128"/>
                <a:ea typeface="HGSSoeiKakugothicUB" panose="020B0900000000000000" pitchFamily="34" charset="-128"/>
              </a:rPr>
              <a:t>積極的にサポートします！</a:t>
            </a:r>
            <a:endParaRPr kumimoji="1" lang="ja-JP" altLang="en-US" sz="2200" dirty="0">
              <a:solidFill>
                <a:srgbClr val="92D050"/>
              </a:solidFill>
              <a:latin typeface="HGSSoeiKakugothicUB" panose="020B0900000000000000" pitchFamily="34" charset="-128"/>
              <a:ea typeface="HGSSoeiKakugothicUB" panose="020B0900000000000000" pitchFamily="34" charset="-128"/>
            </a:endParaRPr>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endParaRPr lang="ja-JP" altLang="en-US" sz="2115" b="1" dirty="0">
              <a:solidFill>
                <a:schemeClr val="bg1"/>
              </a:solidFill>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0" y="700"/>
            <a:ext cx="720000" cy="5346000"/>
          </a:xfrm>
          <a:prstGeom prst="rtTriangle">
            <a:avLst/>
          </a:prstGeom>
          <a:solidFill>
            <a:srgbClr val="CBE8AD"/>
          </a:solidFill>
          <a:ln w="57150">
            <a:noFill/>
            <a:round/>
            <a:headEnd/>
            <a:tailEnd type="triangle" w="med" len="sm"/>
          </a:ln>
        </p:spPr>
        <p:txBody>
          <a:bodyPr lIns="68415" tIns="34208" rIns="68415" bIns="34208" rtlCol="0" anchor="ctr"/>
          <a:lstStyle/>
          <a:p>
            <a:pPr algn="ctr"/>
            <a:endParaRPr kumimoji="1" lang="ja-JP" altLang="en-US"/>
          </a:p>
        </p:txBody>
      </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4098015"/>
            <a:ext cx="6408000" cy="756000"/>
            <a:chOff x="900113" y="1860978"/>
            <a:chExt cx="6408000" cy="75600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介護休業や介護休暇等の両立支援制度を積極的に</a:t>
              </a:r>
              <a:endPar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endParaRPr>
            </a:p>
            <a:p>
              <a:pPr marL="180000">
                <a:lnSpc>
                  <a:spcPts val="2200"/>
                </a:lnSpc>
              </a:pPr>
              <a:r>
                <a:rPr lang="ja-JP" altLang="en-US"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活用してください！</a:t>
              </a:r>
              <a:endParaRPr lang="en-US" altLang="ja-JP" sz="2000" dirty="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rgbClr val="B4DE8A"/>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308557"/>
            <a:ext cx="4183516" cy="389513"/>
          </a:xfrm>
          <a:prstGeom prst="roundRect">
            <a:avLst>
              <a:gd name="adj" fmla="val 50000"/>
            </a:avLst>
          </a:prstGeom>
          <a:solidFill>
            <a:srgbClr val="92D050">
              <a:alpha val="20117"/>
            </a:srgbClr>
          </a:solidFill>
          <a:ln>
            <a:noFill/>
          </a:ln>
        </p:spPr>
        <p:txBody>
          <a:bodyPr wrap="square" rtlCol="0" anchor="ctr">
            <a:spAutoFit/>
          </a:bodyPr>
          <a:lstStyle/>
          <a:p>
            <a:pPr marL="0" lvl="2" algn="ctr"/>
            <a:r>
              <a:rPr lang="ja-JP" altLang="en-US" sz="1200" b="1">
                <a:latin typeface="+mn-ea"/>
              </a:rPr>
              <a:t>介護休業及び両立支援制度等取得・利用促進方針周知例</a:t>
            </a:r>
            <a:endParaRPr lang="en-US" altLang="ja-JP" sz="1200" dirty="0">
              <a:latin typeface="+mn-ea"/>
            </a:endParaRPr>
          </a:p>
        </p:txBody>
      </p:sp>
      <p:sp>
        <p:nvSpPr>
          <p:cNvPr id="105" name="テキスト ボックス 104">
            <a:extLst>
              <a:ext uri="{FF2B5EF4-FFF2-40B4-BE49-F238E27FC236}">
                <a16:creationId xmlns:a16="http://schemas.microsoft.com/office/drawing/2014/main" id="{8D121BB2-88F7-AFF6-C761-7F1F656B0BB4}"/>
              </a:ext>
            </a:extLst>
          </p:cNvPr>
          <p:cNvSpPr txBox="1"/>
          <p:nvPr/>
        </p:nvSpPr>
        <p:spPr>
          <a:xfrm>
            <a:off x="900113" y="10257787"/>
            <a:ext cx="6415087" cy="307777"/>
          </a:xfrm>
          <a:prstGeom prst="rect">
            <a:avLst/>
          </a:prstGeom>
          <a:noFill/>
        </p:spPr>
        <p:txBody>
          <a:bodyPr wrap="square">
            <a:spAutoFit/>
          </a:bodyPr>
          <a:lstStyle/>
          <a:p>
            <a:pPr marL="180000" algn="just"/>
            <a:r>
              <a:rPr lang="ja-JP" altLang="en-US" sz="700"/>
              <a:t>（注）事業主は、介護のための所定労働時間の短縮等の措置として、（１）短時間勤務の制度、（２）フレックスタイム制、（３）始業・終業時刻の繰上げ・繰下げ、（４）労働者が利用する介護サービスの費用の助成その他これに準ずる制度のいずれかを講ずる必要があります。選択して講じた措置について記載してください。</a:t>
            </a:r>
          </a:p>
        </p:txBody>
      </p:sp>
      <p:sp>
        <p:nvSpPr>
          <p:cNvPr id="5" name="テキスト ボックス 4">
            <a:extLst>
              <a:ext uri="{FF2B5EF4-FFF2-40B4-BE49-F238E27FC236}">
                <a16:creationId xmlns:a16="http://schemas.microsoft.com/office/drawing/2014/main" id="{3D20EE56-D0BC-D3E5-8A60-A6A75E1510A2}"/>
              </a:ext>
            </a:extLst>
          </p:cNvPr>
          <p:cNvSpPr txBox="1"/>
          <p:nvPr/>
        </p:nvSpPr>
        <p:spPr>
          <a:xfrm>
            <a:off x="1039813" y="1977176"/>
            <a:ext cx="4992687" cy="1015663"/>
          </a:xfrm>
          <a:prstGeom prst="rect">
            <a:avLst/>
          </a:prstGeom>
          <a:noFill/>
        </p:spPr>
        <p:txBody>
          <a:bodyPr wrap="square" rtlCol="0">
            <a:spAutoFit/>
          </a:bodyPr>
          <a:lstStyle/>
          <a:p>
            <a:pPr marL="0" lvl="1" algn="just"/>
            <a:r>
              <a:rPr lang="ja-JP" altLang="en-US" sz="1200">
                <a:latin typeface="+mn-ea"/>
              </a:rPr>
              <a:t>□□□□□□□□□□□□□□□□□□□□□□□□□□□□□□□□□□□□□□□□□□□□□□□□□□□□□□□□□□□□□□□□□□□□□□□□□□□□□□□□□□□□□□□□□□□□□□□□□□□□□□□□□□□□□□□□□□□□□□□□□□□□□□□□□□□□□□□□□□□□□□□□□□□□□□□□□□</a:t>
            </a:r>
            <a:endParaRPr lang="en-US" altLang="ja-JP" sz="1200" dirty="0">
              <a:latin typeface="+mn-ea"/>
            </a:endParaRPr>
          </a:p>
        </p:txBody>
      </p:sp>
      <p:sp>
        <p:nvSpPr>
          <p:cNvPr id="6" name="テキスト ボックス 5">
            <a:extLst>
              <a:ext uri="{FF2B5EF4-FFF2-40B4-BE49-F238E27FC236}">
                <a16:creationId xmlns:a16="http://schemas.microsoft.com/office/drawing/2014/main" id="{29AB997D-9527-03FA-FB82-05DFF5FF097E}"/>
              </a:ext>
            </a:extLst>
          </p:cNvPr>
          <p:cNvSpPr txBox="1"/>
          <p:nvPr/>
        </p:nvSpPr>
        <p:spPr>
          <a:xfrm>
            <a:off x="1039813" y="3011474"/>
            <a:ext cx="5941225" cy="701795"/>
          </a:xfrm>
          <a:prstGeom prst="rect">
            <a:avLst/>
          </a:prstGeom>
          <a:noFill/>
        </p:spPr>
        <p:txBody>
          <a:bodyPr wrap="square" rtlCol="0">
            <a:spAutoFit/>
          </a:bodyPr>
          <a:lstStyle/>
          <a:p>
            <a:pPr marL="0" lvl="1" algn="just">
              <a:lnSpc>
                <a:spcPct val="150000"/>
              </a:lnSpc>
            </a:pPr>
            <a:r>
              <a:rPr lang="ja-JP" altLang="en-US" sz="1400" b="1">
                <a:latin typeface="+mn-ea"/>
              </a:rPr>
              <a:t>～我が社の目標～</a:t>
            </a:r>
          </a:p>
          <a:p>
            <a:pPr marL="180000" lvl="1" algn="just">
              <a:lnSpc>
                <a:spcPct val="150000"/>
              </a:lnSpc>
            </a:pPr>
            <a:r>
              <a:rPr lang="ja-JP" altLang="en-US" sz="1400" b="1">
                <a:latin typeface="+mn-ea"/>
              </a:rPr>
              <a:t>介護を理由として退職する社員を生じさせない。</a:t>
            </a:r>
            <a:endParaRPr lang="en-US" altLang="ja-JP" sz="1400" dirty="0"/>
          </a:p>
        </p:txBody>
      </p:sp>
      <p:sp>
        <p:nvSpPr>
          <p:cNvPr id="11" name="テキスト ボックス 10">
            <a:extLst>
              <a:ext uri="{FF2B5EF4-FFF2-40B4-BE49-F238E27FC236}">
                <a16:creationId xmlns:a16="http://schemas.microsoft.com/office/drawing/2014/main" id="{7E34250A-6449-6CC0-3764-538A373DDEED}"/>
              </a:ext>
            </a:extLst>
          </p:cNvPr>
          <p:cNvSpPr txBox="1"/>
          <p:nvPr/>
        </p:nvSpPr>
        <p:spPr>
          <a:xfrm>
            <a:off x="900113" y="4927614"/>
            <a:ext cx="6408000" cy="1538883"/>
          </a:xfrm>
          <a:prstGeom prst="rect">
            <a:avLst/>
          </a:prstGeom>
          <a:noFill/>
        </p:spPr>
        <p:txBody>
          <a:bodyPr wrap="square" rtlCol="0">
            <a:spAutoFit/>
          </a:bodyPr>
          <a:lstStyle/>
          <a:p>
            <a:pPr marL="342000" lvl="1" indent="-144000" algn="just">
              <a:spcAft>
                <a:spcPts val="300"/>
              </a:spcAft>
            </a:pPr>
            <a:r>
              <a:rPr lang="ja-JP" altLang="en-US" sz="1200">
                <a:latin typeface="+mn-ea"/>
              </a:rPr>
              <a:t>そのためにも、</a:t>
            </a:r>
          </a:p>
          <a:p>
            <a:pPr marL="338400" lvl="1" indent="-151200" algn="just">
              <a:spcAft>
                <a:spcPts val="300"/>
              </a:spcAft>
            </a:pPr>
            <a:r>
              <a:rPr lang="ja-JP" altLang="en-US" sz="1200">
                <a:latin typeface="+mn-ea"/>
              </a:rPr>
              <a:t>●全労働者に対し年に１回以上仕事と介護の両立に関する研修を実施します！</a:t>
            </a:r>
          </a:p>
          <a:p>
            <a:pPr marL="338400" lvl="1" indent="-151200" algn="just">
              <a:spcAft>
                <a:spcPts val="300"/>
              </a:spcAft>
            </a:pPr>
            <a:r>
              <a:rPr lang="ja-JP" altLang="en-US" sz="1200">
                <a:latin typeface="+mn-ea"/>
              </a:rPr>
              <a:t>●仕事と介護の両立に関する相談窓口を設置します！</a:t>
            </a:r>
          </a:p>
          <a:p>
            <a:pPr marL="338400" lvl="1" indent="-151200" algn="just">
              <a:spcAft>
                <a:spcPts val="300"/>
              </a:spcAft>
            </a:pPr>
            <a:r>
              <a:rPr lang="ja-JP" altLang="en-US" sz="1200">
                <a:latin typeface="+mn-ea"/>
              </a:rPr>
              <a:t>●介護に直面した旨の申出をした方に対し、個別に制度を周知するとともに介護休業や介護両立支援制度等の取得・利用の意向を確認します！</a:t>
            </a:r>
          </a:p>
          <a:p>
            <a:pPr marL="338400" lvl="1" indent="-151200" algn="just">
              <a:spcAft>
                <a:spcPts val="300"/>
              </a:spcAft>
            </a:pPr>
            <a:r>
              <a:rPr lang="ja-JP" altLang="en-US" sz="1200">
                <a:latin typeface="+mn-ea"/>
              </a:rPr>
              <a:t>●介護に直面する前の早い段階（</a:t>
            </a:r>
            <a:r>
              <a:rPr lang="en-US" altLang="ja-JP" sz="1200" dirty="0">
                <a:latin typeface="+mn-ea"/>
              </a:rPr>
              <a:t>40</a:t>
            </a:r>
            <a:r>
              <a:rPr lang="ja-JP" altLang="en-US" sz="1200">
                <a:latin typeface="+mn-ea"/>
              </a:rPr>
              <a:t>歳等）の方に対し、介護休業や介護両立支援制度等に関して情報提供を行います！</a:t>
            </a:r>
            <a:endParaRPr lang="en-US" altLang="ja-JP" sz="1200" dirty="0">
              <a:latin typeface="+mn-ea"/>
            </a:endParaRPr>
          </a:p>
        </p:txBody>
      </p:sp>
      <p:sp>
        <p:nvSpPr>
          <p:cNvPr id="31" name="正方形/長方形 30">
            <a:extLst>
              <a:ext uri="{FF2B5EF4-FFF2-40B4-BE49-F238E27FC236}">
                <a16:creationId xmlns:a16="http://schemas.microsoft.com/office/drawing/2014/main" id="{A6447229-FF27-23E8-24DA-60020CBCFD2B}"/>
              </a:ext>
            </a:extLst>
          </p:cNvPr>
          <p:cNvSpPr/>
          <p:nvPr/>
        </p:nvSpPr>
        <p:spPr bwMode="auto">
          <a:xfrm>
            <a:off x="6210300" y="2037465"/>
            <a:ext cx="787399" cy="935425"/>
          </a:xfrm>
          <a:prstGeom prst="rect">
            <a:avLst/>
          </a:prstGeom>
          <a:solidFill>
            <a:schemeClr val="bg1">
              <a:lumMod val="85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5" name="テキスト ボックス 44">
            <a:extLst>
              <a:ext uri="{FF2B5EF4-FFF2-40B4-BE49-F238E27FC236}">
                <a16:creationId xmlns:a16="http://schemas.microsoft.com/office/drawing/2014/main" id="{D439B33C-1FA0-B766-7556-C06ECCE3F23F}"/>
              </a:ext>
            </a:extLst>
          </p:cNvPr>
          <p:cNvSpPr txBox="1"/>
          <p:nvPr/>
        </p:nvSpPr>
        <p:spPr>
          <a:xfrm>
            <a:off x="1039813" y="1682130"/>
            <a:ext cx="5941225" cy="307777"/>
          </a:xfrm>
          <a:prstGeom prst="rect">
            <a:avLst/>
          </a:prstGeom>
          <a:noFill/>
        </p:spPr>
        <p:txBody>
          <a:bodyPr wrap="square" rtlCol="0">
            <a:spAutoFit/>
          </a:bodyPr>
          <a:lstStyle/>
          <a:p>
            <a:r>
              <a:rPr lang="ja-JP" altLang="en-US" sz="1400">
                <a:latin typeface="HGP創英角ｺﾞｼｯｸUB" panose="020B0A00000000000000" pitchFamily="50" charset="-128"/>
                <a:ea typeface="HGP創英角ｺﾞｼｯｸUB" panose="020B0A00000000000000" pitchFamily="50" charset="-128"/>
              </a:rPr>
              <a:t>社長からのメッセージ</a:t>
            </a:r>
            <a:endParaRPr lang="en-US" altLang="ja-JP" sz="1400" dirty="0">
              <a:latin typeface="HGP創英角ｺﾞｼｯｸUB" panose="020B0A00000000000000" pitchFamily="50" charset="-128"/>
              <a:ea typeface="HGP創英角ｺﾞｼｯｸUB" panose="020B0A00000000000000" pitchFamily="50" charset="-128"/>
            </a:endParaRPr>
          </a:p>
        </p:txBody>
      </p:sp>
      <p:graphicFrame>
        <p:nvGraphicFramePr>
          <p:cNvPr id="56" name="表 55">
            <a:extLst>
              <a:ext uri="{FF2B5EF4-FFF2-40B4-BE49-F238E27FC236}">
                <a16:creationId xmlns:a16="http://schemas.microsoft.com/office/drawing/2014/main" id="{FEA82232-A35B-F1D5-A5C0-B4206B9E076C}"/>
              </a:ext>
            </a:extLst>
          </p:cNvPr>
          <p:cNvGraphicFramePr>
            <a:graphicFrameLocks noGrp="1"/>
          </p:cNvGraphicFramePr>
          <p:nvPr>
            <p:extLst>
              <p:ext uri="{D42A27DB-BD31-4B8C-83A1-F6EECF244321}">
                <p14:modId xmlns:p14="http://schemas.microsoft.com/office/powerpoint/2010/main" val="1076074849"/>
              </p:ext>
            </p:extLst>
          </p:nvPr>
        </p:nvGraphicFramePr>
        <p:xfrm>
          <a:off x="1187450" y="9997807"/>
          <a:ext cx="6013450" cy="261069"/>
        </p:xfrm>
        <a:graphic>
          <a:graphicData uri="http://schemas.openxmlformats.org/drawingml/2006/table">
            <a:tbl>
              <a:tblPr firstRow="1" bandRow="1">
                <a:tableStyleId>{5940675A-B579-460E-94D1-54222C63F5DA}</a:tableStyleId>
              </a:tblPr>
              <a:tblGrid>
                <a:gridCol w="2361293">
                  <a:extLst>
                    <a:ext uri="{9D8B030D-6E8A-4147-A177-3AD203B41FA5}">
                      <a16:colId xmlns:a16="http://schemas.microsoft.com/office/drawing/2014/main" val="2038493834"/>
                    </a:ext>
                  </a:extLst>
                </a:gridCol>
                <a:gridCol w="3652157">
                  <a:extLst>
                    <a:ext uri="{9D8B030D-6E8A-4147-A177-3AD203B41FA5}">
                      <a16:colId xmlns:a16="http://schemas.microsoft.com/office/drawing/2014/main" val="25703911"/>
                    </a:ext>
                  </a:extLst>
                </a:gridCol>
              </a:tblGrid>
              <a:tr h="261069">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en-US" sz="800" kern="100">
                          <a:solidFill>
                            <a:schemeClr val="tx1"/>
                          </a:solidFill>
                          <a:effectLst/>
                          <a:latin typeface="+mn-ea"/>
                          <a:ea typeface="+mn-ea"/>
                          <a:cs typeface="Times New Roman" panose="02020603050405020304" pitchFamily="18" charset="0"/>
                        </a:rPr>
                        <a:t>介護休業等に関する相談窓口、制度利用の申込先</a:t>
                      </a:r>
                      <a:endParaRPr lang="ja-JP" altLang="ja-JP" sz="800" kern="100">
                        <a:solidFill>
                          <a:schemeClr val="tx1"/>
                        </a:solidFill>
                        <a:effectLst/>
                        <a:latin typeface="+mn-ea"/>
                        <a:ea typeface="+mn-ea"/>
                        <a:cs typeface="Times New Roman" panose="02020603050405020304" pitchFamily="18" charset="0"/>
                      </a:endParaRPr>
                    </a:p>
                  </a:txBody>
                  <a:tcPr anchor="ctr">
                    <a:noFill/>
                  </a:tcPr>
                </a:tc>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kumimoji="1" lang="ja-JP" altLang="en-US" sz="800"/>
                        <a:t>○○部△△課　□□□□（内線○○、メールアドレス△△）</a:t>
                      </a:r>
                    </a:p>
                  </a:txBody>
                  <a:tcPr anchor="ctr">
                    <a:noFill/>
                  </a:tcPr>
                </a:tc>
                <a:extLst>
                  <a:ext uri="{0D108BD9-81ED-4DB2-BD59-A6C34878D82A}">
                    <a16:rowId xmlns:a16="http://schemas.microsoft.com/office/drawing/2014/main" val="4028163153"/>
                  </a:ext>
                </a:extLst>
              </a:tr>
            </a:tbl>
          </a:graphicData>
        </a:graphic>
      </p:graphicFrame>
      <p:sp>
        <p:nvSpPr>
          <p:cNvPr id="27" name="テキスト ボックス 26">
            <a:extLst>
              <a:ext uri="{FF2B5EF4-FFF2-40B4-BE49-F238E27FC236}">
                <a16:creationId xmlns:a16="http://schemas.microsoft.com/office/drawing/2014/main" id="{3FCFA6CC-FDCC-F4D7-7E63-F698CDFD8458}"/>
              </a:ext>
            </a:extLst>
          </p:cNvPr>
          <p:cNvSpPr txBox="1"/>
          <p:nvPr/>
        </p:nvSpPr>
        <p:spPr>
          <a:xfrm>
            <a:off x="1187449" y="6537759"/>
            <a:ext cx="6012663" cy="307777"/>
          </a:xfrm>
          <a:prstGeom prst="rect">
            <a:avLst/>
          </a:prstGeom>
          <a:noFill/>
        </p:spPr>
        <p:txBody>
          <a:bodyPr wrap="square" rtlCol="0">
            <a:spAutoFit/>
          </a:bodyPr>
          <a:lstStyle/>
          <a:p>
            <a:pPr marL="0" lvl="1" algn="ctr"/>
            <a:r>
              <a:rPr lang="ja-JP" altLang="en-US" sz="1400">
                <a:latin typeface="+mn-ea"/>
              </a:rPr>
              <a:t>仕事と介護の両立支援制度概要</a:t>
            </a:r>
            <a:endParaRPr lang="en-US" altLang="ja-JP" sz="1400" dirty="0">
              <a:latin typeface="+mn-ea"/>
            </a:endParaRPr>
          </a:p>
        </p:txBody>
      </p:sp>
      <p:cxnSp>
        <p:nvCxnSpPr>
          <p:cNvPr id="22" name="直線矢印コネクタ 21">
            <a:extLst>
              <a:ext uri="{FF2B5EF4-FFF2-40B4-BE49-F238E27FC236}">
                <a16:creationId xmlns:a16="http://schemas.microsoft.com/office/drawing/2014/main" id="{C878A654-2CBB-8DC5-02C1-B853270DF94E}"/>
              </a:ext>
            </a:extLst>
          </p:cNvPr>
          <p:cNvCxnSpPr>
            <a:cxnSpLocks/>
          </p:cNvCxnSpPr>
          <p:nvPr/>
        </p:nvCxnSpPr>
        <p:spPr>
          <a:xfrm>
            <a:off x="1321467" y="7319728"/>
            <a:ext cx="5879433" cy="0"/>
          </a:xfrm>
          <a:prstGeom prst="straightConnector1">
            <a:avLst/>
          </a:prstGeom>
          <a:ln w="76200">
            <a:tailEnd type="triangle"/>
          </a:ln>
        </p:spPr>
        <p:style>
          <a:lnRef idx="1">
            <a:schemeClr val="dk1"/>
          </a:lnRef>
          <a:fillRef idx="0">
            <a:schemeClr val="dk1"/>
          </a:fillRef>
          <a:effectRef idx="0">
            <a:schemeClr val="dk1"/>
          </a:effectRef>
          <a:fontRef idx="minor">
            <a:schemeClr val="tx1"/>
          </a:fontRef>
        </p:style>
      </p:cxnSp>
      <p:sp>
        <p:nvSpPr>
          <p:cNvPr id="71" name="Line 20">
            <a:extLst>
              <a:ext uri="{FF2B5EF4-FFF2-40B4-BE49-F238E27FC236}">
                <a16:creationId xmlns:a16="http://schemas.microsoft.com/office/drawing/2014/main" id="{CA3A0D14-71A3-213B-1C93-48ACE890C50F}"/>
              </a:ext>
            </a:extLst>
          </p:cNvPr>
          <p:cNvSpPr>
            <a:spLocks noChangeShapeType="1"/>
          </p:cNvSpPr>
          <p:nvPr/>
        </p:nvSpPr>
        <p:spPr bwMode="auto">
          <a:xfrm>
            <a:off x="1395856" y="6995148"/>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20" name="Line 20">
            <a:extLst>
              <a:ext uri="{FF2B5EF4-FFF2-40B4-BE49-F238E27FC236}">
                <a16:creationId xmlns:a16="http://schemas.microsoft.com/office/drawing/2014/main" id="{984D4047-CAA5-4499-FCC8-DC13DD8CC41B}"/>
              </a:ext>
            </a:extLst>
          </p:cNvPr>
          <p:cNvSpPr>
            <a:spLocks noChangeShapeType="1"/>
          </p:cNvSpPr>
          <p:nvPr/>
        </p:nvSpPr>
        <p:spPr bwMode="auto">
          <a:xfrm>
            <a:off x="6660784" y="6989639"/>
            <a:ext cx="0" cy="2916000"/>
          </a:xfrm>
          <a:prstGeom prst="line">
            <a:avLst/>
          </a:prstGeom>
          <a:noFill/>
          <a:ln w="6350">
            <a:solidFill>
              <a:schemeClr val="tx1"/>
            </a:solidFill>
            <a:prstDash val="dash"/>
            <a:round/>
            <a:headEnd/>
            <a:tailEnd/>
          </a:ln>
        </p:spPr>
        <p:txBody>
          <a:bodyPr lIns="67338" tIns="35016" rIns="67338" bIns="35016" anchor="ctr"/>
          <a:lstStyle/>
          <a:p>
            <a:pPr>
              <a:spcBef>
                <a:spcPts val="600"/>
              </a:spcBef>
            </a:pPr>
            <a:endParaRPr lang="ja-JP" altLang="en-US"/>
          </a:p>
        </p:txBody>
      </p:sp>
      <p:sp>
        <p:nvSpPr>
          <p:cNvPr id="14" name="テキスト ボックス 13">
            <a:extLst>
              <a:ext uri="{FF2B5EF4-FFF2-40B4-BE49-F238E27FC236}">
                <a16:creationId xmlns:a16="http://schemas.microsoft.com/office/drawing/2014/main" id="{05CE7221-C325-B758-D58A-06DDFACD18D7}"/>
              </a:ext>
            </a:extLst>
          </p:cNvPr>
          <p:cNvSpPr txBox="1"/>
          <p:nvPr/>
        </p:nvSpPr>
        <p:spPr>
          <a:xfrm>
            <a:off x="1398813" y="9525000"/>
            <a:ext cx="5260750"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深夜業の制限</a:t>
            </a:r>
            <a:endParaRPr lang="en-US" altLang="ja-JP" sz="1200" dirty="0">
              <a:latin typeface="+mn-ea"/>
            </a:endParaRPr>
          </a:p>
        </p:txBody>
      </p:sp>
      <p:sp>
        <p:nvSpPr>
          <p:cNvPr id="12" name="テキスト ボックス 11">
            <a:extLst>
              <a:ext uri="{FF2B5EF4-FFF2-40B4-BE49-F238E27FC236}">
                <a16:creationId xmlns:a16="http://schemas.microsoft.com/office/drawing/2014/main" id="{75C2F638-C8E5-BA53-CAF1-816A8471A9BB}"/>
              </a:ext>
            </a:extLst>
          </p:cNvPr>
          <p:cNvSpPr txBox="1"/>
          <p:nvPr/>
        </p:nvSpPr>
        <p:spPr>
          <a:xfrm>
            <a:off x="6268996" y="2273527"/>
            <a:ext cx="660442" cy="461665"/>
          </a:xfrm>
          <a:prstGeom prst="rect">
            <a:avLst/>
          </a:prstGeom>
          <a:noFill/>
        </p:spPr>
        <p:txBody>
          <a:bodyPr wrap="square" rtlCol="0" anchor="ctr">
            <a:spAutoFit/>
          </a:bodyPr>
          <a:lstStyle/>
          <a:p>
            <a:pPr marL="0" lvl="1" algn="ctr"/>
            <a:r>
              <a:rPr lang="ja-JP" altLang="en-US" sz="1200">
                <a:latin typeface="+mn-ea"/>
              </a:rPr>
              <a:t>社長の</a:t>
            </a:r>
            <a:endParaRPr lang="en-US" altLang="ja-JP" sz="1200" dirty="0">
              <a:latin typeface="+mn-ea"/>
            </a:endParaRPr>
          </a:p>
          <a:p>
            <a:pPr marL="0" lvl="1" algn="ctr"/>
            <a:r>
              <a:rPr lang="ja-JP" altLang="en-US" sz="1200">
                <a:latin typeface="+mn-ea"/>
              </a:rPr>
              <a:t>顔写真</a:t>
            </a:r>
            <a:endParaRPr lang="en-US" altLang="ja-JP" sz="1200" dirty="0">
              <a:latin typeface="+mn-ea"/>
            </a:endParaRPr>
          </a:p>
        </p:txBody>
      </p:sp>
      <p:sp>
        <p:nvSpPr>
          <p:cNvPr id="13" name="テキスト ボックス 12">
            <a:extLst>
              <a:ext uri="{FF2B5EF4-FFF2-40B4-BE49-F238E27FC236}">
                <a16:creationId xmlns:a16="http://schemas.microsoft.com/office/drawing/2014/main" id="{908449B7-0212-9C33-05B7-044B0467CDD7}"/>
              </a:ext>
            </a:extLst>
          </p:cNvPr>
          <p:cNvSpPr txBox="1"/>
          <p:nvPr/>
        </p:nvSpPr>
        <p:spPr>
          <a:xfrm>
            <a:off x="1398813" y="9106826"/>
            <a:ext cx="5260750"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時間外労働の制限</a:t>
            </a:r>
            <a:endParaRPr lang="en-US" altLang="ja-JP" sz="1200" dirty="0">
              <a:latin typeface="+mn-ea"/>
            </a:endParaRPr>
          </a:p>
        </p:txBody>
      </p:sp>
      <p:sp>
        <p:nvSpPr>
          <p:cNvPr id="16" name="テキスト ボックス 15">
            <a:extLst>
              <a:ext uri="{FF2B5EF4-FFF2-40B4-BE49-F238E27FC236}">
                <a16:creationId xmlns:a16="http://schemas.microsoft.com/office/drawing/2014/main" id="{9DE7EE4B-872E-9C42-F1FE-CCF0E00A10D6}"/>
              </a:ext>
            </a:extLst>
          </p:cNvPr>
          <p:cNvSpPr txBox="1"/>
          <p:nvPr/>
        </p:nvSpPr>
        <p:spPr>
          <a:xfrm>
            <a:off x="1398813" y="8688654"/>
            <a:ext cx="5260750"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所定外労働の制限</a:t>
            </a:r>
            <a:endParaRPr lang="en-US" altLang="ja-JP" sz="1200" dirty="0">
              <a:latin typeface="+mn-ea"/>
            </a:endParaRPr>
          </a:p>
        </p:txBody>
      </p:sp>
      <p:sp>
        <p:nvSpPr>
          <p:cNvPr id="17" name="テキスト ボックス 16">
            <a:extLst>
              <a:ext uri="{FF2B5EF4-FFF2-40B4-BE49-F238E27FC236}">
                <a16:creationId xmlns:a16="http://schemas.microsoft.com/office/drawing/2014/main" id="{4C0DD631-152C-11D9-A6D6-CB5B876A4039}"/>
              </a:ext>
            </a:extLst>
          </p:cNvPr>
          <p:cNvSpPr txBox="1"/>
          <p:nvPr/>
        </p:nvSpPr>
        <p:spPr>
          <a:xfrm>
            <a:off x="1398813" y="8270482"/>
            <a:ext cx="5260750"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介護休暇</a:t>
            </a:r>
            <a:endParaRPr lang="en-US" altLang="ja-JP" sz="1200" dirty="0">
              <a:latin typeface="+mn-ea"/>
            </a:endParaRPr>
          </a:p>
        </p:txBody>
      </p:sp>
      <p:sp>
        <p:nvSpPr>
          <p:cNvPr id="18" name="テキスト ボックス 17">
            <a:extLst>
              <a:ext uri="{FF2B5EF4-FFF2-40B4-BE49-F238E27FC236}">
                <a16:creationId xmlns:a16="http://schemas.microsoft.com/office/drawing/2014/main" id="{043B3BC4-ECDD-92A4-95F0-8545EB7778AC}"/>
              </a:ext>
            </a:extLst>
          </p:cNvPr>
          <p:cNvSpPr txBox="1"/>
          <p:nvPr/>
        </p:nvSpPr>
        <p:spPr>
          <a:xfrm>
            <a:off x="2443843" y="7852310"/>
            <a:ext cx="2906486"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所定労働時間の短縮等の措置（注）</a:t>
            </a:r>
            <a:endParaRPr lang="en-US" altLang="ja-JP" sz="1200" dirty="0">
              <a:latin typeface="+mn-ea"/>
            </a:endParaRPr>
          </a:p>
        </p:txBody>
      </p:sp>
      <p:sp>
        <p:nvSpPr>
          <p:cNvPr id="19" name="テキスト ボックス 18">
            <a:extLst>
              <a:ext uri="{FF2B5EF4-FFF2-40B4-BE49-F238E27FC236}">
                <a16:creationId xmlns:a16="http://schemas.microsoft.com/office/drawing/2014/main" id="{15542253-52C3-9937-2585-F38715B4B009}"/>
              </a:ext>
            </a:extLst>
          </p:cNvPr>
          <p:cNvSpPr txBox="1"/>
          <p:nvPr/>
        </p:nvSpPr>
        <p:spPr>
          <a:xfrm>
            <a:off x="1638299" y="7434138"/>
            <a:ext cx="1224644"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介護休業</a:t>
            </a:r>
            <a:r>
              <a:rPr lang="en-US" altLang="ja-JP" sz="1200" dirty="0">
                <a:latin typeface="+mn-ea"/>
              </a:rPr>
              <a:t>①</a:t>
            </a:r>
          </a:p>
        </p:txBody>
      </p:sp>
      <p:sp>
        <p:nvSpPr>
          <p:cNvPr id="23" name="テキスト ボックス 22">
            <a:extLst>
              <a:ext uri="{FF2B5EF4-FFF2-40B4-BE49-F238E27FC236}">
                <a16:creationId xmlns:a16="http://schemas.microsoft.com/office/drawing/2014/main" id="{94955598-8832-E630-9B29-966AE5E07E49}"/>
              </a:ext>
            </a:extLst>
          </p:cNvPr>
          <p:cNvSpPr txBox="1"/>
          <p:nvPr/>
        </p:nvSpPr>
        <p:spPr>
          <a:xfrm>
            <a:off x="1187450" y="6760030"/>
            <a:ext cx="1256393" cy="395294"/>
          </a:xfrm>
          <a:prstGeom prst="roundRect">
            <a:avLst>
              <a:gd name="adj" fmla="val 0"/>
            </a:avLst>
          </a:prstGeom>
          <a:solidFill>
            <a:schemeClr val="bg1"/>
          </a:solidFill>
          <a:ln w="12700">
            <a:solidFill>
              <a:schemeClr val="tx1"/>
            </a:solidFill>
          </a:ln>
        </p:spPr>
        <p:txBody>
          <a:bodyPr wrap="none" rtlCol="0" anchor="ctr">
            <a:noAutofit/>
          </a:bodyPr>
          <a:lstStyle/>
          <a:p>
            <a:pPr marL="0" lvl="2" algn="ctr"/>
            <a:r>
              <a:rPr lang="ja-JP" altLang="en-US" sz="1200">
                <a:latin typeface="+mn-ea"/>
              </a:rPr>
              <a:t>要介護状態</a:t>
            </a:r>
          </a:p>
          <a:p>
            <a:pPr marL="0" lvl="2" algn="ctr"/>
            <a:r>
              <a:rPr lang="ja-JP" altLang="en-US" sz="800">
                <a:latin typeface="+mn-ea"/>
              </a:rPr>
              <a:t>（制度利用可能な状態）</a:t>
            </a:r>
            <a:endParaRPr lang="en-US" altLang="ja-JP" sz="800" dirty="0">
              <a:latin typeface="+mn-ea"/>
            </a:endParaRPr>
          </a:p>
        </p:txBody>
      </p:sp>
      <p:sp>
        <p:nvSpPr>
          <p:cNvPr id="24" name="テキスト ボックス 23">
            <a:extLst>
              <a:ext uri="{FF2B5EF4-FFF2-40B4-BE49-F238E27FC236}">
                <a16:creationId xmlns:a16="http://schemas.microsoft.com/office/drawing/2014/main" id="{2AD5333E-D0CF-F8C8-9607-39798C44139A}"/>
              </a:ext>
            </a:extLst>
          </p:cNvPr>
          <p:cNvSpPr txBox="1"/>
          <p:nvPr/>
        </p:nvSpPr>
        <p:spPr>
          <a:xfrm>
            <a:off x="5652045" y="6760030"/>
            <a:ext cx="1256393" cy="395294"/>
          </a:xfrm>
          <a:prstGeom prst="roundRect">
            <a:avLst>
              <a:gd name="adj" fmla="val 0"/>
            </a:avLst>
          </a:prstGeom>
          <a:solidFill>
            <a:schemeClr val="bg1"/>
          </a:solidFill>
          <a:ln w="12700">
            <a:solidFill>
              <a:schemeClr val="tx1"/>
            </a:solidFill>
          </a:ln>
        </p:spPr>
        <p:txBody>
          <a:bodyPr wrap="none" rtlCol="0" anchor="ctr">
            <a:noAutofit/>
          </a:bodyPr>
          <a:lstStyle/>
          <a:p>
            <a:pPr marL="0" lvl="2" algn="ctr"/>
            <a:r>
              <a:rPr lang="ja-JP" altLang="en-US" sz="1200">
                <a:latin typeface="+mn-ea"/>
              </a:rPr>
              <a:t>介護終了</a:t>
            </a:r>
            <a:endParaRPr lang="en-US" altLang="ja-JP" sz="1200" dirty="0">
              <a:latin typeface="+mn-ea"/>
            </a:endParaRPr>
          </a:p>
          <a:p>
            <a:pPr marL="0" lvl="2" algn="ctr"/>
            <a:r>
              <a:rPr lang="ja-JP" altLang="en-US" sz="800">
                <a:latin typeface="+mn-ea"/>
              </a:rPr>
              <a:t>（要介護状態の解消等）</a:t>
            </a:r>
            <a:endParaRPr lang="en-US" altLang="ja-JP" sz="800" dirty="0">
              <a:latin typeface="+mn-ea"/>
            </a:endParaRPr>
          </a:p>
        </p:txBody>
      </p:sp>
      <p:sp>
        <p:nvSpPr>
          <p:cNvPr id="25" name="テキスト ボックス 24">
            <a:extLst>
              <a:ext uri="{FF2B5EF4-FFF2-40B4-BE49-F238E27FC236}">
                <a16:creationId xmlns:a16="http://schemas.microsoft.com/office/drawing/2014/main" id="{80EE134E-A02E-D7B8-C18E-01DD3A479A7B}"/>
              </a:ext>
            </a:extLst>
          </p:cNvPr>
          <p:cNvSpPr txBox="1"/>
          <p:nvPr/>
        </p:nvSpPr>
        <p:spPr>
          <a:xfrm>
            <a:off x="3105112" y="7434138"/>
            <a:ext cx="1224644"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介護休業</a:t>
            </a:r>
            <a:r>
              <a:rPr lang="en-US" altLang="ja-JP" sz="1200" dirty="0">
                <a:latin typeface="+mn-ea"/>
              </a:rPr>
              <a:t>②</a:t>
            </a:r>
          </a:p>
        </p:txBody>
      </p:sp>
      <p:sp>
        <p:nvSpPr>
          <p:cNvPr id="26" name="テキスト ボックス 25">
            <a:extLst>
              <a:ext uri="{FF2B5EF4-FFF2-40B4-BE49-F238E27FC236}">
                <a16:creationId xmlns:a16="http://schemas.microsoft.com/office/drawing/2014/main" id="{E8D1909E-F4AC-9B8B-D662-4911F7121F0B}"/>
              </a:ext>
            </a:extLst>
          </p:cNvPr>
          <p:cNvSpPr txBox="1"/>
          <p:nvPr/>
        </p:nvSpPr>
        <p:spPr>
          <a:xfrm>
            <a:off x="4571925" y="7434138"/>
            <a:ext cx="1224644" cy="313577"/>
          </a:xfrm>
          <a:prstGeom prst="roundRect">
            <a:avLst>
              <a:gd name="adj" fmla="val 18120"/>
            </a:avLst>
          </a:prstGeom>
          <a:solidFill>
            <a:srgbClr val="92D050">
              <a:alpha val="20000"/>
            </a:srgbClr>
          </a:solidFill>
          <a:ln w="12700">
            <a:solidFill>
              <a:schemeClr val="tx1"/>
            </a:solidFill>
          </a:ln>
        </p:spPr>
        <p:txBody>
          <a:bodyPr wrap="none" rtlCol="0" anchor="ctr">
            <a:noAutofit/>
          </a:bodyPr>
          <a:lstStyle/>
          <a:p>
            <a:pPr marL="0" lvl="2" algn="ctr"/>
            <a:r>
              <a:rPr lang="ja-JP" altLang="en-US" sz="1200">
                <a:latin typeface="+mn-ea"/>
              </a:rPr>
              <a:t>介護休業</a:t>
            </a:r>
            <a:r>
              <a:rPr lang="en-US" altLang="ja-JP" sz="1200" dirty="0">
                <a:latin typeface="+mn-ea"/>
              </a:rPr>
              <a:t>③</a:t>
            </a:r>
          </a:p>
        </p:txBody>
      </p:sp>
      <p:sp>
        <p:nvSpPr>
          <p:cNvPr id="28" name="テキスト ボックス 27">
            <a:extLst>
              <a:ext uri="{FF2B5EF4-FFF2-40B4-BE49-F238E27FC236}">
                <a16:creationId xmlns:a16="http://schemas.microsoft.com/office/drawing/2014/main" id="{19F35240-4FC9-E326-7FCA-BFD0D6E3FD6E}"/>
              </a:ext>
            </a:extLst>
          </p:cNvPr>
          <p:cNvSpPr txBox="1"/>
          <p:nvPr/>
        </p:nvSpPr>
        <p:spPr>
          <a:xfrm>
            <a:off x="5508030" y="7852310"/>
            <a:ext cx="952642" cy="313577"/>
          </a:xfrm>
          <a:prstGeom prst="wedgeRoundRectCallout">
            <a:avLst>
              <a:gd name="adj1" fmla="val -66586"/>
              <a:gd name="adj2" fmla="val -5193"/>
              <a:gd name="adj3" fmla="val 16667"/>
            </a:avLst>
          </a:prstGeom>
          <a:solidFill>
            <a:schemeClr val="bg1"/>
          </a:solidFill>
          <a:ln w="12700">
            <a:solidFill>
              <a:schemeClr val="tx1"/>
            </a:solidFill>
          </a:ln>
        </p:spPr>
        <p:txBody>
          <a:bodyPr wrap="none" rtlCol="0" anchor="ctr">
            <a:noAutofit/>
          </a:bodyPr>
          <a:lstStyle/>
          <a:p>
            <a:pPr marL="0" lvl="2" algn="ctr"/>
            <a:r>
              <a:rPr lang="ja-JP" altLang="en-US" sz="800">
                <a:latin typeface="+mn-ea"/>
              </a:rPr>
              <a:t>３年の間に２回まで</a:t>
            </a:r>
            <a:endParaRPr lang="en-US" altLang="ja-JP" sz="800" dirty="0">
              <a:latin typeface="+mn-ea"/>
            </a:endParaRPr>
          </a:p>
        </p:txBody>
      </p:sp>
      <p:sp>
        <p:nvSpPr>
          <p:cNvPr id="33" name="テキスト ボックス 32">
            <a:extLst>
              <a:ext uri="{FF2B5EF4-FFF2-40B4-BE49-F238E27FC236}">
                <a16:creationId xmlns:a16="http://schemas.microsoft.com/office/drawing/2014/main" id="{0D2E8D15-B89F-BDE8-E2D9-793D7C54D8FF}"/>
              </a:ext>
            </a:extLst>
          </p:cNvPr>
          <p:cNvSpPr txBox="1"/>
          <p:nvPr/>
        </p:nvSpPr>
        <p:spPr>
          <a:xfrm>
            <a:off x="5963099" y="7434138"/>
            <a:ext cx="884015" cy="313577"/>
          </a:xfrm>
          <a:prstGeom prst="wedgeRoundRectCallout">
            <a:avLst>
              <a:gd name="adj1" fmla="val -68128"/>
              <a:gd name="adj2" fmla="val -3458"/>
              <a:gd name="adj3" fmla="val 16667"/>
            </a:avLst>
          </a:prstGeom>
          <a:solidFill>
            <a:schemeClr val="bg1"/>
          </a:solidFill>
          <a:ln w="12700">
            <a:solidFill>
              <a:schemeClr val="tx1"/>
            </a:solidFill>
          </a:ln>
        </p:spPr>
        <p:txBody>
          <a:bodyPr wrap="none" rtlCol="0" anchor="ctr">
            <a:noAutofit/>
          </a:bodyPr>
          <a:lstStyle/>
          <a:p>
            <a:pPr marL="0" lvl="2" algn="ctr"/>
            <a:r>
              <a:rPr lang="ja-JP" altLang="en-US" sz="800">
                <a:latin typeface="+mn-ea"/>
              </a:rPr>
              <a:t>３回まで分割可能</a:t>
            </a:r>
            <a:endParaRPr lang="en-US" altLang="ja-JP" sz="800" dirty="0">
              <a:latin typeface="+mn-ea"/>
            </a:endParaRPr>
          </a:p>
        </p:txBody>
      </p:sp>
      <p:pic>
        <p:nvPicPr>
          <p:cNvPr id="37" name="図 36" descr="時計, らくがき, 挿絵 が含まれている画像&#10;&#10;自動的に生成された説明">
            <a:extLst>
              <a:ext uri="{FF2B5EF4-FFF2-40B4-BE49-F238E27FC236}">
                <a16:creationId xmlns:a16="http://schemas.microsoft.com/office/drawing/2014/main" id="{9C650E69-A8F5-7D89-B2B0-A70E007364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68287" y="171320"/>
            <a:ext cx="1346010" cy="1778937"/>
          </a:xfrm>
          <a:prstGeom prst="rect">
            <a:avLst/>
          </a:prstGeom>
        </p:spPr>
      </p:pic>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522</Words>
  <PresentationFormat>ユーザー設定</PresentationFormat>
  <Paragraphs>35</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HGP創英角ｺﾞｼｯｸUB</vt:lpstr>
      <vt:lpstr>HGSSoeiKakugothicUB</vt:lpstr>
      <vt:lpstr>Arial</vt:lpstr>
      <vt:lpstr>Calibri</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