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39" r:id="rId1"/>
  </p:sldMasterIdLst>
  <p:notesMasterIdLst>
    <p:notesMasterId r:id="rId42"/>
  </p:notesMasterIdLst>
  <p:handoutMasterIdLst>
    <p:handoutMasterId r:id="rId43"/>
  </p:handoutMasterIdLst>
  <p:sldIdLst>
    <p:sldId id="435" r:id="rId2"/>
    <p:sldId id="649" r:id="rId3"/>
    <p:sldId id="660" r:id="rId4"/>
    <p:sldId id="533" r:id="rId5"/>
    <p:sldId id="650" r:id="rId6"/>
    <p:sldId id="540" r:id="rId7"/>
    <p:sldId id="675" r:id="rId8"/>
    <p:sldId id="765" r:id="rId9"/>
    <p:sldId id="681" r:id="rId10"/>
    <p:sldId id="769" r:id="rId11"/>
    <p:sldId id="590" r:id="rId12"/>
    <p:sldId id="591" r:id="rId13"/>
    <p:sldId id="592" r:id="rId14"/>
    <p:sldId id="770" r:id="rId15"/>
    <p:sldId id="766" r:id="rId16"/>
    <p:sldId id="656" r:id="rId17"/>
    <p:sldId id="676" r:id="rId18"/>
    <p:sldId id="767" r:id="rId19"/>
    <p:sldId id="595" r:id="rId20"/>
    <p:sldId id="556" r:id="rId21"/>
    <p:sldId id="677" r:id="rId22"/>
    <p:sldId id="678" r:id="rId23"/>
    <p:sldId id="644" r:id="rId24"/>
    <p:sldId id="643" r:id="rId25"/>
    <p:sldId id="594" r:id="rId26"/>
    <p:sldId id="658" r:id="rId27"/>
    <p:sldId id="560" r:id="rId28"/>
    <p:sldId id="679" r:id="rId29"/>
    <p:sldId id="593" r:id="rId30"/>
    <p:sldId id="562" r:id="rId31"/>
    <p:sldId id="680" r:id="rId32"/>
    <p:sldId id="596" r:id="rId33"/>
    <p:sldId id="665" r:id="rId34"/>
    <p:sldId id="667" r:id="rId35"/>
    <p:sldId id="668" r:id="rId36"/>
    <p:sldId id="564" r:id="rId37"/>
    <p:sldId id="583" r:id="rId38"/>
    <p:sldId id="673" r:id="rId39"/>
    <p:sldId id="682" r:id="rId40"/>
    <p:sldId id="683" r:id="rId41"/>
  </p:sldIdLst>
  <p:sldSz cx="9144000" cy="6858000" type="screen4x3"/>
  <p:notesSz cx="9866313" cy="6735763"/>
  <p:defaultTextStyle>
    <a:defPPr>
      <a:defRPr lang="ja-JP"/>
    </a:defPPr>
    <a:lvl1pPr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1pPr>
    <a:lvl2pPr marL="4572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2pPr>
    <a:lvl3pPr marL="9144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3pPr>
    <a:lvl4pPr marL="13716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4pPr>
    <a:lvl5pPr marL="18288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5pPr>
    <a:lvl6pPr marL="22860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6pPr>
    <a:lvl7pPr marL="27432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7pPr>
    <a:lvl8pPr marL="32004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8pPr>
    <a:lvl9pPr marL="36576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4201">
          <p15:clr>
            <a:srgbClr val="A4A3A4"/>
          </p15:clr>
        </p15:guide>
        <p15:guide id="4" orient="horz" pos="1071">
          <p15:clr>
            <a:srgbClr val="A4A3A4"/>
          </p15:clr>
        </p15:guide>
        <p15:guide id="5" orient="horz" pos="1797">
          <p15:clr>
            <a:srgbClr val="A4A3A4"/>
          </p15:clr>
        </p15:guide>
        <p15:guide id="6" orient="horz" pos="255">
          <p15:clr>
            <a:srgbClr val="A4A3A4"/>
          </p15:clr>
        </p15:guide>
        <p15:guide id="7" pos="2880">
          <p15:clr>
            <a:srgbClr val="A4A3A4"/>
          </p15:clr>
        </p15:guide>
        <p15:guide id="8" pos="113">
          <p15:clr>
            <a:srgbClr val="A4A3A4"/>
          </p15:clr>
        </p15:guide>
        <p15:guide id="9" pos="5647">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ata" initials="m" lastIdx="1" clrIdx="0"/>
  <p:cmAuthor id="1" name="IVC" initials="IVC"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EB6"/>
    <a:srgbClr val="333399"/>
    <a:srgbClr val="FFE7E7"/>
    <a:srgbClr val="1C1C1C"/>
    <a:srgbClr val="EBC8C7"/>
    <a:srgbClr val="D2DFEE"/>
    <a:srgbClr val="B6CBE4"/>
    <a:srgbClr val="85A7D1"/>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93733" autoAdjust="0"/>
  </p:normalViewPr>
  <p:slideViewPr>
    <p:cSldViewPr>
      <p:cViewPr>
        <p:scale>
          <a:sx n="100" d="100"/>
          <a:sy n="100" d="100"/>
        </p:scale>
        <p:origin x="604" y="-180"/>
      </p:cViewPr>
      <p:guideLst>
        <p:guide orient="horz" pos="2160"/>
        <p:guide orient="horz" pos="119"/>
        <p:guide orient="horz" pos="4201"/>
        <p:guide orient="horz" pos="1071"/>
        <p:guide orient="horz" pos="1797"/>
        <p:guide orient="horz" pos="255"/>
        <p:guide pos="2880"/>
        <p:guide pos="113"/>
        <p:guide pos="5647"/>
      </p:guideLst>
    </p:cSldViewPr>
  </p:slideViewPr>
  <p:outlineViewPr>
    <p:cViewPr>
      <p:scale>
        <a:sx n="33" d="100"/>
        <a:sy n="33" d="100"/>
      </p:scale>
      <p:origin x="0" y="-1028"/>
    </p:cViewPr>
  </p:outlineViewPr>
  <p:notesTextViewPr>
    <p:cViewPr>
      <p:scale>
        <a:sx n="100" d="100"/>
        <a:sy n="100" d="100"/>
      </p:scale>
      <p:origin x="0" y="0"/>
    </p:cViewPr>
  </p:notesTextViewPr>
  <p:sorterViewPr>
    <p:cViewPr varScale="1">
      <p:scale>
        <a:sx n="1" d="1"/>
        <a:sy n="1" d="1"/>
      </p:scale>
      <p:origin x="0" y="-11020"/>
    </p:cViewPr>
  </p:sorterViewPr>
  <p:notesViewPr>
    <p:cSldViewPr>
      <p:cViewPr varScale="1">
        <p:scale>
          <a:sx n="61" d="100"/>
          <a:sy n="61" d="100"/>
        </p:scale>
        <p:origin x="-2106" y="-102"/>
      </p:cViewPr>
      <p:guideLst>
        <p:guide orient="horz" pos="2122"/>
        <p:guide pos="3109"/>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notesMasters/notesMaster1.xml" Type="http://schemas.openxmlformats.org/officeDocument/2006/relationships/notesMaster"/><Relationship Id="rId43" Target="handoutMasters/handoutMaster1.xml" Type="http://schemas.openxmlformats.org/officeDocument/2006/relationships/handoutMaster"/><Relationship Id="rId44" Target="commentAuthors.xml" Type="http://schemas.openxmlformats.org/officeDocument/2006/relationships/commentAuthor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4275991" cy="336422"/>
          </a:xfrm>
          <a:prstGeom prst="rect">
            <a:avLst/>
          </a:prstGeom>
        </p:spPr>
        <p:txBody>
          <a:bodyPr vert="horz" lIns="91317" tIns="45659" rIns="91317" bIns="45659" rtlCol="0"/>
          <a:lstStyle>
            <a:lvl1pPr algn="l">
              <a:defRPr sz="1200">
                <a:ea typeface="ＭＳ Ｐゴシック" pitchFamily="50" charset="-128"/>
                <a:cs typeface="+mn-cs"/>
              </a:defRPr>
            </a:lvl1pPr>
          </a:lstStyle>
          <a:p>
            <a:pPr>
              <a:defRPr/>
            </a:pPr>
            <a:endParaRPr lang="ja-JP" altLang="en-US"/>
          </a:p>
        </p:txBody>
      </p:sp>
      <p:sp>
        <p:nvSpPr>
          <p:cNvPr id="3" name="日付プレースホルダ 2"/>
          <p:cNvSpPr>
            <a:spLocks noGrp="1"/>
          </p:cNvSpPr>
          <p:nvPr>
            <p:ph type="dt" sz="quarter" idx="1"/>
          </p:nvPr>
        </p:nvSpPr>
        <p:spPr>
          <a:xfrm>
            <a:off x="5590328" y="1"/>
            <a:ext cx="4273785" cy="336422"/>
          </a:xfrm>
          <a:prstGeom prst="rect">
            <a:avLst/>
          </a:prstGeom>
        </p:spPr>
        <p:txBody>
          <a:bodyPr vert="horz" lIns="91317" tIns="45659" rIns="91317" bIns="45659" rtlCol="0"/>
          <a:lstStyle>
            <a:lvl1pPr algn="r">
              <a:defRPr sz="1200">
                <a:ea typeface="ＭＳ Ｐゴシック" pitchFamily="50" charset="-128"/>
                <a:cs typeface="+mn-cs"/>
              </a:defRPr>
            </a:lvl1pPr>
          </a:lstStyle>
          <a:p>
            <a:pPr>
              <a:defRPr/>
            </a:pPr>
            <a:fld id="{62FE3A14-CA96-4A88-A9F1-54521A07182D}" type="datetimeFigureOut">
              <a:rPr lang="ja-JP" altLang="en-US"/>
              <a:pPr>
                <a:defRPr/>
              </a:pPr>
              <a:t>2025/3/7</a:t>
            </a:fld>
            <a:endParaRPr lang="ja-JP" altLang="en-US"/>
          </a:p>
        </p:txBody>
      </p:sp>
      <p:sp>
        <p:nvSpPr>
          <p:cNvPr id="4" name="フッター プレースホルダ 3"/>
          <p:cNvSpPr>
            <a:spLocks noGrp="1"/>
          </p:cNvSpPr>
          <p:nvPr>
            <p:ph type="ftr" sz="quarter" idx="2"/>
          </p:nvPr>
        </p:nvSpPr>
        <p:spPr>
          <a:xfrm>
            <a:off x="2" y="6398297"/>
            <a:ext cx="4275991" cy="336422"/>
          </a:xfrm>
          <a:prstGeom prst="rect">
            <a:avLst/>
          </a:prstGeom>
        </p:spPr>
        <p:txBody>
          <a:bodyPr vert="horz" lIns="91317" tIns="45659" rIns="91317" bIns="45659" rtlCol="0" anchor="b"/>
          <a:lstStyle>
            <a:lvl1pPr algn="l">
              <a:defRPr sz="1200">
                <a:ea typeface="ＭＳ Ｐゴシック" pitchFamily="50" charset="-128"/>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5590328" y="6398297"/>
            <a:ext cx="4273785" cy="336422"/>
          </a:xfrm>
          <a:prstGeom prst="rect">
            <a:avLst/>
          </a:prstGeom>
        </p:spPr>
        <p:txBody>
          <a:bodyPr vert="horz" lIns="91317" tIns="45659" rIns="91317" bIns="45659" rtlCol="0" anchor="b"/>
          <a:lstStyle>
            <a:lvl1pPr algn="r">
              <a:defRPr sz="1200">
                <a:ea typeface="ＭＳ Ｐゴシック" pitchFamily="50" charset="-128"/>
                <a:cs typeface="+mn-cs"/>
              </a:defRPr>
            </a:lvl1pPr>
          </a:lstStyle>
          <a:p>
            <a:pPr>
              <a:defRPr/>
            </a:pPr>
            <a:fld id="{E368A6ED-E07B-4B1A-A66F-9708D1EE8F57}" type="slidenum">
              <a:rPr lang="ja-JP" altLang="en-US"/>
              <a:pPr>
                <a:defRPr/>
              </a:pPr>
              <a:t>‹#›</a:t>
            </a:fld>
            <a:endParaRPr lang="ja-JP" altLang="en-US"/>
          </a:p>
        </p:txBody>
      </p:sp>
    </p:spTree>
    <p:extLst>
      <p:ext uri="{BB962C8B-B14F-4D97-AF65-F5344CB8AC3E}">
        <p14:creationId xmlns:p14="http://schemas.microsoft.com/office/powerpoint/2010/main" val="36911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1"/>
            <a:ext cx="4275991" cy="336422"/>
          </a:xfrm>
          <a:prstGeom prst="rect">
            <a:avLst/>
          </a:prstGeom>
          <a:noFill/>
          <a:ln w="9525">
            <a:noFill/>
            <a:miter lim="800000"/>
            <a:headEnd/>
            <a:tailEnd/>
          </a:ln>
          <a:effectLst/>
        </p:spPr>
        <p:txBody>
          <a:bodyPr vert="horz" wrap="square" lIns="91317" tIns="45659" rIns="91317" bIns="45659" numCol="1" anchor="t" anchorCtr="0" compatLnSpc="1">
            <a:prstTxWarp prst="textNoShape">
              <a:avLst/>
            </a:prstTxWarp>
          </a:bodyPr>
          <a:lstStyle>
            <a:lvl1pPr algn="l">
              <a:defRPr sz="1200">
                <a:latin typeface="Arial" charset="0"/>
                <a:ea typeface="ＭＳ Ｐゴシック" pitchFamily="50" charset="-128"/>
                <a:cs typeface="+mn-cs"/>
              </a:defRPr>
            </a:lvl1pPr>
          </a:lstStyle>
          <a:p>
            <a:pPr>
              <a:defRPr/>
            </a:pPr>
            <a:endParaRPr lang="en-US" altLang="ja-JP"/>
          </a:p>
        </p:txBody>
      </p:sp>
      <p:sp>
        <p:nvSpPr>
          <p:cNvPr id="65539" name="Rectangle 3"/>
          <p:cNvSpPr>
            <a:spLocks noGrp="1" noChangeArrowheads="1"/>
          </p:cNvSpPr>
          <p:nvPr>
            <p:ph type="dt" idx="1"/>
          </p:nvPr>
        </p:nvSpPr>
        <p:spPr bwMode="auto">
          <a:xfrm>
            <a:off x="5588121" y="1"/>
            <a:ext cx="4275991" cy="336422"/>
          </a:xfrm>
          <a:prstGeom prst="rect">
            <a:avLst/>
          </a:prstGeom>
          <a:noFill/>
          <a:ln w="9525">
            <a:noFill/>
            <a:miter lim="800000"/>
            <a:headEnd/>
            <a:tailEnd/>
          </a:ln>
          <a:effectLst/>
        </p:spPr>
        <p:txBody>
          <a:bodyPr vert="horz" wrap="square" lIns="91317" tIns="45659" rIns="91317" bIns="45659"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16388" name="Rectangle 4"/>
          <p:cNvSpPr>
            <a:spLocks noGrp="1" noRot="1" noChangeAspect="1" noChangeArrowheads="1" noTextEdit="1"/>
          </p:cNvSpPr>
          <p:nvPr>
            <p:ph type="sldImg" idx="2"/>
          </p:nvPr>
        </p:nvSpPr>
        <p:spPr bwMode="auto">
          <a:xfrm>
            <a:off x="3248025" y="504825"/>
            <a:ext cx="3373438" cy="2528888"/>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85751" y="3199148"/>
            <a:ext cx="7894814" cy="3030937"/>
          </a:xfrm>
          <a:prstGeom prst="rect">
            <a:avLst/>
          </a:prstGeom>
          <a:noFill/>
          <a:ln w="9525">
            <a:noFill/>
            <a:miter lim="800000"/>
            <a:headEnd/>
            <a:tailEnd/>
          </a:ln>
          <a:effectLst/>
        </p:spPr>
        <p:txBody>
          <a:bodyPr vert="horz" wrap="square" lIns="91317" tIns="45659" rIns="91317" bIns="4565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5542" name="Rectangle 6"/>
          <p:cNvSpPr>
            <a:spLocks noGrp="1" noChangeArrowheads="1"/>
          </p:cNvSpPr>
          <p:nvPr>
            <p:ph type="ftr" sz="quarter" idx="4"/>
          </p:nvPr>
        </p:nvSpPr>
        <p:spPr bwMode="auto">
          <a:xfrm>
            <a:off x="2" y="6398297"/>
            <a:ext cx="4275991" cy="336422"/>
          </a:xfrm>
          <a:prstGeom prst="rect">
            <a:avLst/>
          </a:prstGeom>
          <a:noFill/>
          <a:ln w="9525">
            <a:noFill/>
            <a:miter lim="800000"/>
            <a:headEnd/>
            <a:tailEnd/>
          </a:ln>
          <a:effectLst/>
        </p:spPr>
        <p:txBody>
          <a:bodyPr vert="horz" wrap="square" lIns="91317" tIns="45659" rIns="91317" bIns="45659" numCol="1" anchor="b" anchorCtr="0" compatLnSpc="1">
            <a:prstTxWarp prst="textNoShape">
              <a:avLst/>
            </a:prstTxWarp>
          </a:bodyPr>
          <a:lstStyle>
            <a:lvl1pPr algn="l">
              <a:defRPr sz="1200">
                <a:latin typeface="Arial" charset="0"/>
                <a:ea typeface="ＭＳ Ｐゴシック" pitchFamily="50" charset="-128"/>
                <a:cs typeface="+mn-cs"/>
              </a:defRPr>
            </a:lvl1pPr>
          </a:lstStyle>
          <a:p>
            <a:pPr>
              <a:defRPr/>
            </a:pPr>
            <a:endParaRPr lang="en-US" altLang="ja-JP"/>
          </a:p>
        </p:txBody>
      </p:sp>
      <p:sp>
        <p:nvSpPr>
          <p:cNvPr id="65543" name="Rectangle 7"/>
          <p:cNvSpPr>
            <a:spLocks noGrp="1" noChangeArrowheads="1"/>
          </p:cNvSpPr>
          <p:nvPr>
            <p:ph type="sldNum" sz="quarter" idx="5"/>
          </p:nvPr>
        </p:nvSpPr>
        <p:spPr bwMode="auto">
          <a:xfrm>
            <a:off x="5588121" y="6398297"/>
            <a:ext cx="4275991" cy="336422"/>
          </a:xfrm>
          <a:prstGeom prst="rect">
            <a:avLst/>
          </a:prstGeom>
          <a:noFill/>
          <a:ln w="9525">
            <a:noFill/>
            <a:miter lim="800000"/>
            <a:headEnd/>
            <a:tailEnd/>
          </a:ln>
          <a:effectLst/>
        </p:spPr>
        <p:txBody>
          <a:bodyPr vert="horz" wrap="square" lIns="91317" tIns="45659" rIns="91317" bIns="45659" numCol="1" anchor="b" anchorCtr="0" compatLnSpc="1">
            <a:prstTxWarp prst="textNoShape">
              <a:avLst/>
            </a:prstTxWarp>
          </a:bodyPr>
          <a:lstStyle>
            <a:lvl1pPr algn="r">
              <a:defRPr sz="1200">
                <a:latin typeface="Arial" charset="0"/>
                <a:ea typeface="ＭＳ Ｐゴシック" pitchFamily="50" charset="-128"/>
                <a:cs typeface="+mn-cs"/>
              </a:defRPr>
            </a:lvl1pPr>
          </a:lstStyle>
          <a:p>
            <a:pPr>
              <a:defRPr/>
            </a:pPr>
            <a:fld id="{97148411-97A2-4D23-9669-CFB458EBA0B0}" type="slidenum">
              <a:rPr lang="en-US" altLang="ja-JP"/>
              <a:pPr>
                <a:defRPr/>
              </a:pPr>
              <a:t>‹#›</a:t>
            </a:fld>
            <a:endParaRPr lang="en-US" altLang="ja-JP" dirty="0"/>
          </a:p>
        </p:txBody>
      </p:sp>
    </p:spTree>
    <p:extLst>
      <p:ext uri="{BB962C8B-B14F-4D97-AF65-F5344CB8AC3E}">
        <p14:creationId xmlns:p14="http://schemas.microsoft.com/office/powerpoint/2010/main" val="1028317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altLang="ja-JP" dirty="0"/>
          </a:p>
        </p:txBody>
      </p:sp>
    </p:spTree>
    <p:extLst>
      <p:ext uri="{BB962C8B-B14F-4D97-AF65-F5344CB8AC3E}">
        <p14:creationId xmlns:p14="http://schemas.microsoft.com/office/powerpoint/2010/main" val="180565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noTextEdit="1"/>
          </p:cNvSpPr>
          <p:nvPr>
            <p:ph type="sldImg"/>
          </p:nvPr>
        </p:nvSpPr>
        <p:spPr>
          <a:ln/>
        </p:spPr>
      </p:sp>
      <p:sp>
        <p:nvSpPr>
          <p:cNvPr id="34818" name="ノート プレースホルダ 2"/>
          <p:cNvSpPr>
            <a:spLocks noGrp="1"/>
          </p:cNvSpPr>
          <p:nvPr>
            <p:ph type="body" idx="1"/>
          </p:nvPr>
        </p:nvSpPr>
        <p:spPr>
          <a:noFill/>
          <a:ln/>
        </p:spPr>
        <p:txBody>
          <a:bodyPr/>
          <a:lstStyle/>
          <a:p>
            <a:pPr eaLnBrk="1" hangingPunct="1">
              <a:spcBef>
                <a:spcPct val="0"/>
              </a:spcBef>
            </a:pPr>
            <a:endParaRPr lang="ja-JP" altLang="en-US" dirty="0"/>
          </a:p>
        </p:txBody>
      </p:sp>
      <p:sp>
        <p:nvSpPr>
          <p:cNvPr id="17411" name="スライド番号プレースホルダ 3"/>
          <p:cNvSpPr>
            <a:spLocks noGrp="1"/>
          </p:cNvSpPr>
          <p:nvPr>
            <p:ph type="sldNum" sz="quarter" idx="5"/>
          </p:nvPr>
        </p:nvSpPr>
        <p:spPr/>
        <p:txBody>
          <a:bodyPr/>
          <a:lstStyle/>
          <a:p>
            <a:pPr>
              <a:defRPr/>
            </a:pPr>
            <a:fld id="{0DA335A0-A885-4360-B8F7-314A6973AF2F}" type="slidenum">
              <a:rPr lang="ja-JP" altLang="en-US"/>
              <a:pPr>
                <a:defRPr/>
              </a:pPr>
              <a:t>9</a:t>
            </a:fld>
            <a:endParaRPr lang="en-US" altLang="ja-JP"/>
          </a:p>
        </p:txBody>
      </p:sp>
    </p:spTree>
    <p:extLst>
      <p:ext uri="{BB962C8B-B14F-4D97-AF65-F5344CB8AC3E}">
        <p14:creationId xmlns:p14="http://schemas.microsoft.com/office/powerpoint/2010/main" val="334207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 1"/>
          <p:cNvSpPr>
            <a:spLocks noGrp="1" noRot="1" noChangeAspect="1"/>
          </p:cNvSpPr>
          <p:nvPr>
            <p:ph type="sldImg"/>
          </p:nvPr>
        </p:nvSpPr>
        <p:spPr>
          <a:ln/>
        </p:spPr>
      </p:sp>
      <p:sp>
        <p:nvSpPr>
          <p:cNvPr id="36866" name="ノート プレースホルダ 2"/>
          <p:cNvSpPr>
            <a:spLocks noGrp="1"/>
          </p:cNvSpPr>
          <p:nvPr>
            <p:ph type="body" idx="1"/>
          </p:nvPr>
        </p:nvSpPr>
        <p:spPr>
          <a:noFill/>
          <a:ln/>
        </p:spPr>
        <p:txBody>
          <a:bodyPr/>
          <a:lstStyle/>
          <a:p>
            <a:endParaRPr lang="en-US" altLang="ja-JP"/>
          </a:p>
        </p:txBody>
      </p:sp>
      <p:sp>
        <p:nvSpPr>
          <p:cNvPr id="4" name="スライド番号プレースホルダ 3"/>
          <p:cNvSpPr>
            <a:spLocks noGrp="1"/>
          </p:cNvSpPr>
          <p:nvPr>
            <p:ph type="sldNum" sz="quarter" idx="5"/>
          </p:nvPr>
        </p:nvSpPr>
        <p:spPr/>
        <p:txBody>
          <a:bodyPr/>
          <a:lstStyle/>
          <a:p>
            <a:pPr>
              <a:defRPr/>
            </a:pPr>
            <a:fld id="{C9ED0AA1-0E9B-40F4-9A31-1E732804E282}" type="slidenum">
              <a:rPr lang="en-US" altLang="ja-JP" smtClean="0"/>
              <a:pPr>
                <a:defRPr/>
              </a:pPr>
              <a:t>10</a:t>
            </a:fld>
            <a:endParaRPr lang="en-US" altLang="ja-JP" dirty="0"/>
          </a:p>
        </p:txBody>
      </p:sp>
    </p:spTree>
    <p:extLst>
      <p:ext uri="{BB962C8B-B14F-4D97-AF65-F5344CB8AC3E}">
        <p14:creationId xmlns:p14="http://schemas.microsoft.com/office/powerpoint/2010/main" val="354095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 1"/>
          <p:cNvSpPr>
            <a:spLocks noGrp="1" noRot="1" noChangeAspect="1"/>
          </p:cNvSpPr>
          <p:nvPr>
            <p:ph type="sldImg"/>
          </p:nvPr>
        </p:nvSpPr>
        <p:spPr>
          <a:ln/>
        </p:spPr>
      </p:sp>
      <p:sp>
        <p:nvSpPr>
          <p:cNvPr id="38914" name="ノート プレースホルダ 2"/>
          <p:cNvSpPr>
            <a:spLocks noGrp="1"/>
          </p:cNvSpPr>
          <p:nvPr>
            <p:ph type="body" idx="1"/>
          </p:nvPr>
        </p:nvSpPr>
        <p:spPr>
          <a:noFill/>
          <a:ln/>
        </p:spPr>
        <p:txBody>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F274C37C-B13D-4873-B027-C5AB3AD63017}" type="slidenum">
              <a:rPr lang="en-US" altLang="ja-JP" smtClean="0"/>
              <a:pPr>
                <a:defRPr/>
              </a:pPr>
              <a:t>11</a:t>
            </a:fld>
            <a:endParaRPr lang="en-US" altLang="ja-JP" dirty="0"/>
          </a:p>
        </p:txBody>
      </p:sp>
    </p:spTree>
    <p:extLst>
      <p:ext uri="{BB962C8B-B14F-4D97-AF65-F5344CB8AC3E}">
        <p14:creationId xmlns:p14="http://schemas.microsoft.com/office/powerpoint/2010/main" val="112978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 1"/>
          <p:cNvSpPr>
            <a:spLocks noGrp="1" noRot="1" noChangeAspect="1"/>
          </p:cNvSpPr>
          <p:nvPr>
            <p:ph type="sldImg"/>
          </p:nvPr>
        </p:nvSpPr>
        <p:spPr>
          <a:ln/>
        </p:spPr>
      </p:sp>
      <p:sp>
        <p:nvSpPr>
          <p:cNvPr id="40962" name="ノート プレースホルダ 2"/>
          <p:cNvSpPr>
            <a:spLocks noGrp="1"/>
          </p:cNvSpPr>
          <p:nvPr>
            <p:ph type="body" idx="1"/>
          </p:nvPr>
        </p:nvSpPr>
        <p:spPr>
          <a:noFill/>
          <a:ln/>
        </p:spPr>
        <p:txBody>
          <a:bodyPr/>
          <a:lstStyle/>
          <a:p>
            <a:endParaRPr lang="en-US" altLang="ja-JP" dirty="0"/>
          </a:p>
          <a:p>
            <a:r>
              <a:rPr lang="ja-JP" altLang="en-US" dirty="0"/>
              <a:t>　</a:t>
            </a:r>
          </a:p>
        </p:txBody>
      </p:sp>
      <p:sp>
        <p:nvSpPr>
          <p:cNvPr id="4" name="スライド番号プレースホルダ 3"/>
          <p:cNvSpPr>
            <a:spLocks noGrp="1"/>
          </p:cNvSpPr>
          <p:nvPr>
            <p:ph type="sldNum" sz="quarter" idx="5"/>
          </p:nvPr>
        </p:nvSpPr>
        <p:spPr/>
        <p:txBody>
          <a:bodyPr/>
          <a:lstStyle/>
          <a:p>
            <a:pPr>
              <a:defRPr/>
            </a:pPr>
            <a:fld id="{D886071A-40F2-4936-BB78-AB4A69C091E4}" type="slidenum">
              <a:rPr lang="en-US" altLang="ja-JP" smtClean="0"/>
              <a:pPr>
                <a:defRPr/>
              </a:pPr>
              <a:t>12</a:t>
            </a:fld>
            <a:endParaRPr lang="en-US" altLang="ja-JP" dirty="0"/>
          </a:p>
        </p:txBody>
      </p:sp>
    </p:spTree>
    <p:extLst>
      <p:ext uri="{BB962C8B-B14F-4D97-AF65-F5344CB8AC3E}">
        <p14:creationId xmlns:p14="http://schemas.microsoft.com/office/powerpoint/2010/main" val="2363391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F0CA9-3316-62ED-2630-0E0CBA78D271}"/>
            </a:ext>
          </a:extLst>
        </p:cNvPr>
        <p:cNvGrpSpPr/>
        <p:nvPr/>
      </p:nvGrpSpPr>
      <p:grpSpPr>
        <a:xfrm>
          <a:off x="0" y="0"/>
          <a:ext cx="0" cy="0"/>
          <a:chOff x="0" y="0"/>
          <a:chExt cx="0" cy="0"/>
        </a:xfrm>
      </p:grpSpPr>
      <p:sp>
        <p:nvSpPr>
          <p:cNvPr id="43009" name="スライド イメージ プレースホルダ 1">
            <a:extLst>
              <a:ext uri="{FF2B5EF4-FFF2-40B4-BE49-F238E27FC236}">
                <a16:creationId xmlns:a16="http://schemas.microsoft.com/office/drawing/2014/main" id="{1F972FEB-38F4-8FC3-B3AB-603C07CA2FAD}"/>
              </a:ext>
            </a:extLst>
          </p:cNvPr>
          <p:cNvSpPr>
            <a:spLocks noGrp="1" noRot="1" noChangeAspect="1"/>
          </p:cNvSpPr>
          <p:nvPr>
            <p:ph type="sldImg"/>
          </p:nvPr>
        </p:nvSpPr>
        <p:spPr>
          <a:ln/>
        </p:spPr>
      </p:sp>
      <p:sp>
        <p:nvSpPr>
          <p:cNvPr id="43010" name="ノート プレースホルダ 2">
            <a:extLst>
              <a:ext uri="{FF2B5EF4-FFF2-40B4-BE49-F238E27FC236}">
                <a16:creationId xmlns:a16="http://schemas.microsoft.com/office/drawing/2014/main" id="{B2694651-4D0A-9ACF-46E4-5A094177B3CA}"/>
              </a:ext>
            </a:extLst>
          </p:cNvPr>
          <p:cNvSpPr>
            <a:spLocks noGrp="1"/>
          </p:cNvSpPr>
          <p:nvPr>
            <p:ph type="body" idx="1"/>
          </p:nvPr>
        </p:nvSpPr>
        <p:spPr>
          <a:noFill/>
          <a:ln/>
        </p:spPr>
        <p:txBody>
          <a:bodyPr/>
          <a:lstStyle/>
          <a:p>
            <a:endParaRPr lang="en-US" altLang="ja-JP" dirty="0"/>
          </a:p>
        </p:txBody>
      </p:sp>
      <p:sp>
        <p:nvSpPr>
          <p:cNvPr id="4" name="スライド番号プレースホルダ 3">
            <a:extLst>
              <a:ext uri="{FF2B5EF4-FFF2-40B4-BE49-F238E27FC236}">
                <a16:creationId xmlns:a16="http://schemas.microsoft.com/office/drawing/2014/main" id="{ECBBD5AF-46F4-AA1B-A2D0-21041D8FB04B}"/>
              </a:ext>
            </a:extLst>
          </p:cNvPr>
          <p:cNvSpPr>
            <a:spLocks noGrp="1"/>
          </p:cNvSpPr>
          <p:nvPr>
            <p:ph type="sldNum" sz="quarter" idx="5"/>
          </p:nvPr>
        </p:nvSpPr>
        <p:spPr/>
        <p:txBody>
          <a:bodyPr/>
          <a:lstStyle/>
          <a:p>
            <a:pPr>
              <a:defRPr/>
            </a:pPr>
            <a:fld id="{29D12F3A-1DA1-4BB7-8ED6-2B361D7A4FD2}" type="slidenum">
              <a:rPr lang="en-US" altLang="ja-JP" smtClean="0"/>
              <a:pPr>
                <a:defRPr/>
              </a:pPr>
              <a:t>13</a:t>
            </a:fld>
            <a:endParaRPr lang="en-US" altLang="ja-JP" dirty="0"/>
          </a:p>
        </p:txBody>
      </p:sp>
    </p:spTree>
    <p:extLst>
      <p:ext uri="{BB962C8B-B14F-4D97-AF65-F5344CB8AC3E}">
        <p14:creationId xmlns:p14="http://schemas.microsoft.com/office/powerpoint/2010/main" val="204210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 イメージ プレースホルダ 1"/>
          <p:cNvSpPr>
            <a:spLocks noGrp="1" noRot="1" noChangeAspect="1"/>
          </p:cNvSpPr>
          <p:nvPr>
            <p:ph type="sldImg"/>
          </p:nvPr>
        </p:nvSpPr>
        <p:spPr>
          <a:ln/>
        </p:spPr>
      </p:sp>
      <p:sp>
        <p:nvSpPr>
          <p:cNvPr id="43010" name="ノート プレースホルダ 2"/>
          <p:cNvSpPr>
            <a:spLocks noGrp="1"/>
          </p:cNvSpPr>
          <p:nvPr>
            <p:ph type="body" idx="1"/>
          </p:nvPr>
        </p:nvSpPr>
        <p:spPr>
          <a:noFill/>
          <a:ln/>
        </p:spPr>
        <p:txBody>
          <a:bodyPr/>
          <a:lstStyle/>
          <a:p>
            <a:endParaRPr lang="en-US" altLang="ja-JP" dirty="0"/>
          </a:p>
        </p:txBody>
      </p:sp>
      <p:sp>
        <p:nvSpPr>
          <p:cNvPr id="4" name="スライド番号プレースホルダ 3"/>
          <p:cNvSpPr>
            <a:spLocks noGrp="1"/>
          </p:cNvSpPr>
          <p:nvPr>
            <p:ph type="sldNum" sz="quarter" idx="5"/>
          </p:nvPr>
        </p:nvSpPr>
        <p:spPr/>
        <p:txBody>
          <a:bodyPr/>
          <a:lstStyle/>
          <a:p>
            <a:pPr>
              <a:defRPr/>
            </a:pPr>
            <a:fld id="{29D12F3A-1DA1-4BB7-8ED6-2B361D7A4FD2}" type="slidenum">
              <a:rPr lang="en-US" altLang="ja-JP" smtClean="0"/>
              <a:pPr>
                <a:defRPr/>
              </a:pPr>
              <a:t>14</a:t>
            </a:fld>
            <a:endParaRPr lang="en-US" altLang="ja-JP" dirty="0"/>
          </a:p>
        </p:txBody>
      </p:sp>
    </p:spTree>
    <p:extLst>
      <p:ext uri="{BB962C8B-B14F-4D97-AF65-F5344CB8AC3E}">
        <p14:creationId xmlns:p14="http://schemas.microsoft.com/office/powerpoint/2010/main" val="2159180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 1"/>
          <p:cNvSpPr>
            <a:spLocks noGrp="1" noRot="1" noChangeAspect="1"/>
          </p:cNvSpPr>
          <p:nvPr>
            <p:ph type="sldImg"/>
          </p:nvPr>
        </p:nvSpPr>
        <p:spPr>
          <a:ln/>
        </p:spPr>
      </p:sp>
      <p:sp>
        <p:nvSpPr>
          <p:cNvPr id="45058" name="ノート プレースホルダ 2"/>
          <p:cNvSpPr>
            <a:spLocks noGrp="1"/>
          </p:cNvSpPr>
          <p:nvPr>
            <p:ph type="body" idx="1"/>
          </p:nvPr>
        </p:nvSpPr>
        <p:spPr>
          <a:noFill/>
          <a:ln/>
        </p:spPr>
        <p:txBody>
          <a:bodyPr/>
          <a:lstStyle/>
          <a:p>
            <a:endParaRPr lang="en-US" altLang="ja-JP" dirty="0"/>
          </a:p>
          <a:p>
            <a:endParaRPr lang="ja-JP" altLang="en-US" dirty="0"/>
          </a:p>
          <a:p>
            <a:endParaRPr lang="ja-JP" altLang="en-US" dirty="0"/>
          </a:p>
        </p:txBody>
      </p:sp>
      <p:sp>
        <p:nvSpPr>
          <p:cNvPr id="4" name="スライド番号プレースホルダ 3"/>
          <p:cNvSpPr>
            <a:spLocks noGrp="1"/>
          </p:cNvSpPr>
          <p:nvPr>
            <p:ph type="sldNum" sz="quarter" idx="5"/>
          </p:nvPr>
        </p:nvSpPr>
        <p:spPr/>
        <p:txBody>
          <a:bodyPr/>
          <a:lstStyle/>
          <a:p>
            <a:pPr>
              <a:defRPr/>
            </a:pPr>
            <a:fld id="{10836732-6E42-4FAE-BC41-C000CDE76C4B}" type="slidenum">
              <a:rPr lang="en-US" altLang="ja-JP" smtClean="0"/>
              <a:pPr>
                <a:defRPr/>
              </a:pPr>
              <a:t>15</a:t>
            </a:fld>
            <a:endParaRPr lang="en-US" altLang="ja-JP" dirty="0"/>
          </a:p>
        </p:txBody>
      </p:sp>
    </p:spTree>
    <p:extLst>
      <p:ext uri="{BB962C8B-B14F-4D97-AF65-F5344CB8AC3E}">
        <p14:creationId xmlns:p14="http://schemas.microsoft.com/office/powerpoint/2010/main" val="185631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 イメージ プレースホルダ 1"/>
          <p:cNvSpPr>
            <a:spLocks noGrp="1" noRot="1" noChangeAspect="1"/>
          </p:cNvSpPr>
          <p:nvPr>
            <p:ph type="sldImg"/>
          </p:nvPr>
        </p:nvSpPr>
        <p:spPr>
          <a:ln/>
        </p:spPr>
      </p:sp>
      <p:sp>
        <p:nvSpPr>
          <p:cNvPr id="45058" name="ノート プレースホルダ 2"/>
          <p:cNvSpPr>
            <a:spLocks noGrp="1"/>
          </p:cNvSpPr>
          <p:nvPr>
            <p:ph type="body" idx="1"/>
          </p:nvPr>
        </p:nvSpPr>
        <p:spPr>
          <a:noFill/>
          <a:ln/>
        </p:spPr>
        <p:txBody>
          <a:bodyPr/>
          <a:lstStyle/>
          <a:p>
            <a:endParaRPr lang="en-US" altLang="ja-JP" dirty="0"/>
          </a:p>
          <a:p>
            <a:endParaRPr lang="ja-JP" altLang="en-US" dirty="0"/>
          </a:p>
          <a:p>
            <a:endParaRPr lang="ja-JP" altLang="en-US" dirty="0"/>
          </a:p>
        </p:txBody>
      </p:sp>
      <p:sp>
        <p:nvSpPr>
          <p:cNvPr id="4" name="スライド番号プレースホルダ 3"/>
          <p:cNvSpPr>
            <a:spLocks noGrp="1"/>
          </p:cNvSpPr>
          <p:nvPr>
            <p:ph type="sldNum" sz="quarter" idx="5"/>
          </p:nvPr>
        </p:nvSpPr>
        <p:spPr/>
        <p:txBody>
          <a:bodyPr/>
          <a:lstStyle/>
          <a:p>
            <a:pPr>
              <a:defRPr/>
            </a:pPr>
            <a:fld id="{10836732-6E42-4FAE-BC41-C000CDE76C4B}" type="slidenum">
              <a:rPr lang="en-US" altLang="ja-JP" smtClean="0"/>
              <a:pPr>
                <a:defRPr/>
              </a:pPr>
              <a:t>16</a:t>
            </a:fld>
            <a:endParaRPr lang="en-US" altLang="ja-JP" dirty="0"/>
          </a:p>
        </p:txBody>
      </p:sp>
    </p:spTree>
    <p:extLst>
      <p:ext uri="{BB962C8B-B14F-4D97-AF65-F5344CB8AC3E}">
        <p14:creationId xmlns:p14="http://schemas.microsoft.com/office/powerpoint/2010/main" val="247551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noTextEdit="1"/>
          </p:cNvSpPr>
          <p:nvPr>
            <p:ph type="sldImg"/>
          </p:nvPr>
        </p:nvSpPr>
        <p:spPr>
          <a:xfrm>
            <a:off x="3251200" y="506413"/>
            <a:ext cx="3367088" cy="2525712"/>
          </a:xfrm>
          <a:ln/>
        </p:spPr>
      </p:sp>
      <p:sp>
        <p:nvSpPr>
          <p:cNvPr id="30722" name="ノート プレースホルダ 2"/>
          <p:cNvSpPr>
            <a:spLocks noGrp="1"/>
          </p:cNvSpPr>
          <p:nvPr>
            <p:ph type="body" idx="1"/>
          </p:nvPr>
        </p:nvSpPr>
        <p:spPr>
          <a:noFill/>
          <a:ln/>
        </p:spPr>
        <p:txBody>
          <a:bodyPr/>
          <a:lstStyle/>
          <a:p>
            <a:endParaRPr lang="en-US" altLang="ja-JP" dirty="0"/>
          </a:p>
        </p:txBody>
      </p:sp>
      <p:sp>
        <p:nvSpPr>
          <p:cNvPr id="20483" name="スライド番号プレースホルダー 1"/>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29345B-5E99-47D9-B152-AA299427D556}" type="slidenum">
              <a:rPr kumimoji="1" lang="ja-JP"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83080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 イメージ プレースホルダ 1"/>
          <p:cNvSpPr>
            <a:spLocks noGrp="1" noRot="1" noChangeAspect="1"/>
          </p:cNvSpPr>
          <p:nvPr>
            <p:ph type="sldImg"/>
          </p:nvPr>
        </p:nvSpPr>
        <p:spPr>
          <a:ln/>
        </p:spPr>
      </p:sp>
      <p:sp>
        <p:nvSpPr>
          <p:cNvPr id="47106" name="ノート プレースホルダ 2"/>
          <p:cNvSpPr>
            <a:spLocks noGrp="1"/>
          </p:cNvSpPr>
          <p:nvPr>
            <p:ph type="body" idx="1"/>
          </p:nvPr>
        </p:nvSpPr>
        <p:spPr>
          <a:noFill/>
          <a:ln/>
        </p:spPr>
        <p:txBody>
          <a:bodyPr/>
          <a:lstStyle/>
          <a:p>
            <a:endParaRPr lang="ja-JP" altLang="en-US" dirty="0"/>
          </a:p>
        </p:txBody>
      </p:sp>
      <p:sp>
        <p:nvSpPr>
          <p:cNvPr id="4" name="スライド番号プレースホルダ 3"/>
          <p:cNvSpPr>
            <a:spLocks noGrp="1"/>
          </p:cNvSpPr>
          <p:nvPr>
            <p:ph type="sldNum" sz="quarter" idx="5"/>
          </p:nvPr>
        </p:nvSpPr>
        <p:spPr/>
        <p:txBody>
          <a:bodyPr/>
          <a:lstStyle/>
          <a:p>
            <a:pPr>
              <a:defRPr/>
            </a:pPr>
            <a:fld id="{103A5916-8BDF-45A8-A4B7-3DB5EC236371}" type="slidenum">
              <a:rPr lang="en-US" altLang="ja-JP" smtClean="0"/>
              <a:pPr>
                <a:defRPr/>
              </a:pPr>
              <a:t>18</a:t>
            </a:fld>
            <a:endParaRPr lang="en-US" altLang="ja-JP" dirty="0"/>
          </a:p>
        </p:txBody>
      </p:sp>
    </p:spTree>
    <p:extLst>
      <p:ext uri="{BB962C8B-B14F-4D97-AF65-F5344CB8AC3E}">
        <p14:creationId xmlns:p14="http://schemas.microsoft.com/office/powerpoint/2010/main" val="239206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a:ln/>
        </p:spPr>
      </p:sp>
      <p:sp>
        <p:nvSpPr>
          <p:cNvPr id="21506" name="ノート プレースホルダー 2"/>
          <p:cNvSpPr>
            <a:spLocks noGrp="1"/>
          </p:cNvSpPr>
          <p:nvPr>
            <p:ph type="body" idx="1"/>
          </p:nvPr>
        </p:nvSpPr>
        <p:spPr>
          <a:noFill/>
          <a:ln/>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A60D4CAC-272C-44D1-9AC8-B8EAEB1703AB}" type="slidenum">
              <a:rPr lang="en-US" altLang="ja-JP" smtClean="0"/>
              <a:pPr>
                <a:defRPr/>
              </a:pPr>
              <a:t>1</a:t>
            </a:fld>
            <a:endParaRPr lang="en-US" altLang="ja-JP" dirty="0"/>
          </a:p>
        </p:txBody>
      </p:sp>
    </p:spTree>
    <p:extLst>
      <p:ext uri="{BB962C8B-B14F-4D97-AF65-F5344CB8AC3E}">
        <p14:creationId xmlns:p14="http://schemas.microsoft.com/office/powerpoint/2010/main" val="4042018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 1"/>
          <p:cNvSpPr>
            <a:spLocks noGrp="1" noRot="1" noChangeAspect="1"/>
          </p:cNvSpPr>
          <p:nvPr>
            <p:ph type="sldImg"/>
          </p:nvPr>
        </p:nvSpPr>
        <p:spPr>
          <a:ln/>
        </p:spPr>
      </p:sp>
      <p:sp>
        <p:nvSpPr>
          <p:cNvPr id="49154" name="ノート プレースホルダ 2"/>
          <p:cNvSpPr>
            <a:spLocks noGrp="1"/>
          </p:cNvSpPr>
          <p:nvPr>
            <p:ph type="body" idx="1"/>
          </p:nvPr>
        </p:nvSpPr>
        <p:spPr>
          <a:noFill/>
          <a:ln/>
        </p:spPr>
        <p:txBody>
          <a:bodyPr/>
          <a:lstStyle/>
          <a:p>
            <a:endParaRPr lang="en-US" altLang="ja-JP" dirty="0"/>
          </a:p>
        </p:txBody>
      </p:sp>
      <p:sp>
        <p:nvSpPr>
          <p:cNvPr id="4" name="スライド番号プレースホルダ 3"/>
          <p:cNvSpPr>
            <a:spLocks noGrp="1"/>
          </p:cNvSpPr>
          <p:nvPr>
            <p:ph type="sldNum" sz="quarter" idx="5"/>
          </p:nvPr>
        </p:nvSpPr>
        <p:spPr/>
        <p:txBody>
          <a:bodyPr/>
          <a:lstStyle/>
          <a:p>
            <a:pPr>
              <a:defRPr/>
            </a:pPr>
            <a:fld id="{9D1B191A-FC3C-4E41-AA84-A560C3E70AE9}" type="slidenum">
              <a:rPr lang="en-US" altLang="ja-JP" smtClean="0"/>
              <a:pPr>
                <a:defRPr/>
              </a:pPr>
              <a:t>19</a:t>
            </a:fld>
            <a:endParaRPr lang="en-US" altLang="ja-JP" dirty="0"/>
          </a:p>
        </p:txBody>
      </p:sp>
    </p:spTree>
    <p:extLst>
      <p:ext uri="{BB962C8B-B14F-4D97-AF65-F5344CB8AC3E}">
        <p14:creationId xmlns:p14="http://schemas.microsoft.com/office/powerpoint/2010/main" val="873068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148411-97A2-4D23-9669-CFB458EBA0B0}" type="slidenum">
              <a:rPr lang="en-US" altLang="ja-JP" smtClean="0"/>
              <a:pPr>
                <a:defRPr/>
              </a:pPr>
              <a:t>20</a:t>
            </a:fld>
            <a:endParaRPr lang="en-US" altLang="ja-JP" dirty="0"/>
          </a:p>
        </p:txBody>
      </p:sp>
    </p:spTree>
    <p:extLst>
      <p:ext uri="{BB962C8B-B14F-4D97-AF65-F5344CB8AC3E}">
        <p14:creationId xmlns:p14="http://schemas.microsoft.com/office/powerpoint/2010/main" val="407580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148411-97A2-4D23-9669-CFB458EBA0B0}" type="slidenum">
              <a:rPr lang="en-US" altLang="ja-JP" smtClean="0"/>
              <a:pPr>
                <a:defRPr/>
              </a:pPr>
              <a:t>21</a:t>
            </a:fld>
            <a:endParaRPr lang="en-US" altLang="ja-JP" dirty="0"/>
          </a:p>
        </p:txBody>
      </p:sp>
    </p:spTree>
    <p:extLst>
      <p:ext uri="{BB962C8B-B14F-4D97-AF65-F5344CB8AC3E}">
        <p14:creationId xmlns:p14="http://schemas.microsoft.com/office/powerpoint/2010/main" val="4235001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148411-97A2-4D23-9669-CFB458EBA0B0}" type="slidenum">
              <a:rPr lang="en-US" altLang="ja-JP" smtClean="0"/>
              <a:pPr>
                <a:defRPr/>
              </a:pPr>
              <a:t>22</a:t>
            </a:fld>
            <a:endParaRPr lang="en-US" altLang="ja-JP" dirty="0"/>
          </a:p>
        </p:txBody>
      </p:sp>
    </p:spTree>
    <p:extLst>
      <p:ext uri="{BB962C8B-B14F-4D97-AF65-F5344CB8AC3E}">
        <p14:creationId xmlns:p14="http://schemas.microsoft.com/office/powerpoint/2010/main" val="3221406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148411-97A2-4D23-9669-CFB458EBA0B0}" type="slidenum">
              <a:rPr lang="en-US" altLang="ja-JP" smtClean="0"/>
              <a:pPr>
                <a:defRPr/>
              </a:pPr>
              <a:t>23</a:t>
            </a:fld>
            <a:endParaRPr lang="en-US" altLang="ja-JP" dirty="0"/>
          </a:p>
        </p:txBody>
      </p:sp>
    </p:spTree>
    <p:extLst>
      <p:ext uri="{BB962C8B-B14F-4D97-AF65-F5344CB8AC3E}">
        <p14:creationId xmlns:p14="http://schemas.microsoft.com/office/powerpoint/2010/main" val="3971668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 1"/>
          <p:cNvSpPr>
            <a:spLocks noGrp="1" noRot="1" noChangeAspect="1"/>
          </p:cNvSpPr>
          <p:nvPr>
            <p:ph type="sldImg"/>
          </p:nvPr>
        </p:nvSpPr>
        <p:spPr>
          <a:ln/>
        </p:spPr>
      </p:sp>
      <p:sp>
        <p:nvSpPr>
          <p:cNvPr id="57346" name="ノート プレースホルダ 2"/>
          <p:cNvSpPr>
            <a:spLocks noGrp="1"/>
          </p:cNvSpPr>
          <p:nvPr>
            <p:ph type="body" idx="1"/>
          </p:nvPr>
        </p:nvSpPr>
        <p:spPr>
          <a:noFill/>
          <a:ln/>
        </p:spPr>
        <p:txBody>
          <a:bodyPr/>
          <a:lstStyle/>
          <a:p>
            <a:endParaRPr lang="en-US" altLang="ja-JP"/>
          </a:p>
          <a:p>
            <a:endParaRPr lang="en-US" altLang="ja-JP"/>
          </a:p>
          <a:p>
            <a:endParaRPr lang="ja-JP" altLang="en-US"/>
          </a:p>
        </p:txBody>
      </p:sp>
      <p:sp>
        <p:nvSpPr>
          <p:cNvPr id="4" name="スライド番号プレースホルダ 3"/>
          <p:cNvSpPr>
            <a:spLocks noGrp="1"/>
          </p:cNvSpPr>
          <p:nvPr>
            <p:ph type="sldNum" sz="quarter" idx="5"/>
          </p:nvPr>
        </p:nvSpPr>
        <p:spPr/>
        <p:txBody>
          <a:bodyPr/>
          <a:lstStyle/>
          <a:p>
            <a:pPr>
              <a:defRPr/>
            </a:pPr>
            <a:fld id="{26B1D5D3-DF70-4928-A534-5BEA986170EA}" type="slidenum">
              <a:rPr lang="en-US" altLang="ja-JP" smtClean="0"/>
              <a:pPr>
                <a:defRPr/>
              </a:pPr>
              <a:t>24</a:t>
            </a:fld>
            <a:endParaRPr lang="en-US" altLang="ja-JP" dirty="0"/>
          </a:p>
        </p:txBody>
      </p:sp>
    </p:spTree>
    <p:extLst>
      <p:ext uri="{BB962C8B-B14F-4D97-AF65-F5344CB8AC3E}">
        <p14:creationId xmlns:p14="http://schemas.microsoft.com/office/powerpoint/2010/main" val="2462900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 イメージ プレースホルダ 1"/>
          <p:cNvSpPr>
            <a:spLocks noGrp="1" noRot="1" noChangeAspect="1"/>
          </p:cNvSpPr>
          <p:nvPr>
            <p:ph type="sldImg"/>
          </p:nvPr>
        </p:nvSpPr>
        <p:spPr>
          <a:ln/>
        </p:spPr>
      </p:sp>
      <p:sp>
        <p:nvSpPr>
          <p:cNvPr id="59394" name="ノート プレースホルダ 2"/>
          <p:cNvSpPr>
            <a:spLocks noGrp="1"/>
          </p:cNvSpPr>
          <p:nvPr>
            <p:ph type="body" idx="1"/>
          </p:nvPr>
        </p:nvSpPr>
        <p:spPr>
          <a:noFill/>
          <a:ln/>
        </p:spPr>
        <p:txBody>
          <a:bodyPr/>
          <a:lstStyle/>
          <a:p>
            <a:endParaRPr lang="ja-JP" altLang="ja-JP" dirty="0">
              <a:solidFill>
                <a:srgbClr val="262626"/>
              </a:solidFill>
              <a:latin typeface="Meiryo UI" pitchFamily="50" charset="-128"/>
              <a:ea typeface="Meiryo UI" pitchFamily="50" charset="-128"/>
              <a:cs typeface="Meiryo UI" pitchFamily="50" charset="-128"/>
            </a:endParaRPr>
          </a:p>
          <a:p>
            <a:pPr eaLnBrk="1" hangingPunct="1">
              <a:lnSpc>
                <a:spcPct val="90000"/>
              </a:lnSpc>
            </a:pPr>
            <a:endParaRPr lang="ja-JP" altLang="en-US" dirty="0">
              <a:solidFill>
                <a:srgbClr val="262626"/>
              </a:solidFill>
              <a:latin typeface="Meiryo UI" pitchFamily="50" charset="-128"/>
              <a:ea typeface="Meiryo UI" pitchFamily="50" charset="-128"/>
              <a:cs typeface="Meiryo UI" pitchFamily="50" charset="-128"/>
            </a:endParaRPr>
          </a:p>
          <a:p>
            <a:endParaRPr lang="ja-JP" altLang="en-US" dirty="0"/>
          </a:p>
        </p:txBody>
      </p:sp>
      <p:sp>
        <p:nvSpPr>
          <p:cNvPr id="4" name="スライド番号プレースホルダ 3"/>
          <p:cNvSpPr>
            <a:spLocks noGrp="1"/>
          </p:cNvSpPr>
          <p:nvPr>
            <p:ph type="sldNum" sz="quarter" idx="5"/>
          </p:nvPr>
        </p:nvSpPr>
        <p:spPr/>
        <p:txBody>
          <a:bodyPr/>
          <a:lstStyle/>
          <a:p>
            <a:pPr>
              <a:defRPr/>
            </a:pPr>
            <a:fld id="{320AE734-F291-4EF4-B7E6-E24B379E3411}" type="slidenum">
              <a:rPr lang="en-US" altLang="ja-JP" smtClean="0"/>
              <a:pPr>
                <a:defRPr/>
              </a:pPr>
              <a:t>25</a:t>
            </a:fld>
            <a:endParaRPr lang="en-US" altLang="ja-JP" dirty="0"/>
          </a:p>
        </p:txBody>
      </p:sp>
    </p:spTree>
    <p:extLst>
      <p:ext uri="{BB962C8B-B14F-4D97-AF65-F5344CB8AC3E}">
        <p14:creationId xmlns:p14="http://schemas.microsoft.com/office/powerpoint/2010/main" val="498507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 1"/>
          <p:cNvSpPr>
            <a:spLocks noGrp="1" noRot="1" noChangeAspect="1"/>
          </p:cNvSpPr>
          <p:nvPr>
            <p:ph type="sldImg"/>
          </p:nvPr>
        </p:nvSpPr>
        <p:spPr>
          <a:ln/>
        </p:spPr>
      </p:sp>
      <p:sp>
        <p:nvSpPr>
          <p:cNvPr id="61442" name="ノート プレースホルダ 2"/>
          <p:cNvSpPr>
            <a:spLocks noGrp="1"/>
          </p:cNvSpPr>
          <p:nvPr>
            <p:ph type="body" idx="1"/>
          </p:nvPr>
        </p:nvSpPr>
        <p:spPr>
          <a:noFill/>
          <a:ln/>
        </p:spPr>
        <p:txBody>
          <a:bodyPr/>
          <a:lstStyle/>
          <a:p>
            <a:endParaRPr lang="ja-JP" altLang="ja-JP">
              <a:solidFill>
                <a:srgbClr val="262626"/>
              </a:solidFill>
              <a:latin typeface="Meiryo UI" pitchFamily="50" charset="-128"/>
              <a:ea typeface="Meiryo UI" pitchFamily="50" charset="-128"/>
              <a:cs typeface="Meiryo UI" pitchFamily="50" charset="-128"/>
            </a:endParaRPr>
          </a:p>
          <a:p>
            <a:pPr eaLnBrk="1" hangingPunct="1">
              <a:lnSpc>
                <a:spcPct val="90000"/>
              </a:lnSpc>
            </a:pPr>
            <a:endParaRPr lang="ja-JP" altLang="en-US">
              <a:solidFill>
                <a:srgbClr val="262626"/>
              </a:solidFill>
              <a:latin typeface="Meiryo UI" pitchFamily="50" charset="-128"/>
              <a:ea typeface="Meiryo UI" pitchFamily="50" charset="-128"/>
              <a:cs typeface="Meiryo UI" pitchFamily="50" charset="-128"/>
            </a:endParaRPr>
          </a:p>
          <a:p>
            <a:endParaRPr lang="ja-JP" altLang="en-US"/>
          </a:p>
        </p:txBody>
      </p:sp>
      <p:sp>
        <p:nvSpPr>
          <p:cNvPr id="4" name="スライド番号プレースホルダ 3"/>
          <p:cNvSpPr>
            <a:spLocks noGrp="1"/>
          </p:cNvSpPr>
          <p:nvPr>
            <p:ph type="sldNum" sz="quarter" idx="5"/>
          </p:nvPr>
        </p:nvSpPr>
        <p:spPr/>
        <p:txBody>
          <a:bodyPr/>
          <a:lstStyle/>
          <a:p>
            <a:pPr>
              <a:defRPr/>
            </a:pPr>
            <a:fld id="{26CB82B3-E2F4-4FFF-A84E-A3DBAF20C5F5}" type="slidenum">
              <a:rPr lang="en-US" altLang="ja-JP" smtClean="0"/>
              <a:pPr>
                <a:defRPr/>
              </a:pPr>
              <a:t>26</a:t>
            </a:fld>
            <a:endParaRPr lang="en-US" altLang="ja-JP" dirty="0"/>
          </a:p>
        </p:txBody>
      </p:sp>
    </p:spTree>
    <p:extLst>
      <p:ext uri="{BB962C8B-B14F-4D97-AF65-F5344CB8AC3E}">
        <p14:creationId xmlns:p14="http://schemas.microsoft.com/office/powerpoint/2010/main" val="2745864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 1"/>
          <p:cNvSpPr>
            <a:spLocks noGrp="1" noRot="1" noChangeAspect="1"/>
          </p:cNvSpPr>
          <p:nvPr>
            <p:ph type="sldImg"/>
          </p:nvPr>
        </p:nvSpPr>
        <p:spPr>
          <a:ln/>
        </p:spPr>
      </p:sp>
      <p:sp>
        <p:nvSpPr>
          <p:cNvPr id="61442" name="ノート プレースホルダ 2"/>
          <p:cNvSpPr>
            <a:spLocks noGrp="1"/>
          </p:cNvSpPr>
          <p:nvPr>
            <p:ph type="body" idx="1"/>
          </p:nvPr>
        </p:nvSpPr>
        <p:spPr>
          <a:noFill/>
          <a:ln/>
        </p:spPr>
        <p:txBody>
          <a:bodyPr/>
          <a:lstStyle/>
          <a:p>
            <a:endParaRPr lang="ja-JP" altLang="ja-JP">
              <a:solidFill>
                <a:srgbClr val="262626"/>
              </a:solidFill>
              <a:latin typeface="Meiryo UI" pitchFamily="50" charset="-128"/>
              <a:ea typeface="Meiryo UI" pitchFamily="50" charset="-128"/>
              <a:cs typeface="Meiryo UI" pitchFamily="50" charset="-128"/>
            </a:endParaRPr>
          </a:p>
          <a:p>
            <a:pPr eaLnBrk="1" hangingPunct="1">
              <a:lnSpc>
                <a:spcPct val="90000"/>
              </a:lnSpc>
            </a:pPr>
            <a:endParaRPr lang="ja-JP" altLang="en-US">
              <a:solidFill>
                <a:srgbClr val="262626"/>
              </a:solidFill>
              <a:latin typeface="Meiryo UI" pitchFamily="50" charset="-128"/>
              <a:ea typeface="Meiryo UI" pitchFamily="50" charset="-128"/>
              <a:cs typeface="Meiryo UI" pitchFamily="50" charset="-128"/>
            </a:endParaRPr>
          </a:p>
          <a:p>
            <a:endParaRPr lang="ja-JP" altLang="en-US"/>
          </a:p>
        </p:txBody>
      </p:sp>
      <p:sp>
        <p:nvSpPr>
          <p:cNvPr id="4" name="スライド番号プレースホルダ 3"/>
          <p:cNvSpPr>
            <a:spLocks noGrp="1"/>
          </p:cNvSpPr>
          <p:nvPr>
            <p:ph type="sldNum" sz="quarter" idx="5"/>
          </p:nvPr>
        </p:nvSpPr>
        <p:spPr/>
        <p:txBody>
          <a:bodyPr/>
          <a:lstStyle/>
          <a:p>
            <a:pPr>
              <a:defRPr/>
            </a:pPr>
            <a:fld id="{26CB82B3-E2F4-4FFF-A84E-A3DBAF20C5F5}" type="slidenum">
              <a:rPr lang="en-US" altLang="ja-JP" smtClean="0"/>
              <a:pPr>
                <a:defRPr/>
              </a:pPr>
              <a:t>27</a:t>
            </a:fld>
            <a:endParaRPr lang="en-US" altLang="ja-JP" dirty="0"/>
          </a:p>
        </p:txBody>
      </p:sp>
    </p:spTree>
    <p:extLst>
      <p:ext uri="{BB962C8B-B14F-4D97-AF65-F5344CB8AC3E}">
        <p14:creationId xmlns:p14="http://schemas.microsoft.com/office/powerpoint/2010/main" val="1143204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 1"/>
          <p:cNvSpPr>
            <a:spLocks noGrp="1" noRot="1" noChangeAspect="1"/>
          </p:cNvSpPr>
          <p:nvPr>
            <p:ph type="sldImg"/>
          </p:nvPr>
        </p:nvSpPr>
        <p:spPr>
          <a:ln/>
        </p:spPr>
      </p:sp>
      <p:sp>
        <p:nvSpPr>
          <p:cNvPr id="63490" name="ノート プレースホルダ 2"/>
          <p:cNvSpPr>
            <a:spLocks noGrp="1"/>
          </p:cNvSpPr>
          <p:nvPr>
            <p:ph type="body" idx="1"/>
          </p:nvPr>
        </p:nvSpPr>
        <p:spPr>
          <a:noFill/>
          <a:ln/>
        </p:spPr>
        <p:txBody>
          <a:bodyPr/>
          <a:lstStyle/>
          <a:p>
            <a:endParaRPr lang="en-US" altLang="ja-JP" dirty="0"/>
          </a:p>
        </p:txBody>
      </p:sp>
      <p:sp>
        <p:nvSpPr>
          <p:cNvPr id="4" name="スライド番号プレースホルダ 3"/>
          <p:cNvSpPr>
            <a:spLocks noGrp="1"/>
          </p:cNvSpPr>
          <p:nvPr>
            <p:ph type="sldNum" sz="quarter" idx="5"/>
          </p:nvPr>
        </p:nvSpPr>
        <p:spPr/>
        <p:txBody>
          <a:bodyPr/>
          <a:lstStyle/>
          <a:p>
            <a:pPr>
              <a:defRPr/>
            </a:pPr>
            <a:fld id="{EDC3699D-C2C6-404A-B205-692736989CBB}" type="slidenum">
              <a:rPr lang="en-US" altLang="ja-JP" smtClean="0"/>
              <a:pPr>
                <a:defRPr/>
              </a:pPr>
              <a:t>28</a:t>
            </a:fld>
            <a:endParaRPr lang="en-US" altLang="ja-JP" dirty="0"/>
          </a:p>
        </p:txBody>
      </p:sp>
    </p:spTree>
    <p:extLst>
      <p:ext uri="{BB962C8B-B14F-4D97-AF65-F5344CB8AC3E}">
        <p14:creationId xmlns:p14="http://schemas.microsoft.com/office/powerpoint/2010/main" val="92680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a:ln/>
        </p:spPr>
      </p:sp>
      <p:sp>
        <p:nvSpPr>
          <p:cNvPr id="23554" name="ノート プレースホルダー 2"/>
          <p:cNvSpPr>
            <a:spLocks noGrp="1"/>
          </p:cNvSpPr>
          <p:nvPr>
            <p:ph type="body" idx="1"/>
          </p:nvPr>
        </p:nvSpPr>
        <p:spPr>
          <a:noFill/>
          <a:ln/>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0C129831-43DD-42B8-905A-5128F7AAB6B1}" type="slidenum">
              <a:rPr lang="en-US" altLang="ja-JP" smtClean="0"/>
              <a:pPr>
                <a:defRPr/>
              </a:pPr>
              <a:t>2</a:t>
            </a:fld>
            <a:endParaRPr lang="en-US" altLang="ja-JP" dirty="0"/>
          </a:p>
        </p:txBody>
      </p:sp>
    </p:spTree>
    <p:extLst>
      <p:ext uri="{BB962C8B-B14F-4D97-AF65-F5344CB8AC3E}">
        <p14:creationId xmlns:p14="http://schemas.microsoft.com/office/powerpoint/2010/main" val="340747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 1"/>
          <p:cNvSpPr>
            <a:spLocks noGrp="1" noRot="1" noChangeAspect="1"/>
          </p:cNvSpPr>
          <p:nvPr>
            <p:ph type="sldImg"/>
          </p:nvPr>
        </p:nvSpPr>
        <p:spPr>
          <a:ln/>
        </p:spPr>
      </p:sp>
      <p:sp>
        <p:nvSpPr>
          <p:cNvPr id="65538" name="ノート プレースホルダ 2"/>
          <p:cNvSpPr>
            <a:spLocks noGrp="1"/>
          </p:cNvSpPr>
          <p:nvPr>
            <p:ph type="body" idx="1"/>
          </p:nvPr>
        </p:nvSpPr>
        <p:spPr>
          <a:noFill/>
          <a:ln/>
        </p:spPr>
        <p:txBody>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E3A3A7F8-EDBA-449D-ABC7-2C6FBA108010}" type="slidenum">
              <a:rPr lang="en-US" altLang="ja-JP" smtClean="0"/>
              <a:pPr>
                <a:defRPr/>
              </a:pPr>
              <a:t>29</a:t>
            </a:fld>
            <a:endParaRPr lang="en-US" altLang="ja-JP" dirty="0"/>
          </a:p>
        </p:txBody>
      </p:sp>
    </p:spTree>
    <p:extLst>
      <p:ext uri="{BB962C8B-B14F-4D97-AF65-F5344CB8AC3E}">
        <p14:creationId xmlns:p14="http://schemas.microsoft.com/office/powerpoint/2010/main" val="2563251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 1"/>
          <p:cNvSpPr>
            <a:spLocks noGrp="1" noRot="1" noChangeAspect="1"/>
          </p:cNvSpPr>
          <p:nvPr>
            <p:ph type="sldImg"/>
          </p:nvPr>
        </p:nvSpPr>
        <p:spPr>
          <a:ln/>
        </p:spPr>
      </p:sp>
      <p:sp>
        <p:nvSpPr>
          <p:cNvPr id="65538" name="ノート プレースホルダ 2"/>
          <p:cNvSpPr>
            <a:spLocks noGrp="1"/>
          </p:cNvSpPr>
          <p:nvPr>
            <p:ph type="body" idx="1"/>
          </p:nvPr>
        </p:nvSpPr>
        <p:spPr>
          <a:noFill/>
          <a:ln/>
        </p:spPr>
        <p:txBody>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E3A3A7F8-EDBA-449D-ABC7-2C6FBA108010}" type="slidenum">
              <a:rPr lang="en-US" altLang="ja-JP" smtClean="0"/>
              <a:pPr>
                <a:defRPr/>
              </a:pPr>
              <a:t>30</a:t>
            </a:fld>
            <a:endParaRPr lang="en-US" altLang="ja-JP" dirty="0"/>
          </a:p>
        </p:txBody>
      </p:sp>
    </p:spTree>
    <p:extLst>
      <p:ext uri="{BB962C8B-B14F-4D97-AF65-F5344CB8AC3E}">
        <p14:creationId xmlns:p14="http://schemas.microsoft.com/office/powerpoint/2010/main" val="698703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 1"/>
          <p:cNvSpPr>
            <a:spLocks noGrp="1" noRot="1" noChangeAspect="1"/>
          </p:cNvSpPr>
          <p:nvPr>
            <p:ph type="sldImg"/>
          </p:nvPr>
        </p:nvSpPr>
        <p:spPr>
          <a:ln/>
        </p:spPr>
      </p:sp>
      <p:sp>
        <p:nvSpPr>
          <p:cNvPr id="67586" name="ノート プレースホルダ 2"/>
          <p:cNvSpPr>
            <a:spLocks noGrp="1"/>
          </p:cNvSpPr>
          <p:nvPr>
            <p:ph type="body" idx="1"/>
          </p:nvPr>
        </p:nvSpPr>
        <p:spPr>
          <a:noFill/>
          <a:ln/>
        </p:spPr>
        <p:txBody>
          <a:bodyPr/>
          <a:lstStyle/>
          <a:p>
            <a:endParaRPr lang="en-US" altLang="ja-JP"/>
          </a:p>
        </p:txBody>
      </p:sp>
      <p:sp>
        <p:nvSpPr>
          <p:cNvPr id="4" name="スライド番号プレースホルダ 3"/>
          <p:cNvSpPr>
            <a:spLocks noGrp="1"/>
          </p:cNvSpPr>
          <p:nvPr>
            <p:ph type="sldNum" sz="quarter" idx="5"/>
          </p:nvPr>
        </p:nvSpPr>
        <p:spPr/>
        <p:txBody>
          <a:bodyPr/>
          <a:lstStyle/>
          <a:p>
            <a:pPr>
              <a:defRPr/>
            </a:pPr>
            <a:fld id="{9A31F2DE-5AEF-4321-A72F-F25B5F838F44}" type="slidenum">
              <a:rPr lang="en-US" altLang="ja-JP" smtClean="0"/>
              <a:pPr>
                <a:defRPr/>
              </a:pPr>
              <a:t>31</a:t>
            </a:fld>
            <a:endParaRPr lang="en-US" altLang="ja-JP" dirty="0"/>
          </a:p>
        </p:txBody>
      </p:sp>
    </p:spTree>
    <p:extLst>
      <p:ext uri="{BB962C8B-B14F-4D97-AF65-F5344CB8AC3E}">
        <p14:creationId xmlns:p14="http://schemas.microsoft.com/office/powerpoint/2010/main" val="3925622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7148411-97A2-4D23-9669-CFB458EBA0B0}" type="slidenum">
              <a:rPr lang="en-US" altLang="ja-JP" smtClean="0"/>
              <a:pPr>
                <a:defRPr/>
              </a:pPr>
              <a:t>32</a:t>
            </a:fld>
            <a:endParaRPr lang="en-US" altLang="ja-JP" dirty="0"/>
          </a:p>
        </p:txBody>
      </p:sp>
    </p:spTree>
    <p:extLst>
      <p:ext uri="{BB962C8B-B14F-4D97-AF65-F5344CB8AC3E}">
        <p14:creationId xmlns:p14="http://schemas.microsoft.com/office/powerpoint/2010/main" val="1815523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 1"/>
          <p:cNvSpPr>
            <a:spLocks noGrp="1" noRot="1" noChangeAspect="1"/>
          </p:cNvSpPr>
          <p:nvPr>
            <p:ph type="sldImg"/>
          </p:nvPr>
        </p:nvSpPr>
        <p:spPr>
          <a:ln/>
        </p:spPr>
      </p:sp>
      <p:sp>
        <p:nvSpPr>
          <p:cNvPr id="69634" name="ノート プレースホルダ 2"/>
          <p:cNvSpPr>
            <a:spLocks noGrp="1"/>
          </p:cNvSpPr>
          <p:nvPr>
            <p:ph type="body" idx="1"/>
          </p:nvPr>
        </p:nvSpPr>
        <p:spPr>
          <a:noFill/>
          <a:ln/>
        </p:spPr>
        <p:txBody>
          <a:bodyPr/>
          <a:lstStyle/>
          <a:p>
            <a:endParaRPr lang="en-US" altLang="ja-JP" dirty="0"/>
          </a:p>
        </p:txBody>
      </p:sp>
      <p:sp>
        <p:nvSpPr>
          <p:cNvPr id="4" name="スライド番号プレースホルダ 3"/>
          <p:cNvSpPr>
            <a:spLocks noGrp="1"/>
          </p:cNvSpPr>
          <p:nvPr>
            <p:ph type="sldNum" sz="quarter" idx="5"/>
          </p:nvPr>
        </p:nvSpPr>
        <p:spPr/>
        <p:txBody>
          <a:bodyPr/>
          <a:lstStyle/>
          <a:p>
            <a:pPr>
              <a:defRPr/>
            </a:pPr>
            <a:fld id="{7FC278BF-27D4-4625-9E44-6F56CA1D184B}" type="slidenum">
              <a:rPr lang="en-US" altLang="ja-JP" smtClean="0"/>
              <a:pPr>
                <a:defRPr/>
              </a:pPr>
              <a:t>33</a:t>
            </a:fld>
            <a:endParaRPr lang="en-US" altLang="ja-JP" dirty="0"/>
          </a:p>
        </p:txBody>
      </p:sp>
    </p:spTree>
    <p:extLst>
      <p:ext uri="{BB962C8B-B14F-4D97-AF65-F5344CB8AC3E}">
        <p14:creationId xmlns:p14="http://schemas.microsoft.com/office/powerpoint/2010/main" val="2583862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a:ln/>
        </p:spPr>
      </p:sp>
      <p:sp>
        <p:nvSpPr>
          <p:cNvPr id="23554" name="ノート プレースホルダー 2"/>
          <p:cNvSpPr>
            <a:spLocks noGrp="1"/>
          </p:cNvSpPr>
          <p:nvPr>
            <p:ph type="body" idx="1"/>
          </p:nvPr>
        </p:nvSpPr>
        <p:spPr>
          <a:noFill/>
          <a:ln/>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0C129831-43DD-42B8-905A-5128F7AAB6B1}" type="slidenum">
              <a:rPr lang="en-US" altLang="ja-JP" smtClean="0"/>
              <a:pPr>
                <a:defRPr/>
              </a:pPr>
              <a:t>34</a:t>
            </a:fld>
            <a:endParaRPr lang="en-US" altLang="ja-JP" dirty="0"/>
          </a:p>
        </p:txBody>
      </p:sp>
    </p:spTree>
    <p:extLst>
      <p:ext uri="{BB962C8B-B14F-4D97-AF65-F5344CB8AC3E}">
        <p14:creationId xmlns:p14="http://schemas.microsoft.com/office/powerpoint/2010/main" val="3750797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 1"/>
          <p:cNvSpPr>
            <a:spLocks noGrp="1" noRot="1" noChangeAspect="1"/>
          </p:cNvSpPr>
          <p:nvPr>
            <p:ph type="sldImg"/>
          </p:nvPr>
        </p:nvSpPr>
        <p:spPr>
          <a:ln/>
        </p:spPr>
      </p:sp>
      <p:sp>
        <p:nvSpPr>
          <p:cNvPr id="69634" name="ノート プレースホルダ 2"/>
          <p:cNvSpPr>
            <a:spLocks noGrp="1"/>
          </p:cNvSpPr>
          <p:nvPr>
            <p:ph type="body" idx="1"/>
          </p:nvPr>
        </p:nvSpPr>
        <p:spPr>
          <a:noFill/>
          <a:ln/>
        </p:spPr>
        <p:txBody>
          <a:bodyPr/>
          <a:lstStyle/>
          <a:p>
            <a:endParaRPr lang="en-US" altLang="ja-JP" dirty="0"/>
          </a:p>
        </p:txBody>
      </p:sp>
      <p:sp>
        <p:nvSpPr>
          <p:cNvPr id="4" name="スライド番号プレースホルダ 3"/>
          <p:cNvSpPr>
            <a:spLocks noGrp="1"/>
          </p:cNvSpPr>
          <p:nvPr>
            <p:ph type="sldNum" sz="quarter" idx="5"/>
          </p:nvPr>
        </p:nvSpPr>
        <p:spPr/>
        <p:txBody>
          <a:bodyPr/>
          <a:lstStyle/>
          <a:p>
            <a:pPr>
              <a:defRPr/>
            </a:pPr>
            <a:fld id="{7FC278BF-27D4-4625-9E44-6F56CA1D184B}" type="slidenum">
              <a:rPr lang="en-US" altLang="ja-JP" smtClean="0"/>
              <a:pPr>
                <a:defRPr/>
              </a:pPr>
              <a:t>35</a:t>
            </a:fld>
            <a:endParaRPr lang="en-US" altLang="ja-JP" dirty="0"/>
          </a:p>
        </p:txBody>
      </p:sp>
    </p:spTree>
    <p:extLst>
      <p:ext uri="{BB962C8B-B14F-4D97-AF65-F5344CB8AC3E}">
        <p14:creationId xmlns:p14="http://schemas.microsoft.com/office/powerpoint/2010/main" val="2220433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 1"/>
          <p:cNvSpPr>
            <a:spLocks noGrp="1" noRot="1" noChangeAspect="1"/>
          </p:cNvSpPr>
          <p:nvPr>
            <p:ph type="sldImg"/>
          </p:nvPr>
        </p:nvSpPr>
        <p:spPr>
          <a:ln/>
        </p:spPr>
      </p:sp>
      <p:sp>
        <p:nvSpPr>
          <p:cNvPr id="73730" name="ノート プレースホルダ 2"/>
          <p:cNvSpPr>
            <a:spLocks noGrp="1"/>
          </p:cNvSpPr>
          <p:nvPr>
            <p:ph type="body" idx="1"/>
          </p:nvPr>
        </p:nvSpPr>
        <p:spPr>
          <a:noFill/>
          <a:ln/>
        </p:spPr>
        <p:txBody>
          <a:bodyPr/>
          <a:lstStyle/>
          <a:p>
            <a:pPr algn="l"/>
            <a:endParaRPr lang="en-US" altLang="ja-JP" dirty="0"/>
          </a:p>
        </p:txBody>
      </p:sp>
      <p:sp>
        <p:nvSpPr>
          <p:cNvPr id="4" name="スライド番号プレースホルダ 3"/>
          <p:cNvSpPr>
            <a:spLocks noGrp="1"/>
          </p:cNvSpPr>
          <p:nvPr>
            <p:ph type="sldNum" sz="quarter" idx="5"/>
          </p:nvPr>
        </p:nvSpPr>
        <p:spPr/>
        <p:txBody>
          <a:bodyPr/>
          <a:lstStyle/>
          <a:p>
            <a:pPr>
              <a:defRPr/>
            </a:pPr>
            <a:fld id="{80A51AB9-8569-4478-BD96-BBFB07505CC9}" type="slidenum">
              <a:rPr lang="en-US" altLang="ja-JP" smtClean="0"/>
              <a:pPr>
                <a:defRPr/>
              </a:pPr>
              <a:t>36</a:t>
            </a:fld>
            <a:endParaRPr lang="en-US" altLang="ja-JP" dirty="0"/>
          </a:p>
        </p:txBody>
      </p:sp>
    </p:spTree>
    <p:extLst>
      <p:ext uri="{BB962C8B-B14F-4D97-AF65-F5344CB8AC3E}">
        <p14:creationId xmlns:p14="http://schemas.microsoft.com/office/powerpoint/2010/main" val="1823251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 1"/>
          <p:cNvSpPr>
            <a:spLocks noGrp="1" noRot="1" noChangeAspect="1"/>
          </p:cNvSpPr>
          <p:nvPr>
            <p:ph type="sldImg"/>
          </p:nvPr>
        </p:nvSpPr>
        <p:spPr>
          <a:ln/>
        </p:spPr>
      </p:sp>
      <p:sp>
        <p:nvSpPr>
          <p:cNvPr id="73730" name="ノート プレースホルダ 2"/>
          <p:cNvSpPr>
            <a:spLocks noGrp="1"/>
          </p:cNvSpPr>
          <p:nvPr>
            <p:ph type="body" idx="1"/>
          </p:nvPr>
        </p:nvSpPr>
        <p:spPr>
          <a:noFill/>
          <a:ln/>
        </p:spPr>
        <p:txBody>
          <a:bodyPr/>
          <a:lstStyle/>
          <a:p>
            <a:pPr algn="l"/>
            <a:endParaRPr lang="en-US" altLang="ja-JP" dirty="0"/>
          </a:p>
        </p:txBody>
      </p:sp>
      <p:sp>
        <p:nvSpPr>
          <p:cNvPr id="4" name="スライド番号プレースホルダ 3"/>
          <p:cNvSpPr>
            <a:spLocks noGrp="1"/>
          </p:cNvSpPr>
          <p:nvPr>
            <p:ph type="sldNum" sz="quarter" idx="5"/>
          </p:nvPr>
        </p:nvSpPr>
        <p:spPr/>
        <p:txBody>
          <a:bodyPr/>
          <a:lstStyle/>
          <a:p>
            <a:pPr>
              <a:defRPr/>
            </a:pPr>
            <a:fld id="{80A51AB9-8569-4478-BD96-BBFB07505CC9}" type="slidenum">
              <a:rPr lang="en-US" altLang="ja-JP" smtClean="0"/>
              <a:pPr>
                <a:defRPr/>
              </a:pPr>
              <a:t>37</a:t>
            </a:fld>
            <a:endParaRPr lang="en-US" altLang="ja-JP" dirty="0"/>
          </a:p>
        </p:txBody>
      </p:sp>
    </p:spTree>
    <p:extLst>
      <p:ext uri="{BB962C8B-B14F-4D97-AF65-F5344CB8AC3E}">
        <p14:creationId xmlns:p14="http://schemas.microsoft.com/office/powerpoint/2010/main" val="182325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a:ln/>
        </p:spPr>
      </p:sp>
      <p:sp>
        <p:nvSpPr>
          <p:cNvPr id="25602" name="ノート プレースホルダ 2"/>
          <p:cNvSpPr>
            <a:spLocks noGrp="1"/>
          </p:cNvSpPr>
          <p:nvPr>
            <p:ph type="body" idx="1"/>
          </p:nvPr>
        </p:nvSpPr>
        <p:spPr>
          <a:noFill/>
          <a:ln/>
        </p:spPr>
        <p:txBody>
          <a:bodyPr/>
          <a:lstStyle/>
          <a:p>
            <a:endParaRPr lang="ja-JP" altLang="en-US" dirty="0"/>
          </a:p>
        </p:txBody>
      </p:sp>
      <p:sp>
        <p:nvSpPr>
          <p:cNvPr id="18435" name="スライド番号プレースホルダ 3"/>
          <p:cNvSpPr>
            <a:spLocks noGrp="1"/>
          </p:cNvSpPr>
          <p:nvPr>
            <p:ph type="sldNum" sz="quarter" idx="5"/>
          </p:nvPr>
        </p:nvSpPr>
        <p:spPr/>
        <p:txBody>
          <a:bodyPr/>
          <a:lstStyle/>
          <a:p>
            <a:pPr>
              <a:defRPr/>
            </a:pPr>
            <a:fld id="{4BF74D50-B792-4EE5-90F3-E56F023A808A}" type="slidenum">
              <a:rPr lang="en-US" altLang="ja-JP" smtClean="0">
                <a:ea typeface="ＭＳ Ｐゴシック" charset="-128"/>
              </a:rPr>
              <a:pPr>
                <a:defRPr/>
              </a:pPr>
              <a:t>3</a:t>
            </a:fld>
            <a:endParaRPr lang="en-US" altLang="ja-JP">
              <a:ea typeface="ＭＳ Ｐゴシック" charset="-128"/>
            </a:endParaRPr>
          </a:p>
        </p:txBody>
      </p:sp>
    </p:spTree>
    <p:extLst>
      <p:ext uri="{BB962C8B-B14F-4D97-AF65-F5344CB8AC3E}">
        <p14:creationId xmlns:p14="http://schemas.microsoft.com/office/powerpoint/2010/main" val="423642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7148411-97A2-4D23-9669-CFB458EBA0B0}" type="slidenum">
              <a:rPr lang="en-US" altLang="ja-JP" smtClean="0"/>
              <a:pPr>
                <a:defRPr/>
              </a:pPr>
              <a:t>4</a:t>
            </a:fld>
            <a:endParaRPr lang="en-US" altLang="ja-JP" dirty="0"/>
          </a:p>
        </p:txBody>
      </p:sp>
    </p:spTree>
    <p:extLst>
      <p:ext uri="{BB962C8B-B14F-4D97-AF65-F5344CB8AC3E}">
        <p14:creationId xmlns:p14="http://schemas.microsoft.com/office/powerpoint/2010/main" val="102242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noTextEdit="1"/>
          </p:cNvSpPr>
          <p:nvPr>
            <p:ph type="sldImg"/>
          </p:nvPr>
        </p:nvSpPr>
        <p:spPr>
          <a:xfrm>
            <a:off x="3251200" y="506413"/>
            <a:ext cx="3367088" cy="2525712"/>
          </a:xfrm>
          <a:ln/>
        </p:spPr>
      </p:sp>
      <p:sp>
        <p:nvSpPr>
          <p:cNvPr id="30722" name="ノート プレースホルダ 2"/>
          <p:cNvSpPr>
            <a:spLocks noGrp="1"/>
          </p:cNvSpPr>
          <p:nvPr>
            <p:ph type="body" idx="1"/>
          </p:nvPr>
        </p:nvSpPr>
        <p:spPr>
          <a:noFill/>
          <a:ln/>
        </p:spPr>
        <p:txBody>
          <a:bodyPr/>
          <a:lstStyle/>
          <a:p>
            <a:endParaRPr lang="en-US" altLang="ja-JP" dirty="0"/>
          </a:p>
        </p:txBody>
      </p:sp>
      <p:sp>
        <p:nvSpPr>
          <p:cNvPr id="20483" name="スライド番号プレースホルダー 1"/>
          <p:cNvSpPr>
            <a:spLocks noGrp="1"/>
          </p:cNvSpPr>
          <p:nvPr>
            <p:ph type="sldNum" sz="quarter" idx="5"/>
          </p:nvPr>
        </p:nvSpPr>
        <p:spPr/>
        <p:txBody>
          <a:bodyPr/>
          <a:lstStyle/>
          <a:p>
            <a:pPr>
              <a:defRPr/>
            </a:pPr>
            <a:fld id="{9729345B-5E99-47D9-B152-AA299427D556}" type="slidenum">
              <a:rPr lang="ja-JP" altLang="en-US" smtClean="0">
                <a:ea typeface="ＭＳ Ｐゴシック" charset="-128"/>
              </a:rPr>
              <a:pPr>
                <a:defRPr/>
              </a:pPr>
              <a:t>5</a:t>
            </a:fld>
            <a:endParaRPr lang="en-US" altLang="ja-JP">
              <a:ea typeface="ＭＳ Ｐゴシック" charset="-128"/>
            </a:endParaRPr>
          </a:p>
        </p:txBody>
      </p:sp>
    </p:spTree>
    <p:extLst>
      <p:ext uri="{BB962C8B-B14F-4D97-AF65-F5344CB8AC3E}">
        <p14:creationId xmlns:p14="http://schemas.microsoft.com/office/powerpoint/2010/main" val="102479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ln/>
        </p:spPr>
      </p:sp>
      <p:sp>
        <p:nvSpPr>
          <p:cNvPr id="32770" name="ノート プレースホルダ 2"/>
          <p:cNvSpPr>
            <a:spLocks noGrp="1"/>
          </p:cNvSpPr>
          <p:nvPr>
            <p:ph type="body" idx="1"/>
          </p:nvPr>
        </p:nvSpPr>
        <p:spPr>
          <a:noFill/>
          <a:ln/>
        </p:spPr>
        <p:txBody>
          <a:bodyPr/>
          <a:lstStyle/>
          <a:p>
            <a:endParaRPr lang="ja-JP" altLang="en-US" dirty="0"/>
          </a:p>
        </p:txBody>
      </p:sp>
      <p:sp>
        <p:nvSpPr>
          <p:cNvPr id="4" name="スライド番号プレースホルダ 3"/>
          <p:cNvSpPr>
            <a:spLocks noGrp="1"/>
          </p:cNvSpPr>
          <p:nvPr>
            <p:ph type="sldNum" sz="quarter" idx="5"/>
          </p:nvPr>
        </p:nvSpPr>
        <p:spPr/>
        <p:txBody>
          <a:bodyPr/>
          <a:lstStyle/>
          <a:p>
            <a:pPr>
              <a:defRPr/>
            </a:pPr>
            <a:fld id="{C420D003-A7F7-4D4F-B918-60F79250637D}" type="slidenum">
              <a:rPr lang="en-US" altLang="ja-JP" smtClean="0"/>
              <a:pPr>
                <a:defRPr/>
              </a:pPr>
              <a:t>6</a:t>
            </a:fld>
            <a:endParaRPr lang="en-US" altLang="ja-JP" dirty="0"/>
          </a:p>
        </p:txBody>
      </p:sp>
    </p:spTree>
    <p:extLst>
      <p:ext uri="{BB962C8B-B14F-4D97-AF65-F5344CB8AC3E}">
        <p14:creationId xmlns:p14="http://schemas.microsoft.com/office/powerpoint/2010/main" val="75123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ln/>
        </p:spPr>
      </p:sp>
      <p:sp>
        <p:nvSpPr>
          <p:cNvPr id="32770" name="ノート プレースホルダ 2"/>
          <p:cNvSpPr>
            <a:spLocks noGrp="1"/>
          </p:cNvSpPr>
          <p:nvPr>
            <p:ph type="body" idx="1"/>
          </p:nvPr>
        </p:nvSpPr>
        <p:spPr>
          <a:noFill/>
          <a:ln/>
        </p:spPr>
        <p:txBody>
          <a:bodyPr/>
          <a:lstStyle/>
          <a:p>
            <a:r>
              <a:rPr lang="ja-JP" altLang="en-US" dirty="0"/>
              <a:t>出所：以下の資料の</a:t>
            </a:r>
            <a:r>
              <a:rPr lang="en-US" altLang="ja-JP" dirty="0"/>
              <a:t>P38</a:t>
            </a:r>
          </a:p>
          <a:p>
            <a:r>
              <a:rPr lang="en-US" altLang="ja-JP" dirty="0"/>
              <a:t>https://www.mhlw.go.jp/content/11901000/001163144.pdf</a:t>
            </a:r>
          </a:p>
          <a:p>
            <a:endParaRPr lang="ja-JP" altLang="en-US" dirty="0"/>
          </a:p>
        </p:txBody>
      </p:sp>
      <p:sp>
        <p:nvSpPr>
          <p:cNvPr id="4" name="スライド番号プレースホルダ 3"/>
          <p:cNvSpPr>
            <a:spLocks noGrp="1"/>
          </p:cNvSpPr>
          <p:nvPr>
            <p:ph type="sldNum" sz="quarter" idx="5"/>
          </p:nvPr>
        </p:nvSpPr>
        <p:spPr/>
        <p:txBody>
          <a:bodyPr/>
          <a:lstStyle/>
          <a:p>
            <a:pPr>
              <a:defRPr/>
            </a:pPr>
            <a:fld id="{C420D003-A7F7-4D4F-B918-60F79250637D}" type="slidenum">
              <a:rPr lang="en-US" altLang="ja-JP" smtClean="0"/>
              <a:pPr>
                <a:defRPr/>
              </a:pPr>
              <a:t>7</a:t>
            </a:fld>
            <a:endParaRPr lang="en-US" altLang="ja-JP" dirty="0"/>
          </a:p>
        </p:txBody>
      </p:sp>
    </p:spTree>
    <p:extLst>
      <p:ext uri="{BB962C8B-B14F-4D97-AF65-F5344CB8AC3E}">
        <p14:creationId xmlns:p14="http://schemas.microsoft.com/office/powerpoint/2010/main" val="354849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ln/>
        </p:spPr>
      </p:sp>
      <p:sp>
        <p:nvSpPr>
          <p:cNvPr id="32770" name="ノート プレースホルダ 2"/>
          <p:cNvSpPr>
            <a:spLocks noGrp="1"/>
          </p:cNvSpPr>
          <p:nvPr>
            <p:ph type="body" idx="1"/>
          </p:nvPr>
        </p:nvSpPr>
        <p:spPr>
          <a:noFill/>
          <a:ln/>
        </p:spPr>
        <p:txBody>
          <a:bodyPr/>
          <a:lstStyle/>
          <a:p>
            <a:r>
              <a:rPr lang="ja-JP" altLang="en-US" dirty="0"/>
              <a:t>出所：以下の資料の</a:t>
            </a:r>
            <a:r>
              <a:rPr lang="en-US" altLang="ja-JP" dirty="0"/>
              <a:t>P43</a:t>
            </a:r>
          </a:p>
          <a:p>
            <a:r>
              <a:rPr lang="en-US" altLang="ja-JP" dirty="0"/>
              <a:t>https://www.mhlw.go.jp/content/11901000/001163144.pdf</a:t>
            </a:r>
          </a:p>
          <a:p>
            <a:endParaRPr lang="ja-JP" altLang="en-US" dirty="0"/>
          </a:p>
        </p:txBody>
      </p:sp>
      <p:sp>
        <p:nvSpPr>
          <p:cNvPr id="4" name="スライド番号プレースホルダ 3"/>
          <p:cNvSpPr>
            <a:spLocks noGrp="1"/>
          </p:cNvSpPr>
          <p:nvPr>
            <p:ph type="sldNum" sz="quarter" idx="5"/>
          </p:nvPr>
        </p:nvSpPr>
        <p:spPr/>
        <p:txBody>
          <a:bodyPr/>
          <a:lstStyle/>
          <a:p>
            <a:pPr>
              <a:defRPr/>
            </a:pPr>
            <a:fld id="{C420D003-A7F7-4D4F-B918-60F79250637D}" type="slidenum">
              <a:rPr lang="en-US" altLang="ja-JP" smtClean="0"/>
              <a:pPr>
                <a:defRPr/>
              </a:pPr>
              <a:t>8</a:t>
            </a:fld>
            <a:endParaRPr lang="en-US" altLang="ja-JP" dirty="0"/>
          </a:p>
        </p:txBody>
      </p:sp>
    </p:spTree>
    <p:extLst>
      <p:ext uri="{BB962C8B-B14F-4D97-AF65-F5344CB8AC3E}">
        <p14:creationId xmlns:p14="http://schemas.microsoft.com/office/powerpoint/2010/main" val="29146169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a:t>マスタ タイトルの書式設定</a:t>
            </a:r>
            <a:endParaRPr kumimoji="0" lang="en-US"/>
          </a:p>
        </p:txBody>
      </p:sp>
      <p:sp>
        <p:nvSpPr>
          <p:cNvPr id="13" name="スライド番号プレースホルダ 12"/>
          <p:cNvSpPr>
            <a:spLocks noGrp="1"/>
          </p:cNvSpPr>
          <p:nvPr>
            <p:ph type="sldNum" sz="quarter" idx="11"/>
          </p:nvPr>
        </p:nvSpPr>
        <p:spPr>
          <a:xfrm>
            <a:off x="7524328" y="5949280"/>
            <a:ext cx="1295400" cy="701676"/>
          </a:xfrm>
        </p:spPr>
        <p:txBody>
          <a:bodyPr>
            <a:noAutofit/>
          </a:bodyPr>
          <a:lstStyle>
            <a:lvl1pPr>
              <a:defRPr sz="2000" baseline="0">
                <a:solidFill>
                  <a:schemeClr val="tx2"/>
                </a:solidFill>
              </a:defRPr>
            </a:lvl1pPr>
          </a:lstStyle>
          <a:p>
            <a:pPr>
              <a:defRPr/>
            </a:pPr>
            <a:fld id="{2990E7F1-B4EB-499D-ACA8-D2713CCFB715}" type="slidenum">
              <a:rPr lang="en-US" altLang="ja-JP" smtClean="0"/>
              <a:pPr>
                <a:defRPr/>
              </a:pPr>
              <a:t>‹#›</a:t>
            </a:fld>
            <a:endParaRPr lang="en-US" altLang="ja-JP"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a:t>マスタ タイトルの書式設定</a:t>
            </a:r>
            <a:endParaRPr kumimoji="0" lang="en-US"/>
          </a:p>
        </p:txBody>
      </p:sp>
      <p:sp>
        <p:nvSpPr>
          <p:cNvPr id="4" name="テキスト ボックス 3"/>
          <p:cNvSpPr txBox="1"/>
          <p:nvPr userDrawn="1"/>
        </p:nvSpPr>
        <p:spPr>
          <a:xfrm>
            <a:off x="5364088" y="6536377"/>
            <a:ext cx="3240360" cy="276999"/>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Copyright © Ministry of Health, </a:t>
            </a:r>
            <a:r>
              <a:rPr kumimoji="1" lang="en-US" altLang="ja-JP" sz="600" kern="1200" dirty="0" err="1">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Labour</a:t>
            </a: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 and Welfare, All Right reserved.</a:t>
            </a:r>
            <a:endParaRPr kumimoji="1" lang="ja-JP"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endParaRPr>
          </a:p>
          <a:p>
            <a:pPr algn="r"/>
            <a:endParaRPr kumimoji="1" lang="ja-JP" altLang="en-US" sz="600" dirty="0">
              <a:latin typeface="ＭＳ Ｐゴシック" panose="020B0600070205080204" pitchFamily="50" charset="-128"/>
              <a:ea typeface="ＭＳ Ｐゴシック" panose="020B0600070205080204" pitchFamily="50"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a:t>マスタ タイトルの書式設定</a:t>
            </a:r>
            <a:endParaRPr kumimoji="0" lang="en-US"/>
          </a:p>
        </p:txBody>
      </p:sp>
      <p:sp>
        <p:nvSpPr>
          <p:cNvPr id="4" name="日付プレースホルダ 3"/>
          <p:cNvSpPr>
            <a:spLocks noGrp="1"/>
          </p:cNvSpPr>
          <p:nvPr>
            <p:ph type="dt" sz="half" idx="10"/>
          </p:nvPr>
        </p:nvSpPr>
        <p:spPr>
          <a:xfrm>
            <a:off x="6096000" y="6248400"/>
            <a:ext cx="2667000" cy="365125"/>
          </a:xfrm>
          <a:prstGeom prst="rect">
            <a:avLst/>
          </a:prstGeom>
        </p:spPr>
        <p:txBody>
          <a:bodyPr/>
          <a:lstStyle/>
          <a:p>
            <a:pPr>
              <a:defRPr/>
            </a:pPr>
            <a:endParaRPr lang="en-US" altLang="ja-JP"/>
          </a:p>
        </p:txBody>
      </p:sp>
      <p:sp>
        <p:nvSpPr>
          <p:cNvPr id="5" name="フッター プレースホルダ 4"/>
          <p:cNvSpPr>
            <a:spLocks noGrp="1"/>
          </p:cNvSpPr>
          <p:nvPr>
            <p:ph type="ftr" sz="quarter" idx="11"/>
          </p:nvPr>
        </p:nvSpPr>
        <p:spPr>
          <a:xfrm>
            <a:off x="609600" y="6248206"/>
            <a:ext cx="5421083" cy="365125"/>
          </a:xfrm>
          <a:prstGeom prst="rect">
            <a:avLst/>
          </a:prstGeom>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aseline="0">
                <a:solidFill>
                  <a:schemeClr val="tx2"/>
                </a:solidFill>
              </a:defRPr>
            </a:lvl1pPr>
          </a:lstStyle>
          <a:p>
            <a:pPr>
              <a:defRPr/>
            </a:pPr>
            <a:fld id="{36599DFA-5948-43DD-8BC7-0E57E8A5B203}" type="slidenum">
              <a:rPr lang="en-US" altLang="ja-JP" smtClean="0"/>
              <a:pPr>
                <a:defRPr/>
              </a:pPr>
              <a:t>‹#›</a:t>
            </a:fld>
            <a:endParaRPr lang="en-US" altLang="ja-JP" dirty="0"/>
          </a:p>
        </p:txBody>
      </p:sp>
      <p:sp>
        <p:nvSpPr>
          <p:cNvPr id="8" name="コンテンツ プレースホルダ 7"/>
          <p:cNvSpPr>
            <a:spLocks noGrp="1"/>
          </p:cNvSpPr>
          <p:nvPr>
            <p:ph sz="quarter" idx="1"/>
          </p:nvPr>
        </p:nvSpPr>
        <p:spPr>
          <a:xfrm>
            <a:off x="612648" y="1600200"/>
            <a:ext cx="8153400" cy="4495800"/>
          </a:xfrm>
          <a:prstGeom prst="rect">
            <a:avLst/>
          </a:prstGeo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テキスト ボックス 6"/>
          <p:cNvSpPr txBox="1"/>
          <p:nvPr userDrawn="1"/>
        </p:nvSpPr>
        <p:spPr>
          <a:xfrm>
            <a:off x="5364088" y="6536377"/>
            <a:ext cx="3240360" cy="276999"/>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Copyright © Ministry of Health, </a:t>
            </a:r>
            <a:r>
              <a:rPr kumimoji="1" lang="en-US" altLang="ja-JP" sz="600" kern="1200" dirty="0" err="1">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Labour</a:t>
            </a: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 and Welfare, All Right reserved.</a:t>
            </a:r>
            <a:endParaRPr kumimoji="1" lang="ja-JP"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endParaRPr>
          </a:p>
          <a:p>
            <a:pPr algn="r"/>
            <a:endParaRPr kumimoji="1" lang="ja-JP" altLang="en-US" sz="600" dirty="0">
              <a:latin typeface="ＭＳ Ｐゴシック" panose="020B0600070205080204" pitchFamily="50" charset="-128"/>
              <a:ea typeface="ＭＳ Ｐゴシック" panose="020B0600070205080204"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10" name="スライド番号プレースホルダ 9"/>
          <p:cNvSpPr>
            <a:spLocks noGrp="1"/>
          </p:cNvSpPr>
          <p:nvPr>
            <p:ph type="sldNum" sz="quarter" idx="16"/>
          </p:nvPr>
        </p:nvSpPr>
        <p:spPr>
          <a:xfrm>
            <a:off x="8244408" y="6309320"/>
            <a:ext cx="899592" cy="548680"/>
          </a:xfrm>
        </p:spPr>
        <p:txBody>
          <a:bodyPr rtlCol="0"/>
          <a:lstStyle>
            <a:lvl1pPr>
              <a:defRPr baseline="0">
                <a:solidFill>
                  <a:schemeClr val="tx2"/>
                </a:solidFill>
              </a:defRPr>
            </a:lvl1pPr>
          </a:lstStyle>
          <a:p>
            <a:pPr>
              <a:defRPr/>
            </a:pPr>
            <a:fld id="{8FF21515-35BC-4FD1-B293-5320F0CCC4A0}" type="slidenum">
              <a:rPr lang="en-US" altLang="ja-JP" smtClean="0"/>
              <a:pPr>
                <a:defRPr/>
              </a:pPr>
              <a:t>‹#›</a:t>
            </a:fld>
            <a:endParaRPr lang="en-US" altLang="ja-JP" dirty="0"/>
          </a:p>
        </p:txBody>
      </p:sp>
      <p:sp>
        <p:nvSpPr>
          <p:cNvPr id="4" name="テキスト ボックス 3"/>
          <p:cNvSpPr txBox="1"/>
          <p:nvPr userDrawn="1"/>
        </p:nvSpPr>
        <p:spPr>
          <a:xfrm>
            <a:off x="5364088" y="6536377"/>
            <a:ext cx="3240360" cy="276999"/>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Copyright © Ministry of Health, </a:t>
            </a:r>
            <a:r>
              <a:rPr kumimoji="1" lang="en-US" altLang="ja-JP" sz="600" kern="1200" dirty="0" err="1">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Labour</a:t>
            </a: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 and Welfare, All Right reserved.</a:t>
            </a:r>
            <a:endParaRPr kumimoji="1" lang="ja-JP"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endParaRPr>
          </a:p>
          <a:p>
            <a:pPr algn="r"/>
            <a:endParaRPr kumimoji="1" lang="ja-JP" altLang="en-US" sz="600" dirty="0">
              <a:latin typeface="ＭＳ Ｐゴシック" panose="020B0600070205080204" pitchFamily="50" charset="-128"/>
              <a:ea typeface="ＭＳ Ｐゴシック" panose="020B0600070205080204" pitchFamily="50"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a:xfrm>
            <a:off x="6096000" y="6248400"/>
            <a:ext cx="2667000" cy="365125"/>
          </a:xfrm>
          <a:prstGeom prst="rect">
            <a:avLst/>
          </a:prstGeom>
        </p:spPr>
        <p:txBody>
          <a:bodyPr/>
          <a:lstStyle/>
          <a:p>
            <a:pPr>
              <a:defRPr/>
            </a:pPr>
            <a:endParaRPr lang="en-US" altLang="ja-JP"/>
          </a:p>
        </p:txBody>
      </p:sp>
      <p:sp>
        <p:nvSpPr>
          <p:cNvPr id="4" name="フッター プレースホルダ 3"/>
          <p:cNvSpPr>
            <a:spLocks noGrp="1"/>
          </p:cNvSpPr>
          <p:nvPr>
            <p:ph type="ftr" sz="quarter" idx="11"/>
          </p:nvPr>
        </p:nvSpPr>
        <p:spPr>
          <a:xfrm>
            <a:off x="609600" y="6248206"/>
            <a:ext cx="5421083" cy="365125"/>
          </a:xfrm>
          <a:prstGeom prst="rect">
            <a:avLst/>
          </a:prstGeom>
        </p:spPr>
        <p:txBody>
          <a:body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solidFill>
                  <a:srgbClr val="FFFFFF"/>
                </a:solidFill>
              </a:defRPr>
            </a:lvl1pPr>
          </a:lstStyle>
          <a:p>
            <a:pPr>
              <a:defRPr/>
            </a:pPr>
            <a:fld id="{F0094C85-5D0F-4A98-A535-442583B402E3}" type="slidenum">
              <a:rPr lang="en-US" altLang="ja-JP" smtClean="0"/>
              <a:pPr>
                <a:defRPr/>
              </a:pPr>
              <a:t>‹#›</a:t>
            </a:fld>
            <a:endParaRPr lang="en-US" altLang="ja-JP" dirty="0"/>
          </a:p>
        </p:txBody>
      </p:sp>
      <p:sp>
        <p:nvSpPr>
          <p:cNvPr id="6" name="テキスト ボックス 5"/>
          <p:cNvSpPr txBox="1"/>
          <p:nvPr userDrawn="1"/>
        </p:nvSpPr>
        <p:spPr>
          <a:xfrm>
            <a:off x="5364088" y="6536377"/>
            <a:ext cx="3240360" cy="276999"/>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Copyright © Ministry of Health, </a:t>
            </a:r>
            <a:r>
              <a:rPr kumimoji="1" lang="en-US" altLang="ja-JP" sz="600" kern="1200" dirty="0" err="1">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Labour</a:t>
            </a: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 and Welfare, All Right reserved.</a:t>
            </a:r>
            <a:endParaRPr kumimoji="1" lang="ja-JP"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endParaRPr>
          </a:p>
          <a:p>
            <a:pPr algn="r"/>
            <a:endParaRPr kumimoji="1" lang="ja-JP" altLang="en-US" sz="600" dirty="0">
              <a:latin typeface="ＭＳ Ｐゴシック" panose="020B0600070205080204" pitchFamily="50" charset="-128"/>
              <a:ea typeface="ＭＳ Ｐゴシック" panose="020B0600070205080204" pitchFamily="50"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6096000" y="6248400"/>
            <a:ext cx="2667000" cy="365125"/>
          </a:xfrm>
          <a:prstGeom prst="rect">
            <a:avLst/>
          </a:prstGeom>
        </p:spPr>
        <p:txBody>
          <a:bodyPr/>
          <a:lstStyle/>
          <a:p>
            <a:pPr>
              <a:defRPr/>
            </a:pPr>
            <a:endParaRPr lang="en-US" altLang="ja-JP"/>
          </a:p>
        </p:txBody>
      </p:sp>
      <p:sp>
        <p:nvSpPr>
          <p:cNvPr id="3" name="フッター プレースホルダ 2"/>
          <p:cNvSpPr>
            <a:spLocks noGrp="1"/>
          </p:cNvSpPr>
          <p:nvPr>
            <p:ph type="ftr" sz="quarter" idx="11"/>
          </p:nvPr>
        </p:nvSpPr>
        <p:spPr>
          <a:xfrm>
            <a:off x="609600" y="6248206"/>
            <a:ext cx="5421083" cy="365125"/>
          </a:xfrm>
          <a:prstGeom prst="rect">
            <a:avLst/>
          </a:prstGeom>
        </p:spPr>
        <p:txBody>
          <a:bodyPr/>
          <a:lstStyle/>
          <a:p>
            <a:pPr>
              <a:defRPr/>
            </a:pPr>
            <a:endParaRPr lang="en-US" altLang="ja-JP"/>
          </a:p>
        </p:txBody>
      </p:sp>
      <p:sp>
        <p:nvSpPr>
          <p:cNvPr id="4" name="スライド番号プレースホルダ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637DF86-04A6-41C0-847C-2C9F1C44E7C2}"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a:prstGeom prst="rect">
            <a:avLst/>
          </a:prstGeom>
        </p:spPr>
        <p:txBody>
          <a:bodyPr/>
          <a:lstStyle/>
          <a:p>
            <a:pPr lvl="0"/>
            <a:endParaRPr lang="ja-JP" altLang="en-US" noProof="0"/>
          </a:p>
        </p:txBody>
      </p:sp>
      <p:sp>
        <p:nvSpPr>
          <p:cNvPr id="4" name="日付プレースホルダ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pPr>
              <a:defRPr/>
            </a:pPr>
            <a:fld id="{764C35D2-FEA1-48F5-947B-050B98C165FA}" type="slidenum">
              <a:rPr lang="en-US" altLang="ja-JP"/>
              <a:pPr>
                <a:defRPr/>
              </a:pPr>
              <a:t>‹#›</a:t>
            </a:fld>
            <a:endParaRPr lang="en-US" altLang="ja-JP"/>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a:t>マスタ タイトルの書式設定</a:t>
            </a:r>
            <a:endParaRPr kumimoji="0" 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687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 22"/>
          <p:cNvSpPr>
            <a:spLocks noGrp="1"/>
          </p:cNvSpPr>
          <p:nvPr>
            <p:ph type="sldNum" sz="quarter" idx="4"/>
          </p:nvPr>
        </p:nvSpPr>
        <p:spPr>
          <a:xfrm>
            <a:off x="8423920" y="6425952"/>
            <a:ext cx="720080" cy="432048"/>
          </a:xfrm>
          <a:prstGeom prst="rect">
            <a:avLst/>
          </a:prstGeom>
        </p:spPr>
        <p:txBody>
          <a:bodyPr vert="horz" anchor="ctr" anchorCtr="0">
            <a:normAutofit/>
          </a:bodyPr>
          <a:lstStyle>
            <a:lvl1pPr algn="ctr" eaLnBrk="1" latinLnBrk="0" hangingPunct="1">
              <a:defRPr kumimoji="0" sz="1600" b="1" baseline="0">
                <a:solidFill>
                  <a:schemeClr val="tx2"/>
                </a:solidFill>
              </a:defRPr>
            </a:lvl1pPr>
          </a:lstStyle>
          <a:p>
            <a:pPr>
              <a:defRPr/>
            </a:pPr>
            <a:fld id="{47EB5C7F-CDC9-48C8-B284-F701006BA03D}"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52" r:id="rId1"/>
    <p:sldLayoutId id="2147484142" r:id="rId2"/>
    <p:sldLayoutId id="2147484141" r:id="rId3"/>
    <p:sldLayoutId id="2147484143" r:id="rId4"/>
    <p:sldLayoutId id="2147484145" r:id="rId5"/>
    <p:sldLayoutId id="2147484146" r:id="rId6"/>
    <p:sldLayoutId id="2147484151" r:id="rId7"/>
  </p:sldLayoutIdLst>
  <p:hf hdr="0" ftr="0" dt="0"/>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8.xml" Type="http://schemas.openxmlformats.org/officeDocument/2006/relationships/notesSlide"/><Relationship Id="rId3" Target="https://www.mhlw.go.jp/stf/seisakunitsuite/bunya/koyou_roudou/koyoukintou/ryouritsu/model.html" TargetMode="External" Type="http://schemas.openxmlformats.org/officeDocument/2006/relationships/hyperlink"/><Relationship Id="rId4" Target="../media/image11.png" Type="http://schemas.openxmlformats.org/officeDocument/2006/relationships/image"/><Relationship Id="rId5" Target="../media/image1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1.xml" Type="http://schemas.openxmlformats.org/officeDocument/2006/relationships/notesSlide"/><Relationship Id="rId3" Target="https://www.mhlw.go.jp/stf/seisakunitsuite/bunya/koyou_roudou/koyoukintou/ryouritsu/model.html" TargetMode="External" Type="http://schemas.openxmlformats.org/officeDocument/2006/relationships/hyperlink"/><Relationship Id="rId4" Target="../media/image13.png" Type="http://schemas.openxmlformats.org/officeDocument/2006/relationships/image"/><Relationship Id="rId5" Target="../media/image14.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3"/>
          <p:cNvSpPr>
            <a:spLocks noGrp="1"/>
          </p:cNvSpPr>
          <p:nvPr>
            <p:ph type="title"/>
          </p:nvPr>
        </p:nvSpPr>
        <p:spPr>
          <a:xfrm>
            <a:off x="0" y="2781349"/>
            <a:ext cx="9144000" cy="575643"/>
          </a:xfrm>
        </p:spPr>
        <p:txBody>
          <a:bodyPr>
            <a:normAutofit fontScale="90000"/>
          </a:bodyPr>
          <a:lstStyle/>
          <a:p>
            <a:pPr algn="ctr"/>
            <a:br>
              <a:rPr lang="en-US" altLang="ja-JP" sz="4800" dirty="0">
                <a:solidFill>
                  <a:schemeClr val="tx1"/>
                </a:solidFill>
                <a:latin typeface="Meiryo UI" pitchFamily="50" charset="-128"/>
                <a:ea typeface="Meiryo UI" pitchFamily="50" charset="-128"/>
                <a:cs typeface="Meiryo UI" pitchFamily="50" charset="-128"/>
              </a:rPr>
            </a:br>
            <a:br>
              <a:rPr lang="en-US" altLang="ja-JP" sz="4800" dirty="0">
                <a:solidFill>
                  <a:schemeClr val="tx1"/>
                </a:solidFill>
                <a:latin typeface="Meiryo UI" pitchFamily="50" charset="-128"/>
                <a:ea typeface="Meiryo UI" pitchFamily="50" charset="-128"/>
                <a:cs typeface="Meiryo UI" pitchFamily="50" charset="-128"/>
              </a:rPr>
            </a:br>
            <a:r>
              <a:rPr lang="ja-JP" altLang="en-US" sz="3600" dirty="0">
                <a:solidFill>
                  <a:schemeClr val="tx1"/>
                </a:solidFill>
                <a:latin typeface="Meiryo UI" pitchFamily="50" charset="-128"/>
                <a:ea typeface="Meiryo UI" pitchFamily="50" charset="-128"/>
                <a:cs typeface="Meiryo UI" pitchFamily="50" charset="-128"/>
              </a:rPr>
              <a:t>介護で離職しないために</a:t>
            </a:r>
            <a:br>
              <a:rPr lang="en-US" altLang="ja-JP" sz="3600" dirty="0">
                <a:solidFill>
                  <a:schemeClr val="tx1"/>
                </a:solidFill>
                <a:latin typeface="Meiryo UI" pitchFamily="50" charset="-128"/>
                <a:ea typeface="Meiryo UI" pitchFamily="50" charset="-128"/>
                <a:cs typeface="Meiryo UI" pitchFamily="50" charset="-128"/>
              </a:rPr>
            </a:br>
            <a:r>
              <a:rPr lang="ja-JP" altLang="en-US" sz="4800" dirty="0">
                <a:solidFill>
                  <a:schemeClr val="tx1"/>
                </a:solidFill>
                <a:latin typeface="Meiryo UI" pitchFamily="50" charset="-128"/>
                <a:ea typeface="Meiryo UI" pitchFamily="50" charset="-128"/>
                <a:cs typeface="Meiryo UI" pitchFamily="50" charset="-128"/>
              </a:rPr>
              <a:t>仕事と介護の両立研修</a:t>
            </a:r>
            <a:endParaRPr lang="ja-JP" altLang="en-US" sz="3600" dirty="0">
              <a:latin typeface="Meiryo UI" pitchFamily="50" charset="-128"/>
              <a:ea typeface="Meiryo UI" pitchFamily="50" charset="-128"/>
              <a:cs typeface="Meiryo UI" pitchFamily="50" charset="-128"/>
            </a:endParaRPr>
          </a:p>
        </p:txBody>
      </p:sp>
      <p:sp>
        <p:nvSpPr>
          <p:cNvPr id="2" name="タイトル 3">
            <a:extLst>
              <a:ext uri="{FF2B5EF4-FFF2-40B4-BE49-F238E27FC236}">
                <a16:creationId xmlns:a16="http://schemas.microsoft.com/office/drawing/2014/main" id="{5B8FBAD8-BA82-8780-F1AC-5F7011BBEFE5}"/>
              </a:ext>
            </a:extLst>
          </p:cNvPr>
          <p:cNvSpPr txBox="1">
            <a:spLocks/>
          </p:cNvSpPr>
          <p:nvPr/>
        </p:nvSpPr>
        <p:spPr>
          <a:xfrm>
            <a:off x="0" y="6241968"/>
            <a:ext cx="2016224" cy="359619"/>
          </a:xfrm>
          <a:prstGeom prst="rect">
            <a:avLst/>
          </a:prstGeom>
        </p:spPr>
        <p:txBody>
          <a:bodyPr vert="horz" anchor="ctr">
            <a:normAutofit fontScale="25000" lnSpcReduction="20000"/>
          </a:bodyPr>
          <a:lstStyle>
            <a:lvl1pPr algn="l" rtl="0" eaLnBrk="1" latinLnBrk="0" hangingPunct="1">
              <a:spcBef>
                <a:spcPct val="0"/>
              </a:spcBef>
              <a:buNone/>
              <a:defRPr kumimoji="1" sz="4400" b="0" kern="1200" cap="none">
                <a:solidFill>
                  <a:srgbClr val="FFFFFF"/>
                </a:solidFill>
                <a:latin typeface="+mj-lt"/>
                <a:ea typeface="+mj-ea"/>
                <a:cs typeface="+mj-cs"/>
              </a:defRPr>
            </a:lvl1pPr>
          </a:lstStyle>
          <a:p>
            <a:pPr algn="ctr" fontAlgn="auto">
              <a:spcAft>
                <a:spcPts val="0"/>
              </a:spcAft>
            </a:pPr>
            <a:br>
              <a:rPr lang="en-US" altLang="ja-JP" sz="4800" dirty="0">
                <a:solidFill>
                  <a:schemeClr val="tx1"/>
                </a:solidFill>
                <a:latin typeface="Meiryo UI" pitchFamily="50" charset="-128"/>
                <a:ea typeface="Meiryo UI" pitchFamily="50" charset="-128"/>
                <a:cs typeface="Meiryo UI" pitchFamily="50" charset="-128"/>
              </a:rPr>
            </a:br>
            <a:br>
              <a:rPr lang="en-US" altLang="ja-JP" sz="4800" dirty="0">
                <a:solidFill>
                  <a:schemeClr val="tx1"/>
                </a:solidFill>
                <a:latin typeface="Meiryo UI" pitchFamily="50" charset="-128"/>
                <a:ea typeface="Meiryo UI" pitchFamily="50" charset="-128"/>
                <a:cs typeface="Meiryo UI" pitchFamily="50" charset="-128"/>
              </a:rPr>
            </a:br>
            <a:r>
              <a:rPr lang="en-US" altLang="ja-JP" sz="3600" dirty="0">
                <a:solidFill>
                  <a:schemeClr val="tx1"/>
                </a:solidFill>
                <a:latin typeface="Meiryo UI" pitchFamily="50" charset="-128"/>
                <a:ea typeface="Meiryo UI" pitchFamily="50" charset="-128"/>
                <a:cs typeface="Meiryo UI" pitchFamily="50" charset="-128"/>
              </a:rPr>
              <a:t>2025</a:t>
            </a:r>
            <a:r>
              <a:rPr lang="ja-JP" altLang="en-US" sz="3600" dirty="0">
                <a:solidFill>
                  <a:schemeClr val="tx1"/>
                </a:solidFill>
                <a:latin typeface="Meiryo UI" pitchFamily="50" charset="-128"/>
                <a:ea typeface="Meiryo UI" pitchFamily="50" charset="-128"/>
                <a:cs typeface="Meiryo UI" pitchFamily="50" charset="-128"/>
              </a:rPr>
              <a:t>年</a:t>
            </a:r>
            <a:r>
              <a:rPr lang="en-US" altLang="ja-JP" sz="3600" dirty="0">
                <a:solidFill>
                  <a:schemeClr val="tx1"/>
                </a:solidFill>
                <a:latin typeface="Meiryo UI" pitchFamily="50" charset="-128"/>
                <a:ea typeface="Meiryo UI" pitchFamily="50" charset="-128"/>
                <a:cs typeface="Meiryo UI" pitchFamily="50" charset="-128"/>
              </a:rPr>
              <a:t>3</a:t>
            </a:r>
            <a:r>
              <a:rPr lang="ja-JP" altLang="en-US" sz="3600" dirty="0">
                <a:solidFill>
                  <a:schemeClr val="tx1"/>
                </a:solidFill>
                <a:latin typeface="Meiryo UI" pitchFamily="50" charset="-128"/>
                <a:ea typeface="Meiryo UI" pitchFamily="50" charset="-128"/>
                <a:cs typeface="Meiryo UI" pitchFamily="50" charset="-128"/>
              </a:rPr>
              <a:t>月作成</a:t>
            </a:r>
            <a:endParaRPr lang="ja-JP" altLang="en-US" sz="3600" dirty="0">
              <a:latin typeface="Meiryo UI" pitchFamily="50" charset="-128"/>
              <a:ea typeface="Meiryo UI" pitchFamily="50" charset="-128"/>
              <a:cs typeface="Meiryo UI"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620E524-71B5-54D9-9777-7107424AF28E}"/>
              </a:ext>
            </a:extLst>
          </p:cNvPr>
          <p:cNvPicPr>
            <a:picLocks noChangeAspect="1"/>
          </p:cNvPicPr>
          <p:nvPr/>
        </p:nvPicPr>
        <p:blipFill>
          <a:blip r:embed="rId3"/>
          <a:stretch>
            <a:fillRect/>
          </a:stretch>
        </p:blipFill>
        <p:spPr>
          <a:xfrm>
            <a:off x="367059" y="2332948"/>
            <a:ext cx="8065707" cy="3292125"/>
          </a:xfrm>
          <a:prstGeom prst="rect">
            <a:avLst/>
          </a:prstGeom>
        </p:spPr>
      </p:pic>
      <p:sp>
        <p:nvSpPr>
          <p:cNvPr id="6" name="スライド番号プレースホルダー 5"/>
          <p:cNvSpPr>
            <a:spLocks noGrp="1"/>
          </p:cNvSpPr>
          <p:nvPr>
            <p:ph type="sldNum" sz="quarter" idx="12"/>
          </p:nvPr>
        </p:nvSpPr>
        <p:spPr/>
        <p:txBody>
          <a:bodyPr>
            <a:normAutofit/>
          </a:bodyPr>
          <a:lstStyle/>
          <a:p>
            <a:pPr>
              <a:defRPr/>
            </a:pPr>
            <a:fld id="{3147E6F2-DA94-4419-BAB8-02B61099C81B}" type="slidenum">
              <a:rPr lang="en-US" altLang="ja-JP" smtClean="0"/>
              <a:pPr>
                <a:defRPr/>
              </a:pPr>
              <a:t>9</a:t>
            </a:fld>
            <a:endParaRPr lang="en-US" altLang="ja-JP" dirty="0"/>
          </a:p>
        </p:txBody>
      </p:sp>
      <p:sp>
        <p:nvSpPr>
          <p:cNvPr id="7" name="テキスト ボックス 6"/>
          <p:cNvSpPr txBox="1"/>
          <p:nvPr/>
        </p:nvSpPr>
        <p:spPr>
          <a:xfrm>
            <a:off x="683568" y="1494620"/>
            <a:ext cx="4004622" cy="430887"/>
          </a:xfrm>
          <a:prstGeom prst="rect">
            <a:avLst/>
          </a:prstGeom>
          <a:noFill/>
        </p:spPr>
        <p:txBody>
          <a:bodyPr wrap="none" rtlCol="0">
            <a:spAutoFit/>
          </a:bodyPr>
          <a:lstStyle/>
          <a:p>
            <a:r>
              <a:rPr lang="ja-JP" altLang="en-US" sz="2200" dirty="0">
                <a:latin typeface="Meiryo UI" pitchFamily="50" charset="-128"/>
              </a:rPr>
              <a:t>■介護のための離職による影響度</a:t>
            </a:r>
            <a:endParaRPr kumimoji="1" lang="ja-JP" altLang="en-US" sz="2200" dirty="0"/>
          </a:p>
        </p:txBody>
      </p:sp>
      <p:sp>
        <p:nvSpPr>
          <p:cNvPr id="13" name="スライド番号プレースホルダー 9"/>
          <p:cNvSpPr txBox="1">
            <a:spLocks/>
          </p:cNvSpPr>
          <p:nvPr/>
        </p:nvSpPr>
        <p:spPr>
          <a:xfrm>
            <a:off x="8604448" y="6453336"/>
            <a:ext cx="539552" cy="404664"/>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6459CC2-B1BB-4776-BBF1-8AB71E08B3C7}" type="slidenum">
              <a:rPr kumimoji="1" lang="en-US" altLang="ja-JP" sz="1600" b="1" i="0" u="none" strike="noStrike" kern="1200" cap="none" spc="0" normalizeH="0" noProof="0" smtClean="0">
                <a:ln>
                  <a:noFill/>
                </a:ln>
                <a:solidFill>
                  <a:schemeClr val="tx2"/>
                </a:solidFill>
                <a:effectLst/>
                <a:uLnTx/>
                <a:uFillTx/>
                <a:latin typeface="Verdana" pitchFamily="34" charset="0"/>
                <a:ea typeface="Meiryo UI" pitchFamily="50" charset="-128"/>
                <a:cs typeface="Meiryo UI" pitchFamily="50" charset="-128"/>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1" lang="en-US" altLang="ja-JP" sz="1600" b="1" i="0" u="none" strike="noStrike" kern="1200" cap="none" spc="0" normalizeH="0" noProof="0" dirty="0">
              <a:ln>
                <a:noFill/>
              </a:ln>
              <a:solidFill>
                <a:schemeClr val="tx2"/>
              </a:solidFill>
              <a:effectLst/>
              <a:uLnTx/>
              <a:uFillTx/>
              <a:latin typeface="Verdana" pitchFamily="34" charset="0"/>
              <a:ea typeface="Meiryo UI" pitchFamily="50" charset="-128"/>
              <a:cs typeface="Meiryo UI" pitchFamily="50" charset="-128"/>
            </a:endParaRPr>
          </a:p>
        </p:txBody>
      </p:sp>
      <p:sp>
        <p:nvSpPr>
          <p:cNvPr id="12" name="テキスト ボックス 11"/>
          <p:cNvSpPr txBox="1">
            <a:spLocks noChangeArrowheads="1"/>
          </p:cNvSpPr>
          <p:nvPr/>
        </p:nvSpPr>
        <p:spPr bwMode="auto">
          <a:xfrm>
            <a:off x="943441" y="5686628"/>
            <a:ext cx="8136458" cy="246221"/>
          </a:xfrm>
          <a:prstGeom prst="rect">
            <a:avLst/>
          </a:prstGeom>
          <a:noFill/>
          <a:ln w="9525">
            <a:noFill/>
            <a:miter lim="800000"/>
            <a:headEnd/>
            <a:tailEnd/>
          </a:ln>
        </p:spPr>
        <p:txBody>
          <a:bodyPr wrap="square">
            <a:spAutoFit/>
          </a:bodyPr>
          <a:lstStyle/>
          <a:p>
            <a:r>
              <a:rPr lang="ja-JP" altLang="en-US" sz="1000" dirty="0">
                <a:latin typeface="Calibri" pitchFamily="34" charset="0"/>
              </a:rPr>
              <a:t>（出所：厚生労働省委託事業「令和３年度仕事と介護の両立等に関する実態把握のための調査研究事業報告書」（三菱</a:t>
            </a:r>
            <a:r>
              <a:rPr lang="en-US" altLang="ja-JP" sz="1000" dirty="0">
                <a:latin typeface="Calibri" pitchFamily="34" charset="0"/>
              </a:rPr>
              <a:t>UFJ</a:t>
            </a:r>
            <a:r>
              <a:rPr lang="ja-JP" altLang="en-US" sz="1000" dirty="0">
                <a:latin typeface="Calibri" pitchFamily="34" charset="0"/>
              </a:rPr>
              <a:t>リサーチ＆コンサルティング）</a:t>
            </a:r>
          </a:p>
        </p:txBody>
      </p:sp>
      <p:sp>
        <p:nvSpPr>
          <p:cNvPr id="2" name="テキスト ボックス 1">
            <a:extLst>
              <a:ext uri="{FF2B5EF4-FFF2-40B4-BE49-F238E27FC236}">
                <a16:creationId xmlns:a16="http://schemas.microsoft.com/office/drawing/2014/main" id="{130ED3C1-7009-B00A-8049-B69AF41ACEC0}"/>
              </a:ext>
            </a:extLst>
          </p:cNvPr>
          <p:cNvSpPr txBox="1"/>
          <p:nvPr/>
        </p:nvSpPr>
        <p:spPr>
          <a:xfrm>
            <a:off x="4577206" y="2087392"/>
            <a:ext cx="1585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cs typeface="+mn-cs"/>
              </a:rPr>
              <a:t>負担が増した</a:t>
            </a:r>
          </a:p>
        </p:txBody>
      </p:sp>
      <p:sp>
        <p:nvSpPr>
          <p:cNvPr id="3" name="テキスト ボックス 2">
            <a:extLst>
              <a:ext uri="{FF2B5EF4-FFF2-40B4-BE49-F238E27FC236}">
                <a16:creationId xmlns:a16="http://schemas.microsoft.com/office/drawing/2014/main" id="{CBF9CC4D-A49E-BC51-7415-7D432F4E709E}"/>
              </a:ext>
            </a:extLst>
          </p:cNvPr>
          <p:cNvSpPr txBox="1"/>
          <p:nvPr/>
        </p:nvSpPr>
        <p:spPr>
          <a:xfrm>
            <a:off x="1890404" y="2064376"/>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cs typeface="+mn-cs"/>
              </a:rPr>
              <a:t>非常に負担が増した</a:t>
            </a:r>
          </a:p>
        </p:txBody>
      </p:sp>
      <p:sp>
        <p:nvSpPr>
          <p:cNvPr id="4" name="テキスト ボックス 3">
            <a:extLst>
              <a:ext uri="{FF2B5EF4-FFF2-40B4-BE49-F238E27FC236}">
                <a16:creationId xmlns:a16="http://schemas.microsoft.com/office/drawing/2014/main" id="{6DF45C82-A6CC-2924-394B-D986CAFFA09C}"/>
              </a:ext>
            </a:extLst>
          </p:cNvPr>
          <p:cNvSpPr txBox="1"/>
          <p:nvPr/>
        </p:nvSpPr>
        <p:spPr>
          <a:xfrm>
            <a:off x="6296679" y="2149648"/>
            <a:ext cx="14436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cs typeface="+mn-cs"/>
              </a:rPr>
              <a:t>変わらない</a:t>
            </a:r>
          </a:p>
        </p:txBody>
      </p:sp>
      <p:sp>
        <p:nvSpPr>
          <p:cNvPr id="5" name="テキスト ボックス 4">
            <a:extLst>
              <a:ext uri="{FF2B5EF4-FFF2-40B4-BE49-F238E27FC236}">
                <a16:creationId xmlns:a16="http://schemas.microsoft.com/office/drawing/2014/main" id="{9CF0B6D0-6D10-3B33-67FC-FB2054451F9A}"/>
              </a:ext>
            </a:extLst>
          </p:cNvPr>
          <p:cNvSpPr txBox="1"/>
          <p:nvPr/>
        </p:nvSpPr>
        <p:spPr>
          <a:xfrm>
            <a:off x="7861376" y="5154111"/>
            <a:ext cx="994592" cy="276999"/>
          </a:xfrm>
          <a:prstGeom prst="rect">
            <a:avLst/>
          </a:prstGeom>
          <a:noFill/>
        </p:spPr>
        <p:txBody>
          <a:bodyPr wrap="square" rtlCol="0">
            <a:spAutoFit/>
          </a:bodyPr>
          <a:lstStyle/>
          <a:p>
            <a:r>
              <a:rPr kumimoji="1" lang="en-US" altLang="ja-JP" sz="1200" dirty="0"/>
              <a:t>(n</a:t>
            </a:r>
            <a:r>
              <a:rPr lang="en-US" altLang="ja-JP" sz="1200" dirty="0"/>
              <a:t>=945)</a:t>
            </a:r>
            <a:endParaRPr kumimoji="1" lang="ja-JP" altLang="en-US" sz="1200" dirty="0"/>
          </a:p>
        </p:txBody>
      </p:sp>
      <p:sp>
        <p:nvSpPr>
          <p:cNvPr id="16" name="四角形: 角を丸くする 15">
            <a:extLst>
              <a:ext uri="{FF2B5EF4-FFF2-40B4-BE49-F238E27FC236}">
                <a16:creationId xmlns:a16="http://schemas.microsoft.com/office/drawing/2014/main" id="{4875E39D-460D-CACD-1976-E6E265D8CE91}"/>
              </a:ext>
            </a:extLst>
          </p:cNvPr>
          <p:cNvSpPr/>
          <p:nvPr/>
        </p:nvSpPr>
        <p:spPr>
          <a:xfrm>
            <a:off x="2043179" y="4608502"/>
            <a:ext cx="4076485" cy="57656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C519935-474B-E02A-D103-B4F90B61ABA5}"/>
              </a:ext>
            </a:extLst>
          </p:cNvPr>
          <p:cNvSpPr txBox="1"/>
          <p:nvPr/>
        </p:nvSpPr>
        <p:spPr>
          <a:xfrm>
            <a:off x="3527376" y="4647372"/>
            <a:ext cx="980639"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cs typeface="+mn-cs"/>
              </a:rPr>
              <a:t>66.2</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cs typeface="+mn-cs"/>
              </a:rPr>
              <a:t>％</a:t>
            </a:r>
          </a:p>
        </p:txBody>
      </p:sp>
      <p:cxnSp>
        <p:nvCxnSpPr>
          <p:cNvPr id="19" name="直線コネクタ 18">
            <a:extLst>
              <a:ext uri="{FF2B5EF4-FFF2-40B4-BE49-F238E27FC236}">
                <a16:creationId xmlns:a16="http://schemas.microsoft.com/office/drawing/2014/main" id="{0A1BBFA9-904A-3DC1-3B84-1BCF1AE92F8A}"/>
              </a:ext>
            </a:extLst>
          </p:cNvPr>
          <p:cNvCxnSpPr>
            <a:cxnSpLocks/>
          </p:cNvCxnSpPr>
          <p:nvPr/>
        </p:nvCxnSpPr>
        <p:spPr>
          <a:xfrm>
            <a:off x="2855524" y="2413945"/>
            <a:ext cx="0" cy="20634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20C5720-0A6A-F5F1-D006-26A809E26044}"/>
              </a:ext>
            </a:extLst>
          </p:cNvPr>
          <p:cNvCxnSpPr>
            <a:cxnSpLocks/>
          </p:cNvCxnSpPr>
          <p:nvPr/>
        </p:nvCxnSpPr>
        <p:spPr>
          <a:xfrm>
            <a:off x="5183560" y="2396502"/>
            <a:ext cx="0" cy="1945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79A3E0C1-4D71-2A41-F600-37EC82C13CF4}"/>
              </a:ext>
            </a:extLst>
          </p:cNvPr>
          <p:cNvSpPr/>
          <p:nvPr/>
        </p:nvSpPr>
        <p:spPr>
          <a:xfrm>
            <a:off x="2034771" y="3619686"/>
            <a:ext cx="3868869" cy="60493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E2D3D5AB-8B0E-2277-484D-5C003A13C2D9}"/>
              </a:ext>
            </a:extLst>
          </p:cNvPr>
          <p:cNvSpPr/>
          <p:nvPr/>
        </p:nvSpPr>
        <p:spPr>
          <a:xfrm>
            <a:off x="2034771" y="2620291"/>
            <a:ext cx="4156901" cy="60493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D45BA323-8AFE-14C9-75D3-1FF7F67D39BE}"/>
              </a:ext>
            </a:extLst>
          </p:cNvPr>
          <p:cNvSpPr txBox="1"/>
          <p:nvPr/>
        </p:nvSpPr>
        <p:spPr>
          <a:xfrm>
            <a:off x="3172475" y="3639260"/>
            <a:ext cx="980639"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cs typeface="+mn-cs"/>
              </a:rPr>
              <a:t>63.2</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cs typeface="+mn-cs"/>
              </a:rPr>
              <a:t>％</a:t>
            </a:r>
          </a:p>
        </p:txBody>
      </p:sp>
      <p:sp>
        <p:nvSpPr>
          <p:cNvPr id="27" name="テキスト ボックス 26">
            <a:extLst>
              <a:ext uri="{FF2B5EF4-FFF2-40B4-BE49-F238E27FC236}">
                <a16:creationId xmlns:a16="http://schemas.microsoft.com/office/drawing/2014/main" id="{D4891286-AE40-2096-C518-555141D8CF5D}"/>
              </a:ext>
            </a:extLst>
          </p:cNvPr>
          <p:cNvSpPr txBox="1"/>
          <p:nvPr/>
        </p:nvSpPr>
        <p:spPr>
          <a:xfrm>
            <a:off x="3313054" y="2671224"/>
            <a:ext cx="980639" cy="369332"/>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cs typeface="+mn-cs"/>
              </a:rPr>
              <a:t>67.6</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cs typeface="+mn-cs"/>
              </a:rPr>
              <a:t>％</a:t>
            </a:r>
          </a:p>
        </p:txBody>
      </p:sp>
      <p:cxnSp>
        <p:nvCxnSpPr>
          <p:cNvPr id="30" name="直線コネクタ 29">
            <a:extLst>
              <a:ext uri="{FF2B5EF4-FFF2-40B4-BE49-F238E27FC236}">
                <a16:creationId xmlns:a16="http://schemas.microsoft.com/office/drawing/2014/main" id="{98F445D4-82A6-4E78-A375-37BC4FAB00CF}"/>
              </a:ext>
            </a:extLst>
          </p:cNvPr>
          <p:cNvCxnSpPr>
            <a:cxnSpLocks/>
          </p:cNvCxnSpPr>
          <p:nvPr/>
        </p:nvCxnSpPr>
        <p:spPr>
          <a:xfrm>
            <a:off x="6911752" y="2446989"/>
            <a:ext cx="0" cy="1945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Rectangle 4">
            <a:extLst>
              <a:ext uri="{FF2B5EF4-FFF2-40B4-BE49-F238E27FC236}">
                <a16:creationId xmlns:a16="http://schemas.microsoft.com/office/drawing/2014/main" id="{DDB95D19-ED4E-9163-25E4-A5DFBC329194}"/>
              </a:ext>
            </a:extLst>
          </p:cNvPr>
          <p:cNvSpPr>
            <a:spLocks noGrp="1" noChangeArrowheads="1"/>
          </p:cNvSpPr>
          <p:nvPr>
            <p:ph type="title"/>
          </p:nvPr>
        </p:nvSpPr>
        <p:spPr>
          <a:xfrm>
            <a:off x="14704" y="5809738"/>
            <a:ext cx="9065195" cy="866775"/>
          </a:xfrm>
        </p:spPr>
        <p:txBody>
          <a:bodyPr>
            <a:normAutofit/>
          </a:bodyPr>
          <a:lstStyle/>
          <a:p>
            <a:pPr algn="ctr"/>
            <a:r>
              <a:rPr lang="ja-JP" altLang="en-US" sz="2200" b="1" dirty="0">
                <a:latin typeface="Meiryo UI" pitchFamily="50" charset="-128"/>
                <a:ea typeface="Meiryo UI" pitchFamily="50" charset="-128"/>
                <a:cs typeface="Meiryo UI" pitchFamily="50" charset="-128"/>
              </a:rPr>
              <a:t>介護を理由に仕事を辞めても、経済面、肉体面、精神面いずれも負担が増す</a:t>
            </a:r>
          </a:p>
        </p:txBody>
      </p:sp>
      <p:sp>
        <p:nvSpPr>
          <p:cNvPr id="8" name="テキスト ボックス 7">
            <a:extLst>
              <a:ext uri="{FF2B5EF4-FFF2-40B4-BE49-F238E27FC236}">
                <a16:creationId xmlns:a16="http://schemas.microsoft.com/office/drawing/2014/main" id="{2AC5D161-2653-9014-78A6-3C9E4402140D}"/>
              </a:ext>
            </a:extLst>
          </p:cNvPr>
          <p:cNvSpPr txBox="1"/>
          <p:nvPr/>
        </p:nvSpPr>
        <p:spPr>
          <a:xfrm>
            <a:off x="6788958" y="1916832"/>
            <a:ext cx="14436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cs typeface="+mn-cs"/>
              </a:rPr>
              <a:t>負担が減った</a:t>
            </a:r>
          </a:p>
        </p:txBody>
      </p:sp>
      <p:sp>
        <p:nvSpPr>
          <p:cNvPr id="10" name="テキスト ボックス 9">
            <a:extLst>
              <a:ext uri="{FF2B5EF4-FFF2-40B4-BE49-F238E27FC236}">
                <a16:creationId xmlns:a16="http://schemas.microsoft.com/office/drawing/2014/main" id="{046D12B7-2EC6-5D50-B834-BD5AECE4F7B0}"/>
              </a:ext>
            </a:extLst>
          </p:cNvPr>
          <p:cNvSpPr txBox="1"/>
          <p:nvPr/>
        </p:nvSpPr>
        <p:spPr>
          <a:xfrm>
            <a:off x="7135340" y="1670568"/>
            <a:ext cx="19445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cs typeface="+mn-cs"/>
              </a:rPr>
              <a:t>かなり負担が減った</a:t>
            </a:r>
          </a:p>
        </p:txBody>
      </p:sp>
      <p:cxnSp>
        <p:nvCxnSpPr>
          <p:cNvPr id="9" name="直線コネクタ 8">
            <a:extLst>
              <a:ext uri="{FF2B5EF4-FFF2-40B4-BE49-F238E27FC236}">
                <a16:creationId xmlns:a16="http://schemas.microsoft.com/office/drawing/2014/main" id="{760B6743-6988-A113-6947-5CAEF8E00D8B}"/>
              </a:ext>
            </a:extLst>
          </p:cNvPr>
          <p:cNvCxnSpPr>
            <a:cxnSpLocks/>
          </p:cNvCxnSpPr>
          <p:nvPr/>
        </p:nvCxnSpPr>
        <p:spPr>
          <a:xfrm>
            <a:off x="7668344" y="2209176"/>
            <a:ext cx="0" cy="41111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7AB3C80-C336-C7B3-AB01-A7A0B5D07AD2}"/>
              </a:ext>
            </a:extLst>
          </p:cNvPr>
          <p:cNvCxnSpPr>
            <a:cxnSpLocks/>
          </p:cNvCxnSpPr>
          <p:nvPr/>
        </p:nvCxnSpPr>
        <p:spPr>
          <a:xfrm flipV="1">
            <a:off x="7740352" y="1920325"/>
            <a:ext cx="492279" cy="69996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01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4"/>
          <p:cNvSpPr>
            <a:spLocks noGrp="1"/>
          </p:cNvSpPr>
          <p:nvPr>
            <p:ph type="title"/>
          </p:nvPr>
        </p:nvSpPr>
        <p:spPr>
          <a:xfrm>
            <a:off x="1371600" y="1600200"/>
            <a:ext cx="7772400" cy="990600"/>
          </a:xfrm>
        </p:spPr>
        <p:txBody>
          <a:bodyPr>
            <a:normAutofit fontScale="90000"/>
          </a:bodyPr>
          <a:lstStyle/>
          <a:p>
            <a:pPr eaLnBrk="1" hangingPunct="1"/>
            <a:r>
              <a:rPr lang="en-US" altLang="ja-JP" sz="4000" dirty="0">
                <a:solidFill>
                  <a:schemeClr val="bg1"/>
                </a:solidFill>
                <a:latin typeface="Meiryo UI" pitchFamily="50" charset="-128"/>
                <a:ea typeface="Meiryo UI" pitchFamily="50" charset="-128"/>
                <a:cs typeface="Meiryo UI" pitchFamily="50" charset="-128"/>
              </a:rPr>
              <a:t>Ⅱ.</a:t>
            </a:r>
            <a:r>
              <a:rPr lang="ja-JP" altLang="en-US" sz="4000" dirty="0">
                <a:solidFill>
                  <a:schemeClr val="bg1"/>
                </a:solidFill>
                <a:latin typeface="Meiryo UI" pitchFamily="50" charset="-128"/>
                <a:ea typeface="Meiryo UI" pitchFamily="50" charset="-128"/>
                <a:cs typeface="Meiryo UI" pitchFamily="50" charset="-128"/>
              </a:rPr>
              <a:t>ひとりで抱え込まない</a:t>
            </a:r>
            <a:br>
              <a:rPr lang="en-US" altLang="ja-JP" sz="3200" dirty="0">
                <a:solidFill>
                  <a:schemeClr val="bg1"/>
                </a:solidFill>
                <a:latin typeface="Meiryo UI" pitchFamily="50" charset="-128"/>
                <a:ea typeface="Meiryo UI" pitchFamily="50" charset="-128"/>
                <a:cs typeface="Meiryo UI" pitchFamily="50" charset="-128"/>
              </a:rPr>
            </a:br>
            <a:r>
              <a:rPr lang="ja-JP" altLang="en-US" sz="2000" dirty="0">
                <a:solidFill>
                  <a:schemeClr val="bg1"/>
                </a:solidFill>
                <a:latin typeface="Meiryo UI" pitchFamily="50" charset="-128"/>
                <a:ea typeface="Meiryo UI" pitchFamily="50" charset="-128"/>
                <a:cs typeface="Meiryo UI" pitchFamily="50" charset="-128"/>
              </a:rPr>
              <a:t>　　　　～仕事と介護の両立のための５つのポイント～</a:t>
            </a:r>
          </a:p>
        </p:txBody>
      </p:sp>
      <p:sp>
        <p:nvSpPr>
          <p:cNvPr id="7" name="スライド番号プレースホルダー 6"/>
          <p:cNvSpPr>
            <a:spLocks noGrp="1"/>
          </p:cNvSpPr>
          <p:nvPr>
            <p:ph type="sldNum" sz="quarter" idx="4294967295"/>
          </p:nvPr>
        </p:nvSpPr>
        <p:spPr>
          <a:xfrm>
            <a:off x="8460432" y="6309320"/>
            <a:ext cx="683568" cy="548680"/>
          </a:xfrm>
        </p:spPr>
        <p:txBody>
          <a:bodyPr/>
          <a:lstStyle/>
          <a:p>
            <a:pPr>
              <a:defRPr/>
            </a:pPr>
            <a:fld id="{F98B0E67-BCA3-4E60-8682-BC1BBCF87AFA}" type="slidenum">
              <a:rPr lang="en-US" altLang="ja-JP" sz="1600" smtClean="0"/>
              <a:pPr>
                <a:defRPr/>
              </a:pPr>
              <a:t>10</a:t>
            </a:fld>
            <a:endParaRPr lang="en-US" altLang="ja-JP"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179388" y="533400"/>
            <a:ext cx="8785225" cy="609600"/>
          </a:xfrm>
        </p:spPr>
        <p:txBody>
          <a:bodyPr>
            <a:normAutofit/>
          </a:bodyPr>
          <a:lstStyle/>
          <a:p>
            <a:pPr algn="ctr"/>
            <a:r>
              <a:rPr lang="ja-JP" altLang="en-US" sz="3200" dirty="0">
                <a:latin typeface="Meiryo UI" pitchFamily="50" charset="-128"/>
                <a:ea typeface="Meiryo UI" pitchFamily="50" charset="-128"/>
                <a:cs typeface="Meiryo UI" pitchFamily="50" charset="-128"/>
              </a:rPr>
              <a:t>仕事と介護の両立のための</a:t>
            </a:r>
            <a:r>
              <a:rPr lang="en-US" altLang="ja-JP" sz="3200" dirty="0">
                <a:latin typeface="Meiryo UI" pitchFamily="50" charset="-128"/>
                <a:ea typeface="Meiryo UI" pitchFamily="50" charset="-128"/>
                <a:cs typeface="Meiryo UI" pitchFamily="50" charset="-128"/>
              </a:rPr>
              <a:t>5</a:t>
            </a:r>
            <a:r>
              <a:rPr lang="ja-JP" altLang="en-US" sz="3200" dirty="0" err="1">
                <a:latin typeface="Meiryo UI" pitchFamily="50" charset="-128"/>
                <a:ea typeface="Meiryo UI" pitchFamily="50" charset="-128"/>
                <a:cs typeface="Meiryo UI" pitchFamily="50" charset="-128"/>
              </a:rPr>
              <a:t>つの</a:t>
            </a:r>
            <a:r>
              <a:rPr lang="ja-JP" altLang="en-US" sz="3200" dirty="0">
                <a:latin typeface="Meiryo UI" pitchFamily="50" charset="-128"/>
                <a:ea typeface="Meiryo UI" pitchFamily="50" charset="-128"/>
                <a:cs typeface="Meiryo UI" pitchFamily="50" charset="-128"/>
              </a:rPr>
              <a:t>ポイント</a:t>
            </a:r>
            <a:r>
              <a:rPr lang="ja-JP" altLang="en-US" sz="3400" dirty="0">
                <a:latin typeface="Meiryo UI" pitchFamily="50" charset="-128"/>
                <a:ea typeface="Meiryo UI" pitchFamily="50" charset="-128"/>
                <a:cs typeface="Meiryo UI" pitchFamily="50" charset="-128"/>
              </a:rPr>
              <a:t>　　　　　　　　　　　　</a:t>
            </a:r>
            <a:endParaRPr lang="en-US" altLang="ja-JP" sz="3400" dirty="0">
              <a:latin typeface="Meiryo UI" pitchFamily="50" charset="-128"/>
              <a:ea typeface="Meiryo UI" pitchFamily="50" charset="-128"/>
              <a:cs typeface="Meiryo UI" pitchFamily="50" charset="-128"/>
            </a:endParaRPr>
          </a:p>
        </p:txBody>
      </p:sp>
      <p:sp>
        <p:nvSpPr>
          <p:cNvPr id="5" name="スライド番号プレースホルダー 4"/>
          <p:cNvSpPr>
            <a:spLocks noGrp="1"/>
          </p:cNvSpPr>
          <p:nvPr>
            <p:ph type="sldNum" sz="quarter" idx="12"/>
          </p:nvPr>
        </p:nvSpPr>
        <p:spPr>
          <a:xfrm>
            <a:off x="8388424" y="6425952"/>
            <a:ext cx="755576" cy="432048"/>
          </a:xfrm>
        </p:spPr>
        <p:txBody>
          <a:bodyPr>
            <a:normAutofit/>
          </a:bodyPr>
          <a:lstStyle/>
          <a:p>
            <a:pPr>
              <a:defRPr/>
            </a:pPr>
            <a:fld id="{4C935E9E-A6F8-4CDA-8847-843C5E713512}" type="slidenum">
              <a:rPr lang="en-US" altLang="ja-JP" smtClean="0"/>
              <a:pPr>
                <a:defRPr/>
              </a:pPr>
              <a:t>11</a:t>
            </a:fld>
            <a:endParaRPr lang="en-US" altLang="ja-JP" dirty="0"/>
          </a:p>
        </p:txBody>
      </p:sp>
      <p:sp>
        <p:nvSpPr>
          <p:cNvPr id="48130" name="Rectangle 3"/>
          <p:cNvSpPr>
            <a:spLocks noGrp="1"/>
          </p:cNvSpPr>
          <p:nvPr>
            <p:ph sz="quarter" idx="1"/>
          </p:nvPr>
        </p:nvSpPr>
        <p:spPr>
          <a:xfrm>
            <a:off x="380687" y="1916832"/>
            <a:ext cx="8785100" cy="3281610"/>
          </a:xfrm>
        </p:spPr>
        <p:txBody>
          <a:bodyPr/>
          <a:lstStyle/>
          <a:p>
            <a:pPr marL="533400" indent="-533400">
              <a:spcAft>
                <a:spcPts val="1200"/>
              </a:spcAft>
              <a:buNone/>
            </a:pPr>
            <a:r>
              <a:rPr lang="ja-JP" altLang="en-US" sz="2200" dirty="0">
                <a:latin typeface="Meiryo UI" pitchFamily="50" charset="-128"/>
                <a:ea typeface="Meiryo UI" pitchFamily="50" charset="-128"/>
                <a:cs typeface="Meiryo UI" pitchFamily="50" charset="-128"/>
              </a:rPr>
              <a:t>１．職場に「家族等の介護を行っている」ことを伝え、必要に応じて、</a:t>
            </a:r>
            <a:br>
              <a:rPr lang="en-US" altLang="ja-JP" sz="2200" dirty="0">
                <a:latin typeface="Meiryo UI" pitchFamily="50" charset="-128"/>
                <a:ea typeface="Meiryo UI" pitchFamily="50" charset="-128"/>
                <a:cs typeface="Meiryo UI" pitchFamily="50" charset="-128"/>
              </a:rPr>
            </a:br>
            <a:r>
              <a:rPr lang="ja-JP" altLang="en-US" sz="2200" dirty="0">
                <a:latin typeface="Meiryo UI" pitchFamily="50" charset="-128"/>
                <a:ea typeface="Meiryo UI" pitchFamily="50" charset="-128"/>
                <a:cs typeface="Meiryo UI" pitchFamily="50" charset="-128"/>
              </a:rPr>
              <a:t>勤務先の「仕事と介護の両立支援制度」を利用する</a:t>
            </a:r>
          </a:p>
          <a:p>
            <a:pPr marL="533400" indent="-533400">
              <a:spcAft>
                <a:spcPts val="1200"/>
              </a:spcAft>
              <a:buNone/>
            </a:pPr>
            <a:r>
              <a:rPr lang="ja-JP" altLang="en-US" sz="2200" dirty="0">
                <a:latin typeface="Meiryo UI" pitchFamily="50" charset="-128"/>
                <a:ea typeface="Meiryo UI" pitchFamily="50" charset="-128"/>
                <a:cs typeface="Meiryo UI" pitchFamily="50" charset="-128"/>
              </a:rPr>
              <a:t>２．介護保険サービスを利用し、自分で「介護をしすぎない」</a:t>
            </a:r>
          </a:p>
          <a:p>
            <a:pPr marL="533400" indent="-533400">
              <a:spcAft>
                <a:spcPts val="1200"/>
              </a:spcAft>
              <a:buNone/>
            </a:pPr>
            <a:r>
              <a:rPr lang="ja-JP" altLang="en-US" sz="2200" dirty="0">
                <a:latin typeface="Meiryo UI" pitchFamily="50" charset="-128"/>
                <a:ea typeface="Meiryo UI" pitchFamily="50" charset="-128"/>
                <a:cs typeface="Meiryo UI" pitchFamily="50" charset="-128"/>
              </a:rPr>
              <a:t>３．ケアマネジャーを信頼し、「何でも相談する」 </a:t>
            </a:r>
          </a:p>
          <a:p>
            <a:pPr marL="533400" indent="-533400">
              <a:spcAft>
                <a:spcPts val="1200"/>
              </a:spcAft>
              <a:buNone/>
            </a:pPr>
            <a:r>
              <a:rPr lang="ja-JP" altLang="en-US" sz="2200" dirty="0">
                <a:latin typeface="Meiryo UI" pitchFamily="50" charset="-128"/>
                <a:ea typeface="Meiryo UI" pitchFamily="50" charset="-128"/>
                <a:cs typeface="Meiryo UI" pitchFamily="50" charset="-128"/>
              </a:rPr>
              <a:t>４．日ごろから「家族や要介護者宅の近所の方々等と良好な関係」を築く</a:t>
            </a:r>
          </a:p>
          <a:p>
            <a:pPr marL="533400" indent="-533400">
              <a:spcAft>
                <a:spcPts val="1200"/>
              </a:spcAft>
              <a:buNone/>
            </a:pPr>
            <a:r>
              <a:rPr lang="ja-JP" altLang="en-US" sz="2200" dirty="0">
                <a:latin typeface="Meiryo UI" pitchFamily="50" charset="-128"/>
                <a:ea typeface="Meiryo UI" pitchFamily="50" charset="-128"/>
                <a:cs typeface="Meiryo UI" pitchFamily="50" charset="-128"/>
              </a:rPr>
              <a:t>５．介護を深刻に捉えすぎずに、「自分の時間を確保」する</a:t>
            </a:r>
          </a:p>
          <a:p>
            <a:pPr marL="533400" indent="-533400">
              <a:spcAft>
                <a:spcPts val="1200"/>
              </a:spcAft>
              <a:buNone/>
            </a:pPr>
            <a:endParaRPr lang="ja-JP" altLang="en-US" sz="2000" dirty="0">
              <a:latin typeface="Meiryo UI" pitchFamily="50" charset="-128"/>
              <a:ea typeface="Meiryo UI" pitchFamily="50" charset="-128"/>
              <a:cs typeface="Meiryo UI" pitchFamily="50" charset="-128"/>
            </a:endParaRPr>
          </a:p>
        </p:txBody>
      </p:sp>
      <p:sp>
        <p:nvSpPr>
          <p:cNvPr id="2" name="Rectangle 4">
            <a:extLst>
              <a:ext uri="{FF2B5EF4-FFF2-40B4-BE49-F238E27FC236}">
                <a16:creationId xmlns:a16="http://schemas.microsoft.com/office/drawing/2014/main" id="{97E8CF09-207A-CECC-C457-38E2072BC2A4}"/>
              </a:ext>
            </a:extLst>
          </p:cNvPr>
          <p:cNvSpPr txBox="1">
            <a:spLocks noChangeArrowheads="1"/>
          </p:cNvSpPr>
          <p:nvPr/>
        </p:nvSpPr>
        <p:spPr>
          <a:xfrm>
            <a:off x="685521" y="5378809"/>
            <a:ext cx="7772957" cy="866775"/>
          </a:xfrm>
          <a:prstGeom prst="rect">
            <a:avLst/>
          </a:prstGeom>
        </p:spPr>
        <p:txBody>
          <a:bodyPr vert="horz" anchor="ctr">
            <a:noAutofit/>
          </a:bodyPr>
          <a:lstStyle>
            <a:lvl1pPr algn="l" rtl="0" eaLnBrk="1" latinLnBrk="0" hangingPunct="1">
              <a:spcBef>
                <a:spcPct val="0"/>
              </a:spcBef>
              <a:buNone/>
              <a:defRPr kumimoji="1" sz="4400" kern="1200">
                <a:solidFill>
                  <a:schemeClr val="tx2"/>
                </a:solidFill>
                <a:latin typeface="+mj-lt"/>
                <a:ea typeface="+mj-ea"/>
                <a:cs typeface="+mj-cs"/>
              </a:defRPr>
            </a:lvl1pPr>
          </a:lstStyle>
          <a:p>
            <a:pPr algn="ctr" fontAlgn="auto">
              <a:spcAft>
                <a:spcPts val="0"/>
              </a:spcAft>
            </a:pPr>
            <a:r>
              <a:rPr lang="ja-JP" altLang="en-US" sz="3200" b="1" dirty="0">
                <a:latin typeface="Meiryo UI" pitchFamily="50" charset="-128"/>
                <a:ea typeface="Meiryo UI" pitchFamily="50" charset="-128"/>
                <a:cs typeface="Meiryo UI" pitchFamily="50" charset="-128"/>
              </a:rPr>
              <a:t>ひとりで抱え込まないことが大事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179388" y="188640"/>
            <a:ext cx="8785225" cy="1077218"/>
          </a:xfrm>
        </p:spPr>
        <p:txBody>
          <a:bodyPr>
            <a:noAutofit/>
          </a:bodyPr>
          <a:lstStyle/>
          <a:p>
            <a:pPr marL="177800" indent="-177800"/>
            <a:r>
              <a:rPr lang="ja-JP" altLang="en-US" sz="2400" dirty="0">
                <a:solidFill>
                  <a:schemeClr val="tx1"/>
                </a:solidFill>
                <a:ea typeface="Meiryo UI" pitchFamily="50" charset="-128"/>
                <a:cs typeface="Meiryo UI" pitchFamily="50" charset="-128"/>
              </a:rPr>
              <a:t>１</a:t>
            </a:r>
            <a:r>
              <a:rPr lang="en-US" altLang="ja-JP" sz="2400" dirty="0">
                <a:solidFill>
                  <a:schemeClr val="tx1"/>
                </a:solidFill>
                <a:ea typeface="Meiryo UI" pitchFamily="50" charset="-128"/>
                <a:cs typeface="Meiryo UI" pitchFamily="50" charset="-128"/>
              </a:rPr>
              <a:t>. </a:t>
            </a:r>
            <a:r>
              <a:rPr lang="ja-JP" altLang="en-US" sz="2400" dirty="0">
                <a:solidFill>
                  <a:schemeClr val="tx1"/>
                </a:solidFill>
                <a:ea typeface="Meiryo UI" pitchFamily="50" charset="-128"/>
                <a:cs typeface="Meiryo UI" pitchFamily="50" charset="-128"/>
              </a:rPr>
              <a:t>職場に「家族等の介護を行っている」ことを伝え、</a:t>
            </a:r>
            <a:br>
              <a:rPr lang="en-US" altLang="ja-JP" sz="2400" dirty="0">
                <a:solidFill>
                  <a:schemeClr val="tx1"/>
                </a:solidFill>
                <a:ea typeface="Meiryo UI" pitchFamily="50" charset="-128"/>
                <a:cs typeface="Meiryo UI" pitchFamily="50" charset="-128"/>
              </a:rPr>
            </a:br>
            <a:r>
              <a:rPr lang="ja-JP" altLang="en-US" sz="2400" dirty="0">
                <a:solidFill>
                  <a:schemeClr val="tx1"/>
                </a:solidFill>
                <a:ea typeface="Meiryo UI" pitchFamily="50" charset="-128"/>
                <a:cs typeface="Meiryo UI" pitchFamily="50" charset="-128"/>
              </a:rPr>
              <a:t>必要に応じて、勤務先の「仕事と介護の両立支援制度」を利用する</a:t>
            </a:r>
          </a:p>
        </p:txBody>
      </p:sp>
      <p:sp>
        <p:nvSpPr>
          <p:cNvPr id="6" name="スライド番号プレースホルダー 5"/>
          <p:cNvSpPr>
            <a:spLocks noGrp="1"/>
          </p:cNvSpPr>
          <p:nvPr>
            <p:ph type="sldNum" sz="quarter" idx="12"/>
          </p:nvPr>
        </p:nvSpPr>
        <p:spPr/>
        <p:txBody>
          <a:bodyPr>
            <a:normAutofit/>
          </a:bodyPr>
          <a:lstStyle/>
          <a:p>
            <a:pPr>
              <a:defRPr/>
            </a:pPr>
            <a:fld id="{8EE4F2F6-8944-4AE6-9814-F4CA80292FE3}" type="slidenum">
              <a:rPr lang="en-US" altLang="ja-JP" smtClean="0"/>
              <a:pPr>
                <a:defRPr/>
              </a:pPr>
              <a:t>12</a:t>
            </a:fld>
            <a:endParaRPr lang="en-US" altLang="ja-JP" dirty="0"/>
          </a:p>
        </p:txBody>
      </p:sp>
      <p:sp>
        <p:nvSpPr>
          <p:cNvPr id="39938" name="Rectangle 3"/>
          <p:cNvSpPr>
            <a:spLocks noGrp="1"/>
          </p:cNvSpPr>
          <p:nvPr>
            <p:ph sz="quarter" idx="1"/>
          </p:nvPr>
        </p:nvSpPr>
        <p:spPr>
          <a:xfrm>
            <a:off x="179388" y="1709738"/>
            <a:ext cx="8641084" cy="4968875"/>
          </a:xfrm>
        </p:spPr>
        <p:txBody>
          <a:bodyPr/>
          <a:lstStyle/>
          <a:p>
            <a:pPr>
              <a:lnSpc>
                <a:spcPct val="150000"/>
              </a:lnSpc>
              <a:buFont typeface="Wingdings" pitchFamily="2" charset="2"/>
              <a:buNone/>
            </a:pPr>
            <a:r>
              <a:rPr lang="ja-JP" altLang="en-US" sz="2800" b="1" dirty="0">
                <a:latin typeface="Meiryo UI" pitchFamily="50" charset="-128"/>
                <a:ea typeface="Meiryo UI" pitchFamily="50" charset="-128"/>
                <a:cs typeface="Meiryo UI" pitchFamily="50" charset="-128"/>
              </a:rPr>
              <a:t>要点</a:t>
            </a:r>
            <a:endParaRPr lang="en-US" altLang="ja-JP" sz="2800" b="1"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職場に介護を行っていることを伝える。</a:t>
            </a:r>
            <a:r>
              <a:rPr lang="ja-JP" altLang="en-US" sz="2400" dirty="0">
                <a:latin typeface="Meiryo UI" panose="020B0604030504040204" pitchFamily="50" charset="-128"/>
                <a:ea typeface="Meiryo UI" panose="020B0604030504040204" pitchFamily="50" charset="-128"/>
                <a:sym typeface="Meiryo UI" panose="020B0604030504040204" pitchFamily="50" charset="-128"/>
              </a:rPr>
              <a:t>伝えることはデメリットではなく</a:t>
            </a:r>
            <a:endParaRPr lang="en-US" altLang="ja-JP" sz="2400" dirty="0">
              <a:latin typeface="Meiryo UI" panose="020B0604030504040204" pitchFamily="50" charset="-128"/>
              <a:ea typeface="Meiryo UI" panose="020B0604030504040204" pitchFamily="50" charset="-128"/>
              <a:sym typeface="Meiryo UI" panose="020B0604030504040204" pitchFamily="50" charset="-128"/>
            </a:endParaRPr>
          </a:p>
          <a:p>
            <a:pPr marL="0" indent="0">
              <a:lnSpc>
                <a:spcPts val="2900"/>
              </a:lnSpc>
              <a:spcAft>
                <a:spcPts val="1200"/>
              </a:spcAft>
              <a:buNone/>
            </a:pPr>
            <a:r>
              <a:rPr lang="ja-JP" altLang="en-US" sz="2400" dirty="0">
                <a:latin typeface="Meiryo UI" panose="020B0604030504040204" pitchFamily="50" charset="-128"/>
                <a:ea typeface="Meiryo UI" panose="020B0604030504040204" pitchFamily="50" charset="-128"/>
                <a:sym typeface="Meiryo UI" panose="020B0604030504040204" pitchFamily="50" charset="-128"/>
              </a:rPr>
              <a:t>　　メリット。</a:t>
            </a:r>
            <a:endParaRPr lang="ja-JP" altLang="en-US" sz="2400"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休暇取得など</a:t>
            </a:r>
            <a:r>
              <a:rPr lang="ja-JP" altLang="en-US" sz="2400" dirty="0">
                <a:latin typeface="Meiryo UI" panose="020B0604030504040204" pitchFamily="50" charset="-128"/>
                <a:ea typeface="Meiryo UI" panose="020B0604030504040204" pitchFamily="50" charset="-128"/>
                <a:sym typeface="Meiryo UI" panose="020B0604030504040204" pitchFamily="50" charset="-128"/>
              </a:rPr>
              <a:t>が</a:t>
            </a:r>
            <a:r>
              <a:rPr lang="ja-JP" altLang="en-US" sz="2400" dirty="0">
                <a:latin typeface="Meiryo UI" pitchFamily="50" charset="-128"/>
                <a:ea typeface="Meiryo UI" pitchFamily="50" charset="-128"/>
                <a:cs typeface="Meiryo UI" pitchFamily="50" charset="-128"/>
              </a:rPr>
              <a:t>介護を理由としたものだとわかれば協力を得やすい。</a:t>
            </a:r>
          </a:p>
          <a:p>
            <a:pPr>
              <a:lnSpc>
                <a:spcPts val="2900"/>
              </a:lnSpc>
              <a:spcAft>
                <a:spcPts val="1200"/>
              </a:spcAft>
            </a:pPr>
            <a:r>
              <a:rPr lang="ja-JP" altLang="en-US" sz="2400" dirty="0">
                <a:latin typeface="Meiryo UI" pitchFamily="50" charset="-128"/>
                <a:ea typeface="Meiryo UI" pitchFamily="50" charset="-128"/>
                <a:cs typeface="Meiryo UI" pitchFamily="50" charset="-128"/>
              </a:rPr>
              <a:t>勤務先の「仕事と介護の両立支援制度」を利用して両立を図る。</a:t>
            </a:r>
            <a:endParaRPr lang="en-US" altLang="ja-JP" sz="2400"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介護の状況が変わったら、その都度職場に相談する。</a:t>
            </a:r>
            <a:endParaRPr lang="en-US" altLang="ja-JP" sz="2400" dirty="0">
              <a:latin typeface="Meiryo UI" pitchFamily="50" charset="-128"/>
              <a:ea typeface="Meiryo UI" pitchFamily="50" charset="-128"/>
              <a:cs typeface="Meiryo UI" pitchFamily="50" charset="-128"/>
            </a:endParaRPr>
          </a:p>
          <a:p>
            <a:pPr marL="0" indent="0">
              <a:lnSpc>
                <a:spcPts val="2900"/>
              </a:lnSpc>
              <a:spcAft>
                <a:spcPts val="1200"/>
              </a:spcAft>
              <a:buNone/>
            </a:pPr>
            <a:endParaRPr lang="ja-JP" altLang="en-US" sz="2400" dirty="0">
              <a:latin typeface="Meiryo UI" pitchFamily="50" charset="-128"/>
              <a:ea typeface="Meiryo UI" pitchFamily="50" charset="-128"/>
              <a:cs typeface="Meiryo UI"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61850-32EF-DBD9-3353-B43F56FB6ACC}"/>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38E3F48-9B4D-0102-0FC9-A870FB6788E2}"/>
              </a:ext>
            </a:extLst>
          </p:cNvPr>
          <p:cNvSpPr>
            <a:spLocks noGrp="1"/>
          </p:cNvSpPr>
          <p:nvPr>
            <p:ph type="sldNum" sz="quarter" idx="12"/>
          </p:nvPr>
        </p:nvSpPr>
        <p:spPr/>
        <p:txBody>
          <a:bodyPr>
            <a:normAutofit/>
          </a:bodyPr>
          <a:lstStyle/>
          <a:p>
            <a:pPr>
              <a:defRPr/>
            </a:pPr>
            <a:fld id="{8D889879-7E10-4A11-A8CC-8A7993E37D82}" type="slidenum">
              <a:rPr lang="en-US" altLang="ja-JP" smtClean="0"/>
              <a:pPr>
                <a:defRPr/>
              </a:pPr>
              <a:t>13</a:t>
            </a:fld>
            <a:endParaRPr lang="en-US" altLang="ja-JP" dirty="0"/>
          </a:p>
        </p:txBody>
      </p:sp>
      <p:sp>
        <p:nvSpPr>
          <p:cNvPr id="106527" name="Rectangle 76">
            <a:extLst>
              <a:ext uri="{FF2B5EF4-FFF2-40B4-BE49-F238E27FC236}">
                <a16:creationId xmlns:a16="http://schemas.microsoft.com/office/drawing/2014/main" id="{F24D945D-2E2A-6F1E-1A76-DAE142F43CCB}"/>
              </a:ext>
            </a:extLst>
          </p:cNvPr>
          <p:cNvSpPr>
            <a:spLocks noChangeArrowheads="1"/>
          </p:cNvSpPr>
          <p:nvPr/>
        </p:nvSpPr>
        <p:spPr bwMode="auto">
          <a:xfrm>
            <a:off x="211724" y="1557338"/>
            <a:ext cx="8785225" cy="647700"/>
          </a:xfrm>
          <a:prstGeom prst="rect">
            <a:avLst/>
          </a:prstGeom>
          <a:noFill/>
          <a:ln w="9525">
            <a:noFill/>
            <a:miter lim="800000"/>
            <a:headEnd/>
            <a:tailEnd/>
          </a:ln>
        </p:spPr>
        <p:txBody>
          <a:bodyPr/>
          <a:lstStyle/>
          <a:p>
            <a:pPr marL="319088" indent="-319088" eaLnBrk="0" hangingPunct="0">
              <a:spcBef>
                <a:spcPts val="0"/>
              </a:spcBef>
              <a:buClr>
                <a:schemeClr val="accent2"/>
              </a:buClr>
              <a:buSzPct val="60000"/>
              <a:defRPr/>
            </a:pPr>
            <a:r>
              <a:rPr lang="ja-JP" altLang="en-US" sz="2800" dirty="0">
                <a:latin typeface="+mn-lt"/>
              </a:rPr>
              <a:t>（１）法で定められた仕事と介護の両立支援制度</a:t>
            </a:r>
            <a:endParaRPr lang="ja-JP" altLang="ja-JP" sz="1600" dirty="0">
              <a:solidFill>
                <a:srgbClr val="FF0000"/>
              </a:solidFill>
              <a:latin typeface="Meiryo UI" pitchFamily="50" charset="-128"/>
            </a:endParaRPr>
          </a:p>
          <a:p>
            <a:pPr marL="319088" indent="-319088" eaLnBrk="0" hangingPunct="0">
              <a:spcBef>
                <a:spcPts val="0"/>
              </a:spcBef>
              <a:buClr>
                <a:schemeClr val="accent2"/>
              </a:buClr>
              <a:buSzPct val="60000"/>
              <a:defRPr/>
            </a:pPr>
            <a:endParaRPr lang="ja-JP" altLang="en-US" sz="2000" dirty="0">
              <a:latin typeface="+mn-lt"/>
            </a:endParaRPr>
          </a:p>
        </p:txBody>
      </p:sp>
      <p:graphicFrame>
        <p:nvGraphicFramePr>
          <p:cNvPr id="8" name="表 7">
            <a:extLst>
              <a:ext uri="{FF2B5EF4-FFF2-40B4-BE49-F238E27FC236}">
                <a16:creationId xmlns:a16="http://schemas.microsoft.com/office/drawing/2014/main" id="{12B2D8B8-4578-78F8-BCA5-63E9E1120A30}"/>
              </a:ext>
            </a:extLst>
          </p:cNvPr>
          <p:cNvGraphicFramePr>
            <a:graphicFrameLocks noGrp="1"/>
          </p:cNvGraphicFramePr>
          <p:nvPr>
            <p:extLst>
              <p:ext uri="{D42A27DB-BD31-4B8C-83A1-F6EECF244321}">
                <p14:modId xmlns:p14="http://schemas.microsoft.com/office/powerpoint/2010/main" val="2758128262"/>
              </p:ext>
            </p:extLst>
          </p:nvPr>
        </p:nvGraphicFramePr>
        <p:xfrm>
          <a:off x="288521" y="2105009"/>
          <a:ext cx="8566958" cy="3322695"/>
        </p:xfrm>
        <a:graphic>
          <a:graphicData uri="http://schemas.openxmlformats.org/drawingml/2006/table">
            <a:tbl>
              <a:tblPr firstRow="1" bandRow="1"/>
              <a:tblGrid>
                <a:gridCol w="2446278">
                  <a:extLst>
                    <a:ext uri="{9D8B030D-6E8A-4147-A177-3AD203B41FA5}">
                      <a16:colId xmlns:a16="http://schemas.microsoft.com/office/drawing/2014/main" val="2794219887"/>
                    </a:ext>
                  </a:extLst>
                </a:gridCol>
                <a:gridCol w="6120680">
                  <a:extLst>
                    <a:ext uri="{9D8B030D-6E8A-4147-A177-3AD203B41FA5}">
                      <a16:colId xmlns:a16="http://schemas.microsoft.com/office/drawing/2014/main" val="3791720935"/>
                    </a:ext>
                  </a:extLst>
                </a:gridCol>
              </a:tblGrid>
              <a:tr h="500508">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r>
                        <a:rPr kumimoji="1" lang="ja-JP" altLang="en-US" sz="1600" b="1" dirty="0">
                          <a:latin typeface="Meiryo UI" panose="020B0604030504040204" pitchFamily="50" charset="-128"/>
                          <a:ea typeface="Meiryo UI" panose="020B0604030504040204" pitchFamily="50" charset="-128"/>
                        </a:rPr>
                        <a:t>介護休業</a:t>
                      </a:r>
                      <a:endParaRPr kumimoji="1"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対象家族</a:t>
                      </a:r>
                      <a:r>
                        <a:rPr kumimoji="1" lang="en-US" altLang="ja-JP" sz="1400" b="1" dirty="0">
                          <a:solidFill>
                            <a:schemeClr val="tx1"/>
                          </a:solidFill>
                          <a:latin typeface="Meiryo UI" panose="020B0604030504040204" pitchFamily="50" charset="-128"/>
                          <a:ea typeface="Meiryo UI" panose="020B0604030504040204" pitchFamily="50" charset="-128"/>
                        </a:rPr>
                        <a:t>1</a:t>
                      </a:r>
                      <a:r>
                        <a:rPr kumimoji="1" lang="ja-JP" altLang="en-US" sz="1400" b="1" dirty="0">
                          <a:solidFill>
                            <a:schemeClr val="tx1"/>
                          </a:solidFill>
                          <a:latin typeface="Meiryo UI" panose="020B0604030504040204" pitchFamily="50" charset="-128"/>
                          <a:ea typeface="Meiryo UI" panose="020B0604030504040204" pitchFamily="50" charset="-128"/>
                        </a:rPr>
                        <a:t>人につき、通算</a:t>
                      </a:r>
                      <a:r>
                        <a:rPr kumimoji="1"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93</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日の</a:t>
                      </a:r>
                      <a:r>
                        <a:rPr kumimoji="1"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範囲内で</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合計</a:t>
                      </a:r>
                      <a:r>
                        <a:rPr kumimoji="1"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3</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回</a:t>
                      </a:r>
                      <a:r>
                        <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まで分割取得可能</a:t>
                      </a:r>
                      <a:endParaRPr kumimoji="1" lang="en-US" altLang="ja-JP" sz="14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＊介護休業給付の給付率：</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賃金の</a:t>
                      </a:r>
                      <a:r>
                        <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67</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901342139"/>
                  </a:ext>
                </a:extLst>
              </a:tr>
              <a:tr h="520760">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r>
                        <a:rPr kumimoji="1" lang="ja-JP" altLang="en-US" sz="1600" b="1" dirty="0">
                          <a:latin typeface="Meiryo UI" panose="020B0604030504040204" pitchFamily="50" charset="-128"/>
                          <a:ea typeface="Meiryo UI" panose="020B0604030504040204" pitchFamily="50" charset="-128"/>
                        </a:rPr>
                        <a:t>介護休暇</a:t>
                      </a:r>
                      <a:endParaRPr kumimoji="1" lang="ja-JP" altLang="en-US" sz="1600" b="1" dirty="0">
                        <a:latin typeface="Meiryo UI" panose="020B0604030504040204" pitchFamily="50" charset="-128"/>
                        <a:ea typeface="Meiryo UI" panose="020B0604030504040204" pitchFamily="50" charset="-128"/>
                        <a:cs typeface="メイリオ"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r>
                        <a:rPr kumimoji="1" lang="ja-JP" altLang="en-US" sz="1400" b="0" dirty="0">
                          <a:solidFill>
                            <a:schemeClr val="tx1"/>
                          </a:solidFill>
                          <a:latin typeface="Meiryo UI" panose="020B0604030504040204" pitchFamily="50" charset="-128"/>
                          <a:ea typeface="Meiryo UI" panose="020B0604030504040204" pitchFamily="50" charset="-128"/>
                        </a:rPr>
                        <a:t>介護等をする場合、対象家族が</a:t>
                      </a: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人なら</a:t>
                      </a:r>
                      <a:r>
                        <a:rPr kumimoji="1" lang="ja-JP" altLang="en-US" sz="1400" b="1" dirty="0">
                          <a:solidFill>
                            <a:schemeClr val="tx1"/>
                          </a:solidFill>
                          <a:latin typeface="Meiryo UI" panose="020B0604030504040204" pitchFamily="50" charset="-128"/>
                          <a:ea typeface="Meiryo UI" panose="020B0604030504040204" pitchFamily="50" charset="-128"/>
                        </a:rPr>
                        <a:t>年に</a:t>
                      </a:r>
                      <a:r>
                        <a:rPr kumimoji="1" lang="en-US" altLang="ja-JP" sz="1400" b="1" dirty="0">
                          <a:solidFill>
                            <a:srgbClr val="FF0000"/>
                          </a:solidFill>
                          <a:latin typeface="Meiryo UI" panose="020B0604030504040204" pitchFamily="50" charset="-128"/>
                          <a:ea typeface="Meiryo UI" panose="020B0604030504040204" pitchFamily="50" charset="-128"/>
                        </a:rPr>
                        <a:t>5</a:t>
                      </a:r>
                      <a:r>
                        <a:rPr kumimoji="1" lang="ja-JP" altLang="en-US" sz="1400" b="1" dirty="0">
                          <a:solidFill>
                            <a:srgbClr val="FF0000"/>
                          </a:solidFill>
                          <a:latin typeface="Meiryo UI" panose="020B0604030504040204" pitchFamily="50" charset="-128"/>
                          <a:ea typeface="Meiryo UI" panose="020B0604030504040204" pitchFamily="50" charset="-128"/>
                        </a:rPr>
                        <a:t>日</a:t>
                      </a:r>
                      <a:r>
                        <a:rPr kumimoji="1" lang="ja-JP" altLang="en-US" sz="1400" b="1" dirty="0">
                          <a:solidFill>
                            <a:schemeClr val="tx1"/>
                          </a:solidFill>
                          <a:latin typeface="Meiryo UI" panose="020B0604030504040204" pitchFamily="50" charset="-128"/>
                          <a:ea typeface="Meiryo UI" panose="020B0604030504040204" pitchFamily="50" charset="-128"/>
                        </a:rPr>
                        <a:t>以内</a:t>
                      </a:r>
                      <a:r>
                        <a:rPr kumimoji="1" lang="ja-JP" altLang="en-US" sz="1400" b="0" dirty="0">
                          <a:solidFill>
                            <a:schemeClr val="tx1"/>
                          </a:solidFill>
                          <a:latin typeface="Meiryo UI" panose="020B0604030504040204" pitchFamily="50" charset="-128"/>
                          <a:ea typeface="Meiryo UI" panose="020B0604030504040204" pitchFamily="50" charset="-128"/>
                        </a:rPr>
                        <a:t>、対象家族が</a:t>
                      </a:r>
                      <a:r>
                        <a:rPr kumimoji="1" lang="en-US" altLang="ja-JP" sz="1400" b="1" dirty="0">
                          <a:solidFill>
                            <a:srgbClr val="FF0000"/>
                          </a:solidFill>
                          <a:latin typeface="Meiryo UI" panose="020B0604030504040204" pitchFamily="50" charset="-128"/>
                          <a:ea typeface="Meiryo UI" panose="020B0604030504040204" pitchFamily="50" charset="-128"/>
                        </a:rPr>
                        <a:t>2</a:t>
                      </a:r>
                      <a:r>
                        <a:rPr kumimoji="1" lang="ja-JP" altLang="en-US" sz="1400" b="1" dirty="0">
                          <a:solidFill>
                            <a:srgbClr val="FF0000"/>
                          </a:solidFill>
                          <a:latin typeface="Meiryo UI" panose="020B0604030504040204" pitchFamily="50" charset="-128"/>
                          <a:ea typeface="Meiryo UI" panose="020B0604030504040204" pitchFamily="50" charset="-128"/>
                        </a:rPr>
                        <a:t>人</a:t>
                      </a:r>
                      <a:r>
                        <a:rPr kumimoji="1" lang="ja-JP" altLang="en-US" sz="1400" b="1" dirty="0">
                          <a:solidFill>
                            <a:schemeClr val="tx1"/>
                          </a:solidFill>
                          <a:latin typeface="Meiryo UI" panose="020B0604030504040204" pitchFamily="50" charset="-128"/>
                          <a:ea typeface="Meiryo UI" panose="020B0604030504040204" pitchFamily="50" charset="-128"/>
                        </a:rPr>
                        <a:t>以上なら年</a:t>
                      </a:r>
                      <a:r>
                        <a:rPr kumimoji="1" lang="en-US" altLang="ja-JP" sz="1400" b="1" dirty="0">
                          <a:solidFill>
                            <a:srgbClr val="FF0000"/>
                          </a:solidFill>
                          <a:latin typeface="Meiryo UI" panose="020B0604030504040204" pitchFamily="50" charset="-128"/>
                          <a:ea typeface="Meiryo UI" panose="020B0604030504040204" pitchFamily="50" charset="-128"/>
                        </a:rPr>
                        <a:t>10</a:t>
                      </a:r>
                      <a:r>
                        <a:rPr kumimoji="1" lang="ja-JP" altLang="en-US" sz="1400" b="1" dirty="0">
                          <a:solidFill>
                            <a:srgbClr val="FF0000"/>
                          </a:solidFill>
                          <a:latin typeface="Meiryo UI" panose="020B0604030504040204" pitchFamily="50" charset="-128"/>
                          <a:ea typeface="Meiryo UI" panose="020B0604030504040204" pitchFamily="50" charset="-128"/>
                        </a:rPr>
                        <a:t>日</a:t>
                      </a:r>
                      <a:r>
                        <a:rPr kumimoji="1" lang="ja-JP" altLang="en-US" sz="1400" b="1" dirty="0">
                          <a:solidFill>
                            <a:schemeClr val="tx1"/>
                          </a:solidFill>
                          <a:latin typeface="Meiryo UI" panose="020B0604030504040204" pitchFamily="50" charset="-128"/>
                          <a:ea typeface="Meiryo UI" panose="020B0604030504040204" pitchFamily="50" charset="-128"/>
                        </a:rPr>
                        <a:t>以内。</a:t>
                      </a:r>
                      <a:r>
                        <a:rPr kumimoji="1"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日</a:t>
                      </a:r>
                      <a:r>
                        <a:rPr kumimoji="1" lang="ja-JP" altLang="en-US"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または</a:t>
                      </a:r>
                      <a:r>
                        <a:rPr kumimoji="1"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時間単位</a:t>
                      </a:r>
                      <a:r>
                        <a:rPr kumimoji="1" lang="ja-JP" altLang="en-US"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で取得可</a:t>
                      </a:r>
                      <a:endParaRPr kumimoji="1" lang="en-US" altLang="ja-JP"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282158140"/>
                  </a:ext>
                </a:extLst>
              </a:tr>
              <a:tr h="269431">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r>
                        <a:rPr kumimoji="1" lang="ja-JP" altLang="en-US" sz="1600" b="1" dirty="0">
                          <a:latin typeface="Meiryo UI" panose="020B0604030504040204" pitchFamily="50" charset="-128"/>
                          <a:ea typeface="Meiryo UI" panose="020B0604030504040204" pitchFamily="50" charset="-128"/>
                        </a:rPr>
                        <a:t>所定外労働制限</a:t>
                      </a:r>
                      <a:endParaRPr kumimoji="1" lang="ja-JP" altLang="en-US" sz="1600" b="1" dirty="0">
                        <a:latin typeface="Meiryo UI" panose="020B0604030504040204" pitchFamily="50" charset="-128"/>
                        <a:ea typeface="Meiryo UI" panose="020B0604030504040204" pitchFamily="50" charset="-128"/>
                        <a:cs typeface="メイリオ"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介護を行う労働者が請求した場合、所定労</a:t>
                      </a:r>
                      <a:r>
                        <a:rPr kumimoji="1" lang="ja-JP" altLang="en-US" sz="1400" b="0" dirty="0">
                          <a:latin typeface="Meiryo UI" panose="020B0604030504040204" pitchFamily="50" charset="-128"/>
                          <a:ea typeface="Meiryo UI" panose="020B0604030504040204" pitchFamily="50" charset="-128"/>
                          <a:cs typeface="メイリオ" panose="020B0604030504040204" pitchFamily="50" charset="-128"/>
                        </a:rPr>
                        <a:t>働時間を超えて労働させてはいけない</a:t>
                      </a: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934787734"/>
                  </a:ext>
                </a:extLst>
              </a:tr>
              <a:tr h="476684">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rPr>
                        <a:t>時間外労働制限</a:t>
                      </a:r>
                      <a:endParaRPr kumimoji="1" lang="ja-JP" altLang="en-US" sz="1600" b="1" dirty="0">
                        <a:latin typeface="Meiryo UI" panose="020B0604030504040204" pitchFamily="50" charset="-128"/>
                        <a:ea typeface="Meiryo UI" panose="020B0604030504040204" pitchFamily="50" charset="-128"/>
                        <a:cs typeface="メイリオ"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cs typeface="メイリオ"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介護を行う労働者が請求した</a:t>
                      </a:r>
                      <a:r>
                        <a:rPr kumimoji="1" lang="ja-JP" altLang="en-US" sz="1400" b="0" dirty="0">
                          <a:latin typeface="Meiryo UI" panose="020B0604030504040204" pitchFamily="50" charset="-128"/>
                          <a:ea typeface="Meiryo UI" panose="020B0604030504040204" pitchFamily="50" charset="-128"/>
                          <a:cs typeface="メイリオ" panose="020B0604030504040204" pitchFamily="50" charset="-128"/>
                        </a:rPr>
                        <a:t>場合、</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月</a:t>
                      </a:r>
                      <a:r>
                        <a:rPr kumimoji="1"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24</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時間、年</a:t>
                      </a:r>
                      <a:r>
                        <a:rPr kumimoji="1"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150</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時間</a:t>
                      </a:r>
                      <a:r>
                        <a:rPr kumimoji="1" lang="ja-JP" altLang="en-US" sz="1400" b="0" dirty="0">
                          <a:latin typeface="Meiryo UI" panose="020B0604030504040204" pitchFamily="50" charset="-128"/>
                          <a:ea typeface="Meiryo UI" panose="020B0604030504040204" pitchFamily="50" charset="-128"/>
                          <a:cs typeface="メイリオ" panose="020B0604030504040204" pitchFamily="50" charset="-128"/>
                        </a:rPr>
                        <a:t>を超え</a:t>
                      </a:r>
                      <a:r>
                        <a:rPr kumimoji="1" lang="ja-JP" altLang="en-US"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る時間外</a:t>
                      </a:r>
                      <a:r>
                        <a:rPr kumimoji="1" lang="ja-JP" altLang="en-US" sz="1400" b="0" dirty="0">
                          <a:latin typeface="Meiryo UI" panose="020B0604030504040204" pitchFamily="50" charset="-128"/>
                          <a:ea typeface="Meiryo UI" panose="020B0604030504040204" pitchFamily="50" charset="-128"/>
                          <a:cs typeface="メイリオ" panose="020B0604030504040204" pitchFamily="50" charset="-128"/>
                        </a:rPr>
                        <a:t>労働をさせてはいけない</a:t>
                      </a: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342912152"/>
                  </a:ext>
                </a:extLst>
              </a:tr>
              <a:tr h="364532">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r>
                        <a:rPr kumimoji="1" lang="ja-JP" altLang="en-US" sz="1600" b="1" dirty="0">
                          <a:latin typeface="Meiryo UI" panose="020B0604030504040204" pitchFamily="50" charset="-128"/>
                          <a:ea typeface="Meiryo UI" panose="020B0604030504040204" pitchFamily="50" charset="-128"/>
                        </a:rPr>
                        <a:t>深夜業制限</a:t>
                      </a:r>
                      <a:endParaRPr kumimoji="1" lang="ja-JP" altLang="en-US" sz="1600" b="1" dirty="0">
                        <a:latin typeface="Meiryo UI" panose="020B0604030504040204" pitchFamily="50" charset="-128"/>
                        <a:ea typeface="Meiryo UI" panose="020B0604030504040204" pitchFamily="50" charset="-128"/>
                        <a:cs typeface="メイリオ"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介護を行う労働者が請求した場合</a:t>
                      </a:r>
                      <a:r>
                        <a:rPr kumimoji="1" lang="ja-JP" altLang="en-US" sz="1400" b="0" dirty="0">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22</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時～翌</a:t>
                      </a:r>
                      <a:r>
                        <a:rPr kumimoji="1"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5</a:t>
                      </a:r>
                      <a:r>
                        <a:rPr kumimoji="1"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時</a:t>
                      </a:r>
                      <a:r>
                        <a:rPr kumimoji="1" lang="ja-JP" altLang="en-US" sz="1400" b="0" dirty="0">
                          <a:latin typeface="Meiryo UI" panose="020B0604030504040204" pitchFamily="50" charset="-128"/>
                          <a:ea typeface="Meiryo UI" panose="020B0604030504040204" pitchFamily="50" charset="-128"/>
                          <a:cs typeface="メイリオ" panose="020B0604030504040204" pitchFamily="50" charset="-128"/>
                        </a:rPr>
                        <a:t>までの間、労働させてはいけない</a:t>
                      </a: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109780817"/>
                  </a:ext>
                </a:extLst>
              </a:tr>
              <a:tr h="1004843">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所定労働時間の短縮等の措置</a:t>
                      </a:r>
                      <a:endPar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13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つ以上の選択的措置義務）</a:t>
                      </a:r>
                      <a:endParaRPr kumimoji="1" lang="en-US" altLang="ja-JP" sz="1300" b="1" dirty="0">
                        <a:solidFill>
                          <a:schemeClr val="tx1"/>
                        </a:solidFill>
                        <a:latin typeface="Meiryo UI" panose="020B0604030504040204" pitchFamily="50" charset="-128"/>
                        <a:ea typeface="Meiryo UI"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r>
                        <a:rPr lang="ja-JP" altLang="en-US"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介護を行う労働者について、３年以上の間で２回以上利用できるいずれかの措置</a:t>
                      </a:r>
                      <a:endParaRPr lang="en-US" altLang="ja-JP" sz="14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①</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所定労働時間の短縮　　</a:t>
                      </a:r>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フレックスタイム制度　</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③</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始業・終業時刻の繰上げ、繰下げ　　</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④</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介護サービス費用の助成その他これに準ずる制度</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txBody>
                  <a:tcPr>
                    <a:lnL w="12700" cmpd="sng">
                      <a:solidFill>
                        <a:srgbClr val="70AD47"/>
                      </a:solid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2354416557"/>
                  </a:ext>
                </a:extLst>
              </a:tr>
            </a:tbl>
          </a:graphicData>
        </a:graphic>
      </p:graphicFrame>
      <p:sp>
        <p:nvSpPr>
          <p:cNvPr id="6" name="テキスト ボックス 5">
            <a:extLst>
              <a:ext uri="{FF2B5EF4-FFF2-40B4-BE49-F238E27FC236}">
                <a16:creationId xmlns:a16="http://schemas.microsoft.com/office/drawing/2014/main" id="{FA90CB10-86C6-BDAB-B5B2-1CBA565BEEFA}"/>
              </a:ext>
            </a:extLst>
          </p:cNvPr>
          <p:cNvSpPr txBox="1"/>
          <p:nvPr/>
        </p:nvSpPr>
        <p:spPr>
          <a:xfrm>
            <a:off x="518507" y="5517232"/>
            <a:ext cx="8171657" cy="810478"/>
          </a:xfrm>
          <a:prstGeom prst="rect">
            <a:avLst/>
          </a:prstGeom>
          <a:noFill/>
        </p:spPr>
        <p:txBody>
          <a:bodyPr wrap="square" rtlCol="0">
            <a:spAutoFit/>
          </a:bodyPr>
          <a:lstStyle/>
          <a:p>
            <a:pPr marL="101600" indent="-101600" algn="just">
              <a:lnSpc>
                <a:spcPts val="1400"/>
              </a:lnSpc>
              <a:spcBef>
                <a:spcPts val="0"/>
              </a:spcBef>
            </a:pPr>
            <a:r>
              <a:rPr lang="ja-JP" altLang="ja-JP" sz="1300" kern="100" dirty="0">
                <a:effectLst/>
                <a:latin typeface="Century" panose="02040604050505020304" pitchFamily="18" charset="0"/>
                <a:ea typeface="ＭＳ ゴシック" panose="020B0609070205080204" pitchFamily="49" charset="-128"/>
                <a:cs typeface="Times New Roman" panose="02020603050405020304" pitchFamily="18" charset="0"/>
              </a:rPr>
              <a:t>※制度を利用できる労働者：原則として「要介護状態」の「対象家族」を介護する労働者が対象となります。</a:t>
            </a:r>
            <a:endParaRPr lang="ja-JP" altLang="ja-JP" sz="13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spcBef>
                <a:spcPts val="0"/>
              </a:spcBef>
            </a:pPr>
            <a:r>
              <a:rPr lang="ja-JP" altLang="ja-JP" sz="1300" kern="100" dirty="0">
                <a:effectLst/>
                <a:latin typeface="Century" panose="02040604050505020304" pitchFamily="18" charset="0"/>
                <a:ea typeface="ＭＳ ゴシック" panose="020B0609070205080204" pitchFamily="49" charset="-128"/>
                <a:cs typeface="Times New Roman" panose="02020603050405020304" pitchFamily="18" charset="0"/>
              </a:rPr>
              <a:t>要介護状態：育児・介護休業法上の要介護状態は、「負傷、疾病又は身体上若しくは精神上の障害により、２週間以上の期間にわたり常時介護を必要とする状態」をいいます。介護保険制度の要介護・要支援認定を受けていない場合でも取得できます。</a:t>
            </a:r>
            <a:endParaRPr lang="ja-JP" altLang="ja-JP" sz="13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81331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a:defRPr/>
            </a:pPr>
            <a:fld id="{8D889879-7E10-4A11-A8CC-8A7993E37D82}" type="slidenum">
              <a:rPr lang="en-US" altLang="ja-JP" smtClean="0"/>
              <a:pPr>
                <a:defRPr/>
              </a:pPr>
              <a:t>14</a:t>
            </a:fld>
            <a:endParaRPr lang="en-US" altLang="ja-JP" dirty="0"/>
          </a:p>
        </p:txBody>
      </p:sp>
      <p:sp>
        <p:nvSpPr>
          <p:cNvPr id="4" name="テキスト ボックス 3">
            <a:extLst>
              <a:ext uri="{FF2B5EF4-FFF2-40B4-BE49-F238E27FC236}">
                <a16:creationId xmlns:a16="http://schemas.microsoft.com/office/drawing/2014/main" id="{04694600-E3E3-BCB9-50DA-23CFC13F90D4}"/>
              </a:ext>
            </a:extLst>
          </p:cNvPr>
          <p:cNvSpPr txBox="1"/>
          <p:nvPr/>
        </p:nvSpPr>
        <p:spPr>
          <a:xfrm>
            <a:off x="961804" y="2393474"/>
            <a:ext cx="8028384" cy="3539430"/>
          </a:xfrm>
          <a:prstGeom prst="rect">
            <a:avLst/>
          </a:prstGeom>
          <a:noFill/>
        </p:spPr>
        <p:txBody>
          <a:bodyPr wrap="square" rtlCol="0">
            <a:spAutoFit/>
          </a:bodyPr>
          <a:lstStyle/>
          <a:p>
            <a:r>
              <a:rPr lang="ja-JP" altLang="en-US" sz="2800" u="sng" dirty="0">
                <a:latin typeface="Meiryo UI" panose="020B0604030504040204" pitchFamily="50" charset="-128"/>
                <a:cs typeface="メイリオ" panose="020B0604030504040204" pitchFamily="50" charset="-128"/>
              </a:rPr>
              <a:t>●仕事と介護の両立支援制度の対象家族</a:t>
            </a:r>
            <a:endParaRPr lang="en-US" altLang="ja-JP" sz="2800" u="sng" dirty="0">
              <a:latin typeface="Meiryo UI" panose="020B0604030504040204" pitchFamily="50" charset="-128"/>
              <a:cs typeface="メイリオ" panose="020B0604030504040204" pitchFamily="50" charset="-128"/>
            </a:endParaRPr>
          </a:p>
          <a:p>
            <a:r>
              <a:rPr lang="ja-JP" altLang="en-US" sz="2400" dirty="0">
                <a:solidFill>
                  <a:prstClr val="black"/>
                </a:solidFill>
                <a:latin typeface="Meiryo UI" panose="020B0604030504040204" pitchFamily="50" charset="-128"/>
                <a:cs typeface="メイリオ" panose="020B0604030504040204" pitchFamily="50" charset="-128"/>
              </a:rPr>
              <a:t>（同居・別居、扶養有無に関わらず）</a:t>
            </a:r>
            <a:endParaRPr lang="en-US" altLang="ja-JP" sz="2400" dirty="0">
              <a:solidFill>
                <a:prstClr val="black"/>
              </a:solidFill>
              <a:latin typeface="Meiryo UI" panose="020B0604030504040204" pitchFamily="50" charset="-128"/>
              <a:cs typeface="メイリオ" panose="020B0604030504040204" pitchFamily="50" charset="-128"/>
            </a:endParaRPr>
          </a:p>
          <a:p>
            <a:pPr>
              <a:spcBef>
                <a:spcPts val="600"/>
              </a:spcBef>
            </a:pPr>
            <a:r>
              <a:rPr lang="ja-JP" altLang="en-US" sz="2800" dirty="0">
                <a:solidFill>
                  <a:prstClr val="black"/>
                </a:solidFill>
                <a:latin typeface="Meiryo UI" panose="020B0604030504040204" pitchFamily="50" charset="-128"/>
                <a:cs typeface="メイリオ" panose="020B0604030504040204" pitchFamily="50" charset="-128"/>
              </a:rPr>
              <a:t>①配偶者</a:t>
            </a:r>
            <a:endParaRPr lang="en-US" altLang="ja-JP" sz="2800" dirty="0">
              <a:solidFill>
                <a:prstClr val="black"/>
              </a:solidFill>
              <a:latin typeface="Meiryo UI" panose="020B0604030504040204" pitchFamily="50" charset="-128"/>
              <a:cs typeface="メイリオ" panose="020B0604030504040204" pitchFamily="50" charset="-128"/>
            </a:endParaRPr>
          </a:p>
          <a:p>
            <a:r>
              <a:rPr lang="ja-JP" altLang="en-US" sz="2800" dirty="0">
                <a:solidFill>
                  <a:prstClr val="black"/>
                </a:solidFill>
                <a:latin typeface="Meiryo UI" panose="020B0604030504040204" pitchFamily="50" charset="-128"/>
                <a:cs typeface="メイリオ" panose="020B0604030504040204" pitchFamily="50" charset="-128"/>
              </a:rPr>
              <a:t>②父母</a:t>
            </a:r>
            <a:endParaRPr lang="en-US" altLang="ja-JP" sz="2800" dirty="0">
              <a:solidFill>
                <a:prstClr val="black"/>
              </a:solidFill>
              <a:latin typeface="Meiryo UI" panose="020B0604030504040204" pitchFamily="50" charset="-128"/>
              <a:cs typeface="メイリオ" panose="020B0604030504040204" pitchFamily="50" charset="-128"/>
            </a:endParaRPr>
          </a:p>
          <a:p>
            <a:r>
              <a:rPr lang="ja-JP" altLang="en-US" sz="2800" dirty="0">
                <a:solidFill>
                  <a:prstClr val="black"/>
                </a:solidFill>
                <a:latin typeface="Meiryo UI" panose="020B0604030504040204" pitchFamily="50" charset="-128"/>
                <a:cs typeface="メイリオ" panose="020B0604030504040204" pitchFamily="50" charset="-128"/>
              </a:rPr>
              <a:t>③子</a:t>
            </a:r>
            <a:endParaRPr lang="en-US" altLang="ja-JP" sz="2800" dirty="0">
              <a:solidFill>
                <a:prstClr val="black"/>
              </a:solidFill>
              <a:latin typeface="Meiryo UI" panose="020B0604030504040204" pitchFamily="50" charset="-128"/>
              <a:cs typeface="メイリオ" panose="020B0604030504040204" pitchFamily="50" charset="-128"/>
            </a:endParaRPr>
          </a:p>
          <a:p>
            <a:r>
              <a:rPr lang="ja-JP" altLang="en-US" sz="2800" dirty="0">
                <a:solidFill>
                  <a:prstClr val="black"/>
                </a:solidFill>
                <a:latin typeface="Meiryo UI" panose="020B0604030504040204" pitchFamily="50" charset="-128"/>
                <a:cs typeface="メイリオ" panose="020B0604030504040204" pitchFamily="50" charset="-128"/>
              </a:rPr>
              <a:t>④配偶者の父母</a:t>
            </a:r>
            <a:endParaRPr lang="en-US" altLang="ja-JP" sz="2800" dirty="0">
              <a:solidFill>
                <a:prstClr val="black"/>
              </a:solidFill>
              <a:latin typeface="Meiryo UI" panose="020B0604030504040204" pitchFamily="50" charset="-128"/>
              <a:cs typeface="メイリオ" panose="020B0604030504040204" pitchFamily="50" charset="-128"/>
            </a:endParaRPr>
          </a:p>
          <a:p>
            <a:r>
              <a:rPr lang="ja-JP" altLang="en-US" sz="2800" dirty="0">
                <a:solidFill>
                  <a:prstClr val="black"/>
                </a:solidFill>
                <a:latin typeface="Meiryo UI" panose="020B0604030504040204" pitchFamily="50" charset="-128"/>
                <a:cs typeface="メイリオ" panose="020B0604030504040204" pitchFamily="50" charset="-128"/>
              </a:rPr>
              <a:t>⑤祖父母</a:t>
            </a:r>
            <a:endParaRPr lang="en-US" altLang="ja-JP" sz="2800" dirty="0">
              <a:solidFill>
                <a:prstClr val="black"/>
              </a:solidFill>
              <a:latin typeface="Meiryo UI" panose="020B0604030504040204" pitchFamily="50" charset="-128"/>
              <a:cs typeface="メイリオ" panose="020B0604030504040204" pitchFamily="50" charset="-128"/>
            </a:endParaRPr>
          </a:p>
          <a:p>
            <a:r>
              <a:rPr lang="ja-JP" altLang="en-US" sz="2800" dirty="0">
                <a:solidFill>
                  <a:prstClr val="black"/>
                </a:solidFill>
                <a:latin typeface="Meiryo UI" panose="020B0604030504040204" pitchFamily="50" charset="-128"/>
                <a:cs typeface="メイリオ" panose="020B0604030504040204" pitchFamily="50" charset="-128"/>
              </a:rPr>
              <a:t>⑥兄弟姉妹及び孫</a:t>
            </a:r>
            <a:endParaRPr lang="en-US" altLang="ja-JP" sz="2800" dirty="0">
              <a:solidFill>
                <a:prstClr val="black"/>
              </a:solidFill>
              <a:latin typeface="Meiryo UI" panose="020B0604030504040204" pitchFamily="50" charset="-128"/>
              <a:cs typeface="メイリオ" panose="020B0604030504040204" pitchFamily="50" charset="-128"/>
            </a:endParaRPr>
          </a:p>
        </p:txBody>
      </p:sp>
      <p:sp>
        <p:nvSpPr>
          <p:cNvPr id="12" name="Rectangle 76">
            <a:extLst>
              <a:ext uri="{FF2B5EF4-FFF2-40B4-BE49-F238E27FC236}">
                <a16:creationId xmlns:a16="http://schemas.microsoft.com/office/drawing/2014/main" id="{FB0D5E98-03F2-B043-6929-0FB862364259}"/>
              </a:ext>
            </a:extLst>
          </p:cNvPr>
          <p:cNvSpPr>
            <a:spLocks noChangeArrowheads="1"/>
          </p:cNvSpPr>
          <p:nvPr/>
        </p:nvSpPr>
        <p:spPr bwMode="auto">
          <a:xfrm>
            <a:off x="204963" y="1745774"/>
            <a:ext cx="8785225" cy="647700"/>
          </a:xfrm>
          <a:prstGeom prst="rect">
            <a:avLst/>
          </a:prstGeom>
          <a:noFill/>
          <a:ln w="9525">
            <a:noFill/>
            <a:miter lim="800000"/>
            <a:headEnd/>
            <a:tailEnd/>
          </a:ln>
        </p:spPr>
        <p:txBody>
          <a:bodyPr/>
          <a:lstStyle/>
          <a:p>
            <a:pPr marL="319088" indent="-319088" eaLnBrk="0" hangingPunct="0">
              <a:spcBef>
                <a:spcPts val="0"/>
              </a:spcBef>
              <a:buClr>
                <a:schemeClr val="accent2"/>
              </a:buClr>
              <a:buSzPct val="60000"/>
              <a:defRPr/>
            </a:pPr>
            <a:r>
              <a:rPr lang="ja-JP" altLang="en-US" sz="2800" dirty="0">
                <a:latin typeface="+mn-lt"/>
              </a:rPr>
              <a:t>（２）対象家族とは？</a:t>
            </a:r>
            <a:endParaRPr lang="ja-JP" altLang="en-US" sz="2000" dirty="0">
              <a:latin typeface="+mn-lt"/>
            </a:endParaRPr>
          </a:p>
        </p:txBody>
      </p:sp>
      <p:pic>
        <p:nvPicPr>
          <p:cNvPr id="6" name="図 5">
            <a:extLst>
              <a:ext uri="{FF2B5EF4-FFF2-40B4-BE49-F238E27FC236}">
                <a16:creationId xmlns:a16="http://schemas.microsoft.com/office/drawing/2014/main" id="{AB9F979A-2724-4BB8-3AEA-FE9E832EBD8C}"/>
              </a:ext>
            </a:extLst>
          </p:cNvPr>
          <p:cNvPicPr>
            <a:picLocks noChangeAspect="1"/>
          </p:cNvPicPr>
          <p:nvPr/>
        </p:nvPicPr>
        <p:blipFill>
          <a:blip r:embed="rId3"/>
          <a:stretch>
            <a:fillRect/>
          </a:stretch>
        </p:blipFill>
        <p:spPr>
          <a:xfrm>
            <a:off x="3851921" y="3288801"/>
            <a:ext cx="5138268" cy="2754034"/>
          </a:xfrm>
          <a:prstGeom prst="rect">
            <a:avLst/>
          </a:prstGeom>
        </p:spPr>
      </p:pic>
    </p:spTree>
    <p:extLst>
      <p:ext uri="{BB962C8B-B14F-4D97-AF65-F5344CB8AC3E}">
        <p14:creationId xmlns:p14="http://schemas.microsoft.com/office/powerpoint/2010/main" val="387999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normAutofit/>
          </a:bodyPr>
          <a:lstStyle/>
          <a:p>
            <a:pPr>
              <a:defRPr/>
            </a:pPr>
            <a:fld id="{7C3E0915-AEF3-49B8-A6D2-88F79AE7A443}" type="slidenum">
              <a:rPr lang="en-US" altLang="ja-JP" smtClean="0"/>
              <a:pPr>
                <a:defRPr/>
              </a:pPr>
              <a:t>15</a:t>
            </a:fld>
            <a:endParaRPr lang="en-US" altLang="ja-JP" dirty="0"/>
          </a:p>
        </p:txBody>
      </p:sp>
      <p:sp>
        <p:nvSpPr>
          <p:cNvPr id="110595" name="コンテンツ プレースホルダ 3"/>
          <p:cNvSpPr>
            <a:spLocks noGrp="1"/>
          </p:cNvSpPr>
          <p:nvPr>
            <p:ph sz="quarter" idx="1"/>
          </p:nvPr>
        </p:nvSpPr>
        <p:spPr>
          <a:xfrm>
            <a:off x="179388" y="1700213"/>
            <a:ext cx="8785225" cy="4968875"/>
          </a:xfrm>
        </p:spPr>
        <p:txBody>
          <a:bodyPr/>
          <a:lstStyle/>
          <a:p>
            <a:pPr marL="0" indent="0" eaLnBrk="1" hangingPunct="1">
              <a:lnSpc>
                <a:spcPct val="150000"/>
              </a:lnSpc>
              <a:buFont typeface="Wingdings" pitchFamily="2" charset="2"/>
              <a:buNone/>
            </a:pPr>
            <a:r>
              <a:rPr lang="ja-JP" altLang="en-US" sz="2800" dirty="0">
                <a:latin typeface="Meiryo UI" pitchFamily="50" charset="-128"/>
                <a:ea typeface="Meiryo UI" pitchFamily="50" charset="-128"/>
                <a:cs typeface="Meiryo UI" pitchFamily="50" charset="-128"/>
              </a:rPr>
              <a:t>（３）留意点</a:t>
            </a:r>
            <a:endParaRPr lang="ja-JP" altLang="ja-JP" sz="2000" dirty="0">
              <a:solidFill>
                <a:srgbClr val="262626"/>
              </a:solidFill>
              <a:latin typeface="Meiryo UI" pitchFamily="50" charset="-128"/>
              <a:ea typeface="Meiryo UI" pitchFamily="50" charset="-128"/>
              <a:cs typeface="Meiryo UI" pitchFamily="50" charset="-128"/>
            </a:endParaRPr>
          </a:p>
          <a:p>
            <a:pPr marL="533400" indent="-261938" eaLnBrk="1" hangingPunct="1">
              <a:lnSpc>
                <a:spcPts val="2900"/>
              </a:lnSpc>
              <a:spcAft>
                <a:spcPts val="1200"/>
              </a:spcAft>
            </a:pPr>
            <a:r>
              <a:rPr lang="ja-JP" altLang="ja-JP" sz="2000" dirty="0">
                <a:solidFill>
                  <a:srgbClr val="262626"/>
                </a:solidFill>
                <a:latin typeface="Meiryo UI" pitchFamily="50" charset="-128"/>
                <a:ea typeface="Meiryo UI" pitchFamily="50" charset="-128"/>
                <a:cs typeface="Meiryo UI" pitchFamily="50" charset="-128"/>
              </a:rPr>
              <a:t>介護休業は、緊急対応のための介護を担うと同時に、</a:t>
            </a:r>
            <a:r>
              <a:rPr lang="ja-JP" altLang="ja-JP" sz="2000" dirty="0">
                <a:solidFill>
                  <a:srgbClr val="E46C0A"/>
                </a:solidFill>
                <a:latin typeface="Meiryo UI" pitchFamily="50" charset="-128"/>
                <a:ea typeface="Meiryo UI" pitchFamily="50" charset="-128"/>
                <a:cs typeface="Meiryo UI" pitchFamily="50" charset="-128"/>
              </a:rPr>
              <a:t>仕事と介護の両立のための準備</a:t>
            </a:r>
            <a:r>
              <a:rPr lang="ja-JP" altLang="ja-JP" sz="2000" dirty="0">
                <a:solidFill>
                  <a:srgbClr val="262626"/>
                </a:solidFill>
                <a:latin typeface="Meiryo UI" pitchFamily="50" charset="-128"/>
                <a:ea typeface="Meiryo UI" pitchFamily="50" charset="-128"/>
                <a:cs typeface="Meiryo UI" pitchFamily="50" charset="-128"/>
              </a:rPr>
              <a:t>（</a:t>
            </a:r>
            <a:r>
              <a:rPr lang="zh-TW" altLang="en-US" sz="2000" dirty="0">
                <a:solidFill>
                  <a:srgbClr val="262626"/>
                </a:solidFill>
                <a:latin typeface="Meiryo UI" pitchFamily="50" charset="-128"/>
                <a:ea typeface="Meiryo UI" pitchFamily="50" charset="-128"/>
                <a:cs typeface="Meiryo UI" pitchFamily="50" charset="-128"/>
              </a:rPr>
              <a:t>要介護（要支援）</a:t>
            </a:r>
            <a:r>
              <a:rPr lang="ja-JP" altLang="en-US" sz="2000" dirty="0">
                <a:solidFill>
                  <a:srgbClr val="262626"/>
                </a:solidFill>
                <a:latin typeface="Meiryo UI" pitchFamily="50" charset="-128"/>
                <a:ea typeface="Meiryo UI" pitchFamily="50" charset="-128"/>
                <a:cs typeface="Meiryo UI" pitchFamily="50" charset="-128"/>
              </a:rPr>
              <a:t>認定</a:t>
            </a:r>
            <a:r>
              <a:rPr lang="ja-JP" altLang="ja-JP" sz="2000" dirty="0">
                <a:solidFill>
                  <a:srgbClr val="262626"/>
                </a:solidFill>
                <a:latin typeface="Meiryo UI" pitchFamily="50" charset="-128"/>
                <a:ea typeface="Meiryo UI" pitchFamily="50" charset="-128"/>
                <a:cs typeface="Meiryo UI" pitchFamily="50" charset="-128"/>
              </a:rPr>
              <a:t>の申請、</a:t>
            </a:r>
            <a:r>
              <a:rPr lang="ja-JP" altLang="en-US" sz="2000" dirty="0">
                <a:solidFill>
                  <a:srgbClr val="262626"/>
                </a:solidFill>
                <a:latin typeface="Meiryo UI" pitchFamily="50" charset="-128"/>
                <a:ea typeface="Meiryo UI" pitchFamily="50" charset="-128"/>
                <a:cs typeface="Meiryo UI" pitchFamily="50" charset="-128"/>
              </a:rPr>
              <a:t>ケアマネジャーを決める、</a:t>
            </a:r>
            <a:r>
              <a:rPr lang="ja-JP" altLang="ja-JP" sz="2000" dirty="0">
                <a:solidFill>
                  <a:srgbClr val="262626"/>
                </a:solidFill>
                <a:latin typeface="Meiryo UI" pitchFamily="50" charset="-128"/>
                <a:ea typeface="Meiryo UI" pitchFamily="50" charset="-128"/>
                <a:cs typeface="Meiryo UI" pitchFamily="50" charset="-128"/>
              </a:rPr>
              <a:t>介護施設の見学など）を行うための期間</a:t>
            </a:r>
            <a:r>
              <a:rPr lang="ja-JP" altLang="en-US" sz="2000" dirty="0">
                <a:solidFill>
                  <a:srgbClr val="262626"/>
                </a:solidFill>
                <a:latin typeface="Meiryo UI" pitchFamily="50" charset="-128"/>
                <a:ea typeface="Meiryo UI" pitchFamily="50" charset="-128"/>
                <a:cs typeface="Meiryo UI" pitchFamily="50" charset="-128"/>
              </a:rPr>
              <a:t>。</a:t>
            </a:r>
            <a:br>
              <a:rPr lang="en-US" altLang="ja-JP" sz="2000" dirty="0">
                <a:solidFill>
                  <a:srgbClr val="262626"/>
                </a:solidFill>
                <a:latin typeface="Meiryo UI" pitchFamily="50" charset="-128"/>
                <a:ea typeface="Meiryo UI" pitchFamily="50" charset="-128"/>
                <a:cs typeface="Meiryo UI" pitchFamily="50" charset="-128"/>
              </a:rPr>
            </a:br>
            <a:r>
              <a:rPr lang="ja-JP" altLang="ja-JP" sz="2000" dirty="0">
                <a:solidFill>
                  <a:srgbClr val="262626"/>
                </a:solidFill>
                <a:latin typeface="Meiryo UI" pitchFamily="50" charset="-128"/>
                <a:ea typeface="Meiryo UI" pitchFamily="50" charset="-128"/>
                <a:cs typeface="Meiryo UI" pitchFamily="50" charset="-128"/>
              </a:rPr>
              <a:t>→</a:t>
            </a:r>
            <a:r>
              <a:rPr lang="ja-JP" altLang="en-US" sz="2000" dirty="0">
                <a:solidFill>
                  <a:srgbClr val="262626"/>
                </a:solidFill>
                <a:latin typeface="Meiryo UI" pitchFamily="50" charset="-128"/>
                <a:ea typeface="Meiryo UI" pitchFamily="50" charset="-128"/>
                <a:cs typeface="Meiryo UI" pitchFamily="50" charset="-128"/>
              </a:rPr>
              <a:t>介護は先が見えないため、</a:t>
            </a:r>
            <a:r>
              <a:rPr lang="ja-JP" altLang="ja-JP" sz="2000" dirty="0">
                <a:solidFill>
                  <a:srgbClr val="262626"/>
                </a:solidFill>
                <a:latin typeface="Meiryo UI" pitchFamily="50" charset="-128"/>
                <a:ea typeface="Meiryo UI" pitchFamily="50" charset="-128"/>
                <a:cs typeface="Meiryo UI" pitchFamily="50" charset="-128"/>
              </a:rPr>
              <a:t>介護休業</a:t>
            </a:r>
            <a:r>
              <a:rPr lang="ja-JP" altLang="en-US" sz="2000" dirty="0">
                <a:solidFill>
                  <a:srgbClr val="262626"/>
                </a:solidFill>
                <a:latin typeface="Meiryo UI" pitchFamily="50" charset="-128"/>
                <a:ea typeface="Meiryo UI" pitchFamily="50" charset="-128"/>
                <a:cs typeface="Meiryo UI" pitchFamily="50" charset="-128"/>
              </a:rPr>
              <a:t>中に</a:t>
            </a:r>
            <a:r>
              <a:rPr lang="ja-JP" altLang="ja-JP" sz="2000" dirty="0">
                <a:solidFill>
                  <a:srgbClr val="262626"/>
                </a:solidFill>
                <a:latin typeface="Meiryo UI" pitchFamily="50" charset="-128"/>
                <a:ea typeface="Meiryo UI" pitchFamily="50" charset="-128"/>
                <a:cs typeface="Meiryo UI" pitchFamily="50" charset="-128"/>
              </a:rPr>
              <a:t>自分</a:t>
            </a:r>
            <a:r>
              <a:rPr lang="ja-JP" altLang="en-US" sz="2000" dirty="0">
                <a:solidFill>
                  <a:srgbClr val="262626"/>
                </a:solidFill>
                <a:latin typeface="Meiryo UI" pitchFamily="50" charset="-128"/>
                <a:ea typeface="Meiryo UI" pitchFamily="50" charset="-128"/>
                <a:cs typeface="Meiryo UI" pitchFamily="50" charset="-128"/>
              </a:rPr>
              <a:t>が</a:t>
            </a:r>
            <a:r>
              <a:rPr lang="ja-JP" altLang="ja-JP" sz="2000" dirty="0">
                <a:solidFill>
                  <a:srgbClr val="262626"/>
                </a:solidFill>
                <a:latin typeface="Meiryo UI" pitchFamily="50" charset="-128"/>
                <a:ea typeface="Meiryo UI" pitchFamily="50" charset="-128"/>
                <a:cs typeface="Meiryo UI" pitchFamily="50" charset="-128"/>
              </a:rPr>
              <a:t>介護</a:t>
            </a:r>
            <a:r>
              <a:rPr lang="ja-JP" altLang="en-US" sz="2000" dirty="0">
                <a:solidFill>
                  <a:srgbClr val="262626"/>
                </a:solidFill>
                <a:latin typeface="Meiryo UI" pitchFamily="50" charset="-128"/>
                <a:ea typeface="Meiryo UI" pitchFamily="50" charset="-128"/>
                <a:cs typeface="Meiryo UI" pitchFamily="50" charset="-128"/>
              </a:rPr>
              <a:t>に専念してしまうと</a:t>
            </a:r>
            <a:r>
              <a:rPr lang="ja-JP" altLang="ja-JP" sz="2000" dirty="0">
                <a:solidFill>
                  <a:srgbClr val="262626"/>
                </a:solidFill>
                <a:latin typeface="Meiryo UI" pitchFamily="50" charset="-128"/>
                <a:ea typeface="Meiryo UI" pitchFamily="50" charset="-128"/>
                <a:cs typeface="Meiryo UI" pitchFamily="50" charset="-128"/>
              </a:rPr>
              <a:t>仕事に復帰できなくなる</a:t>
            </a:r>
            <a:r>
              <a:rPr lang="ja-JP" altLang="en-US" sz="2000" dirty="0">
                <a:solidFill>
                  <a:srgbClr val="262626"/>
                </a:solidFill>
                <a:latin typeface="Meiryo UI" pitchFamily="50" charset="-128"/>
                <a:ea typeface="Meiryo UI" pitchFamily="50" charset="-128"/>
                <a:cs typeface="Meiryo UI" pitchFamily="50" charset="-128"/>
              </a:rPr>
              <a:t>。</a:t>
            </a:r>
            <a:br>
              <a:rPr lang="en-US" altLang="ja-JP" sz="2000" dirty="0">
                <a:solidFill>
                  <a:srgbClr val="262626"/>
                </a:solidFill>
                <a:latin typeface="Meiryo UI" pitchFamily="50" charset="-128"/>
                <a:ea typeface="Meiryo UI" pitchFamily="50" charset="-128"/>
                <a:cs typeface="Meiryo UI" pitchFamily="50" charset="-128"/>
              </a:rPr>
            </a:br>
            <a:r>
              <a:rPr lang="ja-JP" altLang="en-US" sz="2000" dirty="0">
                <a:solidFill>
                  <a:srgbClr val="262626"/>
                </a:solidFill>
                <a:latin typeface="Meiryo UI" pitchFamily="50" charset="-128"/>
                <a:ea typeface="Meiryo UI" pitchFamily="50" charset="-128"/>
                <a:cs typeface="Meiryo UI" pitchFamily="50" charset="-128"/>
              </a:rPr>
              <a:t>→子育てのための育児休業は自分が育児を行うため、介護休業と育児休業は役割が異なる。</a:t>
            </a:r>
            <a:endParaRPr lang="ja-JP" altLang="ja-JP" sz="2000" dirty="0">
              <a:solidFill>
                <a:srgbClr val="262626"/>
              </a:solidFill>
              <a:latin typeface="Meiryo UI" pitchFamily="50" charset="-128"/>
              <a:ea typeface="Meiryo UI" pitchFamily="50" charset="-128"/>
              <a:cs typeface="Meiryo UI" pitchFamily="50" charset="-128"/>
            </a:endParaRPr>
          </a:p>
          <a:p>
            <a:pPr marL="533400" indent="-261938" eaLnBrk="1" hangingPunct="1">
              <a:lnSpc>
                <a:spcPts val="2900"/>
              </a:lnSpc>
              <a:spcAft>
                <a:spcPts val="1200"/>
              </a:spcAft>
            </a:pPr>
            <a:r>
              <a:rPr lang="ja-JP" altLang="en-US" sz="2000" dirty="0">
                <a:solidFill>
                  <a:srgbClr val="262626"/>
                </a:solidFill>
                <a:latin typeface="Meiryo UI" pitchFamily="50" charset="-128"/>
                <a:ea typeface="Meiryo UI" pitchFamily="50" charset="-128"/>
                <a:cs typeface="Meiryo UI" pitchFamily="50" charset="-128"/>
              </a:rPr>
              <a:t>介護休暇や介護休業等の取得は緊急を要することも多いために、予め取得のための手続きを確認しておくこと。</a:t>
            </a:r>
            <a:endParaRPr lang="en-US" altLang="ja-JP" sz="2000" dirty="0">
              <a:solidFill>
                <a:srgbClr val="262626"/>
              </a:solidFill>
              <a:latin typeface="Meiryo UI" pitchFamily="50" charset="-128"/>
              <a:ea typeface="Meiryo UI" pitchFamily="50" charset="-128"/>
              <a:cs typeface="Meiryo UI" pitchFamily="50" charset="-128"/>
            </a:endParaRPr>
          </a:p>
          <a:p>
            <a:pPr marL="533400" indent="-261938" eaLnBrk="1" hangingPunct="1">
              <a:lnSpc>
                <a:spcPts val="2900"/>
              </a:lnSpc>
              <a:spcAft>
                <a:spcPts val="1200"/>
              </a:spcAft>
              <a:buNone/>
            </a:pPr>
            <a:endParaRPr lang="ja-JP" altLang="en-US" sz="2000" dirty="0">
              <a:latin typeface="Meiryo UI" pitchFamily="50" charset="-128"/>
              <a:ea typeface="Meiryo UI" pitchFamily="50" charset="-128"/>
              <a:cs typeface="Meiryo UI"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normAutofit/>
          </a:bodyPr>
          <a:lstStyle/>
          <a:p>
            <a:pPr>
              <a:defRPr/>
            </a:pPr>
            <a:fld id="{7C3E0915-AEF3-49B8-A6D2-88F79AE7A443}" type="slidenum">
              <a:rPr lang="en-US" altLang="ja-JP" smtClean="0">
                <a:latin typeface="Meiryo UI" panose="020B0604030504040204" pitchFamily="50" charset="-128"/>
              </a:rPr>
              <a:pPr>
                <a:defRPr/>
              </a:pPr>
              <a:t>16</a:t>
            </a:fld>
            <a:endParaRPr lang="en-US" altLang="ja-JP" dirty="0">
              <a:latin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B47F2078-CDE1-92C5-C735-72DF6653DFB6}"/>
              </a:ext>
            </a:extLst>
          </p:cNvPr>
          <p:cNvSpPr>
            <a:spLocks/>
          </p:cNvSpPr>
          <p:nvPr/>
        </p:nvSpPr>
        <p:spPr bwMode="auto">
          <a:xfrm>
            <a:off x="683568" y="1557611"/>
            <a:ext cx="6480175"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buFont typeface="Wingdings" pitchFamily="2" charset="2"/>
              <a:buNone/>
            </a:pPr>
            <a:r>
              <a:rPr lang="ja-JP" altLang="en-US" sz="2200" dirty="0">
                <a:solidFill>
                  <a:srgbClr val="262626"/>
                </a:solidFill>
                <a:latin typeface="Meiryo UI" pitchFamily="50" charset="-128"/>
              </a:rPr>
              <a:t>■介護休業のイメージ</a:t>
            </a:r>
            <a:endParaRPr lang="en-US" altLang="ja-JP" sz="2200" dirty="0">
              <a:solidFill>
                <a:srgbClr val="262626"/>
              </a:solidFill>
              <a:latin typeface="Meiryo UI" pitchFamily="50" charset="-128"/>
            </a:endParaRPr>
          </a:p>
        </p:txBody>
      </p:sp>
      <p:grpSp>
        <p:nvGrpSpPr>
          <p:cNvPr id="5" name="グループ化 4">
            <a:extLst>
              <a:ext uri="{FF2B5EF4-FFF2-40B4-BE49-F238E27FC236}">
                <a16:creationId xmlns:a16="http://schemas.microsoft.com/office/drawing/2014/main" id="{49EA6910-740A-F8D5-075E-D77B76837CA5}"/>
              </a:ext>
            </a:extLst>
          </p:cNvPr>
          <p:cNvGrpSpPr/>
          <p:nvPr/>
        </p:nvGrpSpPr>
        <p:grpSpPr>
          <a:xfrm>
            <a:off x="335619" y="3653957"/>
            <a:ext cx="8628868" cy="1693018"/>
            <a:chOff x="438808" y="4059058"/>
            <a:chExt cx="12056087" cy="1437943"/>
          </a:xfrm>
        </p:grpSpPr>
        <p:grpSp>
          <p:nvGrpSpPr>
            <p:cNvPr id="7" name="グループ化 6">
              <a:extLst>
                <a:ext uri="{FF2B5EF4-FFF2-40B4-BE49-F238E27FC236}">
                  <a16:creationId xmlns:a16="http://schemas.microsoft.com/office/drawing/2014/main" id="{E434F6B2-4D72-3954-DB7F-A76F7CF188C2}"/>
                </a:ext>
              </a:extLst>
            </p:cNvPr>
            <p:cNvGrpSpPr/>
            <p:nvPr/>
          </p:nvGrpSpPr>
          <p:grpSpPr>
            <a:xfrm>
              <a:off x="438808" y="4808481"/>
              <a:ext cx="10731666" cy="677918"/>
              <a:chOff x="525518" y="1852447"/>
              <a:chExt cx="10731666" cy="677918"/>
            </a:xfrm>
          </p:grpSpPr>
          <p:cxnSp>
            <p:nvCxnSpPr>
              <p:cNvPr id="14" name="直線コネクタ 13">
                <a:extLst>
                  <a:ext uri="{FF2B5EF4-FFF2-40B4-BE49-F238E27FC236}">
                    <a16:creationId xmlns:a16="http://schemas.microsoft.com/office/drawing/2014/main" id="{C55C29D5-0452-5E6F-2D7E-2454562A94FC}"/>
                  </a:ext>
                </a:extLst>
              </p:cNvPr>
              <p:cNvCxnSpPr/>
              <p:nvPr/>
            </p:nvCxnSpPr>
            <p:spPr>
              <a:xfrm>
                <a:off x="543911" y="2530365"/>
                <a:ext cx="10507717" cy="0"/>
              </a:xfrm>
              <a:prstGeom prst="line">
                <a:avLst/>
              </a:prstGeom>
              <a:ln w="28575">
                <a:solidFill>
                  <a:srgbClr val="002060"/>
                </a:solidFill>
                <a:prstDash val="dash"/>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F1AF041B-0730-502E-07E4-6CC5201D1AFE}"/>
                  </a:ext>
                </a:extLst>
              </p:cNvPr>
              <p:cNvCxnSpPr/>
              <p:nvPr/>
            </p:nvCxnSpPr>
            <p:spPr>
              <a:xfrm>
                <a:off x="525518" y="1852447"/>
                <a:ext cx="10507717" cy="0"/>
              </a:xfrm>
              <a:prstGeom prst="line">
                <a:avLst/>
              </a:prstGeom>
              <a:ln w="28575">
                <a:solidFill>
                  <a:srgbClr val="002060"/>
                </a:solidFill>
                <a:prstDash val="dash"/>
              </a:ln>
            </p:spPr>
            <p:style>
              <a:lnRef idx="1">
                <a:schemeClr val="accent2"/>
              </a:lnRef>
              <a:fillRef idx="0">
                <a:schemeClr val="accent2"/>
              </a:fillRef>
              <a:effectRef idx="0">
                <a:schemeClr val="accent2"/>
              </a:effectRef>
              <a:fontRef idx="minor">
                <a:schemeClr val="tx1"/>
              </a:fontRef>
            </p:style>
          </p:cxnSp>
          <p:sp>
            <p:nvSpPr>
              <p:cNvPr id="16" name="矢印: 山形 15">
                <a:extLst>
                  <a:ext uri="{FF2B5EF4-FFF2-40B4-BE49-F238E27FC236}">
                    <a16:creationId xmlns:a16="http://schemas.microsoft.com/office/drawing/2014/main" id="{E1A7904F-9C53-164C-5F35-BEF30C5AB961}"/>
                  </a:ext>
                </a:extLst>
              </p:cNvPr>
              <p:cNvSpPr/>
              <p:nvPr/>
            </p:nvSpPr>
            <p:spPr>
              <a:xfrm>
                <a:off x="543910" y="1852447"/>
                <a:ext cx="2368651" cy="677918"/>
              </a:xfrm>
              <a:prstGeom prst="chevr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骨折入院により</a:t>
                </a:r>
                <a:b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認知症悪化</a:t>
                </a:r>
              </a:p>
            </p:txBody>
          </p:sp>
          <p:sp>
            <p:nvSpPr>
              <p:cNvPr id="17" name="矢印: 山形 16">
                <a:extLst>
                  <a:ext uri="{FF2B5EF4-FFF2-40B4-BE49-F238E27FC236}">
                    <a16:creationId xmlns:a16="http://schemas.microsoft.com/office/drawing/2014/main" id="{43DBB33C-2A72-FB6D-854C-51A7F70A4C77}"/>
                  </a:ext>
                </a:extLst>
              </p:cNvPr>
              <p:cNvSpPr/>
              <p:nvPr/>
            </p:nvSpPr>
            <p:spPr>
              <a:xfrm>
                <a:off x="2712804" y="1852447"/>
                <a:ext cx="1368972" cy="677918"/>
              </a:xfrm>
              <a:prstGeom prst="chevron">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8" name="矢印: 山形 17">
                <a:extLst>
                  <a:ext uri="{FF2B5EF4-FFF2-40B4-BE49-F238E27FC236}">
                    <a16:creationId xmlns:a16="http://schemas.microsoft.com/office/drawing/2014/main" id="{50B4ECDF-D41C-93F0-456E-86BA82BA2260}"/>
                  </a:ext>
                </a:extLst>
              </p:cNvPr>
              <p:cNvSpPr/>
              <p:nvPr/>
            </p:nvSpPr>
            <p:spPr>
              <a:xfrm>
                <a:off x="4236983" y="1852447"/>
                <a:ext cx="2502776" cy="677918"/>
              </a:xfrm>
              <a:prstGeom prst="chevr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施設入所を検討</a:t>
                </a:r>
              </a:p>
            </p:txBody>
          </p:sp>
          <p:sp>
            <p:nvSpPr>
              <p:cNvPr id="19" name="矢印: 山形 18">
                <a:extLst>
                  <a:ext uri="{FF2B5EF4-FFF2-40B4-BE49-F238E27FC236}">
                    <a16:creationId xmlns:a16="http://schemas.microsoft.com/office/drawing/2014/main" id="{977251ED-3796-7AFA-A23B-E6368B02B28E}"/>
                  </a:ext>
                </a:extLst>
              </p:cNvPr>
              <p:cNvSpPr/>
              <p:nvPr/>
            </p:nvSpPr>
            <p:spPr>
              <a:xfrm>
                <a:off x="7549056" y="1852447"/>
                <a:ext cx="972207" cy="677918"/>
              </a:xfrm>
              <a:prstGeom prst="chevr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0" name="矢印: 山形 19">
                <a:extLst>
                  <a:ext uri="{FF2B5EF4-FFF2-40B4-BE49-F238E27FC236}">
                    <a16:creationId xmlns:a16="http://schemas.microsoft.com/office/drawing/2014/main" id="{818CD362-D32A-9796-191D-02EC29A25124}"/>
                  </a:ext>
                </a:extLst>
              </p:cNvPr>
              <p:cNvSpPr/>
              <p:nvPr/>
            </p:nvSpPr>
            <p:spPr>
              <a:xfrm>
                <a:off x="9124947" y="1852447"/>
                <a:ext cx="2132237" cy="677918"/>
              </a:xfrm>
              <a:prstGeom prst="chevr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看取り</a:t>
                </a:r>
              </a:p>
            </p:txBody>
          </p:sp>
        </p:grpSp>
        <p:sp>
          <p:nvSpPr>
            <p:cNvPr id="8" name="テキスト ボックス 7">
              <a:extLst>
                <a:ext uri="{FF2B5EF4-FFF2-40B4-BE49-F238E27FC236}">
                  <a16:creationId xmlns:a16="http://schemas.microsoft.com/office/drawing/2014/main" id="{90452FBC-4C24-1504-5015-E5AD34E1CB82}"/>
                </a:ext>
              </a:extLst>
            </p:cNvPr>
            <p:cNvSpPr txBox="1"/>
            <p:nvPr/>
          </p:nvSpPr>
          <p:spPr>
            <a:xfrm>
              <a:off x="11170474" y="4889231"/>
              <a:ext cx="1324421" cy="607770"/>
            </a:xfrm>
            <a:prstGeom prst="rect">
              <a:avLst/>
            </a:prstGeom>
            <a:noFill/>
          </p:spPr>
          <p:txBody>
            <a:bodyPr wrap="square" rtlCol="0">
              <a:spAutoFit/>
            </a:bodyPr>
            <a:lstStyle/>
            <a:p>
              <a:r>
                <a:rPr lang="ja-JP" altLang="en-US" sz="1350" b="1" dirty="0">
                  <a:latin typeface="Meiryo UI" panose="020B0604030504040204" pitchFamily="50" charset="-128"/>
                  <a:cs typeface="メイリオ" panose="020B0604030504040204" pitchFamily="50" charset="-128"/>
                </a:rPr>
                <a:t>終わりの</a:t>
              </a:r>
              <a:endParaRPr lang="en-US" altLang="ja-JP" sz="1350" b="1" dirty="0">
                <a:latin typeface="Meiryo UI" panose="020B0604030504040204" pitchFamily="50" charset="-128"/>
                <a:cs typeface="メイリオ" panose="020B0604030504040204" pitchFamily="50" charset="-128"/>
              </a:endParaRPr>
            </a:p>
            <a:p>
              <a:r>
                <a:rPr lang="ja-JP" altLang="en-US" sz="1350" b="1" dirty="0">
                  <a:latin typeface="Meiryo UI" panose="020B0604030504040204" pitchFamily="50" charset="-128"/>
                  <a:cs typeface="メイリオ" panose="020B0604030504040204" pitchFamily="50" charset="-128"/>
                </a:rPr>
                <a:t>見えない介護</a:t>
              </a:r>
              <a:endParaRPr lang="en-US" altLang="ja-JP" sz="1350" b="1" dirty="0">
                <a:latin typeface="Meiryo UI" panose="020B0604030504040204" pitchFamily="50" charset="-128"/>
                <a:cs typeface="メイリオ" panose="020B0604030504040204" pitchFamily="50" charset="-128"/>
              </a:endParaRPr>
            </a:p>
          </p:txBody>
        </p:sp>
        <p:sp>
          <p:nvSpPr>
            <p:cNvPr id="9" name="吹き出し: 折線 (強調線付き) 8">
              <a:extLst>
                <a:ext uri="{FF2B5EF4-FFF2-40B4-BE49-F238E27FC236}">
                  <a16:creationId xmlns:a16="http://schemas.microsoft.com/office/drawing/2014/main" id="{58D94743-383C-B9EA-B57A-4045AE92685E}"/>
                </a:ext>
              </a:extLst>
            </p:cNvPr>
            <p:cNvSpPr/>
            <p:nvPr/>
          </p:nvSpPr>
          <p:spPr>
            <a:xfrm>
              <a:off x="1459345" y="4109148"/>
              <a:ext cx="1074684" cy="606955"/>
            </a:xfrm>
            <a:prstGeom prst="accent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実父</a:t>
              </a:r>
              <a:endPar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回目</a:t>
              </a:r>
              <a:endPar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30</a:t>
              </a: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日</a:t>
              </a:r>
            </a:p>
          </p:txBody>
        </p:sp>
        <p:sp>
          <p:nvSpPr>
            <p:cNvPr id="10" name="吹き出し: 折線 (強調線付き) 9">
              <a:extLst>
                <a:ext uri="{FF2B5EF4-FFF2-40B4-BE49-F238E27FC236}">
                  <a16:creationId xmlns:a16="http://schemas.microsoft.com/office/drawing/2014/main" id="{BD95FA28-8C4B-4C15-2CE4-FB2731DAEB2D}"/>
                </a:ext>
              </a:extLst>
            </p:cNvPr>
            <p:cNvSpPr/>
            <p:nvPr/>
          </p:nvSpPr>
          <p:spPr>
            <a:xfrm>
              <a:off x="3250980" y="4090589"/>
              <a:ext cx="1074684" cy="606955"/>
            </a:xfrm>
            <a:prstGeom prst="accent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b="1" dirty="0">
                  <a:solidFill>
                    <a:schemeClr val="accent1"/>
                  </a:solidFill>
                  <a:latin typeface="Meiryo UI" panose="020B0604030504040204" pitchFamily="50" charset="-128"/>
                  <a:ea typeface="Meiryo UI" panose="020B0604030504040204" pitchFamily="50" charset="-128"/>
                  <a:cs typeface="メイリオ" panose="020B0604030504040204" pitchFamily="50" charset="-128"/>
                </a:rPr>
                <a:t>義母</a:t>
              </a:r>
              <a:endParaRPr kumimoji="1" lang="en-US" altLang="ja-JP" sz="1350" b="1" dirty="0">
                <a:solidFill>
                  <a:schemeClr val="accent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chemeClr val="accent1"/>
                  </a:solidFill>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350" b="1" dirty="0">
                  <a:solidFill>
                    <a:schemeClr val="accent1"/>
                  </a:solidFill>
                  <a:latin typeface="Meiryo UI" panose="020B0604030504040204" pitchFamily="50" charset="-128"/>
                  <a:ea typeface="Meiryo UI" panose="020B0604030504040204" pitchFamily="50" charset="-128"/>
                  <a:cs typeface="メイリオ" panose="020B0604030504040204" pitchFamily="50" charset="-128"/>
                </a:rPr>
                <a:t>回目</a:t>
              </a:r>
              <a:endParaRPr kumimoji="1" lang="en-US" altLang="ja-JP" sz="1350" b="1" dirty="0">
                <a:solidFill>
                  <a:schemeClr val="accent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chemeClr val="accent1"/>
                  </a:solidFill>
                  <a:latin typeface="Meiryo UI" panose="020B0604030504040204" pitchFamily="50" charset="-128"/>
                  <a:ea typeface="Meiryo UI" panose="020B0604030504040204" pitchFamily="50" charset="-128"/>
                  <a:cs typeface="メイリオ" panose="020B0604030504040204" pitchFamily="50" charset="-128"/>
                </a:rPr>
                <a:t>14</a:t>
              </a:r>
              <a:r>
                <a:rPr kumimoji="1" lang="ja-JP" altLang="en-US" sz="1350" b="1" dirty="0">
                  <a:solidFill>
                    <a:schemeClr val="accent1"/>
                  </a:solidFill>
                  <a:latin typeface="Meiryo UI" panose="020B0604030504040204" pitchFamily="50" charset="-128"/>
                  <a:ea typeface="Meiryo UI" panose="020B0604030504040204" pitchFamily="50" charset="-128"/>
                  <a:cs typeface="メイリオ" panose="020B0604030504040204" pitchFamily="50" charset="-128"/>
                </a:rPr>
                <a:t>日</a:t>
              </a:r>
            </a:p>
          </p:txBody>
        </p:sp>
        <p:sp>
          <p:nvSpPr>
            <p:cNvPr id="11" name="吹き出し: 折線 (強調線付き) 10">
              <a:extLst>
                <a:ext uri="{FF2B5EF4-FFF2-40B4-BE49-F238E27FC236}">
                  <a16:creationId xmlns:a16="http://schemas.microsoft.com/office/drawing/2014/main" id="{B5FB60BA-DF1F-F39B-B98F-EDCCDA069B0F}"/>
                </a:ext>
              </a:extLst>
            </p:cNvPr>
            <p:cNvSpPr/>
            <p:nvPr/>
          </p:nvSpPr>
          <p:spPr>
            <a:xfrm>
              <a:off x="4976042" y="4078775"/>
              <a:ext cx="1074684" cy="606955"/>
            </a:xfrm>
            <a:prstGeom prst="accent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実父</a:t>
              </a:r>
              <a:endPar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回目</a:t>
              </a:r>
              <a:endPar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30</a:t>
              </a: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日</a:t>
              </a:r>
            </a:p>
          </p:txBody>
        </p:sp>
        <p:sp>
          <p:nvSpPr>
            <p:cNvPr id="12" name="吹き出し: 折線 (強調線付き) 11">
              <a:extLst>
                <a:ext uri="{FF2B5EF4-FFF2-40B4-BE49-F238E27FC236}">
                  <a16:creationId xmlns:a16="http://schemas.microsoft.com/office/drawing/2014/main" id="{ADDF6808-7602-5C9D-D3A8-FA4BC06D4C76}"/>
                </a:ext>
              </a:extLst>
            </p:cNvPr>
            <p:cNvSpPr/>
            <p:nvPr/>
          </p:nvSpPr>
          <p:spPr>
            <a:xfrm>
              <a:off x="8073258" y="4070028"/>
              <a:ext cx="1074684" cy="606955"/>
            </a:xfrm>
            <a:prstGeom prst="accent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義父</a:t>
              </a:r>
              <a:endParaRPr kumimoji="1" lang="en-US" altLang="ja-JP" sz="135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35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回目</a:t>
              </a:r>
              <a:endParaRPr kumimoji="1" lang="en-US" altLang="ja-JP" sz="135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10</a:t>
              </a:r>
              <a:r>
                <a:rPr kumimoji="1" lang="ja-JP" altLang="en-US" sz="135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日</a:t>
              </a:r>
            </a:p>
          </p:txBody>
        </p:sp>
        <p:sp>
          <p:nvSpPr>
            <p:cNvPr id="13" name="吹き出し: 折線 (強調線付き) 12">
              <a:extLst>
                <a:ext uri="{FF2B5EF4-FFF2-40B4-BE49-F238E27FC236}">
                  <a16:creationId xmlns:a16="http://schemas.microsoft.com/office/drawing/2014/main" id="{183702CE-0318-F3CE-F2BA-0EA357C5515B}"/>
                </a:ext>
              </a:extLst>
            </p:cNvPr>
            <p:cNvSpPr/>
            <p:nvPr/>
          </p:nvSpPr>
          <p:spPr>
            <a:xfrm>
              <a:off x="10095790" y="4059058"/>
              <a:ext cx="1074684" cy="606955"/>
            </a:xfrm>
            <a:prstGeom prst="accent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実父</a:t>
              </a:r>
              <a:endPar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3</a:t>
              </a: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回目</a:t>
              </a:r>
              <a:endPar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33</a:t>
              </a:r>
              <a:r>
                <a:rPr kumimoji="1" lang="ja-JP" altLang="en-US" sz="1350" b="1" dirty="0">
                  <a:solidFill>
                    <a:schemeClr val="accent6">
                      <a:lumMod val="75000"/>
                    </a:schemeClr>
                  </a:solidFill>
                  <a:latin typeface="Meiryo UI" panose="020B0604030504040204" pitchFamily="50" charset="-128"/>
                  <a:ea typeface="Meiryo UI" panose="020B0604030504040204" pitchFamily="50" charset="-128"/>
                  <a:cs typeface="メイリオ" panose="020B0604030504040204" pitchFamily="50" charset="-128"/>
                </a:rPr>
                <a:t>日</a:t>
              </a:r>
            </a:p>
          </p:txBody>
        </p:sp>
      </p:grpSp>
      <p:sp>
        <p:nvSpPr>
          <p:cNvPr id="22" name="右矢印 65">
            <a:extLst>
              <a:ext uri="{FF2B5EF4-FFF2-40B4-BE49-F238E27FC236}">
                <a16:creationId xmlns:a16="http://schemas.microsoft.com/office/drawing/2014/main" id="{3B04467B-2698-295D-8765-47CAA0D883CB}"/>
              </a:ext>
            </a:extLst>
          </p:cNvPr>
          <p:cNvSpPr/>
          <p:nvPr/>
        </p:nvSpPr>
        <p:spPr>
          <a:xfrm>
            <a:off x="179513" y="2346885"/>
            <a:ext cx="8640960" cy="1307072"/>
          </a:xfrm>
          <a:prstGeom prst="rightArrow">
            <a:avLst>
              <a:gd name="adj1" fmla="val 72693"/>
              <a:gd name="adj2" fmla="val 50000"/>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介護は</a:t>
            </a:r>
            <a:r>
              <a:rPr kumimoji="1" lang="ja-JP" altLang="en-US"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平均５年１</a:t>
            </a:r>
            <a:r>
              <a:rPr lang="ja-JP" altLang="en-US"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ヶ</a:t>
            </a:r>
            <a:r>
              <a:rPr kumimoji="1" lang="ja-JP" altLang="en-US"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月</a:t>
            </a:r>
            <a:r>
              <a:rPr kumimoji="1" lang="ja-JP" altLang="en-US"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、長くて</a:t>
            </a:r>
            <a:r>
              <a:rPr kumimoji="1" lang="en-US" altLang="ja-JP"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10</a:t>
            </a:r>
            <a:r>
              <a:rPr kumimoji="1" lang="ja-JP" altLang="en-US"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年以上</a:t>
            </a:r>
            <a:endParaRPr kumimoji="1" lang="en-US" altLang="ja-JP"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en-US" altLang="ja-JP" sz="1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（出所：生命保険文化センター「生命保険に関する全国実態調査」令和３年度）</a:t>
            </a:r>
            <a:endParaRPr kumimoji="1" lang="en-US" altLang="ja-JP"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例えば、骨折や認知症悪化、</a:t>
            </a:r>
            <a:r>
              <a:rPr kumimoji="1" lang="ja-JP" altLang="en-US"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ダブルケアやトリプルケア</a:t>
            </a:r>
          </a:p>
        </p:txBody>
      </p:sp>
      <p:sp>
        <p:nvSpPr>
          <p:cNvPr id="23" name="テキスト ボックス 22">
            <a:extLst>
              <a:ext uri="{FF2B5EF4-FFF2-40B4-BE49-F238E27FC236}">
                <a16:creationId xmlns:a16="http://schemas.microsoft.com/office/drawing/2014/main" id="{5A26509F-611E-4A6A-61F5-1CADFDD5589A}"/>
              </a:ext>
            </a:extLst>
          </p:cNvPr>
          <p:cNvSpPr txBox="1"/>
          <p:nvPr/>
        </p:nvSpPr>
        <p:spPr>
          <a:xfrm>
            <a:off x="971600" y="2039721"/>
            <a:ext cx="78488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Meiryo UI" panose="020B0604030504040204" pitchFamily="50" charset="-128"/>
              </a:rPr>
              <a:t>対象家族</a:t>
            </a:r>
            <a:r>
              <a:rPr kumimoji="1" lang="en-US" altLang="ja-JP" sz="2000" dirty="0">
                <a:solidFill>
                  <a:schemeClr val="tx1"/>
                </a:solidFill>
                <a:latin typeface="Meiryo UI" panose="020B0604030504040204" pitchFamily="50" charset="-128"/>
              </a:rPr>
              <a:t>1</a:t>
            </a:r>
            <a:r>
              <a:rPr kumimoji="1" lang="ja-JP" altLang="en-US" sz="2000" dirty="0">
                <a:solidFill>
                  <a:schemeClr val="tx1"/>
                </a:solidFill>
                <a:latin typeface="Meiryo UI" panose="020B0604030504040204" pitchFamily="50" charset="-128"/>
              </a:rPr>
              <a:t>人につき、</a:t>
            </a:r>
            <a:r>
              <a:rPr kumimoji="1" lang="ja-JP" altLang="en-US" sz="2000" b="1" dirty="0">
                <a:latin typeface="Meiryo UI" panose="020B0604030504040204" pitchFamily="50" charset="-128"/>
              </a:rPr>
              <a:t>通算</a:t>
            </a:r>
            <a:r>
              <a:rPr kumimoji="1" lang="en-US" altLang="ja-JP" sz="2000" b="1" dirty="0">
                <a:solidFill>
                  <a:srgbClr val="FF0000"/>
                </a:solidFill>
                <a:latin typeface="Meiryo UI" panose="020B0604030504040204" pitchFamily="50" charset="-128"/>
                <a:cs typeface="メイリオ" panose="020B0604030504040204" pitchFamily="50" charset="-128"/>
              </a:rPr>
              <a:t>93</a:t>
            </a:r>
            <a:r>
              <a:rPr kumimoji="1" lang="ja-JP" altLang="en-US" sz="2000" b="1" dirty="0">
                <a:solidFill>
                  <a:srgbClr val="FF0000"/>
                </a:solidFill>
                <a:latin typeface="Meiryo UI" panose="020B0604030504040204" pitchFamily="50" charset="-128"/>
                <a:cs typeface="メイリオ" panose="020B0604030504040204" pitchFamily="50" charset="-128"/>
              </a:rPr>
              <a:t>日の</a:t>
            </a:r>
            <a:r>
              <a:rPr kumimoji="1" lang="ja-JP" altLang="en-US" sz="2000" b="1" dirty="0">
                <a:latin typeface="Meiryo UI" panose="020B0604030504040204" pitchFamily="50" charset="-128"/>
                <a:cs typeface="メイリオ" panose="020B0604030504040204" pitchFamily="50" charset="-128"/>
              </a:rPr>
              <a:t>範囲内で</a:t>
            </a:r>
            <a:r>
              <a:rPr kumimoji="1" lang="ja-JP" altLang="en-US" sz="2000" b="1" dirty="0">
                <a:solidFill>
                  <a:srgbClr val="FF0000"/>
                </a:solidFill>
                <a:latin typeface="Meiryo UI" panose="020B0604030504040204" pitchFamily="50" charset="-128"/>
                <a:cs typeface="メイリオ" panose="020B0604030504040204" pitchFamily="50" charset="-128"/>
              </a:rPr>
              <a:t>合計</a:t>
            </a:r>
            <a:r>
              <a:rPr kumimoji="1" lang="en-US" altLang="ja-JP" sz="2000" b="1" dirty="0">
                <a:solidFill>
                  <a:srgbClr val="FF0000"/>
                </a:solidFill>
                <a:latin typeface="Meiryo UI" panose="020B0604030504040204" pitchFamily="50" charset="-128"/>
                <a:cs typeface="メイリオ" panose="020B0604030504040204" pitchFamily="50" charset="-128"/>
              </a:rPr>
              <a:t>3</a:t>
            </a:r>
            <a:r>
              <a:rPr kumimoji="1" lang="ja-JP" altLang="en-US" sz="2000" b="1" dirty="0">
                <a:solidFill>
                  <a:srgbClr val="FF0000"/>
                </a:solidFill>
                <a:latin typeface="Meiryo UI" panose="020B0604030504040204" pitchFamily="50" charset="-128"/>
                <a:cs typeface="メイリオ" panose="020B0604030504040204" pitchFamily="50" charset="-128"/>
              </a:rPr>
              <a:t>回</a:t>
            </a:r>
            <a:r>
              <a:rPr kumimoji="1" lang="ja-JP" altLang="en-US" sz="2000" b="1" dirty="0">
                <a:latin typeface="Meiryo UI" panose="020B0604030504040204" pitchFamily="50" charset="-128"/>
                <a:cs typeface="メイリオ" panose="020B0604030504040204" pitchFamily="50" charset="-128"/>
              </a:rPr>
              <a:t>まで</a:t>
            </a:r>
            <a:r>
              <a:rPr kumimoji="1" lang="ja-JP" altLang="en-US" sz="2000" dirty="0">
                <a:latin typeface="Meiryo UI" panose="020B0604030504040204" pitchFamily="50" charset="-128"/>
                <a:cs typeface="メイリオ" panose="020B0604030504040204" pitchFamily="50" charset="-128"/>
              </a:rPr>
              <a:t>分割取得可能</a:t>
            </a:r>
            <a:endParaRPr kumimoji="1" lang="en-US" altLang="ja-JP" sz="2000" dirty="0">
              <a:latin typeface="Meiryo UI" panose="020B0604030504040204" pitchFamily="50" charset="-128"/>
            </a:endParaRPr>
          </a:p>
        </p:txBody>
      </p:sp>
      <p:sp>
        <p:nvSpPr>
          <p:cNvPr id="2" name="Rectangle 4">
            <a:extLst>
              <a:ext uri="{FF2B5EF4-FFF2-40B4-BE49-F238E27FC236}">
                <a16:creationId xmlns:a16="http://schemas.microsoft.com/office/drawing/2014/main" id="{FBD0EB7E-45DA-B0FC-7199-029687DB89D1}"/>
              </a:ext>
            </a:extLst>
          </p:cNvPr>
          <p:cNvSpPr>
            <a:spLocks noGrp="1" noChangeArrowheads="1"/>
          </p:cNvSpPr>
          <p:nvPr>
            <p:ph type="title"/>
          </p:nvPr>
        </p:nvSpPr>
        <p:spPr>
          <a:xfrm>
            <a:off x="-100708" y="5587570"/>
            <a:ext cx="9065195" cy="866775"/>
          </a:xfrm>
        </p:spPr>
        <p:txBody>
          <a:bodyPr>
            <a:normAutofit/>
          </a:bodyPr>
          <a:lstStyle/>
          <a:p>
            <a:pPr algn="ctr"/>
            <a:r>
              <a:rPr lang="ja-JP" altLang="en-US" sz="2200" b="1" dirty="0">
                <a:latin typeface="Meiryo UI" pitchFamily="50" charset="-128"/>
                <a:ea typeface="Meiryo UI" pitchFamily="50" charset="-128"/>
                <a:cs typeface="Meiryo UI" pitchFamily="50" charset="-128"/>
              </a:rPr>
              <a:t>介護休業は自分で家族の介護をするためだけの期間ではなく、</a:t>
            </a:r>
            <a:br>
              <a:rPr lang="ja-JP" altLang="en-US" sz="2200" b="1" dirty="0">
                <a:latin typeface="Meiryo UI" pitchFamily="50" charset="-128"/>
                <a:ea typeface="Meiryo UI" pitchFamily="50" charset="-128"/>
                <a:cs typeface="Meiryo UI" pitchFamily="50" charset="-128"/>
              </a:rPr>
            </a:br>
            <a:r>
              <a:rPr lang="ja-JP" altLang="en-US" sz="2200" b="1" dirty="0">
                <a:latin typeface="Meiryo UI" pitchFamily="50" charset="-128"/>
                <a:ea typeface="Meiryo UI" pitchFamily="50" charset="-128"/>
                <a:cs typeface="Meiryo UI" pitchFamily="50" charset="-128"/>
              </a:rPr>
              <a:t>仕事と介護の両立ができるように体制を整えるための準備期間です</a:t>
            </a:r>
          </a:p>
        </p:txBody>
      </p:sp>
    </p:spTree>
    <p:extLst>
      <p:ext uri="{BB962C8B-B14F-4D97-AF65-F5344CB8AC3E}">
        <p14:creationId xmlns:p14="http://schemas.microsoft.com/office/powerpoint/2010/main" val="414234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8610600" y="6381328"/>
            <a:ext cx="533400" cy="476672"/>
          </a:xfr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0B69FF9-90B9-4F57-ABC6-2FC053ACE51A}" type="slidenum">
              <a:rPr kumimoji="0" lang="en-US" altLang="ja-JP" sz="1600" b="1" i="0" u="none" strike="noStrike" kern="1200" cap="none" spc="0" normalizeH="0" baseline="0" noProof="0" smtClean="0">
                <a:ln>
                  <a:noFill/>
                </a:ln>
                <a:solidFill>
                  <a:srgbClr val="1F497D"/>
                </a:solidFill>
                <a:effectLst/>
                <a:uLnTx/>
                <a:uFillTx/>
                <a:latin typeface="Verdana" pitchFamily="34" charset="0"/>
                <a:ea typeface="Meiryo UI" pitchFamily="50" charset="-128"/>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altLang="ja-JP" sz="1600" b="1" i="0" u="none" strike="noStrike" kern="1200" cap="none" spc="0" normalizeH="0" baseline="0" noProof="0" dirty="0">
              <a:ln>
                <a:noFill/>
              </a:ln>
              <a:solidFill>
                <a:srgbClr val="1F497D"/>
              </a:solidFill>
              <a:effectLst/>
              <a:uLnTx/>
              <a:uFillTx/>
              <a:latin typeface="Verdana" pitchFamily="34" charset="0"/>
              <a:ea typeface="Meiryo UI" pitchFamily="50" charset="-128"/>
            </a:endParaRPr>
          </a:p>
        </p:txBody>
      </p:sp>
      <p:grpSp>
        <p:nvGrpSpPr>
          <p:cNvPr id="59" name="グループ化 58">
            <a:extLst>
              <a:ext uri="{FF2B5EF4-FFF2-40B4-BE49-F238E27FC236}">
                <a16:creationId xmlns:a16="http://schemas.microsoft.com/office/drawing/2014/main" id="{6F89D6B6-5BF7-4B40-AD5E-E416DAC2D2B1}"/>
              </a:ext>
            </a:extLst>
          </p:cNvPr>
          <p:cNvGrpSpPr/>
          <p:nvPr/>
        </p:nvGrpSpPr>
        <p:grpSpPr>
          <a:xfrm>
            <a:off x="390907" y="2385741"/>
            <a:ext cx="8362186" cy="2484239"/>
            <a:chOff x="206761" y="2764760"/>
            <a:chExt cx="8201310" cy="2484536"/>
          </a:xfrm>
        </p:grpSpPr>
        <p:sp>
          <p:nvSpPr>
            <p:cNvPr id="60" name="ホームベース 24">
              <a:extLst>
                <a:ext uri="{FF2B5EF4-FFF2-40B4-BE49-F238E27FC236}">
                  <a16:creationId xmlns:a16="http://schemas.microsoft.com/office/drawing/2014/main" id="{9FA47810-969D-4802-A66E-79BF2F4606B5}"/>
                </a:ext>
              </a:extLst>
            </p:cNvPr>
            <p:cNvSpPr/>
            <p:nvPr/>
          </p:nvSpPr>
          <p:spPr>
            <a:xfrm>
              <a:off x="2351235" y="2764760"/>
              <a:ext cx="1781007" cy="2454442"/>
            </a:xfrm>
            <a:prstGeom prst="homePlate">
              <a:avLst/>
            </a:prstGeom>
            <a:solidFill>
              <a:srgbClr val="C6D9F1"/>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0" cap="none" spc="0" normalizeH="0" baseline="0" noProof="0" dirty="0">
                <a:ln>
                  <a:noFill/>
                </a:ln>
                <a:solidFill>
                  <a:srgbClr val="624D38"/>
                </a:solidFill>
                <a:effectLst/>
                <a:uLnTx/>
                <a:uFillTx/>
                <a:latin typeface="Meiryo UI" panose="020B0604030504040204" pitchFamily="50" charset="-128"/>
                <a:ea typeface="Meiryo UI" pitchFamily="50" charset="-128"/>
                <a:cs typeface="メイリオ" panose="020B0604030504040204" pitchFamily="50" charset="-128"/>
              </a:endParaRPr>
            </a:p>
          </p:txBody>
        </p:sp>
        <p:sp>
          <p:nvSpPr>
            <p:cNvPr id="61" name="ホームベース 25">
              <a:extLst>
                <a:ext uri="{FF2B5EF4-FFF2-40B4-BE49-F238E27FC236}">
                  <a16:creationId xmlns:a16="http://schemas.microsoft.com/office/drawing/2014/main" id="{486D5242-DBEC-4BD6-A7E1-C32CEA184DCD}"/>
                </a:ext>
              </a:extLst>
            </p:cNvPr>
            <p:cNvSpPr/>
            <p:nvPr/>
          </p:nvSpPr>
          <p:spPr>
            <a:xfrm>
              <a:off x="4495712" y="2764760"/>
              <a:ext cx="1781006" cy="2454442"/>
            </a:xfrm>
            <a:prstGeom prst="homePlate">
              <a:avLst/>
            </a:prstGeom>
            <a:solidFill>
              <a:srgbClr val="B2CCEC"/>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2600" b="1" i="0" u="none" strike="noStrike" kern="0" cap="none" spc="0" normalizeH="0" baseline="0" noProof="0" dirty="0">
                <a:ln>
                  <a:noFill/>
                </a:ln>
                <a:solidFill>
                  <a:srgbClr val="624D38"/>
                </a:solidFill>
                <a:effectLst/>
                <a:uLnTx/>
                <a:uFillTx/>
                <a:latin typeface="Meiryo UI" panose="020B0604030504040204" pitchFamily="50" charset="-128"/>
                <a:ea typeface="Meiryo UI" pitchFamily="50" charset="-128"/>
                <a:cs typeface="メイリオ" panose="020B0604030504040204" pitchFamily="50" charset="-128"/>
              </a:endParaRPr>
            </a:p>
          </p:txBody>
        </p:sp>
        <p:sp>
          <p:nvSpPr>
            <p:cNvPr id="62" name="ホームベース 26">
              <a:extLst>
                <a:ext uri="{FF2B5EF4-FFF2-40B4-BE49-F238E27FC236}">
                  <a16:creationId xmlns:a16="http://schemas.microsoft.com/office/drawing/2014/main" id="{B299189B-5100-4610-B20B-0E11C12B18DA}"/>
                </a:ext>
              </a:extLst>
            </p:cNvPr>
            <p:cNvSpPr/>
            <p:nvPr/>
          </p:nvSpPr>
          <p:spPr>
            <a:xfrm>
              <a:off x="6627065" y="2794854"/>
              <a:ext cx="1781006" cy="2454442"/>
            </a:xfrm>
            <a:prstGeom prst="homePlate">
              <a:avLst/>
            </a:prstGeom>
            <a:solidFill>
              <a:srgbClr val="87B0E1"/>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0" cap="none" spc="0" normalizeH="0" baseline="0" noProof="0" dirty="0">
                <a:ln>
                  <a:noFill/>
                </a:ln>
                <a:solidFill>
                  <a:srgbClr val="624D38"/>
                </a:solidFill>
                <a:effectLst/>
                <a:uLnTx/>
                <a:uFillTx/>
                <a:latin typeface="Meiryo UI" panose="020B0604030504040204" pitchFamily="50" charset="-128"/>
                <a:ea typeface="Meiryo UI" pitchFamily="50" charset="-128"/>
                <a:cs typeface="メイリオ" panose="020B0604030504040204" pitchFamily="50" charset="-128"/>
              </a:endParaRPr>
            </a:p>
          </p:txBody>
        </p:sp>
        <p:sp>
          <p:nvSpPr>
            <p:cNvPr id="63" name="ホームベース 27">
              <a:extLst>
                <a:ext uri="{FF2B5EF4-FFF2-40B4-BE49-F238E27FC236}">
                  <a16:creationId xmlns:a16="http://schemas.microsoft.com/office/drawing/2014/main" id="{6F11286E-CEBB-400E-B720-E720B98ECDFA}"/>
                </a:ext>
              </a:extLst>
            </p:cNvPr>
            <p:cNvSpPr/>
            <p:nvPr/>
          </p:nvSpPr>
          <p:spPr>
            <a:xfrm>
              <a:off x="206761" y="2764760"/>
              <a:ext cx="1781006" cy="2454442"/>
            </a:xfrm>
            <a:prstGeom prst="homePlate">
              <a:avLst/>
            </a:prstGeom>
            <a:solidFill>
              <a:srgbClr val="ECF3FA"/>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0" cap="none" spc="0" normalizeH="0" baseline="0" noProof="0" dirty="0">
                <a:ln>
                  <a:noFill/>
                </a:ln>
                <a:solidFill>
                  <a:srgbClr val="624D38"/>
                </a:solidFill>
                <a:effectLst/>
                <a:uLnTx/>
                <a:uFillTx/>
                <a:latin typeface="Meiryo UI" panose="020B0604030504040204" pitchFamily="50" charset="-128"/>
                <a:ea typeface="Meiryo UI" pitchFamily="50" charset="-128"/>
                <a:cs typeface="メイリオ" panose="020B0604030504040204" pitchFamily="50" charset="-128"/>
              </a:endParaRPr>
            </a:p>
          </p:txBody>
        </p:sp>
      </p:grpSp>
      <p:cxnSp>
        <p:nvCxnSpPr>
          <p:cNvPr id="72" name="直線矢印コネクタ 71">
            <a:extLst>
              <a:ext uri="{FF2B5EF4-FFF2-40B4-BE49-F238E27FC236}">
                <a16:creationId xmlns:a16="http://schemas.microsoft.com/office/drawing/2014/main" id="{9079A3D4-F5EE-4449-AE20-382FE8B66CCB}"/>
              </a:ext>
            </a:extLst>
          </p:cNvPr>
          <p:cNvCxnSpPr>
            <a:stCxn id="63" idx="3"/>
            <a:endCxn id="60" idx="1"/>
          </p:cNvCxnSpPr>
          <p:nvPr/>
        </p:nvCxnSpPr>
        <p:spPr>
          <a:xfrm>
            <a:off x="2206849" y="3612816"/>
            <a:ext cx="37059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15C5E2A1-F62C-4FC6-9AC1-58ABFB272405}"/>
              </a:ext>
            </a:extLst>
          </p:cNvPr>
          <p:cNvSpPr/>
          <p:nvPr/>
        </p:nvSpPr>
        <p:spPr>
          <a:xfrm>
            <a:off x="357864" y="2459702"/>
            <a:ext cx="1125112"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通常期</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07F66E12-C440-4DBA-96A0-59FBD3BD1E6D}"/>
              </a:ext>
            </a:extLst>
          </p:cNvPr>
          <p:cNvSpPr/>
          <p:nvPr/>
        </p:nvSpPr>
        <p:spPr>
          <a:xfrm>
            <a:off x="2614293" y="2423625"/>
            <a:ext cx="1122804"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介護に直面したら</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p:txBody>
      </p:sp>
      <p:sp>
        <p:nvSpPr>
          <p:cNvPr id="33" name="正方形/長方形 32">
            <a:extLst>
              <a:ext uri="{FF2B5EF4-FFF2-40B4-BE49-F238E27FC236}">
                <a16:creationId xmlns:a16="http://schemas.microsoft.com/office/drawing/2014/main" id="{5E670E65-7B82-44D4-9735-C5C67F464940}"/>
              </a:ext>
            </a:extLst>
          </p:cNvPr>
          <p:cNvSpPr/>
          <p:nvPr/>
        </p:nvSpPr>
        <p:spPr>
          <a:xfrm>
            <a:off x="4843934" y="2423625"/>
            <a:ext cx="1457178" cy="12001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両立</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体制の</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構築</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A9D74DDE-9B98-4223-9DD3-A060F91F5731}"/>
              </a:ext>
            </a:extLst>
          </p:cNvPr>
          <p:cNvSpPr/>
          <p:nvPr/>
        </p:nvSpPr>
        <p:spPr>
          <a:xfrm>
            <a:off x="6924056" y="2512862"/>
            <a:ext cx="1125112"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両立期</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p:txBody>
      </p:sp>
      <p:cxnSp>
        <p:nvCxnSpPr>
          <p:cNvPr id="36" name="直線矢印コネクタ 35">
            <a:extLst>
              <a:ext uri="{FF2B5EF4-FFF2-40B4-BE49-F238E27FC236}">
                <a16:creationId xmlns:a16="http://schemas.microsoft.com/office/drawing/2014/main" id="{EA39A976-58E4-45FE-9A50-C7371FEB8322}"/>
              </a:ext>
            </a:extLst>
          </p:cNvPr>
          <p:cNvCxnSpPr>
            <a:cxnSpLocks/>
          </p:cNvCxnSpPr>
          <p:nvPr/>
        </p:nvCxnSpPr>
        <p:spPr>
          <a:xfrm>
            <a:off x="6579932" y="3612815"/>
            <a:ext cx="37059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E25FEDC3-0FCC-404B-BFB2-613A2E151D36}"/>
              </a:ext>
            </a:extLst>
          </p:cNvPr>
          <p:cNvCxnSpPr>
            <a:cxnSpLocks/>
          </p:cNvCxnSpPr>
          <p:nvPr/>
        </p:nvCxnSpPr>
        <p:spPr>
          <a:xfrm>
            <a:off x="4393392" y="3612815"/>
            <a:ext cx="37059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26A73A25-C1B8-47C4-9863-B20CE2DA1603}"/>
              </a:ext>
            </a:extLst>
          </p:cNvPr>
          <p:cNvSpPr txBox="1"/>
          <p:nvPr/>
        </p:nvSpPr>
        <p:spPr>
          <a:xfrm>
            <a:off x="298971" y="3685202"/>
            <a:ext cx="131524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・事前の心構え</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・情報収集</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F00D520C-E475-461C-9827-FB8E612E0C42}"/>
              </a:ext>
            </a:extLst>
          </p:cNvPr>
          <p:cNvSpPr txBox="1"/>
          <p:nvPr/>
        </p:nvSpPr>
        <p:spPr>
          <a:xfrm>
            <a:off x="2536293" y="3697691"/>
            <a:ext cx="1278804"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・まずは職場に相談</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a:p>
            <a:pPr marL="88900" marR="0" lvl="0" indent="-8890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itchFamily="50" charset="-128"/>
                <a:cs typeface="メイリオ" panose="020B0604030504040204" pitchFamily="50" charset="-128"/>
              </a:rPr>
              <a:t>当面の対応</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を検討</a:t>
            </a:r>
          </a:p>
        </p:txBody>
      </p:sp>
      <p:sp>
        <p:nvSpPr>
          <p:cNvPr id="40" name="テキスト ボックス 39">
            <a:extLst>
              <a:ext uri="{FF2B5EF4-FFF2-40B4-BE49-F238E27FC236}">
                <a16:creationId xmlns:a16="http://schemas.microsoft.com/office/drawing/2014/main" id="{350E5CD9-9A62-45F3-8D00-717672BBB56E}"/>
              </a:ext>
            </a:extLst>
          </p:cNvPr>
          <p:cNvSpPr txBox="1"/>
          <p:nvPr/>
        </p:nvSpPr>
        <p:spPr>
          <a:xfrm>
            <a:off x="4712196" y="3697691"/>
            <a:ext cx="1457178" cy="738664"/>
          </a:xfrm>
          <a:prstGeom prst="rect">
            <a:avLst/>
          </a:prstGeom>
          <a:noFill/>
        </p:spPr>
        <p:txBody>
          <a:bodyPr wrap="square" rtlCol="0">
            <a:spAutoFit/>
          </a:bodyPr>
          <a:lstStyle/>
          <a:p>
            <a:pPr marL="88900" marR="0" lvl="0" indent="-8890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・面談</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itchFamily="50" charset="-128"/>
                <a:cs typeface="メイリオ" panose="020B0604030504040204" pitchFamily="50" charset="-128"/>
              </a:rPr>
              <a:t>両立に向けた　</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itchFamily="50" charset="-128"/>
                <a:cs typeface="メイリオ" panose="020B0604030504040204" pitchFamily="50" charset="-128"/>
              </a:rPr>
              <a:t>　対応</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を検討</a:t>
            </a:r>
          </a:p>
        </p:txBody>
      </p:sp>
      <p:sp>
        <p:nvSpPr>
          <p:cNvPr id="41" name="テキスト ボックス 40">
            <a:extLst>
              <a:ext uri="{FF2B5EF4-FFF2-40B4-BE49-F238E27FC236}">
                <a16:creationId xmlns:a16="http://schemas.microsoft.com/office/drawing/2014/main" id="{E74774A3-6781-4B16-8AE9-75C91CAF044C}"/>
              </a:ext>
            </a:extLst>
          </p:cNvPr>
          <p:cNvSpPr txBox="1"/>
          <p:nvPr/>
        </p:nvSpPr>
        <p:spPr>
          <a:xfrm>
            <a:off x="6924056" y="3685202"/>
            <a:ext cx="187880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itchFamily="50" charset="-128"/>
                <a:cs typeface="メイリオ" panose="020B0604030504040204" pitchFamily="50" charset="-128"/>
              </a:rPr>
              <a:t>・定期的な面談</a:t>
            </a:r>
          </a:p>
        </p:txBody>
      </p:sp>
      <p:cxnSp>
        <p:nvCxnSpPr>
          <p:cNvPr id="51" name="直線矢印コネクタ 50">
            <a:extLst>
              <a:ext uri="{FF2B5EF4-FFF2-40B4-BE49-F238E27FC236}">
                <a16:creationId xmlns:a16="http://schemas.microsoft.com/office/drawing/2014/main" id="{25C69A50-9700-4916-9EF3-5CA716FAC5A6}"/>
              </a:ext>
            </a:extLst>
          </p:cNvPr>
          <p:cNvCxnSpPr>
            <a:cxnSpLocks/>
          </p:cNvCxnSpPr>
          <p:nvPr/>
        </p:nvCxnSpPr>
        <p:spPr>
          <a:xfrm flipV="1">
            <a:off x="2771800" y="4869980"/>
            <a:ext cx="0" cy="7912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F814115-A188-4135-AD63-D89C0A9CC3E9}"/>
              </a:ext>
            </a:extLst>
          </p:cNvPr>
          <p:cNvCxnSpPr>
            <a:cxnSpLocks/>
          </p:cNvCxnSpPr>
          <p:nvPr/>
        </p:nvCxnSpPr>
        <p:spPr>
          <a:xfrm>
            <a:off x="5432195" y="5345173"/>
            <a:ext cx="1785645" cy="20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724FDDA1-B119-4721-9198-0BF6E3E7AD7B}"/>
              </a:ext>
            </a:extLst>
          </p:cNvPr>
          <p:cNvCxnSpPr>
            <a:cxnSpLocks/>
          </p:cNvCxnSpPr>
          <p:nvPr/>
        </p:nvCxnSpPr>
        <p:spPr>
          <a:xfrm flipV="1">
            <a:off x="3275856" y="4875742"/>
            <a:ext cx="0" cy="4974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5920ACC3-498D-4D4D-942C-D856859AA232}"/>
              </a:ext>
            </a:extLst>
          </p:cNvPr>
          <p:cNvCxnSpPr>
            <a:cxnSpLocks/>
          </p:cNvCxnSpPr>
          <p:nvPr/>
        </p:nvCxnSpPr>
        <p:spPr>
          <a:xfrm flipV="1">
            <a:off x="5440785" y="4839890"/>
            <a:ext cx="0" cy="5333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048B57E-FE15-461A-83A2-572C087D5946}"/>
              </a:ext>
            </a:extLst>
          </p:cNvPr>
          <p:cNvCxnSpPr>
            <a:cxnSpLocks/>
          </p:cNvCxnSpPr>
          <p:nvPr/>
        </p:nvCxnSpPr>
        <p:spPr>
          <a:xfrm>
            <a:off x="7585086" y="4876030"/>
            <a:ext cx="0" cy="7852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812AA8AB-0421-402E-B556-A809BDCFBEB0}"/>
              </a:ext>
            </a:extLst>
          </p:cNvPr>
          <p:cNvCxnSpPr>
            <a:cxnSpLocks/>
          </p:cNvCxnSpPr>
          <p:nvPr/>
        </p:nvCxnSpPr>
        <p:spPr>
          <a:xfrm flipH="1">
            <a:off x="7215664" y="4885025"/>
            <a:ext cx="4354" cy="4751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DCFD88D-C692-4842-83E9-AA077FED122B}"/>
              </a:ext>
            </a:extLst>
          </p:cNvPr>
          <p:cNvCxnSpPr>
            <a:cxnSpLocks/>
          </p:cNvCxnSpPr>
          <p:nvPr/>
        </p:nvCxnSpPr>
        <p:spPr>
          <a:xfrm>
            <a:off x="5004048" y="4853911"/>
            <a:ext cx="0" cy="5063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E753F2B1-0684-4B69-8197-92E7CA849F16}"/>
              </a:ext>
            </a:extLst>
          </p:cNvPr>
          <p:cNvCxnSpPr>
            <a:cxnSpLocks/>
          </p:cNvCxnSpPr>
          <p:nvPr/>
        </p:nvCxnSpPr>
        <p:spPr>
          <a:xfrm>
            <a:off x="3243601" y="5345173"/>
            <a:ext cx="176044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46B111C-D57E-4106-8F0C-EF0A6F551151}"/>
              </a:ext>
            </a:extLst>
          </p:cNvPr>
          <p:cNvCxnSpPr>
            <a:cxnSpLocks/>
          </p:cNvCxnSpPr>
          <p:nvPr/>
        </p:nvCxnSpPr>
        <p:spPr>
          <a:xfrm>
            <a:off x="2771800" y="5625523"/>
            <a:ext cx="4803259" cy="2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4">
            <a:extLst>
              <a:ext uri="{FF2B5EF4-FFF2-40B4-BE49-F238E27FC236}">
                <a16:creationId xmlns:a16="http://schemas.microsoft.com/office/drawing/2014/main" id="{A67FCE28-8F6B-2D35-2FBB-6E5281229BCA}"/>
              </a:ext>
            </a:extLst>
          </p:cNvPr>
          <p:cNvSpPr>
            <a:spLocks noGrp="1" noChangeArrowheads="1"/>
          </p:cNvSpPr>
          <p:nvPr>
            <p:ph type="title"/>
          </p:nvPr>
        </p:nvSpPr>
        <p:spPr>
          <a:xfrm>
            <a:off x="683569" y="5748542"/>
            <a:ext cx="7776864" cy="866775"/>
          </a:xfrm>
          <a:noFill/>
        </p:spPr>
        <p:txBody>
          <a:bodyPr>
            <a:normAutofit/>
          </a:bodyPr>
          <a:lstStyle/>
          <a:p>
            <a:r>
              <a:rPr lang="ja-JP" altLang="en-US" sz="2200" b="1" dirty="0">
                <a:latin typeface="Meiryo UI" pitchFamily="50" charset="-128"/>
                <a:ea typeface="Meiryo UI" pitchFamily="50" charset="-128"/>
                <a:cs typeface="Meiryo UI" pitchFamily="50" charset="-128"/>
              </a:rPr>
              <a:t>介護に直面したら職場に相談</a:t>
            </a:r>
            <a:br>
              <a:rPr lang="en-US" altLang="ja-JP" sz="2200" b="1" dirty="0">
                <a:latin typeface="Meiryo UI" pitchFamily="50" charset="-128"/>
                <a:ea typeface="Meiryo UI" pitchFamily="50" charset="-128"/>
                <a:cs typeface="Meiryo UI" pitchFamily="50" charset="-128"/>
              </a:rPr>
            </a:br>
            <a:r>
              <a:rPr lang="ja-JP" altLang="en-US" sz="2200" b="1" dirty="0">
                <a:latin typeface="Meiryo UI" pitchFamily="50" charset="-128"/>
                <a:ea typeface="Meiryo UI" pitchFamily="50" charset="-128"/>
                <a:cs typeface="Meiryo UI" pitchFamily="50" charset="-128"/>
              </a:rPr>
              <a:t>いったん両立体制を構築した後でも、介護の状況にあわせて調整</a:t>
            </a:r>
          </a:p>
        </p:txBody>
      </p:sp>
      <p:sp>
        <p:nvSpPr>
          <p:cNvPr id="4" name="コンテンツ プレースホルダー 2">
            <a:extLst>
              <a:ext uri="{FF2B5EF4-FFF2-40B4-BE49-F238E27FC236}">
                <a16:creationId xmlns:a16="http://schemas.microsoft.com/office/drawing/2014/main" id="{8F132843-A3BF-A703-EC24-BC3012A9F36B}"/>
              </a:ext>
            </a:extLst>
          </p:cNvPr>
          <p:cNvSpPr>
            <a:spLocks/>
          </p:cNvSpPr>
          <p:nvPr/>
        </p:nvSpPr>
        <p:spPr bwMode="auto">
          <a:xfrm>
            <a:off x="683568" y="1484784"/>
            <a:ext cx="7560840"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pPr>
            <a:r>
              <a:rPr lang="ja-JP" altLang="en-US" sz="2800" dirty="0">
                <a:solidFill>
                  <a:srgbClr val="262626"/>
                </a:solidFill>
                <a:latin typeface="Meiryo UI" pitchFamily="50" charset="-128"/>
              </a:rPr>
              <a:t>（４）介護の特性を踏まえた両立の流れ</a:t>
            </a:r>
          </a:p>
        </p:txBody>
      </p:sp>
    </p:spTree>
    <p:extLst>
      <p:ext uri="{BB962C8B-B14F-4D97-AF65-F5344CB8AC3E}">
        <p14:creationId xmlns:p14="http://schemas.microsoft.com/office/powerpoint/2010/main" val="1919581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179388" y="178854"/>
            <a:ext cx="8785225" cy="1077218"/>
          </a:xfrm>
        </p:spPr>
        <p:txBody>
          <a:bodyPr>
            <a:normAutofit fontScale="90000"/>
          </a:bodyPr>
          <a:lstStyle/>
          <a:p>
            <a:pPr marL="177800" indent="-177800" algn="ctr"/>
            <a:r>
              <a:rPr lang="ja-JP" altLang="en-US" sz="3600" dirty="0">
                <a:solidFill>
                  <a:schemeClr val="tx1"/>
                </a:solidFill>
                <a:ea typeface="Meiryo UI" pitchFamily="50" charset="-128"/>
                <a:cs typeface="Meiryo UI" pitchFamily="50" charset="-128"/>
              </a:rPr>
              <a:t>２．介護保険サービスを利用し、</a:t>
            </a:r>
            <a:br>
              <a:rPr lang="en-US" altLang="ja-JP" sz="3600" dirty="0">
                <a:solidFill>
                  <a:schemeClr val="tx1"/>
                </a:solidFill>
                <a:ea typeface="Meiryo UI" pitchFamily="50" charset="-128"/>
                <a:cs typeface="Meiryo UI" pitchFamily="50" charset="-128"/>
              </a:rPr>
            </a:br>
            <a:r>
              <a:rPr lang="ja-JP" altLang="en-US" sz="3600" dirty="0">
                <a:solidFill>
                  <a:schemeClr val="tx1"/>
                </a:solidFill>
                <a:ea typeface="Meiryo UI" pitchFamily="50" charset="-128"/>
                <a:cs typeface="Meiryo UI" pitchFamily="50" charset="-128"/>
              </a:rPr>
              <a:t>自分で「介護をしすぎない」</a:t>
            </a:r>
            <a:endParaRPr lang="ja-JP" altLang="en-US" sz="3200" dirty="0">
              <a:solidFill>
                <a:schemeClr val="tx1"/>
              </a:solidFill>
              <a:ea typeface="Meiryo UI" pitchFamily="50" charset="-128"/>
              <a:cs typeface="Meiryo UI" pitchFamily="50" charset="-128"/>
            </a:endParaRPr>
          </a:p>
        </p:txBody>
      </p:sp>
      <p:sp>
        <p:nvSpPr>
          <p:cNvPr id="6" name="スライド番号プレースホルダー 5"/>
          <p:cNvSpPr>
            <a:spLocks noGrp="1"/>
          </p:cNvSpPr>
          <p:nvPr>
            <p:ph type="sldNum" sz="quarter" idx="12"/>
          </p:nvPr>
        </p:nvSpPr>
        <p:spPr/>
        <p:txBody>
          <a:bodyPr>
            <a:normAutofit/>
          </a:bodyPr>
          <a:lstStyle/>
          <a:p>
            <a:pPr>
              <a:defRPr/>
            </a:pPr>
            <a:fld id="{611E3B4C-7884-45CF-A96A-5B53F74AF64E}" type="slidenum">
              <a:rPr lang="en-US" altLang="ja-JP" smtClean="0"/>
              <a:pPr>
                <a:defRPr/>
              </a:pPr>
              <a:t>18</a:t>
            </a:fld>
            <a:endParaRPr lang="en-US" altLang="ja-JP" dirty="0"/>
          </a:p>
        </p:txBody>
      </p:sp>
      <p:sp>
        <p:nvSpPr>
          <p:cNvPr id="46082" name="Rectangle 3"/>
          <p:cNvSpPr>
            <a:spLocks noGrp="1"/>
          </p:cNvSpPr>
          <p:nvPr>
            <p:ph sz="quarter" idx="1"/>
          </p:nvPr>
        </p:nvSpPr>
        <p:spPr>
          <a:xfrm>
            <a:off x="179388" y="1700213"/>
            <a:ext cx="8785225" cy="4968875"/>
          </a:xfrm>
        </p:spPr>
        <p:txBody>
          <a:bodyPr/>
          <a:lstStyle/>
          <a:p>
            <a:pPr>
              <a:lnSpc>
                <a:spcPct val="150000"/>
              </a:lnSpc>
              <a:buFont typeface="Wingdings" pitchFamily="2" charset="2"/>
              <a:buNone/>
            </a:pPr>
            <a:r>
              <a:rPr lang="ja-JP" altLang="en-US" sz="2800" b="1" dirty="0">
                <a:latin typeface="Meiryo UI" pitchFamily="50" charset="-128"/>
                <a:ea typeface="Meiryo UI" pitchFamily="50" charset="-128"/>
                <a:cs typeface="Meiryo UI" pitchFamily="50" charset="-128"/>
              </a:rPr>
              <a:t>要点</a:t>
            </a:r>
          </a:p>
          <a:p>
            <a:pPr>
              <a:lnSpc>
                <a:spcPts val="2900"/>
              </a:lnSpc>
              <a:spcAft>
                <a:spcPts val="1200"/>
              </a:spcAft>
            </a:pPr>
            <a:r>
              <a:rPr lang="ja-JP" altLang="en-US" sz="2400" dirty="0">
                <a:latin typeface="Meiryo UI" pitchFamily="50" charset="-128"/>
                <a:ea typeface="Meiryo UI" pitchFamily="50" charset="-128"/>
                <a:cs typeface="Meiryo UI" pitchFamily="50" charset="-128"/>
              </a:rPr>
              <a:t>自分ですべての介護を行ったら働くことが難しくなってしまう。</a:t>
            </a:r>
            <a:endParaRPr lang="en-US" altLang="ja-JP" sz="2400"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要</a:t>
            </a:r>
            <a:r>
              <a:rPr lang="zh-TW" altLang="en-US" sz="2400" dirty="0">
                <a:latin typeface="Meiryo UI" pitchFamily="50" charset="-128"/>
                <a:ea typeface="Meiryo UI" pitchFamily="50" charset="-128"/>
                <a:cs typeface="Meiryo UI" pitchFamily="50" charset="-128"/>
              </a:rPr>
              <a:t>介護（要支援）</a:t>
            </a:r>
            <a:r>
              <a:rPr lang="ja-JP" altLang="en-US" sz="2400" dirty="0">
                <a:latin typeface="Meiryo UI" pitchFamily="50" charset="-128"/>
                <a:ea typeface="Meiryo UI" pitchFamily="50" charset="-128"/>
                <a:cs typeface="Meiryo UI" pitchFamily="50" charset="-128"/>
              </a:rPr>
              <a:t>認定を受けることで介護保険によるサービスを利用できる。</a:t>
            </a:r>
            <a:endParaRPr lang="en-US" altLang="ja-JP" sz="2400"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介護の専門家に支援を任せることで、働き続けることができる環境を。</a:t>
            </a:r>
            <a:br>
              <a:rPr lang="en-US" altLang="ja-JP" sz="2400" dirty="0">
                <a:latin typeface="Meiryo UI" pitchFamily="50" charset="-128"/>
                <a:ea typeface="Meiryo UI" pitchFamily="50" charset="-128"/>
                <a:cs typeface="Meiryo UI" pitchFamily="50" charset="-128"/>
              </a:rPr>
            </a:br>
            <a:endParaRPr lang="ja-JP" altLang="en-US" sz="2400" dirty="0">
              <a:latin typeface="Meiryo UI" pitchFamily="50" charset="-128"/>
              <a:ea typeface="Meiryo UI" pitchFamily="50" charset="-128"/>
              <a:cs typeface="Meiryo UI"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a:xfrm>
            <a:off x="179388" y="393700"/>
            <a:ext cx="8785225" cy="677863"/>
          </a:xfrm>
        </p:spPr>
        <p:txBody>
          <a:bodyPr>
            <a:spAutoFit/>
          </a:bodyPr>
          <a:lstStyle/>
          <a:p>
            <a:pPr algn="ctr"/>
            <a:r>
              <a:rPr lang="ja-JP" altLang="en-US" sz="3800" dirty="0">
                <a:latin typeface="Meiryo UI" pitchFamily="50" charset="-128"/>
                <a:ea typeface="Meiryo UI" pitchFamily="50" charset="-128"/>
                <a:cs typeface="Meiryo UI" pitchFamily="50" charset="-128"/>
              </a:rPr>
              <a:t>目次</a:t>
            </a:r>
          </a:p>
        </p:txBody>
      </p:sp>
      <p:sp>
        <p:nvSpPr>
          <p:cNvPr id="20482" name="コンテンツ プレースホルダ 2"/>
          <p:cNvSpPr>
            <a:spLocks noGrp="1"/>
          </p:cNvSpPr>
          <p:nvPr>
            <p:ph sz="quarter" idx="4294967295"/>
          </p:nvPr>
        </p:nvSpPr>
        <p:spPr>
          <a:xfrm>
            <a:off x="179388" y="1556469"/>
            <a:ext cx="4392612" cy="4968875"/>
          </a:xfrm>
          <a:prstGeom prst="rect">
            <a:avLst/>
          </a:prstGeom>
        </p:spPr>
        <p:txBody>
          <a:bodyPr/>
          <a:lstStyle/>
          <a:p>
            <a:pPr eaLnBrk="1" hangingPunct="1">
              <a:buFont typeface="Wingdings" pitchFamily="2" charset="2"/>
              <a:buNone/>
            </a:pPr>
            <a:r>
              <a:rPr lang="ja-JP" altLang="en-US" sz="1800" b="1" dirty="0">
                <a:solidFill>
                  <a:srgbClr val="262626"/>
                </a:solidFill>
                <a:latin typeface="Meiryo UI" pitchFamily="50" charset="-128"/>
                <a:ea typeface="Meiryo UI" pitchFamily="50" charset="-128"/>
                <a:cs typeface="Meiryo UI" pitchFamily="50" charset="-128"/>
              </a:rPr>
              <a:t>はじめに</a:t>
            </a:r>
            <a:endParaRPr lang="en-US" altLang="ja-JP" sz="1800" b="1" dirty="0">
              <a:solidFill>
                <a:srgbClr val="262626"/>
              </a:solidFill>
              <a:latin typeface="Meiryo UI" pitchFamily="50" charset="-128"/>
              <a:ea typeface="Meiryo UI" pitchFamily="50" charset="-128"/>
              <a:cs typeface="Meiryo UI" pitchFamily="50" charset="-128"/>
            </a:endParaRPr>
          </a:p>
          <a:p>
            <a:pPr eaLnBrk="1" hangingPunct="1">
              <a:buFont typeface="Wingdings" pitchFamily="2" charset="2"/>
              <a:buNone/>
            </a:pPr>
            <a:r>
              <a:rPr lang="ja-JP" altLang="en-US" sz="1600" dirty="0">
                <a:solidFill>
                  <a:schemeClr val="tx2"/>
                </a:solidFill>
                <a:latin typeface="Meiryo UI" pitchFamily="50" charset="-128"/>
                <a:ea typeface="Meiryo UI" pitchFamily="50" charset="-128"/>
                <a:cs typeface="Meiryo UI" pitchFamily="50" charset="-128"/>
              </a:rPr>
              <a:t>　</a:t>
            </a:r>
            <a:r>
              <a:rPr lang="ja-JP" altLang="en-US" sz="1600" dirty="0">
                <a:latin typeface="Meiryo UI" pitchFamily="50" charset="-128"/>
                <a:ea typeface="Meiryo UI" pitchFamily="50" charset="-128"/>
                <a:cs typeface="Meiryo UI" pitchFamily="50" charset="-128"/>
              </a:rPr>
              <a:t>チェック！仕事と介護の両立に向けて</a:t>
            </a:r>
            <a:endParaRPr lang="en-US" altLang="ja-JP" sz="1800" dirty="0">
              <a:latin typeface="Meiryo UI" pitchFamily="50" charset="-128"/>
              <a:ea typeface="Meiryo UI" pitchFamily="50" charset="-128"/>
              <a:cs typeface="Meiryo UI" pitchFamily="50" charset="-128"/>
            </a:endParaRPr>
          </a:p>
          <a:p>
            <a:pPr eaLnBrk="1" hangingPunct="1">
              <a:buFont typeface="Wingdings" pitchFamily="2" charset="2"/>
              <a:buNone/>
            </a:pPr>
            <a:r>
              <a:rPr lang="en-US" altLang="ja-JP" sz="1800" b="1" dirty="0">
                <a:latin typeface="Meiryo UI" pitchFamily="50" charset="-128"/>
                <a:ea typeface="Meiryo UI" pitchFamily="50" charset="-128"/>
                <a:cs typeface="Meiryo UI" pitchFamily="50" charset="-128"/>
              </a:rPr>
              <a:t>Ⅰ.</a:t>
            </a:r>
            <a:r>
              <a:rPr lang="ja-JP" altLang="en-US" sz="1800" b="1" dirty="0">
                <a:latin typeface="Meiryo UI" pitchFamily="50" charset="-128"/>
                <a:ea typeface="Meiryo UI" pitchFamily="50" charset="-128"/>
                <a:cs typeface="Meiryo UI" pitchFamily="50" charset="-128"/>
              </a:rPr>
              <a:t>事前の心構えの重要性</a:t>
            </a:r>
          </a:p>
          <a:p>
            <a:pPr eaLnBrk="1" hangingPunct="1">
              <a:buFont typeface="Wingdings" pitchFamily="2" charset="2"/>
              <a:buNone/>
            </a:pPr>
            <a:r>
              <a:rPr lang="ja-JP" altLang="en-US" sz="1600" dirty="0">
                <a:solidFill>
                  <a:srgbClr val="262626"/>
                </a:solidFill>
                <a:latin typeface="Meiryo UI" pitchFamily="50" charset="-128"/>
                <a:ea typeface="Meiryo UI" pitchFamily="50" charset="-128"/>
                <a:cs typeface="Meiryo UI" pitchFamily="50" charset="-128"/>
              </a:rPr>
              <a:t>　</a:t>
            </a:r>
            <a:endParaRPr lang="en-US" altLang="ja-JP" sz="1800" dirty="0">
              <a:solidFill>
                <a:srgbClr val="262626"/>
              </a:solidFill>
              <a:latin typeface="Meiryo UI" pitchFamily="50" charset="-128"/>
              <a:ea typeface="Meiryo UI" pitchFamily="50" charset="-128"/>
              <a:cs typeface="Meiryo UI" pitchFamily="50" charset="-128"/>
            </a:endParaRPr>
          </a:p>
          <a:p>
            <a:pPr eaLnBrk="1" hangingPunct="1">
              <a:buFont typeface="Wingdings" pitchFamily="2" charset="2"/>
              <a:buNone/>
            </a:pPr>
            <a:endParaRPr lang="en-US" altLang="ja-JP" sz="1800" b="1" dirty="0">
              <a:solidFill>
                <a:srgbClr val="262626"/>
              </a:solidFill>
              <a:latin typeface="Meiryo UI" pitchFamily="50" charset="-128"/>
              <a:ea typeface="Meiryo UI" pitchFamily="50" charset="-128"/>
              <a:cs typeface="Meiryo UI" pitchFamily="50" charset="-128"/>
            </a:endParaRPr>
          </a:p>
          <a:p>
            <a:pPr>
              <a:buFont typeface="Wingdings" pitchFamily="2" charset="2"/>
              <a:buNone/>
            </a:pPr>
            <a:endParaRPr lang="ja-JP" altLang="en-US" sz="1800" dirty="0">
              <a:latin typeface="Meiryo UI" pitchFamily="50" charset="-128"/>
              <a:ea typeface="Meiryo UI" pitchFamily="50" charset="-128"/>
              <a:cs typeface="Meiryo UI" pitchFamily="50" charset="-128"/>
            </a:endParaRPr>
          </a:p>
        </p:txBody>
      </p:sp>
      <p:sp>
        <p:nvSpPr>
          <p:cNvPr id="20483" name="コンテンツ プレースホルダ 3"/>
          <p:cNvSpPr>
            <a:spLocks noGrp="1"/>
          </p:cNvSpPr>
          <p:nvPr>
            <p:ph sz="quarter" idx="4294967295"/>
          </p:nvPr>
        </p:nvSpPr>
        <p:spPr>
          <a:xfrm>
            <a:off x="5148065" y="2231856"/>
            <a:ext cx="3816547" cy="2664619"/>
          </a:xfrm>
          <a:prstGeom prst="rect">
            <a:avLst/>
          </a:prstGeom>
        </p:spPr>
        <p:txBody>
          <a:bodyPr/>
          <a:lstStyle/>
          <a:p>
            <a:pPr marL="1795463" indent="-1795463">
              <a:spcBef>
                <a:spcPts val="300"/>
              </a:spcBef>
              <a:buNone/>
            </a:pPr>
            <a:r>
              <a:rPr lang="en-US" altLang="ja-JP" sz="1800" b="1" dirty="0">
                <a:solidFill>
                  <a:srgbClr val="262626"/>
                </a:solidFill>
                <a:latin typeface="Meiryo UI" pitchFamily="50" charset="-128"/>
                <a:ea typeface="Meiryo UI" pitchFamily="50" charset="-128"/>
                <a:cs typeface="Meiryo UI" pitchFamily="50" charset="-128"/>
              </a:rPr>
              <a:t>Ⅲ.</a:t>
            </a:r>
            <a:r>
              <a:rPr lang="ja-JP" altLang="en-US" sz="1800" b="1" dirty="0">
                <a:solidFill>
                  <a:srgbClr val="262626"/>
                </a:solidFill>
                <a:latin typeface="Meiryo UI" pitchFamily="50" charset="-128"/>
                <a:ea typeface="Meiryo UI" pitchFamily="50" charset="-128"/>
                <a:cs typeface="Meiryo UI" pitchFamily="50" charset="-128"/>
              </a:rPr>
              <a:t>働き方の見直しも重要</a:t>
            </a:r>
            <a:endParaRPr lang="ja-JP" altLang="en-US" sz="1600" dirty="0">
              <a:solidFill>
                <a:srgbClr val="262626"/>
              </a:solidFill>
              <a:latin typeface="Meiryo UI" pitchFamily="50" charset="-128"/>
              <a:ea typeface="Meiryo UI" pitchFamily="50" charset="-128"/>
              <a:cs typeface="Meiryo UI" pitchFamily="50" charset="-128"/>
            </a:endParaRPr>
          </a:p>
          <a:p>
            <a:pPr marL="1795463" indent="-1795463" eaLnBrk="1" hangingPunct="1">
              <a:buFont typeface="Wingdings" pitchFamily="2" charset="2"/>
              <a:buNone/>
            </a:pPr>
            <a:r>
              <a:rPr lang="ja-JP" altLang="en-US" sz="1800" b="1" dirty="0">
                <a:solidFill>
                  <a:srgbClr val="262626"/>
                </a:solidFill>
                <a:latin typeface="Meiryo UI" pitchFamily="50" charset="-128"/>
                <a:ea typeface="Meiryo UI" pitchFamily="50" charset="-128"/>
                <a:cs typeface="Meiryo UI" pitchFamily="50" charset="-128"/>
              </a:rPr>
              <a:t>まとめ　介護で離職しないために</a:t>
            </a:r>
          </a:p>
          <a:p>
            <a:pPr marL="1795463" indent="-1795463" eaLnBrk="1" hangingPunct="1">
              <a:buFont typeface="Wingdings" pitchFamily="2" charset="2"/>
              <a:buNone/>
            </a:pPr>
            <a:r>
              <a:rPr lang="ja-JP" altLang="en-US" sz="1600" dirty="0">
                <a:solidFill>
                  <a:schemeClr val="tx2"/>
                </a:solidFill>
                <a:latin typeface="Meiryo UI" pitchFamily="50" charset="-128"/>
                <a:ea typeface="Meiryo UI" pitchFamily="50" charset="-128"/>
                <a:cs typeface="Meiryo UI" pitchFamily="50" charset="-128"/>
              </a:rPr>
              <a:t>　</a:t>
            </a:r>
            <a:r>
              <a:rPr lang="ja-JP" altLang="en-US" sz="1600" dirty="0">
                <a:latin typeface="Meiryo UI" pitchFamily="50" charset="-128"/>
                <a:ea typeface="Meiryo UI" pitchFamily="50" charset="-128"/>
                <a:cs typeface="Meiryo UI" pitchFamily="50" charset="-128"/>
              </a:rPr>
              <a:t>チェック！この研修のゴール</a:t>
            </a:r>
            <a:endParaRPr lang="en-US" altLang="ja-JP" sz="1600" dirty="0">
              <a:latin typeface="Meiryo UI" pitchFamily="50" charset="-128"/>
              <a:ea typeface="Meiryo UI" pitchFamily="50" charset="-128"/>
              <a:cs typeface="Meiryo UI" pitchFamily="50" charset="-128"/>
            </a:endParaRPr>
          </a:p>
          <a:p>
            <a:pPr marL="174625" indent="-174625" eaLnBrk="1" hangingPunct="1">
              <a:buFont typeface="Wingdings" pitchFamily="2" charset="2"/>
              <a:buNone/>
            </a:pPr>
            <a:r>
              <a:rPr lang="ja-JP" altLang="en-US" sz="1600" dirty="0">
                <a:latin typeface="Meiryo UI" pitchFamily="50" charset="-128"/>
                <a:ea typeface="Meiryo UI" pitchFamily="50" charset="-128"/>
                <a:cs typeface="Meiryo UI" pitchFamily="50" charset="-128"/>
              </a:rPr>
              <a:t>　仕事と介護の両立のために今から心がけてほしいこと</a:t>
            </a:r>
            <a:endParaRPr lang="ja-JP" altLang="en-US" sz="1800" b="1" dirty="0">
              <a:latin typeface="Meiryo UI" pitchFamily="50" charset="-128"/>
              <a:ea typeface="Meiryo UI" pitchFamily="50" charset="-128"/>
              <a:cs typeface="Meiryo UI" pitchFamily="50" charset="-128"/>
            </a:endParaRPr>
          </a:p>
          <a:p>
            <a:pPr marL="1795463" indent="-1795463" eaLnBrk="1" hangingPunct="1">
              <a:buFont typeface="Wingdings" pitchFamily="2" charset="2"/>
              <a:buNone/>
            </a:pPr>
            <a:r>
              <a:rPr lang="ja-JP" altLang="en-US" sz="1600" dirty="0">
                <a:latin typeface="Meiryo UI" pitchFamily="50" charset="-128"/>
                <a:ea typeface="Meiryo UI" pitchFamily="50" charset="-128"/>
                <a:cs typeface="Meiryo UI" pitchFamily="50" charset="-128"/>
              </a:rPr>
              <a:t>　お役立ちツールのご紹介</a:t>
            </a:r>
            <a:endParaRPr lang="en-US" altLang="ja-JP" sz="1600" dirty="0">
              <a:latin typeface="Meiryo UI" pitchFamily="50" charset="-128"/>
              <a:ea typeface="Meiryo UI" pitchFamily="50" charset="-128"/>
              <a:cs typeface="Meiryo UI" pitchFamily="50" charset="-128"/>
            </a:endParaRPr>
          </a:p>
          <a:p>
            <a:pPr marL="1795463" indent="-1795463" eaLnBrk="1" hangingPunct="1">
              <a:buFont typeface="Wingdings" pitchFamily="2" charset="2"/>
              <a:buNone/>
            </a:pPr>
            <a:r>
              <a:rPr lang="ja-JP" altLang="en-US" sz="1600" dirty="0">
                <a:latin typeface="Meiryo UI" pitchFamily="50" charset="-128"/>
                <a:ea typeface="Meiryo UI" pitchFamily="50" charset="-128"/>
                <a:cs typeface="Meiryo UI" pitchFamily="50" charset="-128"/>
              </a:rPr>
              <a:t>（参考）事例</a:t>
            </a:r>
            <a:endParaRPr lang="en-US" altLang="ja-JP" sz="1600" dirty="0">
              <a:latin typeface="Meiryo UI" pitchFamily="50" charset="-128"/>
              <a:ea typeface="Meiryo UI" pitchFamily="50" charset="-128"/>
              <a:cs typeface="Meiryo UI" pitchFamily="50" charset="-128"/>
            </a:endParaRPr>
          </a:p>
          <a:p>
            <a:pPr>
              <a:buFont typeface="Wingdings" pitchFamily="2" charset="2"/>
              <a:buNone/>
            </a:pPr>
            <a:endParaRPr lang="ja-JP" altLang="en-US" sz="1800" dirty="0">
              <a:latin typeface="Meiryo UI" pitchFamily="50" charset="-128"/>
              <a:ea typeface="Meiryo UI" pitchFamily="50" charset="-128"/>
              <a:cs typeface="Meiryo UI" pitchFamily="50" charset="-128"/>
            </a:endParaRPr>
          </a:p>
        </p:txBody>
      </p:sp>
      <p:sp>
        <p:nvSpPr>
          <p:cNvPr id="6" name="スライド番号プレースホルダー 6"/>
          <p:cNvSpPr txBox="1">
            <a:spLocks/>
          </p:cNvSpPr>
          <p:nvPr/>
        </p:nvSpPr>
        <p:spPr>
          <a:xfrm>
            <a:off x="8711952" y="6425952"/>
            <a:ext cx="432048" cy="43204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4546B77-9535-4989-8729-2255D4F273C7}" type="slidenum">
              <a:rPr kumimoji="1" lang="en-US" altLang="ja-JP" sz="1600" b="1" i="0" u="none" strike="noStrike" kern="1200" cap="none" spc="0" normalizeH="0" noProof="0" smtClean="0">
                <a:ln>
                  <a:noFill/>
                </a:ln>
                <a:solidFill>
                  <a:schemeClr val="tx2"/>
                </a:solidFill>
                <a:effectLst/>
                <a:uLnTx/>
                <a:uFillTx/>
                <a:latin typeface="Verdana" pitchFamily="34" charset="0"/>
                <a:ea typeface="Meiryo UI" pitchFamily="50" charset="-128"/>
                <a:cs typeface="Meiryo UI" pitchFamily="50" charset="-128"/>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1" lang="en-US" altLang="ja-JP" sz="1600" b="1" i="0" u="none" strike="noStrike" kern="1200" cap="none" spc="0" normalizeH="0" noProof="0" dirty="0">
              <a:ln>
                <a:noFill/>
              </a:ln>
              <a:solidFill>
                <a:schemeClr val="tx2"/>
              </a:solidFill>
              <a:effectLst/>
              <a:uLnTx/>
              <a:uFillTx/>
              <a:latin typeface="Verdana" pitchFamily="34" charset="0"/>
              <a:ea typeface="Meiryo UI" pitchFamily="50" charset="-128"/>
              <a:cs typeface="Meiryo UI" pitchFamily="50" charset="-128"/>
            </a:endParaRPr>
          </a:p>
        </p:txBody>
      </p:sp>
      <p:sp>
        <p:nvSpPr>
          <p:cNvPr id="2" name="コンテンツ プレースホルダ 3">
            <a:extLst>
              <a:ext uri="{FF2B5EF4-FFF2-40B4-BE49-F238E27FC236}">
                <a16:creationId xmlns:a16="http://schemas.microsoft.com/office/drawing/2014/main" id="{165A7651-98F2-E307-3E54-C13E148A7970}"/>
              </a:ext>
            </a:extLst>
          </p:cNvPr>
          <p:cNvSpPr txBox="1">
            <a:spLocks/>
          </p:cNvSpPr>
          <p:nvPr/>
        </p:nvSpPr>
        <p:spPr>
          <a:xfrm>
            <a:off x="179388" y="2716762"/>
            <a:ext cx="4968677" cy="396044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a:lstStyle>
          <a:p>
            <a:pPr marL="1795463" indent="-1795463" fontAlgn="auto">
              <a:spcAft>
                <a:spcPts val="0"/>
              </a:spcAft>
              <a:buFont typeface="Wingdings"/>
              <a:buNone/>
            </a:pPr>
            <a:r>
              <a:rPr lang="en-US" altLang="ja-JP" sz="1800" b="1" dirty="0">
                <a:latin typeface="Meiryo UI" panose="020B0604030504040204" pitchFamily="50" charset="-128"/>
                <a:ea typeface="Meiryo UI" panose="020B0604030504040204" pitchFamily="50" charset="-128"/>
                <a:sym typeface="Meiryo UI" panose="020B0604030504040204" pitchFamily="50" charset="-128"/>
              </a:rPr>
              <a:t>Ⅱ.</a:t>
            </a:r>
            <a:r>
              <a:rPr lang="ja-JP" altLang="en-US" sz="1800" b="1" dirty="0">
                <a:latin typeface="Meiryo UI" panose="020B0604030504040204" pitchFamily="50" charset="-128"/>
                <a:ea typeface="Meiryo UI" panose="020B0604030504040204" pitchFamily="50" charset="-128"/>
                <a:sym typeface="Meiryo UI" panose="020B0604030504040204" pitchFamily="50" charset="-128"/>
              </a:rPr>
              <a:t>ひとりで抱え込まない</a:t>
            </a:r>
            <a:endParaRPr lang="en-US" altLang="ja-JP" sz="1800" b="1" dirty="0">
              <a:latin typeface="Meiryo UI" panose="020B0604030504040204" pitchFamily="50" charset="-128"/>
              <a:ea typeface="Meiryo UI" panose="020B0604030504040204" pitchFamily="50" charset="-128"/>
              <a:sym typeface="Meiryo UI" panose="020B0604030504040204" pitchFamily="50" charset="-128"/>
            </a:endParaRPr>
          </a:p>
          <a:p>
            <a:pPr marL="1795463" indent="-1795463" fontAlgn="auto">
              <a:spcBef>
                <a:spcPct val="0"/>
              </a:spcBef>
              <a:spcAft>
                <a:spcPts val="0"/>
              </a:spcAft>
              <a:buFont typeface="Wingdings"/>
              <a:buNone/>
            </a:pPr>
            <a:r>
              <a:rPr lang="ja-JP" altLang="en-US" sz="1800" b="1" dirty="0">
                <a:latin typeface="Meiryo UI" panose="020B0604030504040204" pitchFamily="50" charset="-128"/>
                <a:ea typeface="Meiryo UI" panose="020B0604030504040204" pitchFamily="50" charset="-128"/>
                <a:sym typeface="Meiryo UI" panose="020B0604030504040204" pitchFamily="50" charset="-128"/>
              </a:rPr>
              <a:t>　～仕事と介護の両立のための５つのポイント～</a:t>
            </a:r>
            <a:endParaRPr lang="en-US" altLang="ja-JP" sz="1800" b="1" dirty="0">
              <a:latin typeface="Meiryo UI" panose="020B0604030504040204" pitchFamily="50" charset="-128"/>
              <a:ea typeface="Meiryo UI" panose="020B0604030504040204" pitchFamily="50" charset="-128"/>
              <a:sym typeface="Meiryo UI" panose="020B0604030504040204" pitchFamily="50" charset="-128"/>
            </a:endParaRPr>
          </a:p>
          <a:p>
            <a:pPr marL="0" indent="-1795463" fontAlgn="auto">
              <a:lnSpc>
                <a:spcPts val="1600"/>
              </a:lnSpc>
              <a:spcAft>
                <a:spcPts val="0"/>
              </a:spcAft>
              <a:buFont typeface="Wingdings"/>
              <a:buNone/>
            </a:pPr>
            <a:r>
              <a:rPr lang="ja-JP" altLang="en-US" sz="1800" dirty="0">
                <a:latin typeface="Meiryo UI" panose="020B0604030504040204" pitchFamily="50" charset="-128"/>
                <a:ea typeface="Meiryo UI" panose="020B0604030504040204" pitchFamily="50" charset="-128"/>
                <a:sym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sym typeface="Meiryo UI" panose="020B0604030504040204" pitchFamily="50" charset="-128"/>
              </a:rPr>
              <a:t>１．職場に「家族等の介護を行っている」ことを伝え、</a:t>
            </a:r>
            <a:br>
              <a:rPr lang="en-US" altLang="ja-JP" sz="1600" dirty="0">
                <a:latin typeface="Meiryo UI" panose="020B0604030504040204" pitchFamily="50" charset="-128"/>
                <a:ea typeface="Meiryo UI" panose="020B0604030504040204" pitchFamily="50" charset="-128"/>
                <a:sym typeface="Meiryo UI" panose="020B0604030504040204" pitchFamily="50" charset="-128"/>
              </a:rPr>
            </a:br>
            <a:r>
              <a:rPr lang="ja-JP" altLang="en-US" sz="1600" dirty="0">
                <a:latin typeface="Meiryo UI" panose="020B0604030504040204" pitchFamily="50" charset="-128"/>
                <a:ea typeface="Meiryo UI" panose="020B0604030504040204" pitchFamily="50" charset="-128"/>
                <a:sym typeface="Meiryo UI" panose="020B0604030504040204" pitchFamily="50" charset="-128"/>
              </a:rPr>
              <a:t>　　　　　　必要に応じて、勤務先の</a:t>
            </a:r>
            <a:br>
              <a:rPr lang="en-US" altLang="ja-JP" sz="1600" dirty="0">
                <a:latin typeface="Meiryo UI" panose="020B0604030504040204" pitchFamily="50" charset="-128"/>
                <a:ea typeface="Meiryo UI" panose="020B0604030504040204" pitchFamily="50" charset="-128"/>
                <a:sym typeface="Meiryo UI" panose="020B0604030504040204" pitchFamily="50" charset="-128"/>
              </a:rPr>
            </a:br>
            <a:r>
              <a:rPr lang="ja-JP" altLang="en-US" sz="1600" dirty="0">
                <a:latin typeface="Meiryo UI" panose="020B0604030504040204" pitchFamily="50" charset="-128"/>
                <a:ea typeface="Meiryo UI" panose="020B0604030504040204" pitchFamily="50" charset="-128"/>
                <a:sym typeface="Meiryo UI" panose="020B0604030504040204" pitchFamily="50" charset="-128"/>
              </a:rPr>
              <a:t>　　　　　　　　　「仕事と介護の両立支援制度」を利用する</a:t>
            </a:r>
            <a:endParaRPr lang="en-US" altLang="ja-JP" sz="1600" dirty="0">
              <a:latin typeface="Meiryo UI" panose="020B0604030504040204" pitchFamily="50" charset="-128"/>
              <a:ea typeface="Meiryo UI" panose="020B0604030504040204" pitchFamily="50" charset="-128"/>
              <a:sym typeface="Meiryo UI" panose="020B0604030504040204" pitchFamily="50" charset="-128"/>
            </a:endParaRPr>
          </a:p>
          <a:p>
            <a:pPr marL="0" indent="-1795463" fontAlgn="auto">
              <a:lnSpc>
                <a:spcPts val="1600"/>
              </a:lnSpc>
              <a:spcAft>
                <a:spcPts val="0"/>
              </a:spcAft>
              <a:buFont typeface="Wingdings"/>
              <a:buNone/>
            </a:pPr>
            <a:r>
              <a:rPr lang="ja-JP" altLang="en-US" sz="1600" dirty="0">
                <a:latin typeface="Meiryo UI" panose="020B0604030504040204" pitchFamily="50" charset="-128"/>
                <a:ea typeface="Meiryo UI" panose="020B0604030504040204" pitchFamily="50" charset="-128"/>
                <a:sym typeface="Meiryo UI" panose="020B0604030504040204" pitchFamily="50" charset="-128"/>
              </a:rPr>
              <a:t>　２．介護保険サービスを利用し、</a:t>
            </a:r>
            <a:br>
              <a:rPr lang="en-US" altLang="ja-JP" sz="1600" dirty="0">
                <a:latin typeface="Meiryo UI" panose="020B0604030504040204" pitchFamily="50" charset="-128"/>
                <a:ea typeface="Meiryo UI" panose="020B0604030504040204" pitchFamily="50" charset="-128"/>
                <a:sym typeface="Meiryo UI" panose="020B0604030504040204" pitchFamily="50" charset="-128"/>
              </a:rPr>
            </a:br>
            <a:r>
              <a:rPr lang="ja-JP" altLang="en-US" sz="1600" dirty="0">
                <a:latin typeface="Meiryo UI" panose="020B0604030504040204" pitchFamily="50" charset="-128"/>
                <a:ea typeface="Meiryo UI" panose="020B0604030504040204" pitchFamily="50" charset="-128"/>
                <a:sym typeface="Meiryo UI" panose="020B0604030504040204" pitchFamily="50" charset="-128"/>
              </a:rPr>
              <a:t>　　　　　　自分で「介護をしすぎない」</a:t>
            </a:r>
            <a:endParaRPr lang="en-US" altLang="ja-JP" sz="1600" dirty="0">
              <a:latin typeface="Meiryo UI" panose="020B0604030504040204" pitchFamily="50" charset="-128"/>
              <a:ea typeface="Meiryo UI" panose="020B0604030504040204" pitchFamily="50" charset="-128"/>
              <a:sym typeface="Meiryo UI" panose="020B0604030504040204" pitchFamily="50" charset="-128"/>
            </a:endParaRPr>
          </a:p>
          <a:p>
            <a:pPr marL="1795463" indent="-1795463" fontAlgn="auto">
              <a:spcBef>
                <a:spcPct val="0"/>
              </a:spcBef>
              <a:spcAft>
                <a:spcPts val="0"/>
              </a:spcAft>
              <a:buFont typeface="Wingdings"/>
              <a:buNone/>
            </a:pPr>
            <a:r>
              <a:rPr lang="ja-JP" altLang="en-US" sz="1600" dirty="0">
                <a:latin typeface="Meiryo UI" panose="020B0604030504040204" pitchFamily="50" charset="-128"/>
                <a:ea typeface="Meiryo UI" panose="020B0604030504040204" pitchFamily="50" charset="-128"/>
                <a:sym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sym typeface="Meiryo UI" panose="020B0604030504040204" pitchFamily="50" charset="-128"/>
            </a:endParaRPr>
          </a:p>
          <a:p>
            <a:pPr marL="1795463" indent="-1795463" fontAlgn="auto">
              <a:spcBef>
                <a:spcPct val="0"/>
              </a:spcBef>
              <a:spcAft>
                <a:spcPts val="0"/>
              </a:spcAft>
              <a:buFont typeface="Wingdings"/>
              <a:buNone/>
            </a:pPr>
            <a:r>
              <a:rPr lang="ja-JP" altLang="en-US" sz="1600" dirty="0">
                <a:latin typeface="Meiryo UI" panose="020B0604030504040204" pitchFamily="50" charset="-128"/>
                <a:ea typeface="Meiryo UI" panose="020B0604030504040204" pitchFamily="50" charset="-128"/>
                <a:sym typeface="Meiryo UI" panose="020B0604030504040204" pitchFamily="50" charset="-128"/>
              </a:rPr>
              <a:t>　３．ケアマネジャーを信頼し、「何でも相談する」 </a:t>
            </a:r>
            <a:endParaRPr lang="en-US" altLang="ja-JP" sz="1600" dirty="0">
              <a:latin typeface="Meiryo UI" panose="020B0604030504040204" pitchFamily="50" charset="-128"/>
              <a:ea typeface="Meiryo UI" panose="020B0604030504040204" pitchFamily="50" charset="-128"/>
              <a:sym typeface="Meiryo UI" panose="020B0604030504040204" pitchFamily="50" charset="-128"/>
            </a:endParaRPr>
          </a:p>
          <a:p>
            <a:pPr marL="0" indent="-1795463" fontAlgn="auto">
              <a:spcBef>
                <a:spcPct val="0"/>
              </a:spcBef>
              <a:spcAft>
                <a:spcPts val="0"/>
              </a:spcAft>
              <a:buFont typeface="Wingdings"/>
              <a:buNone/>
            </a:pPr>
            <a:endParaRPr lang="en-US" altLang="ja-JP" sz="1600" dirty="0">
              <a:latin typeface="Meiryo UI" panose="020B0604030504040204" pitchFamily="50" charset="-128"/>
              <a:ea typeface="Meiryo UI" panose="020B0604030504040204" pitchFamily="50" charset="-128"/>
              <a:sym typeface="Meiryo UI" panose="020B0604030504040204" pitchFamily="50" charset="-128"/>
            </a:endParaRPr>
          </a:p>
          <a:p>
            <a:pPr marL="0" indent="-1795463" fontAlgn="auto">
              <a:spcBef>
                <a:spcPct val="0"/>
              </a:spcBef>
              <a:spcAft>
                <a:spcPts val="0"/>
              </a:spcAft>
              <a:buFont typeface="Wingdings"/>
              <a:buNone/>
            </a:pPr>
            <a:r>
              <a:rPr lang="ja-JP" altLang="en-US" sz="1600" dirty="0">
                <a:latin typeface="Meiryo UI" panose="020B0604030504040204" pitchFamily="50" charset="-128"/>
                <a:ea typeface="Meiryo UI" panose="020B0604030504040204" pitchFamily="50" charset="-128"/>
                <a:sym typeface="Meiryo UI" panose="020B0604030504040204" pitchFamily="50" charset="-128"/>
              </a:rPr>
              <a:t>　４．日ごろから「家族や要介護者宅の近所の方々等と</a:t>
            </a:r>
            <a:br>
              <a:rPr lang="en-US" altLang="ja-JP" sz="1600" dirty="0">
                <a:latin typeface="Meiryo UI" panose="020B0604030504040204" pitchFamily="50" charset="-128"/>
                <a:ea typeface="Meiryo UI" panose="020B0604030504040204" pitchFamily="50" charset="-128"/>
                <a:sym typeface="Meiryo UI" panose="020B0604030504040204" pitchFamily="50" charset="-128"/>
              </a:rPr>
            </a:br>
            <a:r>
              <a:rPr lang="ja-JP" altLang="en-US" sz="1600" dirty="0">
                <a:latin typeface="Meiryo UI" panose="020B0604030504040204" pitchFamily="50" charset="-128"/>
                <a:ea typeface="Meiryo UI" panose="020B0604030504040204" pitchFamily="50" charset="-128"/>
                <a:sym typeface="Meiryo UI" panose="020B0604030504040204" pitchFamily="50" charset="-128"/>
              </a:rPr>
              <a:t>　　　　　　良好な関係」を築く</a:t>
            </a:r>
            <a:endParaRPr lang="en-US" altLang="ja-JP" sz="1600" dirty="0">
              <a:latin typeface="Meiryo UI" panose="020B0604030504040204" pitchFamily="50" charset="-128"/>
              <a:ea typeface="Meiryo UI" panose="020B0604030504040204" pitchFamily="50" charset="-128"/>
              <a:sym typeface="Meiryo UI" panose="020B0604030504040204" pitchFamily="50" charset="-128"/>
            </a:endParaRPr>
          </a:p>
          <a:p>
            <a:pPr marL="0" indent="-1795463" fontAlgn="auto">
              <a:spcBef>
                <a:spcPts val="300"/>
              </a:spcBef>
              <a:spcAft>
                <a:spcPts val="0"/>
              </a:spcAft>
              <a:buFont typeface="Wingdings"/>
              <a:buNone/>
            </a:pPr>
            <a:endParaRPr lang="en-US" altLang="ja-JP" sz="1600" dirty="0">
              <a:latin typeface="Meiryo UI" panose="020B0604030504040204" pitchFamily="50" charset="-128"/>
              <a:ea typeface="Meiryo UI" panose="020B0604030504040204" pitchFamily="50" charset="-128"/>
              <a:sym typeface="Meiryo UI" panose="020B0604030504040204" pitchFamily="50" charset="-128"/>
            </a:endParaRPr>
          </a:p>
          <a:p>
            <a:pPr marL="0" indent="-1795463" fontAlgn="auto">
              <a:spcBef>
                <a:spcPts val="300"/>
              </a:spcBef>
              <a:spcAft>
                <a:spcPts val="0"/>
              </a:spcAft>
              <a:buFont typeface="Wingdings"/>
              <a:buNone/>
            </a:pPr>
            <a:r>
              <a:rPr lang="ja-JP" altLang="en-US" sz="1600" dirty="0">
                <a:latin typeface="Meiryo UI" panose="020B0604030504040204" pitchFamily="50" charset="-128"/>
                <a:ea typeface="Meiryo UI" panose="020B0604030504040204" pitchFamily="50" charset="-128"/>
                <a:sym typeface="Meiryo UI" panose="020B0604030504040204" pitchFamily="50" charset="-128"/>
              </a:rPr>
              <a:t>　５．介護を深刻に捉えすぎずに、</a:t>
            </a:r>
            <a:br>
              <a:rPr lang="en-US" altLang="ja-JP" sz="1600" dirty="0">
                <a:latin typeface="Meiryo UI" panose="020B0604030504040204" pitchFamily="50" charset="-128"/>
                <a:ea typeface="Meiryo UI" panose="020B0604030504040204" pitchFamily="50" charset="-128"/>
                <a:sym typeface="Meiryo UI" panose="020B0604030504040204" pitchFamily="50" charset="-128"/>
              </a:rPr>
            </a:br>
            <a:r>
              <a:rPr lang="ja-JP" altLang="en-US" sz="1600" dirty="0">
                <a:latin typeface="Meiryo UI" panose="020B0604030504040204" pitchFamily="50" charset="-128"/>
                <a:ea typeface="Meiryo UI" panose="020B0604030504040204" pitchFamily="50" charset="-128"/>
                <a:sym typeface="Meiryo UI" panose="020B0604030504040204" pitchFamily="50" charset="-128"/>
              </a:rPr>
              <a:t>　　　　　　「自分の時間を確保」する</a:t>
            </a:r>
            <a:endParaRPr lang="ja-JP" altLang="en-US" sz="1800" dirty="0">
              <a:latin typeface="Meiryo UI" pitchFamily="50" charset="-128"/>
              <a:ea typeface="Meiryo UI" pitchFamily="50" charset="-128"/>
              <a:cs typeface="Meiryo UI"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normAutofit/>
          </a:bodyPr>
          <a:lstStyle/>
          <a:p>
            <a:pPr>
              <a:defRPr/>
            </a:pPr>
            <a:fld id="{E1FD9165-4172-44FC-86E4-E24926F65C4B}" type="slidenum">
              <a:rPr lang="en-US" altLang="ja-JP" smtClean="0"/>
              <a:pPr>
                <a:defRPr/>
              </a:pPr>
              <a:t>19</a:t>
            </a:fld>
            <a:endParaRPr lang="en-US" altLang="ja-JP" dirty="0"/>
          </a:p>
        </p:txBody>
      </p:sp>
      <p:sp>
        <p:nvSpPr>
          <p:cNvPr id="7" name="コンテンツ プレースホルダ 3"/>
          <p:cNvSpPr>
            <a:spLocks noGrp="1"/>
          </p:cNvSpPr>
          <p:nvPr>
            <p:ph sz="quarter" idx="1"/>
          </p:nvPr>
        </p:nvSpPr>
        <p:spPr>
          <a:xfrm>
            <a:off x="0" y="1412453"/>
            <a:ext cx="9144000" cy="4968875"/>
          </a:xfrm>
        </p:spPr>
        <p:txBody>
          <a:bodyPr>
            <a:noAutofit/>
          </a:bodyPr>
          <a:lstStyle/>
          <a:p>
            <a:pPr marL="0" indent="0">
              <a:lnSpc>
                <a:spcPct val="150000"/>
              </a:lnSpc>
              <a:spcBef>
                <a:spcPct val="0"/>
              </a:spcBef>
              <a:buClrTx/>
              <a:buSzTx/>
              <a:buFont typeface="Wingdings" pitchFamily="2" charset="2"/>
              <a:buNone/>
              <a:defRPr/>
            </a:pPr>
            <a:r>
              <a:rPr lang="ja-JP" altLang="en-US" sz="2800" dirty="0">
                <a:solidFill>
                  <a:prstClr val="black"/>
                </a:solidFill>
                <a:ea typeface="Meiryo UI" pitchFamily="50" charset="-128"/>
                <a:cs typeface="Meiryo UI" pitchFamily="50" charset="-128"/>
              </a:rPr>
              <a:t>（１）介護保険の概要</a:t>
            </a:r>
          </a:p>
          <a:p>
            <a:pPr lvl="1" indent="-320040">
              <a:lnSpc>
                <a:spcPts val="2300"/>
              </a:lnSpc>
              <a:spcAft>
                <a:spcPts val="400"/>
              </a:spcAft>
              <a:buNone/>
              <a:defRPr/>
            </a:pPr>
            <a:endParaRPr lang="en-US" altLang="ja-JP" sz="1900" u="sng" dirty="0">
              <a:solidFill>
                <a:schemeClr val="tx1">
                  <a:lumMod val="85000"/>
                  <a:lumOff val="15000"/>
                </a:schemeClr>
              </a:solidFill>
              <a:latin typeface="Meiryo UI" pitchFamily="50" charset="-128"/>
              <a:ea typeface="Meiryo UI" pitchFamily="50" charset="-128"/>
              <a:cs typeface="Meiryo UI" pitchFamily="50" charset="-128"/>
            </a:endParaRPr>
          </a:p>
          <a:p>
            <a:pPr lvl="1" indent="-320040">
              <a:lnSpc>
                <a:spcPts val="2300"/>
              </a:lnSpc>
              <a:spcAft>
                <a:spcPts val="400"/>
              </a:spcAft>
              <a:buNone/>
              <a:defRPr/>
            </a:pPr>
            <a:r>
              <a:rPr lang="ja-JP" altLang="ja-JP" sz="1900" u="sng" dirty="0">
                <a:solidFill>
                  <a:schemeClr val="tx1">
                    <a:lumMod val="85000"/>
                    <a:lumOff val="15000"/>
                  </a:schemeClr>
                </a:solidFill>
                <a:latin typeface="Meiryo UI" pitchFamily="50" charset="-128"/>
                <a:ea typeface="Meiryo UI" pitchFamily="50" charset="-128"/>
                <a:cs typeface="Meiryo UI" pitchFamily="50" charset="-128"/>
              </a:rPr>
              <a:t>保険加入者</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a:t>
            </a:r>
            <a:r>
              <a:rPr lang="en-US" altLang="ja-JP" sz="1900" dirty="0">
                <a:solidFill>
                  <a:schemeClr val="tx1">
                    <a:lumMod val="85000"/>
                    <a:lumOff val="15000"/>
                  </a:schemeClr>
                </a:solidFill>
                <a:latin typeface="Meiryo UI" pitchFamily="50" charset="-128"/>
                <a:ea typeface="Meiryo UI" pitchFamily="50" charset="-128"/>
                <a:cs typeface="Meiryo UI" pitchFamily="50" charset="-128"/>
              </a:rPr>
              <a:t>40</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歳以上</a:t>
            </a:r>
          </a:p>
          <a:p>
            <a:pPr lvl="1" indent="-320040">
              <a:lnSpc>
                <a:spcPts val="2300"/>
              </a:lnSpc>
              <a:spcAft>
                <a:spcPts val="400"/>
              </a:spcAft>
              <a:buNone/>
              <a:defRPr/>
            </a:pPr>
            <a:r>
              <a:rPr lang="ja-JP" altLang="ja-JP" sz="1900" u="sng" dirty="0">
                <a:solidFill>
                  <a:schemeClr val="tx1">
                    <a:lumMod val="85000"/>
                    <a:lumOff val="15000"/>
                  </a:schemeClr>
                </a:solidFill>
                <a:latin typeface="Meiryo UI" pitchFamily="50" charset="-128"/>
                <a:ea typeface="Meiryo UI" pitchFamily="50" charset="-128"/>
                <a:cs typeface="Meiryo UI" pitchFamily="50" charset="-128"/>
              </a:rPr>
              <a:t>制度利用者</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a:t>
            </a:r>
            <a:r>
              <a:rPr lang="en-US" altLang="ja-JP" sz="1900" dirty="0">
                <a:solidFill>
                  <a:schemeClr val="tx1">
                    <a:lumMod val="85000"/>
                    <a:lumOff val="15000"/>
                  </a:schemeClr>
                </a:solidFill>
                <a:latin typeface="Meiryo UI" pitchFamily="50" charset="-128"/>
                <a:ea typeface="Meiryo UI" pitchFamily="50" charset="-128"/>
                <a:cs typeface="Meiryo UI" pitchFamily="50" charset="-128"/>
              </a:rPr>
              <a:t>65</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歳以上（</a:t>
            </a:r>
            <a:r>
              <a:rPr lang="en-US" altLang="ja-JP" sz="1900" dirty="0">
                <a:solidFill>
                  <a:schemeClr val="tx1">
                    <a:lumMod val="85000"/>
                    <a:lumOff val="15000"/>
                  </a:schemeClr>
                </a:solidFill>
                <a:latin typeface="Meiryo UI" pitchFamily="50" charset="-128"/>
                <a:ea typeface="Meiryo UI" pitchFamily="50" charset="-128"/>
                <a:cs typeface="Meiryo UI" pitchFamily="50" charset="-128"/>
              </a:rPr>
              <a:t>40</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歳から</a:t>
            </a:r>
            <a:r>
              <a:rPr lang="en-US" altLang="ja-JP" sz="1900" dirty="0">
                <a:solidFill>
                  <a:schemeClr val="tx1">
                    <a:lumMod val="85000"/>
                    <a:lumOff val="15000"/>
                  </a:schemeClr>
                </a:solidFill>
                <a:latin typeface="Meiryo UI" pitchFamily="50" charset="-128"/>
                <a:ea typeface="Meiryo UI" pitchFamily="50" charset="-128"/>
                <a:cs typeface="Meiryo UI" pitchFamily="50" charset="-128"/>
              </a:rPr>
              <a:t>64</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歳は</a:t>
            </a:r>
            <a:r>
              <a:rPr lang="ja-JP" altLang="en-US" sz="1900" dirty="0">
                <a:solidFill>
                  <a:schemeClr val="tx1">
                    <a:lumMod val="85000"/>
                    <a:lumOff val="15000"/>
                  </a:schemeClr>
                </a:solidFill>
                <a:latin typeface="Meiryo UI" pitchFamily="50" charset="-128"/>
                <a:ea typeface="Meiryo UI" pitchFamily="50" charset="-128"/>
                <a:cs typeface="Meiryo UI" pitchFamily="50" charset="-128"/>
              </a:rPr>
              <a:t>特定疾病</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のみ）</a:t>
            </a:r>
          </a:p>
          <a:p>
            <a:pPr marL="320040" lvl="1" indent="0">
              <a:lnSpc>
                <a:spcPts val="2300"/>
              </a:lnSpc>
              <a:spcAft>
                <a:spcPts val="400"/>
              </a:spcAft>
              <a:buNone/>
              <a:defRPr/>
            </a:pPr>
            <a:r>
              <a:rPr lang="ja-JP" altLang="ja-JP" sz="1900" u="sng" dirty="0">
                <a:solidFill>
                  <a:schemeClr val="tx1">
                    <a:lumMod val="85000"/>
                    <a:lumOff val="15000"/>
                  </a:schemeClr>
                </a:solidFill>
                <a:latin typeface="Meiryo UI" pitchFamily="50" charset="-128"/>
                <a:ea typeface="Meiryo UI" pitchFamily="50" charset="-128"/>
                <a:cs typeface="Meiryo UI" pitchFamily="50" charset="-128"/>
              </a:rPr>
              <a:t>介護保険の利用条件</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a:t>
            </a:r>
            <a:r>
              <a:rPr lang="zh-TW" altLang="en-US" sz="1900" b="1" dirty="0">
                <a:solidFill>
                  <a:schemeClr val="tx1">
                    <a:lumMod val="85000"/>
                    <a:lumOff val="15000"/>
                  </a:schemeClr>
                </a:solidFill>
                <a:latin typeface="Meiryo UI" pitchFamily="50" charset="-128"/>
                <a:ea typeface="Meiryo UI" pitchFamily="50" charset="-128"/>
                <a:cs typeface="Meiryo UI" pitchFamily="50" charset="-128"/>
              </a:rPr>
              <a:t>要介護認定（要支援認定）</a:t>
            </a:r>
            <a:r>
              <a:rPr lang="ja-JP" altLang="en-US" sz="1900" b="1" dirty="0">
                <a:latin typeface="Meiryo UI" pitchFamily="50" charset="-128"/>
                <a:ea typeface="Meiryo UI" pitchFamily="50" charset="-128"/>
                <a:cs typeface="Meiryo UI" pitchFamily="50" charset="-128"/>
              </a:rPr>
              <a:t>等</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が必要</a:t>
            </a:r>
            <a:br>
              <a:rPr lang="en-US" altLang="ja-JP" sz="1900" dirty="0">
                <a:solidFill>
                  <a:schemeClr val="tx1">
                    <a:lumMod val="85000"/>
                    <a:lumOff val="15000"/>
                  </a:schemeClr>
                </a:solidFill>
                <a:latin typeface="Meiryo UI" pitchFamily="50" charset="-128"/>
                <a:ea typeface="Meiryo UI" pitchFamily="50" charset="-128"/>
                <a:cs typeface="Meiryo UI" pitchFamily="50" charset="-128"/>
              </a:rPr>
            </a:br>
            <a:r>
              <a:rPr lang="ja-JP" altLang="en-US" sz="1900" dirty="0">
                <a:latin typeface="Meiryo UI" pitchFamily="50" charset="-128"/>
                <a:ea typeface="Meiryo UI" pitchFamily="50" charset="-128"/>
                <a:cs typeface="Meiryo UI" pitchFamily="50" charset="-128"/>
              </a:rPr>
              <a:t>市町村又は</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地域包括支援センターに</a:t>
            </a:r>
            <a:r>
              <a:rPr lang="ja-JP" altLang="en-US" sz="1900" dirty="0">
                <a:solidFill>
                  <a:schemeClr val="tx1">
                    <a:lumMod val="85000"/>
                    <a:lumOff val="15000"/>
                  </a:schemeClr>
                </a:solidFill>
                <a:latin typeface="Meiryo UI" pitchFamily="50" charset="-128"/>
                <a:ea typeface="Meiryo UI" pitchFamily="50" charset="-128"/>
                <a:cs typeface="Meiryo UI" pitchFamily="50" charset="-128"/>
              </a:rPr>
              <a:t>相談する。</a:t>
            </a:r>
            <a:endParaRPr lang="ja-JP" altLang="ja-JP" sz="1900" dirty="0">
              <a:solidFill>
                <a:schemeClr val="tx1">
                  <a:lumMod val="85000"/>
                  <a:lumOff val="15000"/>
                </a:schemeClr>
              </a:solidFill>
              <a:latin typeface="Meiryo UI" pitchFamily="50" charset="-128"/>
              <a:ea typeface="Meiryo UI" pitchFamily="50" charset="-128"/>
              <a:cs typeface="Meiryo UI" pitchFamily="50" charset="-128"/>
            </a:endParaRPr>
          </a:p>
          <a:p>
            <a:pPr marL="320040" lvl="1" indent="0">
              <a:lnSpc>
                <a:spcPts val="2300"/>
              </a:lnSpc>
              <a:spcAft>
                <a:spcPts val="400"/>
              </a:spcAft>
              <a:buNone/>
              <a:defRPr/>
            </a:pPr>
            <a:r>
              <a:rPr lang="zh-TW" altLang="en-US" sz="1900" u="sng" dirty="0">
                <a:solidFill>
                  <a:schemeClr val="tx1">
                    <a:lumMod val="85000"/>
                    <a:lumOff val="15000"/>
                  </a:schemeClr>
                </a:solidFill>
                <a:latin typeface="Meiryo UI" pitchFamily="50" charset="-128"/>
                <a:ea typeface="Meiryo UI" pitchFamily="50" charset="-128"/>
                <a:cs typeface="Meiryo UI" pitchFamily="50" charset="-128"/>
              </a:rPr>
              <a:t>要介護認定（要支援認定）</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a:t>
            </a:r>
            <a:r>
              <a:rPr lang="en-US" altLang="ja-JP" sz="1900" dirty="0">
                <a:solidFill>
                  <a:schemeClr val="tx1">
                    <a:lumMod val="85000"/>
                    <a:lumOff val="15000"/>
                  </a:schemeClr>
                </a:solidFill>
                <a:latin typeface="Meiryo UI" pitchFamily="50" charset="-128"/>
                <a:ea typeface="Meiryo UI" pitchFamily="50" charset="-128"/>
                <a:cs typeface="Meiryo UI" pitchFamily="50" charset="-128"/>
              </a:rPr>
              <a:t>7</a:t>
            </a:r>
            <a:r>
              <a:rPr lang="ja-JP" altLang="en-US" sz="1900" dirty="0">
                <a:solidFill>
                  <a:schemeClr val="tx1">
                    <a:lumMod val="85000"/>
                    <a:lumOff val="15000"/>
                  </a:schemeClr>
                </a:solidFill>
                <a:latin typeface="Meiryo UI" pitchFamily="50" charset="-128"/>
                <a:ea typeface="Meiryo UI" pitchFamily="50" charset="-128"/>
                <a:cs typeface="Meiryo UI" pitchFamily="50" charset="-128"/>
              </a:rPr>
              <a:t>段階及び非該当で認定</a:t>
            </a:r>
            <a:br>
              <a:rPr lang="en-US" altLang="ja-JP" sz="1900" dirty="0">
                <a:solidFill>
                  <a:schemeClr val="tx1">
                    <a:lumMod val="85000"/>
                    <a:lumOff val="15000"/>
                  </a:schemeClr>
                </a:solidFill>
                <a:latin typeface="Meiryo UI" pitchFamily="50" charset="-128"/>
                <a:ea typeface="Meiryo UI" pitchFamily="50" charset="-128"/>
                <a:cs typeface="Meiryo UI" pitchFamily="50" charset="-128"/>
              </a:rPr>
            </a:br>
            <a:r>
              <a:rPr lang="ja-JP" altLang="ja-JP" sz="1900" b="1" dirty="0">
                <a:solidFill>
                  <a:schemeClr val="tx1">
                    <a:lumMod val="85000"/>
                    <a:lumOff val="15000"/>
                  </a:schemeClr>
                </a:solidFill>
                <a:latin typeface="Meiryo UI" pitchFamily="50" charset="-128"/>
                <a:ea typeface="Meiryo UI" pitchFamily="50" charset="-128"/>
                <a:cs typeface="Meiryo UI" pitchFamily="50" charset="-128"/>
              </a:rPr>
              <a:t>要支援</a:t>
            </a:r>
            <a:r>
              <a:rPr lang="en-US" altLang="ja-JP" sz="1900" b="1" dirty="0">
                <a:solidFill>
                  <a:schemeClr val="tx1">
                    <a:lumMod val="85000"/>
                    <a:lumOff val="15000"/>
                  </a:schemeClr>
                </a:solidFill>
                <a:latin typeface="Meiryo UI" pitchFamily="50" charset="-128"/>
                <a:ea typeface="Meiryo UI" pitchFamily="50" charset="-128"/>
                <a:cs typeface="Meiryo UI" pitchFamily="50" charset="-128"/>
              </a:rPr>
              <a:t>1</a:t>
            </a:r>
            <a:r>
              <a:rPr lang="ja-JP" altLang="en-US" sz="1900" b="1" dirty="0" err="1">
                <a:solidFill>
                  <a:schemeClr val="tx1">
                    <a:lumMod val="85000"/>
                    <a:lumOff val="15000"/>
                  </a:schemeClr>
                </a:solidFill>
                <a:latin typeface="Meiryo UI" pitchFamily="50" charset="-128"/>
                <a:ea typeface="Meiryo UI" pitchFamily="50" charset="-128"/>
                <a:cs typeface="Meiryo UI" pitchFamily="50" charset="-128"/>
              </a:rPr>
              <a:t>、</a:t>
            </a:r>
            <a:r>
              <a:rPr lang="en-US" altLang="ja-JP" sz="1900" b="1" dirty="0">
                <a:solidFill>
                  <a:schemeClr val="tx1">
                    <a:lumMod val="85000"/>
                    <a:lumOff val="15000"/>
                  </a:schemeClr>
                </a:solidFill>
                <a:latin typeface="Meiryo UI" pitchFamily="50" charset="-128"/>
                <a:ea typeface="Meiryo UI" pitchFamily="50" charset="-128"/>
                <a:cs typeface="Meiryo UI" pitchFamily="50" charset="-128"/>
              </a:rPr>
              <a:t>2</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（地域包括支援センターが介護予防ケアプランを作成）</a:t>
            </a:r>
            <a:endParaRPr lang="en-US" altLang="ja-JP" sz="1900" dirty="0">
              <a:solidFill>
                <a:schemeClr val="tx1">
                  <a:lumMod val="85000"/>
                  <a:lumOff val="15000"/>
                </a:schemeClr>
              </a:solidFill>
              <a:latin typeface="Meiryo UI" pitchFamily="50" charset="-128"/>
              <a:ea typeface="Meiryo UI" pitchFamily="50" charset="-128"/>
              <a:cs typeface="Meiryo UI" pitchFamily="50" charset="-128"/>
            </a:endParaRPr>
          </a:p>
          <a:p>
            <a:pPr marL="320040" lvl="1" indent="0">
              <a:lnSpc>
                <a:spcPts val="2300"/>
              </a:lnSpc>
              <a:spcAft>
                <a:spcPts val="400"/>
              </a:spcAft>
              <a:buNone/>
              <a:defRPr/>
            </a:pPr>
            <a:r>
              <a:rPr lang="ja-JP" altLang="ja-JP" sz="1900" b="1" dirty="0">
                <a:solidFill>
                  <a:schemeClr val="tx1">
                    <a:lumMod val="85000"/>
                    <a:lumOff val="15000"/>
                  </a:schemeClr>
                </a:solidFill>
                <a:latin typeface="Meiryo UI" pitchFamily="50" charset="-128"/>
                <a:ea typeface="Meiryo UI" pitchFamily="50" charset="-128"/>
                <a:cs typeface="Meiryo UI" pitchFamily="50" charset="-128"/>
              </a:rPr>
              <a:t>要介護</a:t>
            </a:r>
            <a:r>
              <a:rPr lang="en-US" altLang="ja-JP" sz="1900" b="1" dirty="0">
                <a:solidFill>
                  <a:schemeClr val="tx1">
                    <a:lumMod val="85000"/>
                    <a:lumOff val="15000"/>
                  </a:schemeClr>
                </a:solidFill>
                <a:latin typeface="Meiryo UI" pitchFamily="50" charset="-128"/>
                <a:ea typeface="Meiryo UI" pitchFamily="50" charset="-128"/>
                <a:cs typeface="Meiryo UI" pitchFamily="50" charset="-128"/>
              </a:rPr>
              <a:t>1</a:t>
            </a:r>
            <a:r>
              <a:rPr lang="ja-JP" altLang="en-US" sz="1900" b="1" dirty="0">
                <a:solidFill>
                  <a:schemeClr val="tx1">
                    <a:lumMod val="85000"/>
                    <a:lumOff val="15000"/>
                  </a:schemeClr>
                </a:solidFill>
                <a:latin typeface="Meiryo UI" pitchFamily="50" charset="-128"/>
                <a:ea typeface="Meiryo UI" pitchFamily="50" charset="-128"/>
                <a:cs typeface="Meiryo UI" pitchFamily="50" charset="-128"/>
              </a:rPr>
              <a:t>～</a:t>
            </a:r>
            <a:r>
              <a:rPr lang="en-US" altLang="ja-JP" sz="1900" b="1" dirty="0">
                <a:solidFill>
                  <a:schemeClr val="tx1">
                    <a:lumMod val="85000"/>
                    <a:lumOff val="15000"/>
                  </a:schemeClr>
                </a:solidFill>
                <a:latin typeface="Meiryo UI" pitchFamily="50" charset="-128"/>
                <a:ea typeface="Meiryo UI" pitchFamily="50" charset="-128"/>
                <a:cs typeface="Meiryo UI" pitchFamily="50" charset="-128"/>
              </a:rPr>
              <a:t>5</a:t>
            </a:r>
            <a:r>
              <a:rPr lang="ja-JP" altLang="en-US" sz="1900" dirty="0">
                <a:latin typeface="Meiryo UI" pitchFamily="50" charset="-128"/>
                <a:ea typeface="Meiryo UI" pitchFamily="50" charset="-128"/>
                <a:cs typeface="Meiryo UI" pitchFamily="50" charset="-128"/>
              </a:rPr>
              <a:t>（介護が必要な方の希望を踏まえ）</a:t>
            </a:r>
            <a:r>
              <a:rPr lang="ja-JP" altLang="ja-JP" sz="1900" u="sng" dirty="0">
                <a:solidFill>
                  <a:schemeClr val="tx1">
                    <a:lumMod val="85000"/>
                    <a:lumOff val="15000"/>
                  </a:schemeClr>
                </a:solidFill>
                <a:latin typeface="Meiryo UI" pitchFamily="50" charset="-128"/>
                <a:ea typeface="Meiryo UI" pitchFamily="50" charset="-128"/>
                <a:cs typeface="Meiryo UI" pitchFamily="50" charset="-128"/>
              </a:rPr>
              <a:t>介護方針の決定</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a:t>
            </a:r>
            <a:r>
              <a:rPr lang="ja-JP" altLang="ja-JP" sz="1900" b="1" dirty="0">
                <a:solidFill>
                  <a:schemeClr val="tx1">
                    <a:lumMod val="85000"/>
                    <a:lumOff val="15000"/>
                  </a:schemeClr>
                </a:solidFill>
                <a:latin typeface="Meiryo UI" pitchFamily="50" charset="-128"/>
                <a:ea typeface="Meiryo UI" pitchFamily="50" charset="-128"/>
                <a:cs typeface="Meiryo UI" pitchFamily="50" charset="-128"/>
              </a:rPr>
              <a:t>在宅か施設か等</a:t>
            </a:r>
            <a:endParaRPr lang="ja-JP" altLang="ja-JP" sz="1900" dirty="0">
              <a:solidFill>
                <a:schemeClr val="tx1">
                  <a:lumMod val="85000"/>
                  <a:lumOff val="15000"/>
                </a:schemeClr>
              </a:solidFill>
              <a:latin typeface="Meiryo UI" pitchFamily="50" charset="-128"/>
              <a:ea typeface="Meiryo UI" pitchFamily="50" charset="-128"/>
              <a:cs typeface="Meiryo UI" pitchFamily="50" charset="-128"/>
            </a:endParaRPr>
          </a:p>
          <a:p>
            <a:pPr lvl="1" indent="-320040">
              <a:lnSpc>
                <a:spcPts val="2300"/>
              </a:lnSpc>
              <a:spcAft>
                <a:spcPts val="400"/>
              </a:spcAft>
              <a:buNone/>
              <a:defRPr/>
            </a:pPr>
            <a:r>
              <a:rPr lang="ja-JP" altLang="ja-JP" sz="1900" u="sng" dirty="0">
                <a:solidFill>
                  <a:schemeClr val="tx1">
                    <a:lumMod val="85000"/>
                    <a:lumOff val="15000"/>
                  </a:schemeClr>
                </a:solidFill>
                <a:latin typeface="Meiryo UI" pitchFamily="50" charset="-128"/>
                <a:ea typeface="Meiryo UI" pitchFamily="50" charset="-128"/>
                <a:cs typeface="Meiryo UI" pitchFamily="50" charset="-128"/>
              </a:rPr>
              <a:t>利用者負担</a:t>
            </a:r>
            <a:r>
              <a:rPr lang="ja-JP" altLang="ja-JP" sz="1900" dirty="0">
                <a:solidFill>
                  <a:schemeClr val="tx1">
                    <a:lumMod val="85000"/>
                    <a:lumOff val="15000"/>
                  </a:schemeClr>
                </a:solidFill>
                <a:latin typeface="Meiryo UI" pitchFamily="50" charset="-128"/>
                <a:ea typeface="Meiryo UI" pitchFamily="50" charset="-128"/>
                <a:cs typeface="Meiryo UI" pitchFamily="50" charset="-128"/>
              </a:rPr>
              <a:t>：</a:t>
            </a:r>
            <a:r>
              <a:rPr lang="ja-JP" altLang="en-US" sz="1900" b="1" dirty="0">
                <a:latin typeface="Meiryo UI" pitchFamily="50" charset="-128"/>
                <a:ea typeface="Meiryo UI" pitchFamily="50" charset="-128"/>
                <a:cs typeface="Meiryo UI" pitchFamily="50" charset="-128"/>
              </a:rPr>
              <a:t>利用者負担：</a:t>
            </a:r>
            <a:r>
              <a:rPr lang="en-US" altLang="ja-JP" sz="1900" b="1" dirty="0">
                <a:latin typeface="Meiryo UI" pitchFamily="50" charset="-128"/>
                <a:ea typeface="Meiryo UI" pitchFamily="50" charset="-128"/>
                <a:cs typeface="Meiryo UI" pitchFamily="50" charset="-128"/>
              </a:rPr>
              <a:t>1</a:t>
            </a:r>
            <a:r>
              <a:rPr lang="ja-JP" altLang="en-US" sz="1900" b="1" dirty="0">
                <a:latin typeface="Meiryo UI" pitchFamily="50" charset="-128"/>
                <a:ea typeface="Meiryo UI" pitchFamily="50" charset="-128"/>
                <a:cs typeface="Meiryo UI" pitchFamily="50" charset="-128"/>
              </a:rPr>
              <a:t>割（一定以上所得者は</a:t>
            </a:r>
            <a:r>
              <a:rPr lang="en-US" altLang="ja-JP" sz="1900" b="1" dirty="0">
                <a:latin typeface="Meiryo UI" pitchFamily="50" charset="-128"/>
                <a:ea typeface="Meiryo UI" pitchFamily="50" charset="-128"/>
                <a:cs typeface="Meiryo UI" pitchFamily="50" charset="-128"/>
              </a:rPr>
              <a:t>2</a:t>
            </a:r>
            <a:r>
              <a:rPr lang="ja-JP" altLang="en-US" sz="1900" b="1" dirty="0">
                <a:latin typeface="Meiryo UI" pitchFamily="50" charset="-128"/>
                <a:ea typeface="Meiryo UI" pitchFamily="50" charset="-128"/>
                <a:cs typeface="Meiryo UI" pitchFamily="50" charset="-128"/>
              </a:rPr>
              <a:t>割・</a:t>
            </a:r>
            <a:r>
              <a:rPr lang="en-US" altLang="ja-JP" sz="1900" b="1" dirty="0">
                <a:latin typeface="Meiryo UI" pitchFamily="50" charset="-128"/>
                <a:ea typeface="Meiryo UI" pitchFamily="50" charset="-128"/>
                <a:cs typeface="Meiryo UI" pitchFamily="50" charset="-128"/>
              </a:rPr>
              <a:t>3</a:t>
            </a:r>
            <a:r>
              <a:rPr lang="ja-JP" altLang="en-US" sz="1900" b="1" dirty="0">
                <a:latin typeface="Meiryo UI" pitchFamily="50" charset="-128"/>
                <a:ea typeface="Meiryo UI" pitchFamily="50" charset="-128"/>
                <a:cs typeface="Meiryo UI" pitchFamily="50" charset="-128"/>
              </a:rPr>
              <a:t>割）</a:t>
            </a:r>
            <a:endParaRPr lang="ja-JP" altLang="ja-JP" sz="1900" b="1" dirty="0">
              <a:latin typeface="Meiryo UI" pitchFamily="50" charset="-128"/>
              <a:ea typeface="Meiryo UI" pitchFamily="50" charset="-128"/>
              <a:cs typeface="Meiryo UI"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normAutofit/>
          </a:bodyPr>
          <a:lstStyle/>
          <a:p>
            <a:pPr>
              <a:defRPr/>
            </a:pPr>
            <a:fld id="{C81A9C9A-8552-4B8C-A812-7FF6B44D1F64}" type="slidenum">
              <a:rPr lang="en-US" altLang="ja-JP" smtClean="0"/>
              <a:pPr>
                <a:defRPr/>
              </a:pPr>
              <a:t>20</a:t>
            </a:fld>
            <a:endParaRPr lang="en-US" altLang="ja-JP" dirty="0"/>
          </a:p>
        </p:txBody>
      </p:sp>
      <p:sp>
        <p:nvSpPr>
          <p:cNvPr id="5" name="コンテンツ プレースホルダー 2">
            <a:extLst>
              <a:ext uri="{FF2B5EF4-FFF2-40B4-BE49-F238E27FC236}">
                <a16:creationId xmlns:a16="http://schemas.microsoft.com/office/drawing/2014/main" id="{111C05F1-775E-2EA8-750E-06C3B50074BE}"/>
              </a:ext>
            </a:extLst>
          </p:cNvPr>
          <p:cNvSpPr>
            <a:spLocks/>
          </p:cNvSpPr>
          <p:nvPr/>
        </p:nvSpPr>
        <p:spPr bwMode="auto">
          <a:xfrm>
            <a:off x="683568" y="1557611"/>
            <a:ext cx="6480175"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buFont typeface="Wingdings" pitchFamily="2" charset="2"/>
              <a:buNone/>
            </a:pPr>
            <a:r>
              <a:rPr lang="ja-JP" altLang="en-US" sz="2200" dirty="0">
                <a:solidFill>
                  <a:srgbClr val="262626"/>
                </a:solidFill>
                <a:latin typeface="Meiryo UI" pitchFamily="50" charset="-128"/>
              </a:rPr>
              <a:t>■介護保険サービスの体系</a:t>
            </a:r>
            <a:endParaRPr lang="en-US" altLang="ja-JP" sz="2200" dirty="0">
              <a:solidFill>
                <a:srgbClr val="262626"/>
              </a:solidFill>
              <a:latin typeface="Meiryo UI" pitchFamily="50" charset="-128"/>
            </a:endParaRPr>
          </a:p>
        </p:txBody>
      </p:sp>
      <p:sp>
        <p:nvSpPr>
          <p:cNvPr id="8" name="テキスト ボックス 11">
            <a:extLst>
              <a:ext uri="{FF2B5EF4-FFF2-40B4-BE49-F238E27FC236}">
                <a16:creationId xmlns:a16="http://schemas.microsoft.com/office/drawing/2014/main" id="{C27E2832-6501-43F1-8965-BDE718EA1DD3}"/>
              </a:ext>
            </a:extLst>
          </p:cNvPr>
          <p:cNvSpPr txBox="1">
            <a:spLocks noChangeArrowheads="1"/>
          </p:cNvSpPr>
          <p:nvPr/>
        </p:nvSpPr>
        <p:spPr bwMode="auto">
          <a:xfrm>
            <a:off x="1115616" y="5877227"/>
            <a:ext cx="3311836" cy="246221"/>
          </a:xfrm>
          <a:prstGeom prst="rect">
            <a:avLst/>
          </a:prstGeom>
          <a:noFill/>
          <a:ln w="9525">
            <a:noFill/>
            <a:miter lim="800000"/>
            <a:headEnd/>
            <a:tailEnd/>
          </a:ln>
        </p:spPr>
        <p:txBody>
          <a:bodyPr wrap="square">
            <a:spAutoFit/>
          </a:bodyPr>
          <a:lstStyle/>
          <a:p>
            <a:r>
              <a:rPr lang="ja-JP" altLang="en-US" sz="1000" dirty="0">
                <a:latin typeface="Calibri" pitchFamily="34" charset="0"/>
              </a:rPr>
              <a:t>（資料）</a:t>
            </a:r>
            <a:r>
              <a:rPr kumimoji="1" lang="ja-JP" altLang="en-US" sz="1000" dirty="0">
                <a:solidFill>
                  <a:schemeClr val="tx1"/>
                </a:solidFill>
              </a:rPr>
              <a:t>介護支援プラン策定マニュアル</a:t>
            </a:r>
            <a:endParaRPr lang="ja-JP" altLang="en-US" sz="1000" dirty="0">
              <a:latin typeface="Calibri" pitchFamily="34" charset="0"/>
            </a:endParaRPr>
          </a:p>
        </p:txBody>
      </p:sp>
      <p:pic>
        <p:nvPicPr>
          <p:cNvPr id="11" name="図 10">
            <a:extLst>
              <a:ext uri="{FF2B5EF4-FFF2-40B4-BE49-F238E27FC236}">
                <a16:creationId xmlns:a16="http://schemas.microsoft.com/office/drawing/2014/main" id="{7D00B7A7-C091-FACB-F5EC-41A35A3CA05B}"/>
              </a:ext>
            </a:extLst>
          </p:cNvPr>
          <p:cNvPicPr>
            <a:picLocks noChangeAspect="1"/>
          </p:cNvPicPr>
          <p:nvPr/>
        </p:nvPicPr>
        <p:blipFill>
          <a:blip r:embed="rId3"/>
          <a:stretch>
            <a:fillRect/>
          </a:stretch>
        </p:blipFill>
        <p:spPr>
          <a:xfrm>
            <a:off x="395536" y="2132811"/>
            <a:ext cx="8450096" cy="3672453"/>
          </a:xfrm>
          <a:prstGeom prst="rect">
            <a:avLst/>
          </a:prstGeom>
        </p:spPr>
      </p:pic>
    </p:spTree>
    <p:extLst>
      <p:ext uri="{BB962C8B-B14F-4D97-AF65-F5344CB8AC3E}">
        <p14:creationId xmlns:p14="http://schemas.microsoft.com/office/powerpoint/2010/main" val="246734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normAutofit/>
          </a:bodyPr>
          <a:lstStyle/>
          <a:p>
            <a:pPr>
              <a:defRPr/>
            </a:pPr>
            <a:fld id="{C81A9C9A-8552-4B8C-A812-7FF6B44D1F64}" type="slidenum">
              <a:rPr lang="en-US" altLang="ja-JP" smtClean="0"/>
              <a:pPr>
                <a:defRPr/>
              </a:pPr>
              <a:t>21</a:t>
            </a:fld>
            <a:endParaRPr lang="en-US" altLang="ja-JP" dirty="0"/>
          </a:p>
        </p:txBody>
      </p:sp>
      <p:graphicFrame>
        <p:nvGraphicFramePr>
          <p:cNvPr id="4" name="Group 24">
            <a:extLst>
              <a:ext uri="{FF2B5EF4-FFF2-40B4-BE49-F238E27FC236}">
                <a16:creationId xmlns:a16="http://schemas.microsoft.com/office/drawing/2014/main" id="{26FC1D56-B8A3-8298-6E48-CC499DE22C55}"/>
              </a:ext>
            </a:extLst>
          </p:cNvPr>
          <p:cNvGraphicFramePr>
            <a:graphicFrameLocks noGrp="1"/>
          </p:cNvGraphicFramePr>
          <p:nvPr>
            <p:extLst>
              <p:ext uri="{D42A27DB-BD31-4B8C-83A1-F6EECF244321}">
                <p14:modId xmlns:p14="http://schemas.microsoft.com/office/powerpoint/2010/main" val="1382188705"/>
              </p:ext>
            </p:extLst>
          </p:nvPr>
        </p:nvGraphicFramePr>
        <p:xfrm>
          <a:off x="755576" y="2126454"/>
          <a:ext cx="6984776" cy="4570784"/>
        </p:xfrm>
        <a:graphic>
          <a:graphicData uri="http://schemas.openxmlformats.org/drawingml/2006/table">
            <a:tbl>
              <a:tblPr/>
              <a:tblGrid>
                <a:gridCol w="86409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473584">
                <a:tc>
                  <a:txBody>
                    <a:bodyPr/>
                    <a:lstStyle/>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区分</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認定の目安</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利用限度額</a:t>
                      </a:r>
                      <a:endParaRPr kumimoji="1"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月</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自己負担額</a:t>
                      </a:r>
                      <a:r>
                        <a:rPr kumimoji="1"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月</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60000"/>
                      </a:srgbClr>
                    </a:solidFill>
                  </a:tcPr>
                </a:tc>
                <a:extLst>
                  <a:ext uri="{0D108BD9-81ED-4DB2-BD59-A6C34878D82A}">
                    <a16:rowId xmlns:a16="http://schemas.microsoft.com/office/drawing/2014/main" val="10000"/>
                  </a:ext>
                </a:extLst>
              </a:tr>
              <a:tr h="496971">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要支援</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・障害の為に生活機能の一部に若干の低下が認められ、介護予防サービスを提供すれば改善が見込まれる</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50,320</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5.032</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6971">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要支援</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・障害の為に生活機能の一部に低下が認められ、介護予防サービスを提供すれば改善が見込まれる</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105,310</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10,531</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7899">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要介護</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・身の回りの世話に見守りや手助けが必要</a:t>
                      </a:r>
                    </a:p>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・立ち上がり・歩行等で支えが必要</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167,650</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16,765</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3469">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要介護</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・身の回りの世話全般に見守りや手助けが必要</a:t>
                      </a:r>
                    </a:p>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・立ち上がり・歩行等で支えが必要</a:t>
                      </a:r>
                    </a:p>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・排泄や食事で見守りや手助けが必要</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197,050</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19,705</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7899">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要介護</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・身の回りの世話や立ち上がりが一人ではできない</a:t>
                      </a:r>
                    </a:p>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・排泄等で全般的な介助が必要</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270,480</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27,048</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6971">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要介護</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・日常生活を営む機能がかなり低下しており、全面的な介助が必要な場合が多い。問題行動や理解低下も</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309,380</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30,938</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4288">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要介護</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5</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2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・日常生活を営む機能が著しく低下しており、全面的な介助が必要</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・多くの問題行動や全般的な理解低下も</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362,170</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36,217</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円</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右矢印 17">
            <a:extLst>
              <a:ext uri="{FF2B5EF4-FFF2-40B4-BE49-F238E27FC236}">
                <a16:creationId xmlns:a16="http://schemas.microsoft.com/office/drawing/2014/main" id="{53FB551B-7D09-C773-F367-02FA51B84893}"/>
              </a:ext>
            </a:extLst>
          </p:cNvPr>
          <p:cNvSpPr/>
          <p:nvPr/>
        </p:nvSpPr>
        <p:spPr>
          <a:xfrm rot="5400000">
            <a:off x="-1178502" y="4498982"/>
            <a:ext cx="32006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7422FD9-8D29-D6BF-98F2-1EF3C290819D}"/>
              </a:ext>
            </a:extLst>
          </p:cNvPr>
          <p:cNvSpPr txBox="1"/>
          <p:nvPr/>
        </p:nvSpPr>
        <p:spPr>
          <a:xfrm>
            <a:off x="73014" y="2694024"/>
            <a:ext cx="697627" cy="400110"/>
          </a:xfrm>
          <a:prstGeom prst="rect">
            <a:avLst/>
          </a:prstGeom>
          <a:noFill/>
        </p:spPr>
        <p:txBody>
          <a:bodyPr wrap="square" rtlCol="0">
            <a:spAutoFit/>
          </a:bodyPr>
          <a:lstStyle/>
          <a:p>
            <a:r>
              <a:rPr lang="ja-JP" altLang="en-US" sz="2000" b="1" dirty="0">
                <a:latin typeface="Meiryo UI" panose="020B0604030504040204" pitchFamily="50" charset="-128"/>
                <a:cs typeface="メイリオ" panose="020B0604030504040204" pitchFamily="50" charset="-128"/>
              </a:rPr>
              <a:t>軽度</a:t>
            </a:r>
          </a:p>
        </p:txBody>
      </p:sp>
      <p:sp>
        <p:nvSpPr>
          <p:cNvPr id="8" name="テキスト ボックス 7">
            <a:extLst>
              <a:ext uri="{FF2B5EF4-FFF2-40B4-BE49-F238E27FC236}">
                <a16:creationId xmlns:a16="http://schemas.microsoft.com/office/drawing/2014/main" id="{D8997888-96B6-B335-F441-A5F7D1D83EEE}"/>
              </a:ext>
            </a:extLst>
          </p:cNvPr>
          <p:cNvSpPr txBox="1"/>
          <p:nvPr/>
        </p:nvSpPr>
        <p:spPr>
          <a:xfrm>
            <a:off x="94126" y="6372559"/>
            <a:ext cx="697627" cy="400110"/>
          </a:xfrm>
          <a:prstGeom prst="rect">
            <a:avLst/>
          </a:prstGeom>
          <a:noFill/>
        </p:spPr>
        <p:txBody>
          <a:bodyPr wrap="none" rtlCol="0">
            <a:spAutoFit/>
          </a:bodyPr>
          <a:lstStyle/>
          <a:p>
            <a:r>
              <a:rPr lang="ja-JP" altLang="en-US" sz="2000" b="1" dirty="0">
                <a:latin typeface="Meiryo UI" panose="020B0604030504040204" pitchFamily="50" charset="-128"/>
                <a:cs typeface="メイリオ" panose="020B0604030504040204" pitchFamily="50" charset="-128"/>
              </a:rPr>
              <a:t>重度</a:t>
            </a:r>
          </a:p>
        </p:txBody>
      </p:sp>
      <p:sp>
        <p:nvSpPr>
          <p:cNvPr id="9" name="円/楕円 9">
            <a:extLst>
              <a:ext uri="{FF2B5EF4-FFF2-40B4-BE49-F238E27FC236}">
                <a16:creationId xmlns:a16="http://schemas.microsoft.com/office/drawing/2014/main" id="{26947D32-FC84-AAFA-EA14-EEE3D57CE20E}"/>
              </a:ext>
            </a:extLst>
          </p:cNvPr>
          <p:cNvSpPr/>
          <p:nvPr/>
        </p:nvSpPr>
        <p:spPr>
          <a:xfrm>
            <a:off x="7765519" y="2632327"/>
            <a:ext cx="1314789" cy="9918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何らかの支援を受ければ</a:t>
            </a:r>
            <a:endParaRPr lang="en-US" altLang="ja-JP"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改善が見込まれる</a:t>
            </a:r>
          </a:p>
        </p:txBody>
      </p:sp>
      <p:sp>
        <p:nvSpPr>
          <p:cNvPr id="10" name="円/楕円 10">
            <a:extLst>
              <a:ext uri="{FF2B5EF4-FFF2-40B4-BE49-F238E27FC236}">
                <a16:creationId xmlns:a16="http://schemas.microsoft.com/office/drawing/2014/main" id="{AD26784C-027C-5DD6-B583-0B0B024BFFDB}"/>
              </a:ext>
            </a:extLst>
          </p:cNvPr>
          <p:cNvSpPr/>
          <p:nvPr/>
        </p:nvSpPr>
        <p:spPr>
          <a:xfrm>
            <a:off x="7765519" y="3576739"/>
            <a:ext cx="1314789" cy="681709"/>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軽度の障害や認知症などで生活の一部に見守りや手助けが必要</a:t>
            </a:r>
          </a:p>
        </p:txBody>
      </p:sp>
      <p:sp>
        <p:nvSpPr>
          <p:cNvPr id="11" name="円/楕円 11">
            <a:extLst>
              <a:ext uri="{FF2B5EF4-FFF2-40B4-BE49-F238E27FC236}">
                <a16:creationId xmlns:a16="http://schemas.microsoft.com/office/drawing/2014/main" id="{61681DC9-A688-BCB0-E6BD-817786181AD7}"/>
              </a:ext>
            </a:extLst>
          </p:cNvPr>
          <p:cNvSpPr/>
          <p:nvPr/>
        </p:nvSpPr>
        <p:spPr>
          <a:xfrm>
            <a:off x="7789556" y="4221088"/>
            <a:ext cx="1314789" cy="79208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車いす・</a:t>
            </a:r>
            <a:br>
              <a:rPr lang="en-US" altLang="ja-JP"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介護ベッド</a:t>
            </a:r>
            <a:endParaRPr lang="en-US" altLang="ja-JP"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レンタル対象</a:t>
            </a:r>
          </a:p>
        </p:txBody>
      </p:sp>
      <p:sp>
        <p:nvSpPr>
          <p:cNvPr id="12" name="円/楕円 12">
            <a:extLst>
              <a:ext uri="{FF2B5EF4-FFF2-40B4-BE49-F238E27FC236}">
                <a16:creationId xmlns:a16="http://schemas.microsoft.com/office/drawing/2014/main" id="{08F2A517-25BA-EA6E-029D-8E4AD728C9A6}"/>
              </a:ext>
            </a:extLst>
          </p:cNvPr>
          <p:cNvSpPr/>
          <p:nvPr/>
        </p:nvSpPr>
        <p:spPr>
          <a:xfrm>
            <a:off x="7800312" y="5013176"/>
            <a:ext cx="1314790" cy="59691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要介護３</a:t>
            </a:r>
            <a:endParaRPr lang="en-US" altLang="ja-JP"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以上</a:t>
            </a:r>
            <a:r>
              <a:rPr lang="en-US" altLang="ja-JP"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公的施設入所対象</a:t>
            </a:r>
          </a:p>
        </p:txBody>
      </p:sp>
      <p:sp>
        <p:nvSpPr>
          <p:cNvPr id="13" name="円/楕円 13">
            <a:extLst>
              <a:ext uri="{FF2B5EF4-FFF2-40B4-BE49-F238E27FC236}">
                <a16:creationId xmlns:a16="http://schemas.microsoft.com/office/drawing/2014/main" id="{35971DA9-D9B8-8CF0-AD6F-501931C2B00B}"/>
              </a:ext>
            </a:extLst>
          </p:cNvPr>
          <p:cNvSpPr/>
          <p:nvPr/>
        </p:nvSpPr>
        <p:spPr>
          <a:xfrm>
            <a:off x="7789555" y="5604134"/>
            <a:ext cx="1314789" cy="95037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寝たきりや重度の認知症で常に全介助が必要</a:t>
            </a:r>
          </a:p>
        </p:txBody>
      </p:sp>
      <p:sp>
        <p:nvSpPr>
          <p:cNvPr id="15" name="吹き出し: 四角形 14">
            <a:extLst>
              <a:ext uri="{FF2B5EF4-FFF2-40B4-BE49-F238E27FC236}">
                <a16:creationId xmlns:a16="http://schemas.microsoft.com/office/drawing/2014/main" id="{3FFFE403-A7D0-4B04-E9DF-0D72B38646FE}"/>
              </a:ext>
            </a:extLst>
          </p:cNvPr>
          <p:cNvSpPr/>
          <p:nvPr/>
        </p:nvSpPr>
        <p:spPr>
          <a:xfrm>
            <a:off x="7236296" y="939709"/>
            <a:ext cx="1717550" cy="991843"/>
          </a:xfrm>
          <a:prstGeom prst="wedgeRectCallout">
            <a:avLst>
              <a:gd name="adj1" fmla="val -34815"/>
              <a:gd name="adj2" fmla="val 68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所得により</a:t>
            </a:r>
            <a:endParaRPr kumimoji="1" lang="en-US" altLang="ja-JP" sz="1400" b="1" dirty="0">
              <a:latin typeface="Meiryo UI" panose="020B0604030504040204" pitchFamily="50" charset="-128"/>
              <a:ea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割～</a:t>
            </a:r>
            <a:r>
              <a:rPr kumimoji="1" lang="en-US" altLang="ja-JP" sz="1400" b="1" dirty="0">
                <a:latin typeface="Meiryo UI" panose="020B0604030504040204" pitchFamily="50" charset="-128"/>
                <a:ea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rPr>
              <a:t>割負担</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（この表では</a:t>
            </a:r>
            <a:endParaRPr kumimoji="1" lang="en-US" altLang="ja-JP" sz="1400" b="1" dirty="0">
              <a:latin typeface="Meiryo UI" panose="020B0604030504040204" pitchFamily="50" charset="-128"/>
              <a:ea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rPr>
              <a:t>割負担で計算）</a:t>
            </a:r>
          </a:p>
        </p:txBody>
      </p:sp>
      <p:sp>
        <p:nvSpPr>
          <p:cNvPr id="18" name="コンテンツ プレースホルダー 2">
            <a:extLst>
              <a:ext uri="{FF2B5EF4-FFF2-40B4-BE49-F238E27FC236}">
                <a16:creationId xmlns:a16="http://schemas.microsoft.com/office/drawing/2014/main" id="{021330D1-380B-242B-6A5E-ADB7267420D5}"/>
              </a:ext>
            </a:extLst>
          </p:cNvPr>
          <p:cNvSpPr>
            <a:spLocks/>
          </p:cNvSpPr>
          <p:nvPr/>
        </p:nvSpPr>
        <p:spPr bwMode="auto">
          <a:xfrm>
            <a:off x="683568" y="1557611"/>
            <a:ext cx="6480175"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buFont typeface="Wingdings" pitchFamily="2" charset="2"/>
              <a:buNone/>
            </a:pPr>
            <a:r>
              <a:rPr lang="ja-JP" altLang="en-US" sz="2200" dirty="0">
                <a:solidFill>
                  <a:srgbClr val="262626"/>
                </a:solidFill>
                <a:latin typeface="Meiryo UI" panose="020B0604030504040204" pitchFamily="50" charset="-128"/>
              </a:rPr>
              <a:t>■介護保険認定の目安</a:t>
            </a:r>
          </a:p>
        </p:txBody>
      </p:sp>
    </p:spTree>
    <p:extLst>
      <p:ext uri="{BB962C8B-B14F-4D97-AF65-F5344CB8AC3E}">
        <p14:creationId xmlns:p14="http://schemas.microsoft.com/office/powerpoint/2010/main" val="2071544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a:defRPr/>
            </a:pPr>
            <a:fld id="{693889E1-5B28-4BCD-A267-B6602D92AE0C}" type="slidenum">
              <a:rPr lang="en-US" altLang="ja-JP" smtClean="0"/>
              <a:pPr>
                <a:defRPr/>
              </a:pPr>
              <a:t>22</a:t>
            </a:fld>
            <a:endParaRPr lang="en-US" altLang="ja-JP" dirty="0"/>
          </a:p>
        </p:txBody>
      </p:sp>
      <p:sp>
        <p:nvSpPr>
          <p:cNvPr id="59393" name="Rectangle 3"/>
          <p:cNvSpPr>
            <a:spLocks noGrp="1"/>
          </p:cNvSpPr>
          <p:nvPr>
            <p:ph sz="quarter" idx="1"/>
          </p:nvPr>
        </p:nvSpPr>
        <p:spPr>
          <a:xfrm>
            <a:off x="179388" y="1700213"/>
            <a:ext cx="8785225" cy="4968875"/>
          </a:xfrm>
        </p:spPr>
        <p:txBody>
          <a:bodyPr/>
          <a:lstStyle/>
          <a:p>
            <a:pPr marL="0" indent="0">
              <a:lnSpc>
                <a:spcPct val="150000"/>
              </a:lnSpc>
              <a:buFont typeface="Wingdings" pitchFamily="2" charset="2"/>
              <a:buNone/>
            </a:pPr>
            <a:r>
              <a:rPr lang="ja-JP" altLang="en-US" sz="2800" dirty="0">
                <a:latin typeface="Meiryo UI" pitchFamily="50" charset="-128"/>
                <a:ea typeface="Meiryo UI" pitchFamily="50" charset="-128"/>
                <a:cs typeface="Meiryo UI" pitchFamily="50" charset="-128"/>
              </a:rPr>
              <a:t>（２）介護の基礎知識</a:t>
            </a:r>
            <a:endParaRPr lang="en-US" altLang="ja-JP" sz="1800" dirty="0">
              <a:latin typeface="Meiryo UI" pitchFamily="50" charset="-128"/>
              <a:ea typeface="Meiryo UI" pitchFamily="50" charset="-128"/>
              <a:cs typeface="Meiryo UI" pitchFamily="50" charset="-128"/>
            </a:endParaRPr>
          </a:p>
          <a:p>
            <a:pPr marL="271463" indent="-271463">
              <a:lnSpc>
                <a:spcPts val="2900"/>
              </a:lnSpc>
              <a:spcAft>
                <a:spcPts val="1200"/>
              </a:spcAft>
            </a:pPr>
            <a:r>
              <a:rPr lang="ja-JP" altLang="en-US" sz="2000" dirty="0">
                <a:latin typeface="Meiryo UI" pitchFamily="50" charset="-128"/>
                <a:ea typeface="Meiryo UI" pitchFamily="50" charset="-128"/>
                <a:cs typeface="Meiryo UI" pitchFamily="50" charset="-128"/>
              </a:rPr>
              <a:t>介護について分からないことがあれば、</a:t>
            </a:r>
            <a:r>
              <a:rPr lang="ja-JP" altLang="en-US" sz="2000" dirty="0">
                <a:solidFill>
                  <a:srgbClr val="E46C0A"/>
                </a:solidFill>
                <a:latin typeface="Meiryo UI" pitchFamily="50" charset="-128"/>
                <a:ea typeface="Meiryo UI" pitchFamily="50" charset="-128"/>
                <a:cs typeface="Meiryo UI" pitchFamily="50" charset="-128"/>
              </a:rPr>
              <a:t>「地域包括支援センター」</a:t>
            </a:r>
            <a:r>
              <a:rPr lang="ja-JP" altLang="en-US" sz="2000" dirty="0">
                <a:latin typeface="Meiryo UI" pitchFamily="50" charset="-128"/>
                <a:ea typeface="Meiryo UI" pitchFamily="50" charset="-128"/>
                <a:cs typeface="Meiryo UI" pitchFamily="50" charset="-128"/>
              </a:rPr>
              <a:t>に相談すれば、介護の専門家</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保健師、社会福祉士、主任ケアマネジャーなど</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が相談に乗ってくれる。</a:t>
            </a:r>
          </a:p>
          <a:p>
            <a:pPr marL="271463" indent="-271463">
              <a:lnSpc>
                <a:spcPts val="2900"/>
              </a:lnSpc>
              <a:spcAft>
                <a:spcPts val="1200"/>
              </a:spcAft>
            </a:pPr>
            <a:r>
              <a:rPr lang="ja-JP" altLang="en-US" sz="2000" dirty="0">
                <a:latin typeface="Meiryo UI" pitchFamily="50" charset="-128"/>
                <a:ea typeface="Meiryo UI" pitchFamily="50" charset="-128"/>
                <a:cs typeface="Meiryo UI" pitchFamily="50" charset="-128"/>
              </a:rPr>
              <a:t>要介護度が判定された後、施設への入所ではなく在宅介護を希望する場合、ケアマネジャーと相談しながら「どのような介護保険サービスを、いつ、どれだけ利用するか」について介護（介護予防）サービス計画書（ケアプラン）をケアマネジャーに作成してもらい、ケアプランに基づいたサービスを利用することになる。</a:t>
            </a:r>
            <a:endParaRPr lang="en-US" altLang="ja-JP" sz="2000" dirty="0">
              <a:latin typeface="Meiryo UI" pitchFamily="50" charset="-128"/>
              <a:ea typeface="Meiryo UI" pitchFamily="50" charset="-128"/>
              <a:cs typeface="Meiryo UI" pitchFamily="50" charset="-128"/>
            </a:endParaRPr>
          </a:p>
        </p:txBody>
      </p:sp>
      <p:sp>
        <p:nvSpPr>
          <p:cNvPr id="2" name="Rectangle 4">
            <a:extLst>
              <a:ext uri="{FF2B5EF4-FFF2-40B4-BE49-F238E27FC236}">
                <a16:creationId xmlns:a16="http://schemas.microsoft.com/office/drawing/2014/main" id="{8764B884-C3F2-CF72-D2FB-0A1680C21B65}"/>
              </a:ext>
            </a:extLst>
          </p:cNvPr>
          <p:cNvSpPr txBox="1">
            <a:spLocks noChangeArrowheads="1"/>
          </p:cNvSpPr>
          <p:nvPr/>
        </p:nvSpPr>
        <p:spPr>
          <a:xfrm>
            <a:off x="-239487" y="5344864"/>
            <a:ext cx="9622974" cy="866775"/>
          </a:xfrm>
          <a:prstGeom prst="rect">
            <a:avLst/>
          </a:prstGeom>
        </p:spPr>
        <p:txBody>
          <a:bodyPr vert="horz" anchor="ctr">
            <a:noAutofit/>
          </a:bodyPr>
          <a:lstStyle>
            <a:lvl1pPr algn="l" rtl="0" eaLnBrk="1" latinLnBrk="0" hangingPunct="1">
              <a:spcBef>
                <a:spcPct val="0"/>
              </a:spcBef>
              <a:buNone/>
              <a:defRPr kumimoji="1" sz="4400" kern="1200">
                <a:solidFill>
                  <a:schemeClr val="tx2"/>
                </a:solidFill>
                <a:latin typeface="+mj-lt"/>
                <a:ea typeface="+mj-ea"/>
                <a:cs typeface="+mj-cs"/>
              </a:defRPr>
            </a:lvl1pPr>
          </a:lstStyle>
          <a:p>
            <a:pPr algn="ctr" fontAlgn="auto">
              <a:spcAft>
                <a:spcPts val="0"/>
              </a:spcAft>
            </a:pPr>
            <a:r>
              <a:rPr lang="ja-JP" altLang="en-US" sz="2600" b="1" dirty="0">
                <a:latin typeface="Meiryo UI" pitchFamily="50" charset="-128"/>
                <a:ea typeface="Meiryo UI" pitchFamily="50" charset="-128"/>
                <a:cs typeface="Meiryo UI" pitchFamily="50" charset="-128"/>
              </a:rPr>
              <a:t>在宅介護の場合は、ケアマネジャーとの付き合い方が特に大事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223891" y="1365386"/>
            <a:ext cx="8785225" cy="5112296"/>
          </a:xfrm>
        </p:spPr>
        <p:txBody>
          <a:bodyPr anchor="t"/>
          <a:lstStyle/>
          <a:p>
            <a:pPr>
              <a:lnSpc>
                <a:spcPct val="150000"/>
              </a:lnSpc>
              <a:spcBef>
                <a:spcPts val="700"/>
              </a:spcBef>
            </a:pPr>
            <a:r>
              <a:rPr lang="ja-JP" altLang="en-US" sz="2800" dirty="0">
                <a:solidFill>
                  <a:schemeClr val="tx1"/>
                </a:solidFill>
                <a:ea typeface="Meiryo UI" pitchFamily="50" charset="-128"/>
                <a:cs typeface="Meiryo UI" pitchFamily="50" charset="-128"/>
              </a:rPr>
              <a:t>（３）在宅介護の場合の介護保険サービス利用の流れ</a:t>
            </a:r>
          </a:p>
        </p:txBody>
      </p:sp>
      <p:sp>
        <p:nvSpPr>
          <p:cNvPr id="6" name="スライド番号プレースホルダー 5"/>
          <p:cNvSpPr>
            <a:spLocks noGrp="1"/>
          </p:cNvSpPr>
          <p:nvPr>
            <p:ph type="sldNum" sz="quarter" idx="12"/>
          </p:nvPr>
        </p:nvSpPr>
        <p:spPr/>
        <p:txBody>
          <a:bodyPr>
            <a:normAutofit/>
          </a:bodyPr>
          <a:lstStyle/>
          <a:p>
            <a:pPr>
              <a:defRPr/>
            </a:pPr>
            <a:fld id="{C81A9C9A-8552-4B8C-A812-7FF6B44D1F64}" type="slidenum">
              <a:rPr lang="en-US" altLang="ja-JP" smtClean="0"/>
              <a:pPr>
                <a:defRPr/>
              </a:pPr>
              <a:t>23</a:t>
            </a:fld>
            <a:endParaRPr lang="en-US" altLang="ja-JP" dirty="0"/>
          </a:p>
        </p:txBody>
      </p:sp>
      <p:pic>
        <p:nvPicPr>
          <p:cNvPr id="7" name="図 6">
            <a:extLst>
              <a:ext uri="{FF2B5EF4-FFF2-40B4-BE49-F238E27FC236}">
                <a16:creationId xmlns:a16="http://schemas.microsoft.com/office/drawing/2014/main" id="{183B9C1E-9639-8D93-5A5F-98C49BDC61D3}"/>
              </a:ext>
            </a:extLst>
          </p:cNvPr>
          <p:cNvPicPr>
            <a:picLocks noChangeAspect="1"/>
          </p:cNvPicPr>
          <p:nvPr/>
        </p:nvPicPr>
        <p:blipFill>
          <a:blip r:embed="rId3"/>
          <a:stretch>
            <a:fillRect/>
          </a:stretch>
        </p:blipFill>
        <p:spPr>
          <a:xfrm>
            <a:off x="1299706" y="2609992"/>
            <a:ext cx="6544588" cy="3867690"/>
          </a:xfrm>
          <a:prstGeom prst="rect">
            <a:avLst/>
          </a:prstGeom>
        </p:spPr>
      </p:pic>
      <p:sp>
        <p:nvSpPr>
          <p:cNvPr id="10" name="テキスト ボックス 9">
            <a:extLst>
              <a:ext uri="{FF2B5EF4-FFF2-40B4-BE49-F238E27FC236}">
                <a16:creationId xmlns:a16="http://schemas.microsoft.com/office/drawing/2014/main" id="{E7F0FED8-4BB8-946F-3E36-28D1701440CA}"/>
              </a:ext>
            </a:extLst>
          </p:cNvPr>
          <p:cNvSpPr txBox="1"/>
          <p:nvPr/>
        </p:nvSpPr>
        <p:spPr>
          <a:xfrm>
            <a:off x="1037950" y="1988840"/>
            <a:ext cx="7206457" cy="523220"/>
          </a:xfrm>
          <a:prstGeom prst="rect">
            <a:avLst/>
          </a:prstGeom>
          <a:noFill/>
        </p:spPr>
        <p:txBody>
          <a:bodyPr wrap="square">
            <a:spAutoFit/>
          </a:bodyPr>
          <a:lstStyle/>
          <a:p>
            <a:r>
              <a:rPr lang="ja-JP" altLang="en-US" sz="1400" dirty="0"/>
              <a:t>　　要介護認定を受けるには市区町村の担当窓口に申請しますが、地域包括支援センター等で申請代行も行っています。具体的な利用の流れは下記の図を参考にしてください。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179388" y="188640"/>
            <a:ext cx="8785225" cy="1077218"/>
          </a:xfrm>
        </p:spPr>
        <p:txBody>
          <a:bodyPr>
            <a:normAutofit/>
          </a:bodyPr>
          <a:lstStyle/>
          <a:p>
            <a:pPr algn="ctr"/>
            <a:r>
              <a:rPr lang="ja-JP" altLang="en-US" sz="3200" dirty="0">
                <a:solidFill>
                  <a:schemeClr val="tx1"/>
                </a:solidFill>
                <a:latin typeface="Meiryo UI" pitchFamily="50" charset="-128"/>
                <a:ea typeface="Meiryo UI" pitchFamily="50" charset="-128"/>
                <a:cs typeface="Meiryo UI" pitchFamily="50" charset="-128"/>
              </a:rPr>
              <a:t>３．ケアマネジャーを信頼し、「何でも相談する」 </a:t>
            </a:r>
            <a:br>
              <a:rPr lang="ja-JP" altLang="en-US" sz="3200" dirty="0">
                <a:solidFill>
                  <a:schemeClr val="tx1"/>
                </a:solidFill>
                <a:latin typeface="Meiryo UI" pitchFamily="50" charset="-128"/>
                <a:ea typeface="Meiryo UI" pitchFamily="50" charset="-128"/>
                <a:cs typeface="Meiryo UI" pitchFamily="50" charset="-128"/>
              </a:rPr>
            </a:br>
            <a:endParaRPr lang="ja-JP" altLang="en-US" sz="3200" dirty="0">
              <a:solidFill>
                <a:schemeClr val="tx1"/>
              </a:solidFill>
              <a:ea typeface="Meiryo UI" pitchFamily="50" charset="-128"/>
              <a:cs typeface="Meiryo UI" pitchFamily="50" charset="-128"/>
            </a:endParaRPr>
          </a:p>
        </p:txBody>
      </p:sp>
      <p:sp>
        <p:nvSpPr>
          <p:cNvPr id="6" name="スライド番号プレースホルダー 5"/>
          <p:cNvSpPr>
            <a:spLocks noGrp="1"/>
          </p:cNvSpPr>
          <p:nvPr>
            <p:ph type="sldNum" sz="quarter" idx="12"/>
          </p:nvPr>
        </p:nvSpPr>
        <p:spPr/>
        <p:txBody>
          <a:bodyPr>
            <a:normAutofit/>
          </a:bodyPr>
          <a:lstStyle/>
          <a:p>
            <a:pPr>
              <a:defRPr/>
            </a:pPr>
            <a:fld id="{3E5ECEFE-8610-4751-8A9A-20F392D7F992}" type="slidenum">
              <a:rPr lang="en-US" altLang="ja-JP" smtClean="0"/>
              <a:pPr>
                <a:defRPr/>
              </a:pPr>
              <a:t>24</a:t>
            </a:fld>
            <a:endParaRPr lang="en-US" altLang="ja-JP" dirty="0"/>
          </a:p>
        </p:txBody>
      </p:sp>
      <p:sp>
        <p:nvSpPr>
          <p:cNvPr id="56322" name="Rectangle 3"/>
          <p:cNvSpPr>
            <a:spLocks noGrp="1"/>
          </p:cNvSpPr>
          <p:nvPr>
            <p:ph sz="quarter" idx="1"/>
          </p:nvPr>
        </p:nvSpPr>
        <p:spPr>
          <a:xfrm>
            <a:off x="107504" y="1700213"/>
            <a:ext cx="8964612" cy="4968875"/>
          </a:xfrm>
        </p:spPr>
        <p:txBody>
          <a:bodyPr/>
          <a:lstStyle/>
          <a:p>
            <a:pPr>
              <a:lnSpc>
                <a:spcPct val="150000"/>
              </a:lnSpc>
              <a:buFont typeface="Wingdings" pitchFamily="2" charset="2"/>
              <a:buNone/>
            </a:pPr>
            <a:r>
              <a:rPr lang="ja-JP" altLang="en-US" sz="2800" b="1" dirty="0">
                <a:latin typeface="Meiryo UI" pitchFamily="50" charset="-128"/>
                <a:ea typeface="Meiryo UI" pitchFamily="50" charset="-128"/>
                <a:cs typeface="Meiryo UI" pitchFamily="50" charset="-128"/>
              </a:rPr>
              <a:t>要点</a:t>
            </a:r>
            <a:endParaRPr lang="en-US" altLang="ja-JP" sz="2800" b="1"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anose="020B0604030504040204" pitchFamily="50" charset="-128"/>
                <a:ea typeface="Meiryo UI" panose="020B0604030504040204" pitchFamily="50" charset="-128"/>
                <a:sym typeface="Meiryo UI" panose="020B0604030504040204" pitchFamily="50" charset="-128"/>
              </a:rPr>
              <a:t>あなた（介護者）自身の介護に対する考え方や仕事と生活の状況をケアマネジャーに伝え、適切なケアプランを作成する。</a:t>
            </a:r>
            <a:endParaRPr lang="en-US" altLang="ja-JP" sz="2400"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状況が変化したらケアマネジャーに相談してケアプランの見直しをする。</a:t>
            </a:r>
          </a:p>
          <a:p>
            <a:pPr>
              <a:lnSpc>
                <a:spcPts val="2900"/>
              </a:lnSpc>
              <a:spcAft>
                <a:spcPts val="1200"/>
              </a:spcAft>
            </a:pPr>
            <a:r>
              <a:rPr lang="ja-JP" altLang="en-US" sz="2400" dirty="0">
                <a:latin typeface="Meiryo UI" pitchFamily="50" charset="-128"/>
                <a:ea typeface="Meiryo UI" pitchFamily="50" charset="-128"/>
                <a:cs typeface="Meiryo UI" pitchFamily="50" charset="-128"/>
              </a:rPr>
              <a:t>ケアマネジャーとの信頼関係を築くことが重要。</a:t>
            </a:r>
            <a:endParaRPr lang="en-US" altLang="ja-JP" sz="2400"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制度上、ケアマネジャーを変更することも可能。市区町村や地域包括支援センターに相談を。</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normAutofit/>
          </a:bodyPr>
          <a:lstStyle/>
          <a:p>
            <a:pPr>
              <a:defRPr/>
            </a:pPr>
            <a:fld id="{A283C074-381D-4709-9129-8AC163852AF8}" type="slidenum">
              <a:rPr lang="en-US" altLang="ja-JP" smtClean="0"/>
              <a:pPr>
                <a:defRPr/>
              </a:pPr>
              <a:t>25</a:t>
            </a:fld>
            <a:endParaRPr lang="en-US" altLang="ja-JP" dirty="0"/>
          </a:p>
        </p:txBody>
      </p:sp>
      <p:sp>
        <p:nvSpPr>
          <p:cNvPr id="6" name="コンテンツ プレースホルダ 3"/>
          <p:cNvSpPr>
            <a:spLocks noGrp="1"/>
          </p:cNvSpPr>
          <p:nvPr>
            <p:ph sz="quarter" idx="1"/>
          </p:nvPr>
        </p:nvSpPr>
        <p:spPr>
          <a:xfrm>
            <a:off x="179388" y="1700213"/>
            <a:ext cx="8785225" cy="4968875"/>
          </a:xfrm>
        </p:spPr>
        <p:txBody>
          <a:bodyPr/>
          <a:lstStyle/>
          <a:p>
            <a:pPr eaLnBrk="1" hangingPunct="1">
              <a:lnSpc>
                <a:spcPct val="150000"/>
              </a:lnSpc>
              <a:buFont typeface="Wingdings" pitchFamily="2" charset="2"/>
              <a:buNone/>
            </a:pPr>
            <a:r>
              <a:rPr lang="ja-JP" altLang="en-US" sz="2800" dirty="0">
                <a:latin typeface="Meiryo UI" pitchFamily="50" charset="-128"/>
                <a:ea typeface="Meiryo UI" pitchFamily="50" charset="-128"/>
                <a:cs typeface="Meiryo UI" pitchFamily="50" charset="-128"/>
              </a:rPr>
              <a:t>（１）ケアマネジャーとは</a:t>
            </a:r>
            <a:endParaRPr lang="ja-JP" altLang="en-US" sz="1800" dirty="0">
              <a:latin typeface="Meiryo UI" pitchFamily="50" charset="-128"/>
              <a:ea typeface="Meiryo UI" pitchFamily="50" charset="-128"/>
              <a:cs typeface="Meiryo UI" pitchFamily="50" charset="-128"/>
            </a:endParaRPr>
          </a:p>
          <a:p>
            <a:pPr eaLnBrk="1" hangingPunct="1">
              <a:lnSpc>
                <a:spcPts val="2800"/>
              </a:lnSpc>
              <a:spcAft>
                <a:spcPts val="1200"/>
              </a:spcAft>
            </a:pPr>
            <a:r>
              <a:rPr lang="ja-JP" altLang="en-US" sz="2000" dirty="0">
                <a:latin typeface="Meiryo UI" pitchFamily="50" charset="-128"/>
                <a:ea typeface="Meiryo UI" pitchFamily="50" charset="-128"/>
                <a:cs typeface="Meiryo UI" pitchFamily="50" charset="-128"/>
              </a:rPr>
              <a:t>ケアマネジャーとは（介護支援専門員）</a:t>
            </a:r>
            <a:br>
              <a:rPr lang="en-US" altLang="ja-JP" sz="1800" dirty="0">
                <a:latin typeface="Meiryo UI" pitchFamily="50" charset="-128"/>
                <a:ea typeface="Meiryo UI" pitchFamily="50" charset="-128"/>
                <a:cs typeface="Meiryo UI" pitchFamily="50" charset="-128"/>
              </a:rPr>
            </a:br>
            <a:r>
              <a:rPr lang="ja-JP" altLang="en-US" sz="2000" dirty="0">
                <a:latin typeface="Meiryo UI" pitchFamily="50" charset="-128"/>
                <a:ea typeface="Meiryo UI" pitchFamily="50" charset="-128"/>
                <a:cs typeface="Meiryo UI" pitchFamily="50" charset="-128"/>
              </a:rPr>
              <a:t>●保健・医療・福祉関係の国家資格者などで、</a:t>
            </a:r>
            <a:br>
              <a:rPr lang="en-US" altLang="ja-JP" sz="2000" dirty="0">
                <a:latin typeface="Meiryo UI" pitchFamily="50" charset="-128"/>
                <a:ea typeface="Meiryo UI" pitchFamily="50" charset="-128"/>
                <a:cs typeface="Meiryo UI" pitchFamily="50" charset="-128"/>
              </a:rPr>
            </a:br>
            <a:r>
              <a:rPr lang="ja-JP" altLang="en-US" sz="2000" dirty="0">
                <a:latin typeface="Meiryo UI" pitchFamily="50" charset="-128"/>
                <a:ea typeface="Meiryo UI" pitchFamily="50" charset="-128"/>
                <a:cs typeface="Meiryo UI" pitchFamily="50" charset="-128"/>
              </a:rPr>
              <a:t>   ５年以上の実務経験があり、かつ、ケアマネジャー試験に合格した人</a:t>
            </a:r>
            <a:br>
              <a:rPr lang="ja-JP" altLang="en-US" sz="2000" dirty="0">
                <a:latin typeface="Meiryo UI" pitchFamily="50" charset="-128"/>
                <a:ea typeface="Meiryo UI" pitchFamily="50" charset="-128"/>
                <a:cs typeface="Meiryo UI" pitchFamily="50" charset="-128"/>
              </a:rPr>
            </a:br>
            <a:r>
              <a:rPr lang="ja-JP" altLang="en-US" sz="2000" dirty="0">
                <a:latin typeface="Meiryo UI" pitchFamily="50" charset="-128"/>
                <a:ea typeface="Meiryo UI" pitchFamily="50" charset="-128"/>
                <a:cs typeface="Meiryo UI" pitchFamily="50" charset="-128"/>
              </a:rPr>
              <a:t>●介護サービス等のコーディネーター</a:t>
            </a:r>
            <a:br>
              <a:rPr lang="ja-JP" altLang="en-US" sz="2000" dirty="0">
                <a:latin typeface="Meiryo UI" pitchFamily="50" charset="-128"/>
                <a:ea typeface="Meiryo UI" pitchFamily="50" charset="-128"/>
                <a:cs typeface="Meiryo UI" pitchFamily="50" charset="-128"/>
              </a:rPr>
            </a:br>
            <a:r>
              <a:rPr lang="ja-JP" altLang="en-US" sz="2000" dirty="0">
                <a:latin typeface="Meiryo UI" pitchFamily="50" charset="-128"/>
                <a:ea typeface="Meiryo UI" pitchFamily="50" charset="-128"/>
                <a:cs typeface="Meiryo UI" pitchFamily="50" charset="-128"/>
              </a:rPr>
              <a:t>●事情に応じて、担当のケアマネジャーを変更することは可能</a:t>
            </a:r>
            <a:endParaRPr lang="en-US" altLang="ja-JP" sz="2000" dirty="0">
              <a:latin typeface="Meiryo UI" pitchFamily="50" charset="-128"/>
              <a:ea typeface="Meiryo UI" pitchFamily="50" charset="-128"/>
              <a:cs typeface="Meiryo UI" pitchFamily="50" charset="-128"/>
            </a:endParaRPr>
          </a:p>
          <a:p>
            <a:pPr>
              <a:lnSpc>
                <a:spcPts val="2800"/>
              </a:lnSpc>
              <a:spcAft>
                <a:spcPts val="1200"/>
              </a:spcAft>
            </a:pPr>
            <a:r>
              <a:rPr lang="ja-JP" altLang="en-US" sz="2000" dirty="0">
                <a:latin typeface="Meiryo UI" pitchFamily="50" charset="-128"/>
                <a:ea typeface="Meiryo UI" pitchFamily="50" charset="-128"/>
                <a:cs typeface="Meiryo UI" pitchFamily="50" charset="-128"/>
              </a:rPr>
              <a:t>ケアマネジメント</a:t>
            </a:r>
            <a:br>
              <a:rPr lang="en-US" altLang="ja-JP" sz="1800" dirty="0">
                <a:latin typeface="Meiryo UI" pitchFamily="50" charset="-128"/>
                <a:ea typeface="Meiryo UI" pitchFamily="50" charset="-128"/>
                <a:cs typeface="Meiryo UI" pitchFamily="50" charset="-128"/>
              </a:rPr>
            </a:br>
            <a:r>
              <a:rPr lang="ja-JP" altLang="en-US" sz="2000" dirty="0">
                <a:ea typeface="Meiryo UI" pitchFamily="50" charset="-128"/>
                <a:cs typeface="Meiryo UI" pitchFamily="50" charset="-128"/>
              </a:rPr>
              <a:t>ケアマネジャーが高齢者や家族のニーズを把握し、介護サービスを効果的に受けられるよう利用者の同意を得て計画（ケアプラン）を立て、サービス事業者や市区町村との連絡調整を行う。ケアプランに基づきサービスを提供した後の利用者の状況や環境の変化などの評価と、評価を踏まえた計画の見直しを行う。</a:t>
            </a:r>
            <a:r>
              <a:rPr lang="ja-JP" altLang="en-US" sz="1800" dirty="0">
                <a:latin typeface="Meiryo UI" pitchFamily="50" charset="-128"/>
                <a:ea typeface="Meiryo UI" pitchFamily="50" charset="-128"/>
                <a:cs typeface="Meiryo UI" pitchFamily="50" charset="-128"/>
              </a:rPr>
              <a:t>　</a:t>
            </a:r>
            <a:endParaRPr lang="ja-JP" altLang="en-US" sz="2000" dirty="0">
              <a:latin typeface="Meiryo UI" pitchFamily="50" charset="-128"/>
              <a:ea typeface="Meiryo UI" pitchFamily="50" charset="-128"/>
              <a:cs typeface="Meiryo UI"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normAutofit/>
          </a:bodyPr>
          <a:lstStyle/>
          <a:p>
            <a:pPr>
              <a:defRPr/>
            </a:pPr>
            <a:fld id="{EAF26C75-5315-44ED-B253-1488EF8B82CF}" type="slidenum">
              <a:rPr lang="en-US" altLang="ja-JP" smtClean="0"/>
              <a:pPr>
                <a:defRPr/>
              </a:pPr>
              <a:t>26</a:t>
            </a:fld>
            <a:endParaRPr lang="en-US" altLang="ja-JP" dirty="0"/>
          </a:p>
        </p:txBody>
      </p:sp>
      <p:sp>
        <p:nvSpPr>
          <p:cNvPr id="60417" name="コンテンツ プレースホルダ 3"/>
          <p:cNvSpPr>
            <a:spLocks noGrp="1"/>
          </p:cNvSpPr>
          <p:nvPr>
            <p:ph sz="quarter" idx="1"/>
          </p:nvPr>
        </p:nvSpPr>
        <p:spPr>
          <a:xfrm>
            <a:off x="179388" y="1700213"/>
            <a:ext cx="8785225" cy="4968875"/>
          </a:xfrm>
        </p:spPr>
        <p:txBody>
          <a:bodyPr/>
          <a:lstStyle/>
          <a:p>
            <a:pPr eaLnBrk="1" hangingPunct="1">
              <a:lnSpc>
                <a:spcPct val="150000"/>
              </a:lnSpc>
              <a:buFont typeface="Wingdings" pitchFamily="2" charset="2"/>
              <a:buNone/>
            </a:pPr>
            <a:r>
              <a:rPr lang="ja-JP" altLang="en-US" sz="2800" dirty="0">
                <a:latin typeface="Meiryo UI" pitchFamily="50" charset="-128"/>
                <a:ea typeface="Meiryo UI" pitchFamily="50" charset="-128"/>
                <a:cs typeface="Meiryo UI" pitchFamily="50" charset="-128"/>
              </a:rPr>
              <a:t>（２）ケアマネジャーに伝えるべきこと</a:t>
            </a:r>
            <a:endParaRPr lang="en-US" altLang="ja-JP" sz="2800" dirty="0">
              <a:latin typeface="Meiryo UI" pitchFamily="50" charset="-128"/>
              <a:ea typeface="Meiryo UI" pitchFamily="50" charset="-128"/>
              <a:cs typeface="Meiryo UI" pitchFamily="50" charset="-128"/>
            </a:endParaRPr>
          </a:p>
          <a:p>
            <a:pPr>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介護が必要な人について</a:t>
            </a: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marL="0" indent="0">
              <a:buNone/>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　　・健康状態や介護に対する考え方（自宅で最期までか、施設へ入居するかなど）</a:t>
            </a: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marL="0" indent="0">
              <a:buNone/>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　　・生活のこと（生活パターン、経済状況、交友関係、趣味・嗜好、悩み等）</a:t>
            </a: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あなた（介護者）自身について</a:t>
            </a:r>
          </a:p>
          <a:p>
            <a:pPr marL="0" indent="0">
              <a:spcBef>
                <a:spcPts val="0"/>
              </a:spcBef>
              <a:buNone/>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　　・介護に対する考え方や状況</a:t>
            </a: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marL="0" indent="0">
              <a:buNone/>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　（介護経験の有無、介護を担える範囲、介護分担者の有無、介護サービスの利用　　　</a:t>
            </a:r>
            <a:br>
              <a:rPr lang="en-US" altLang="ja-JP" sz="2000" dirty="0">
                <a:latin typeface="Meiryo UI" panose="020B0604030504040204" pitchFamily="50" charset="-128"/>
                <a:ea typeface="Meiryo UI" panose="020B0604030504040204" pitchFamily="50" charset="-128"/>
                <a:sym typeface="Meiryo UI" panose="020B0604030504040204" pitchFamily="50" charset="-128"/>
              </a:rPr>
            </a:br>
            <a:r>
              <a:rPr lang="ja-JP" altLang="en-US" sz="2000" dirty="0">
                <a:latin typeface="Meiryo UI" panose="020B0604030504040204" pitchFamily="50" charset="-128"/>
                <a:ea typeface="Meiryo UI" panose="020B0604030504040204" pitchFamily="50" charset="-128"/>
                <a:sym typeface="Meiryo UI" panose="020B0604030504040204" pitchFamily="50" charset="-128"/>
              </a:rPr>
              <a:t>　　 意向等）</a:t>
            </a: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marL="0" indent="0">
              <a:buNone/>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　　・仕事や生活のこと</a:t>
            </a: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marL="0" indent="0">
              <a:buNone/>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　（健康状態、仕事内容、勤務時間、残業の有無、出張の頻度、転勤の有無、</a:t>
            </a: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marL="0" indent="0">
              <a:buNone/>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　 　会社や同僚の理解や協力関係）</a:t>
            </a: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buClr>
                <a:srgbClr val="C0504D"/>
              </a:buClr>
              <a:defRPr/>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勤務先の介護休業など両立支援制度の内容</a:t>
            </a:r>
          </a:p>
          <a:p>
            <a:pPr lvl="0">
              <a:spcAft>
                <a:spcPts val="600"/>
              </a:spcAft>
              <a:buClr>
                <a:srgbClr val="C0504D"/>
              </a:buClr>
              <a:defRPr/>
            </a:pPr>
            <a:endParaRPr lang="ja-JP" altLang="en-US" sz="2000" dirty="0">
              <a:latin typeface="Meiryo UI" panose="020B0604030504040204" pitchFamily="50" charset="-128"/>
              <a:ea typeface="Meiryo UI" panose="020B0604030504040204" pitchFamily="50" charset="-128"/>
              <a:sym typeface="Meiryo UI" panose="020B0604030504040204" pitchFamily="50" charset="-128"/>
            </a:endParaRPr>
          </a:p>
          <a:p>
            <a:pPr marL="0" indent="0">
              <a:buNone/>
              <a:defRPr/>
            </a:pPr>
            <a:endParaRPr lang="en-US" altLang="ja-JP" sz="2000" dirty="0">
              <a:latin typeface="Meiryo UI" panose="020B0604030504040204" pitchFamily="50" charset="-128"/>
              <a:ea typeface="Meiryo UI" panose="020B0604030504040204" pitchFamily="50" charset="-128"/>
              <a:sym typeface="Meiryo UI" panose="020B0604030504040204" pitchFamily="50" charset="-128"/>
            </a:endParaRPr>
          </a:p>
          <a:p>
            <a:pPr eaLnBrk="1" hangingPunct="1">
              <a:lnSpc>
                <a:spcPct val="90000"/>
              </a:lnSpc>
            </a:pPr>
            <a:endParaRPr lang="ja-JP" altLang="en-US" dirty="0">
              <a:latin typeface="Meiryo UI" pitchFamily="50" charset="-128"/>
              <a:ea typeface="Meiryo UI" pitchFamily="50" charset="-128"/>
              <a:cs typeface="Meiryo UI"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normAutofit/>
          </a:bodyPr>
          <a:lstStyle/>
          <a:p>
            <a:pPr>
              <a:defRPr/>
            </a:pPr>
            <a:fld id="{EAF26C75-5315-44ED-B253-1488EF8B82CF}" type="slidenum">
              <a:rPr lang="en-US" altLang="ja-JP" smtClean="0"/>
              <a:pPr>
                <a:defRPr/>
              </a:pPr>
              <a:t>27</a:t>
            </a:fld>
            <a:endParaRPr lang="en-US" altLang="ja-JP" dirty="0"/>
          </a:p>
        </p:txBody>
      </p:sp>
      <p:sp>
        <p:nvSpPr>
          <p:cNvPr id="4" name="コンテンツ プレースホルダー 2">
            <a:extLst>
              <a:ext uri="{FF2B5EF4-FFF2-40B4-BE49-F238E27FC236}">
                <a16:creationId xmlns:a16="http://schemas.microsoft.com/office/drawing/2014/main" id="{6F717894-951C-2B08-0791-021DD11E8C99}"/>
              </a:ext>
            </a:extLst>
          </p:cNvPr>
          <p:cNvSpPr>
            <a:spLocks/>
          </p:cNvSpPr>
          <p:nvPr/>
        </p:nvSpPr>
        <p:spPr bwMode="auto">
          <a:xfrm>
            <a:off x="683568" y="1557611"/>
            <a:ext cx="7776864"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buFont typeface="Wingdings" pitchFamily="2" charset="2"/>
              <a:buNone/>
            </a:pPr>
            <a:r>
              <a:rPr lang="ja-JP" altLang="en-US" sz="2200" dirty="0">
                <a:solidFill>
                  <a:srgbClr val="262626"/>
                </a:solidFill>
                <a:latin typeface="Meiryo UI" pitchFamily="50" charset="-128"/>
              </a:rPr>
              <a:t>■「ケアマネジャーに相談する際に確認しておくべきこと」チェックリスト</a:t>
            </a:r>
          </a:p>
          <a:p>
            <a:pPr marL="228600" indent="-228600" eaLnBrk="0" hangingPunct="0">
              <a:spcBef>
                <a:spcPts val="700"/>
              </a:spcBef>
              <a:buClr>
                <a:schemeClr val="accent2"/>
              </a:buClr>
              <a:buSzPct val="60000"/>
              <a:buFont typeface="Wingdings" pitchFamily="2" charset="2"/>
              <a:buNone/>
            </a:pPr>
            <a:endParaRPr lang="ja-JP" altLang="en-US" sz="2200" dirty="0">
              <a:solidFill>
                <a:srgbClr val="262626"/>
              </a:solidFill>
              <a:latin typeface="Meiryo UI" pitchFamily="50" charset="-128"/>
            </a:endParaRPr>
          </a:p>
        </p:txBody>
      </p:sp>
      <p:sp>
        <p:nvSpPr>
          <p:cNvPr id="6" name="テキスト ボックス 5">
            <a:extLst>
              <a:ext uri="{FF2B5EF4-FFF2-40B4-BE49-F238E27FC236}">
                <a16:creationId xmlns:a16="http://schemas.microsoft.com/office/drawing/2014/main" id="{68D89988-5BDF-ED6C-F907-C734BE7991F8}"/>
              </a:ext>
            </a:extLst>
          </p:cNvPr>
          <p:cNvSpPr txBox="1"/>
          <p:nvPr/>
        </p:nvSpPr>
        <p:spPr>
          <a:xfrm>
            <a:off x="754843" y="2008317"/>
            <a:ext cx="8281654" cy="338554"/>
          </a:xfrm>
          <a:prstGeom prst="rect">
            <a:avLst/>
          </a:prstGeom>
          <a:noFill/>
        </p:spPr>
        <p:txBody>
          <a:bodyPr wrap="square">
            <a:spAutoFit/>
          </a:bodyPr>
          <a:lstStyle/>
          <a:p>
            <a:pPr>
              <a:defRPr/>
            </a:pPr>
            <a:r>
              <a:rPr lang="ja-JP" altLang="en-US" sz="1600" dirty="0">
                <a:solidFill>
                  <a:schemeClr val="tx1"/>
                </a:solidFill>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「介護支援プラン策定マニュアル」厚生労働省 </a:t>
            </a:r>
            <a:r>
              <a:rPr lang="en-US" altLang="ja-JP" sz="1600" dirty="0">
                <a:solidFill>
                  <a:schemeClr val="tx1"/>
                </a:solidFill>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(mhlw.go.jp)</a:t>
            </a:r>
            <a:r>
              <a:rPr lang="ja-JP" altLang="en-US" sz="1600" u="sng"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から抜粋</a:t>
            </a:r>
            <a:endParaRPr kumimoji="1" lang="ja-JP" altLang="en-US" sz="1600" u="sng"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pic>
        <p:nvPicPr>
          <p:cNvPr id="11" name="図 10">
            <a:extLst>
              <a:ext uri="{FF2B5EF4-FFF2-40B4-BE49-F238E27FC236}">
                <a16:creationId xmlns:a16="http://schemas.microsoft.com/office/drawing/2014/main" id="{E72963EA-A164-DA85-0C11-66B59A02949E}"/>
              </a:ext>
            </a:extLst>
          </p:cNvPr>
          <p:cNvPicPr>
            <a:picLocks noChangeAspect="1"/>
          </p:cNvPicPr>
          <p:nvPr/>
        </p:nvPicPr>
        <p:blipFill>
          <a:blip r:embed="rId4"/>
          <a:stretch>
            <a:fillRect/>
          </a:stretch>
        </p:blipFill>
        <p:spPr>
          <a:xfrm>
            <a:off x="1403648" y="2422177"/>
            <a:ext cx="2898088" cy="4060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図 2">
            <a:extLst>
              <a:ext uri="{FF2B5EF4-FFF2-40B4-BE49-F238E27FC236}">
                <a16:creationId xmlns:a16="http://schemas.microsoft.com/office/drawing/2014/main" id="{271A0E2D-4FA9-D139-ECDE-9D11B0E998E1}"/>
              </a:ext>
            </a:extLst>
          </p:cNvPr>
          <p:cNvPicPr>
            <a:picLocks noChangeAspect="1"/>
          </p:cNvPicPr>
          <p:nvPr/>
        </p:nvPicPr>
        <p:blipFill>
          <a:blip r:embed="rId5"/>
          <a:stretch>
            <a:fillRect/>
          </a:stretch>
        </p:blipFill>
        <p:spPr>
          <a:xfrm>
            <a:off x="4842266" y="2418706"/>
            <a:ext cx="3114110" cy="4093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128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179388" y="545813"/>
            <a:ext cx="8785225" cy="584775"/>
          </a:xfrm>
        </p:spPr>
        <p:txBody>
          <a:bodyPr>
            <a:normAutofit fontScale="90000"/>
          </a:bodyPr>
          <a:lstStyle/>
          <a:p>
            <a:pPr algn="ctr"/>
            <a:r>
              <a:rPr lang="ja-JP" altLang="en-US" sz="3600" dirty="0">
                <a:solidFill>
                  <a:schemeClr val="tx1"/>
                </a:solidFill>
                <a:ea typeface="Meiryo UI" pitchFamily="50" charset="-128"/>
                <a:cs typeface="Meiryo UI" pitchFamily="50" charset="-128"/>
              </a:rPr>
              <a:t>４．日ごろから「家族や要介護者宅の近所の方々等と良好な関係」を築く</a:t>
            </a:r>
            <a:br>
              <a:rPr lang="ja-JP" altLang="en-US" sz="3200" dirty="0">
                <a:solidFill>
                  <a:schemeClr val="tx1"/>
                </a:solidFill>
                <a:latin typeface="Meiryo UI" pitchFamily="50" charset="-128"/>
                <a:ea typeface="Meiryo UI" pitchFamily="50" charset="-128"/>
                <a:cs typeface="Meiryo UI" pitchFamily="50" charset="-128"/>
              </a:rPr>
            </a:br>
            <a:endParaRPr lang="ja-JP" altLang="en-US" sz="3200" dirty="0">
              <a:solidFill>
                <a:schemeClr val="tx1"/>
              </a:solidFill>
              <a:latin typeface="Meiryo UI" pitchFamily="50" charset="-128"/>
              <a:ea typeface="Meiryo UI" pitchFamily="50" charset="-128"/>
              <a:cs typeface="Meiryo UI" pitchFamily="50" charset="-128"/>
            </a:endParaRPr>
          </a:p>
        </p:txBody>
      </p:sp>
      <p:sp>
        <p:nvSpPr>
          <p:cNvPr id="6" name="スライド番号プレースホルダー 5"/>
          <p:cNvSpPr>
            <a:spLocks noGrp="1"/>
          </p:cNvSpPr>
          <p:nvPr>
            <p:ph type="sldNum" sz="quarter" idx="12"/>
          </p:nvPr>
        </p:nvSpPr>
        <p:spPr/>
        <p:txBody>
          <a:bodyPr>
            <a:normAutofit/>
          </a:bodyPr>
          <a:lstStyle/>
          <a:p>
            <a:pPr>
              <a:defRPr/>
            </a:pPr>
            <a:fld id="{F1BD037C-BE88-4C0D-AC4A-B0B38BCEA4B4}" type="slidenum">
              <a:rPr lang="en-US" altLang="ja-JP" smtClean="0"/>
              <a:pPr>
                <a:defRPr/>
              </a:pPr>
              <a:t>28</a:t>
            </a:fld>
            <a:endParaRPr lang="en-US" altLang="ja-JP" dirty="0"/>
          </a:p>
        </p:txBody>
      </p:sp>
      <p:sp>
        <p:nvSpPr>
          <p:cNvPr id="62466" name="Rectangle 3"/>
          <p:cNvSpPr>
            <a:spLocks noGrp="1"/>
          </p:cNvSpPr>
          <p:nvPr>
            <p:ph sz="quarter" idx="1"/>
          </p:nvPr>
        </p:nvSpPr>
        <p:spPr>
          <a:xfrm>
            <a:off x="177800" y="1700213"/>
            <a:ext cx="8786813" cy="4968875"/>
          </a:xfrm>
        </p:spPr>
        <p:txBody>
          <a:bodyPr/>
          <a:lstStyle/>
          <a:p>
            <a:pPr>
              <a:lnSpc>
                <a:spcPct val="150000"/>
              </a:lnSpc>
              <a:buFont typeface="Wingdings" pitchFamily="2" charset="2"/>
              <a:buNone/>
            </a:pPr>
            <a:r>
              <a:rPr lang="ja-JP" altLang="en-US" sz="2800" b="1" dirty="0">
                <a:latin typeface="Meiryo UI" pitchFamily="50" charset="-128"/>
                <a:ea typeface="Meiryo UI" pitchFamily="50" charset="-128"/>
                <a:cs typeface="Meiryo UI" pitchFamily="50" charset="-128"/>
              </a:rPr>
              <a:t>要点</a:t>
            </a:r>
            <a:endParaRPr lang="en-US" altLang="ja-JP" sz="2800" b="1"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介護はいつ始まるか分からないため、父母が元気なうちから話し合っておくことが重要。</a:t>
            </a:r>
            <a:endParaRPr lang="en-US" altLang="ja-JP" sz="2400"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介護費用は基本的には親が負担するもの。親の経済状況と終末期の希望を把握しておくこと。</a:t>
            </a:r>
            <a:endParaRPr lang="en-US" altLang="ja-JP" sz="2400" dirty="0">
              <a:latin typeface="Meiryo UI" pitchFamily="50" charset="-128"/>
              <a:ea typeface="Meiryo UI" pitchFamily="50" charset="-128"/>
              <a:cs typeface="Meiryo UI" pitchFamily="50" charset="-128"/>
            </a:endParaRPr>
          </a:p>
          <a:p>
            <a:pPr>
              <a:lnSpc>
                <a:spcPts val="2900"/>
              </a:lnSpc>
              <a:spcAft>
                <a:spcPts val="1200"/>
              </a:spcAft>
            </a:pPr>
            <a:r>
              <a:rPr lang="ja-JP" altLang="en-US" sz="2400" dirty="0">
                <a:latin typeface="Meiryo UI" pitchFamily="50" charset="-128"/>
                <a:ea typeface="Meiryo UI" pitchFamily="50" charset="-128"/>
                <a:cs typeface="Meiryo UI" pitchFamily="50" charset="-128"/>
              </a:rPr>
              <a:t>配偶者・子ども・兄弟姉妹等との良好な関係を築くため、日ごろから積極的なコミュニケーションを。</a:t>
            </a:r>
          </a:p>
          <a:p>
            <a:pPr>
              <a:lnSpc>
                <a:spcPts val="2900"/>
              </a:lnSpc>
              <a:spcAft>
                <a:spcPts val="1200"/>
              </a:spcAft>
            </a:pPr>
            <a:r>
              <a:rPr lang="ja-JP" altLang="en-US" sz="2400" dirty="0">
                <a:latin typeface="Meiryo UI" pitchFamily="50" charset="-128"/>
                <a:ea typeface="Meiryo UI" pitchFamily="50" charset="-128"/>
                <a:cs typeface="Meiryo UI" pitchFamily="50" charset="-128"/>
              </a:rPr>
              <a:t>認知症の要介護者には、徘徊等で近所の方々にお世話になることもあるため、良好な関係を築きましょう。</a:t>
            </a:r>
          </a:p>
          <a:p>
            <a:pPr>
              <a:lnSpc>
                <a:spcPts val="2900"/>
              </a:lnSpc>
              <a:spcAft>
                <a:spcPts val="1200"/>
              </a:spcAft>
            </a:pPr>
            <a:endParaRPr lang="ja-JP" altLang="en-US" sz="2400" dirty="0">
              <a:latin typeface="Meiryo UI" pitchFamily="50" charset="-128"/>
              <a:ea typeface="Meiryo UI" pitchFamily="50" charset="-128"/>
              <a:cs typeface="Meiryo UI"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コンテンツ プレースホルダ 2"/>
          <p:cNvSpPr>
            <a:spLocks noGrp="1"/>
          </p:cNvSpPr>
          <p:nvPr>
            <p:ph type="body" idx="1"/>
          </p:nvPr>
        </p:nvSpPr>
        <p:spPr>
          <a:xfrm>
            <a:off x="1371600" y="2862263"/>
            <a:ext cx="7772400" cy="2703304"/>
          </a:xfrm>
        </p:spPr>
        <p:txBody>
          <a:bodyPr wrap="square">
            <a:spAutoFit/>
          </a:bodyPr>
          <a:lstStyle/>
          <a:p>
            <a:pPr eaLnBrk="1" hangingPunct="1">
              <a:spcAft>
                <a:spcPts val="1200"/>
              </a:spcAft>
            </a:pPr>
            <a:r>
              <a:rPr lang="ja-JP" altLang="en-US" sz="3200" b="1" dirty="0">
                <a:solidFill>
                  <a:srgbClr val="262626"/>
                </a:solidFill>
                <a:latin typeface="Meiryo UI" pitchFamily="50" charset="-128"/>
                <a:ea typeface="Meiryo UI" pitchFamily="50" charset="-128"/>
                <a:cs typeface="Meiryo UI" pitchFamily="50" charset="-128"/>
              </a:rPr>
              <a:t>この研修のゴール</a:t>
            </a:r>
            <a:endParaRPr lang="en-US" altLang="ja-JP" sz="3200" b="1" dirty="0">
              <a:solidFill>
                <a:srgbClr val="262626"/>
              </a:solidFill>
              <a:latin typeface="Meiryo UI" pitchFamily="50" charset="-128"/>
              <a:ea typeface="Meiryo UI" pitchFamily="50" charset="-128"/>
              <a:cs typeface="Meiryo UI" pitchFamily="50" charset="-128"/>
            </a:endParaRPr>
          </a:p>
          <a:p>
            <a:pPr marL="533400" indent="-533400" eaLnBrk="1" hangingPunct="1">
              <a:spcAft>
                <a:spcPts val="1000"/>
              </a:spcAft>
            </a:pPr>
            <a:r>
              <a:rPr lang="ja-JP" altLang="en-US" sz="2400" dirty="0">
                <a:solidFill>
                  <a:srgbClr val="262626"/>
                </a:solidFill>
                <a:latin typeface="Meiryo UI" pitchFamily="50" charset="-128"/>
                <a:ea typeface="Meiryo UI" pitchFamily="50" charset="-128"/>
                <a:cs typeface="Meiryo UI" pitchFamily="50" charset="-128"/>
              </a:rPr>
              <a:t>１．「事前の心構えの重要性」を理解する。</a:t>
            </a:r>
            <a:endParaRPr lang="en-US" altLang="ja-JP" sz="2400" dirty="0">
              <a:solidFill>
                <a:srgbClr val="262626"/>
              </a:solidFill>
              <a:latin typeface="Meiryo UI" pitchFamily="50" charset="-128"/>
              <a:ea typeface="Meiryo UI" pitchFamily="50" charset="-128"/>
              <a:cs typeface="Meiryo UI" pitchFamily="50" charset="-128"/>
            </a:endParaRPr>
          </a:p>
          <a:p>
            <a:pPr marL="533400" indent="-533400" eaLnBrk="1" hangingPunct="1">
              <a:spcAft>
                <a:spcPts val="1000"/>
              </a:spcAft>
            </a:pPr>
            <a:r>
              <a:rPr lang="ja-JP" altLang="en-US" sz="2400" dirty="0">
                <a:solidFill>
                  <a:srgbClr val="262626"/>
                </a:solidFill>
                <a:latin typeface="Meiryo UI" pitchFamily="50" charset="-128"/>
                <a:ea typeface="Meiryo UI" pitchFamily="50" charset="-128"/>
                <a:cs typeface="Meiryo UI" pitchFamily="50" charset="-128"/>
              </a:rPr>
              <a:t>２．「仕事と介護の両立のための５つのポイント」を理解する。</a:t>
            </a:r>
            <a:endParaRPr lang="en-US" altLang="ja-JP" sz="2400" dirty="0">
              <a:solidFill>
                <a:srgbClr val="262626"/>
              </a:solidFill>
              <a:latin typeface="Meiryo UI" pitchFamily="50" charset="-128"/>
              <a:ea typeface="Meiryo UI" pitchFamily="50" charset="-128"/>
              <a:cs typeface="Meiryo UI" pitchFamily="50" charset="-128"/>
            </a:endParaRPr>
          </a:p>
          <a:p>
            <a:pPr marL="533400" indent="-533400" eaLnBrk="1" hangingPunct="1">
              <a:spcBef>
                <a:spcPts val="200"/>
              </a:spcBef>
            </a:pPr>
            <a:r>
              <a:rPr lang="ja-JP" altLang="en-US" sz="2400" dirty="0">
                <a:solidFill>
                  <a:srgbClr val="262626"/>
                </a:solidFill>
                <a:latin typeface="Meiryo UI" pitchFamily="50" charset="-128"/>
                <a:ea typeface="Meiryo UI" pitchFamily="50" charset="-128"/>
                <a:cs typeface="Meiryo UI" pitchFamily="50" charset="-128"/>
              </a:rPr>
              <a:t>３．仕事と介護を両立するためには「働き方の見直しも重要」であることを理解する。</a:t>
            </a:r>
          </a:p>
        </p:txBody>
      </p:sp>
      <p:sp>
        <p:nvSpPr>
          <p:cNvPr id="22530" name="タイトル 1"/>
          <p:cNvSpPr>
            <a:spLocks noGrp="1"/>
          </p:cNvSpPr>
          <p:nvPr>
            <p:ph type="title"/>
          </p:nvPr>
        </p:nvSpPr>
        <p:spPr>
          <a:xfrm>
            <a:off x="1371600" y="1600200"/>
            <a:ext cx="7772400" cy="990600"/>
          </a:xfrm>
        </p:spPr>
        <p:txBody>
          <a:bodyPr/>
          <a:lstStyle/>
          <a:p>
            <a:r>
              <a:rPr lang="ja-JP" altLang="en-US" sz="4000" dirty="0">
                <a:latin typeface="Meiryo UI" pitchFamily="50" charset="-128"/>
                <a:ea typeface="Meiryo UI" pitchFamily="50" charset="-128"/>
                <a:cs typeface="Meiryo UI" pitchFamily="50" charset="-128"/>
              </a:rPr>
              <a:t>はじめに</a:t>
            </a:r>
          </a:p>
        </p:txBody>
      </p:sp>
      <p:sp>
        <p:nvSpPr>
          <p:cNvPr id="10" name="スライド番号プレースホルダー 9"/>
          <p:cNvSpPr>
            <a:spLocks noGrp="1"/>
          </p:cNvSpPr>
          <p:nvPr>
            <p:ph type="sldNum" sz="quarter" idx="4294967295"/>
          </p:nvPr>
        </p:nvSpPr>
        <p:spPr>
          <a:xfrm>
            <a:off x="8604448" y="6425952"/>
            <a:ext cx="539552" cy="432048"/>
          </a:xfrm>
        </p:spPr>
        <p:txBody>
          <a:bodyPr/>
          <a:lstStyle/>
          <a:p>
            <a:pPr>
              <a:defRPr/>
            </a:pPr>
            <a:fld id="{D94C92D5-C44B-4BD2-BE87-AF919B45576A}" type="slidenum">
              <a:rPr lang="en-US" altLang="ja-JP" sz="1600" smtClean="0"/>
              <a:pPr>
                <a:defRPr/>
              </a:pPr>
              <a:t>2</a:t>
            </a:fld>
            <a:endParaRPr lang="en-US" altLang="ja-JP"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normAutofit/>
          </a:bodyPr>
          <a:lstStyle/>
          <a:p>
            <a:pPr>
              <a:defRPr/>
            </a:pPr>
            <a:fld id="{9D10AD68-2F78-46CC-978D-F02AAA54E038}" type="slidenum">
              <a:rPr lang="en-US" altLang="ja-JP" smtClean="0"/>
              <a:pPr>
                <a:defRPr/>
              </a:pPr>
              <a:t>29</a:t>
            </a:fld>
            <a:endParaRPr lang="en-US" altLang="ja-JP" dirty="0"/>
          </a:p>
        </p:txBody>
      </p:sp>
      <p:sp>
        <p:nvSpPr>
          <p:cNvPr id="6" name="コンテンツ プレースホルダ 5"/>
          <p:cNvSpPr>
            <a:spLocks noGrp="1"/>
          </p:cNvSpPr>
          <p:nvPr>
            <p:ph sz="quarter" idx="1"/>
          </p:nvPr>
        </p:nvSpPr>
        <p:spPr>
          <a:xfrm>
            <a:off x="0" y="1340768"/>
            <a:ext cx="9144000" cy="5616624"/>
          </a:xfrm>
        </p:spPr>
        <p:txBody>
          <a:bodyPr>
            <a:noAutofit/>
          </a:bodyPr>
          <a:lstStyle/>
          <a:p>
            <a:pPr eaLnBrk="1" hangingPunct="1">
              <a:lnSpc>
                <a:spcPct val="150000"/>
              </a:lnSpc>
              <a:buFont typeface="Wingdings" pitchFamily="2" charset="2"/>
              <a:buNone/>
            </a:pPr>
            <a:r>
              <a:rPr lang="ja-JP" altLang="en-US" sz="2800" dirty="0">
                <a:latin typeface="Meiryo UI" pitchFamily="50" charset="-128"/>
                <a:ea typeface="Meiryo UI" pitchFamily="50" charset="-128"/>
                <a:cs typeface="Meiryo UI" pitchFamily="50" charset="-128"/>
              </a:rPr>
              <a:t>　■　親と話し合う機会を（</a:t>
            </a:r>
            <a:r>
              <a:rPr lang="en-US" altLang="ja-JP" sz="2800" dirty="0">
                <a:latin typeface="Meiryo UI" pitchFamily="50" charset="-128"/>
                <a:ea typeface="Meiryo UI" pitchFamily="50" charset="-128"/>
                <a:cs typeface="Meiryo UI" pitchFamily="50" charset="-128"/>
              </a:rPr>
              <a:t>65</a:t>
            </a:r>
            <a:r>
              <a:rPr lang="ja-JP" altLang="en-US" sz="2800" dirty="0">
                <a:latin typeface="Meiryo UI" pitchFamily="50" charset="-128"/>
                <a:ea typeface="Meiryo UI" pitchFamily="50" charset="-128"/>
                <a:cs typeface="Meiryo UI" pitchFamily="50" charset="-128"/>
              </a:rPr>
              <a:t>歳がきっかけ）</a:t>
            </a:r>
            <a:endParaRPr lang="en-US" altLang="ja-JP" sz="2800" dirty="0">
              <a:latin typeface="Meiryo UI" pitchFamily="50" charset="-128"/>
              <a:ea typeface="Meiryo UI" pitchFamily="50" charset="-128"/>
              <a:cs typeface="Meiryo UI" pitchFamily="50" charset="-128"/>
            </a:endParaRPr>
          </a:p>
          <a:p>
            <a:pPr marL="266700" indent="-266700">
              <a:lnSpc>
                <a:spcPts val="2900"/>
              </a:lnSpc>
              <a:spcAft>
                <a:spcPts val="1200"/>
              </a:spcAft>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親に介護保険被保険者証が届く</a:t>
            </a:r>
            <a:r>
              <a:rPr lang="en-US" altLang="ja-JP" sz="2000" dirty="0">
                <a:latin typeface="Meiryo UI" panose="020B0604030504040204" pitchFamily="50" charset="-128"/>
                <a:ea typeface="Meiryo UI" panose="020B0604030504040204" pitchFamily="50" charset="-128"/>
                <a:sym typeface="Meiryo UI" panose="020B0604030504040204" pitchFamily="50" charset="-128"/>
              </a:rPr>
              <a:t>65</a:t>
            </a:r>
            <a:r>
              <a:rPr lang="ja-JP" altLang="en-US" sz="2000" dirty="0">
                <a:latin typeface="Meiryo UI" panose="020B0604030504040204" pitchFamily="50" charset="-128"/>
                <a:ea typeface="Meiryo UI" panose="020B0604030504040204" pitchFamily="50" charset="-128"/>
                <a:sym typeface="Meiryo UI" panose="020B0604030504040204" pitchFamily="50" charset="-128"/>
              </a:rPr>
              <a:t>歳、もしくはあなたが介護保険料を納付し始める40歳を話し合うきっかけに。</a:t>
            </a:r>
            <a:r>
              <a:rPr lang="ja-JP" altLang="en-US" sz="1600" dirty="0">
                <a:latin typeface="Meiryo UI" panose="020B0604030504040204" pitchFamily="50" charset="-128"/>
                <a:ea typeface="Meiryo UI" panose="020B0604030504040204" pitchFamily="50" charset="-128"/>
                <a:sym typeface="Meiryo UI" panose="020B0604030504040204" pitchFamily="50" charset="-128"/>
              </a:rPr>
              <a:t>※</a:t>
            </a:r>
            <a:r>
              <a:rPr lang="en-US" altLang="ja-JP" sz="1600" dirty="0">
                <a:latin typeface="Meiryo UI" panose="020B0604030504040204" pitchFamily="50" charset="-128"/>
                <a:ea typeface="Meiryo UI" panose="020B0604030504040204" pitchFamily="50" charset="-128"/>
                <a:sym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sym typeface="Meiryo UI" panose="020B0604030504040204" pitchFamily="50" charset="-128"/>
              </a:rPr>
              <a:t>歳になる誕生日の月に介護保険被保険者証が交付される</a:t>
            </a:r>
            <a:r>
              <a:rPr lang="en-US" altLang="ja-JP" sz="1600" dirty="0">
                <a:latin typeface="Meiryo UI" panose="020B0604030504040204" pitchFamily="50" charset="-128"/>
                <a:ea typeface="Meiryo UI" panose="020B0604030504040204" pitchFamily="50" charset="-128"/>
                <a:sym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sym typeface="Meiryo UI" panose="020B0604030504040204" pitchFamily="50" charset="-128"/>
            </a:endParaRPr>
          </a:p>
          <a:p>
            <a:pPr marL="266700" indent="-266700">
              <a:lnSpc>
                <a:spcPts val="2900"/>
              </a:lnSpc>
              <a:spcAft>
                <a:spcPts val="1200"/>
              </a:spcAft>
            </a:pPr>
            <a:r>
              <a:rPr lang="ja-JP" altLang="ja-JP" sz="2000" dirty="0">
                <a:latin typeface="Meiryo UI" pitchFamily="50" charset="-128"/>
                <a:ea typeface="Meiryo UI" pitchFamily="50" charset="-128"/>
                <a:cs typeface="Meiryo UI" pitchFamily="50" charset="-128"/>
              </a:rPr>
              <a:t>介護保険制度の仕組みの説明と親の現状を把握する機会とする</a:t>
            </a:r>
            <a:r>
              <a:rPr lang="en-US" altLang="ja-JP" sz="2000" dirty="0">
                <a:latin typeface="Meiryo UI" pitchFamily="50" charset="-128"/>
                <a:ea typeface="Meiryo UI" pitchFamily="50" charset="-128"/>
                <a:cs typeface="Meiryo UI" pitchFamily="50" charset="-128"/>
              </a:rPr>
              <a:t>｡</a:t>
            </a:r>
            <a:br>
              <a:rPr lang="en-US" altLang="ja-JP" sz="2000" dirty="0">
                <a:latin typeface="Meiryo UI" pitchFamily="50" charset="-128"/>
                <a:ea typeface="Meiryo UI" pitchFamily="50" charset="-128"/>
                <a:cs typeface="Meiryo UI" pitchFamily="50" charset="-128"/>
              </a:rPr>
            </a:br>
            <a:r>
              <a:rPr lang="ja-JP" altLang="ja-JP" sz="2000" dirty="0">
                <a:latin typeface="Meiryo UI" pitchFamily="50" charset="-128"/>
                <a:ea typeface="Meiryo UI" pitchFamily="50" charset="-128"/>
                <a:cs typeface="Meiryo UI" pitchFamily="50" charset="-128"/>
              </a:rPr>
              <a:t>・生活状態（日常生活、経済状態、交友関係</a:t>
            </a:r>
            <a:r>
              <a:rPr lang="ja-JP" altLang="en-US" sz="2000" dirty="0">
                <a:latin typeface="Meiryo UI" pitchFamily="50" charset="-128"/>
                <a:ea typeface="Meiryo UI" pitchFamily="50" charset="-128"/>
                <a:cs typeface="Meiryo UI" pitchFamily="50" charset="-128"/>
              </a:rPr>
              <a:t>、</a:t>
            </a:r>
            <a:r>
              <a:rPr lang="ja-JP" altLang="en-US" sz="2000" dirty="0">
                <a:latin typeface="Meiryo UI" panose="020B0604030504040204" pitchFamily="50" charset="-128"/>
                <a:ea typeface="Meiryo UI" panose="020B0604030504040204" pitchFamily="50" charset="-128"/>
                <a:sym typeface="Meiryo UI" panose="020B0604030504040204" pitchFamily="50" charset="-128"/>
              </a:rPr>
              <a:t> 趣味・嗜好</a:t>
            </a:r>
            <a:r>
              <a:rPr lang="ja-JP" altLang="ja-JP" sz="2000" dirty="0">
                <a:latin typeface="Meiryo UI" pitchFamily="50" charset="-128"/>
                <a:ea typeface="Meiryo UI" pitchFamily="50" charset="-128"/>
                <a:cs typeface="Meiryo UI" pitchFamily="50" charset="-128"/>
              </a:rPr>
              <a:t>等）</a:t>
            </a:r>
            <a:br>
              <a:rPr lang="en-US" altLang="ja-JP" sz="2000" dirty="0">
                <a:latin typeface="Meiryo UI" pitchFamily="50" charset="-128"/>
                <a:ea typeface="Meiryo UI" pitchFamily="50" charset="-128"/>
                <a:cs typeface="Meiryo UI" pitchFamily="50" charset="-128"/>
              </a:rPr>
            </a:br>
            <a:r>
              <a:rPr lang="ja-JP" altLang="ja-JP" sz="2000" dirty="0">
                <a:latin typeface="Meiryo UI" pitchFamily="50" charset="-128"/>
                <a:ea typeface="Meiryo UI" pitchFamily="50" charset="-128"/>
                <a:cs typeface="Meiryo UI" pitchFamily="50" charset="-128"/>
              </a:rPr>
              <a:t>・健康状態（</a:t>
            </a:r>
            <a:r>
              <a:rPr lang="ja-JP" altLang="en-US" sz="2000" dirty="0">
                <a:latin typeface="Meiryo UI" panose="020B0604030504040204" pitchFamily="50" charset="-128"/>
                <a:ea typeface="Meiryo UI" panose="020B0604030504040204" pitchFamily="50" charset="-128"/>
                <a:sym typeface="Meiryo UI" panose="020B0604030504040204" pitchFamily="50" charset="-128"/>
              </a:rPr>
              <a:t>既往歴</a:t>
            </a:r>
            <a:r>
              <a:rPr lang="ja-JP" altLang="ja-JP" sz="2000" dirty="0">
                <a:latin typeface="Meiryo UI" pitchFamily="50" charset="-128"/>
                <a:ea typeface="Meiryo UI" pitchFamily="50" charset="-128"/>
                <a:cs typeface="Meiryo UI" pitchFamily="50" charset="-128"/>
              </a:rPr>
              <a:t>、服用薬、通院先等）→</a:t>
            </a:r>
            <a:r>
              <a:rPr lang="ja-JP" altLang="en-US" sz="2000" dirty="0">
                <a:latin typeface="Meiryo UI" pitchFamily="50" charset="-128"/>
                <a:ea typeface="Meiryo UI" pitchFamily="50" charset="-128"/>
                <a:cs typeface="Meiryo UI" pitchFamily="50" charset="-128"/>
              </a:rPr>
              <a:t>　</a:t>
            </a:r>
            <a:r>
              <a:rPr lang="ja-JP" altLang="en-US" sz="2000" dirty="0">
                <a:latin typeface="Meiryo UI" panose="020B0604030504040204" pitchFamily="50" charset="-128"/>
                <a:ea typeface="Meiryo UI" panose="020B0604030504040204" pitchFamily="50" charset="-128"/>
                <a:sym typeface="Meiryo UI" panose="020B0604030504040204" pitchFamily="50" charset="-128"/>
              </a:rPr>
              <a:t>　かかりつけ</a:t>
            </a:r>
            <a:r>
              <a:rPr lang="ja-JP" altLang="ja-JP" sz="2000" dirty="0">
                <a:latin typeface="Meiryo UI" pitchFamily="50" charset="-128"/>
                <a:ea typeface="Meiryo UI" pitchFamily="50" charset="-128"/>
                <a:cs typeface="Meiryo UI" pitchFamily="50" charset="-128"/>
              </a:rPr>
              <a:t>医の確認</a:t>
            </a:r>
            <a:r>
              <a:rPr lang="ja-JP" altLang="en-US" sz="2000" dirty="0">
                <a:latin typeface="Meiryo UI" pitchFamily="50" charset="-128"/>
                <a:ea typeface="Meiryo UI" pitchFamily="50" charset="-128"/>
                <a:cs typeface="Meiryo UI" pitchFamily="50" charset="-128"/>
              </a:rPr>
              <a:t>　</a:t>
            </a:r>
            <a:endParaRPr lang="en-US" altLang="ja-JP" sz="2000" dirty="0">
              <a:latin typeface="Meiryo UI" pitchFamily="50" charset="-128"/>
              <a:ea typeface="Meiryo UI" pitchFamily="50" charset="-128"/>
              <a:cs typeface="Meiryo UI" pitchFamily="50" charset="-128"/>
            </a:endParaRPr>
          </a:p>
          <a:p>
            <a:pPr marL="266700" indent="-266700">
              <a:lnSpc>
                <a:spcPts val="2900"/>
              </a:lnSpc>
              <a:spcAft>
                <a:spcPts val="1200"/>
              </a:spcAft>
            </a:pPr>
            <a:r>
              <a:rPr lang="ja-JP" altLang="en-US" sz="2000" dirty="0">
                <a:latin typeface="Meiryo UI" panose="020B0604030504040204" pitchFamily="50" charset="-128"/>
                <a:ea typeface="Meiryo UI" panose="020B0604030504040204" pitchFamily="50" charset="-128"/>
                <a:sym typeface="Meiryo UI" panose="020B0604030504040204" pitchFamily="50" charset="-128"/>
              </a:rPr>
              <a:t>親の老後の生き方の希望（暮らし方、介護に対する考え方、延命治療の希望等）を確認する。　</a:t>
            </a:r>
            <a:br>
              <a:rPr lang="en-US" altLang="ja-JP" sz="2000" dirty="0">
                <a:latin typeface="Meiryo UI" pitchFamily="50" charset="-128"/>
                <a:ea typeface="Meiryo UI" pitchFamily="50" charset="-128"/>
                <a:cs typeface="Meiryo UI" pitchFamily="50" charset="-128"/>
              </a:rPr>
            </a:br>
            <a:r>
              <a:rPr lang="ja-JP" altLang="ja-JP" sz="2000" dirty="0">
                <a:latin typeface="Meiryo UI" pitchFamily="50" charset="-128"/>
                <a:ea typeface="Meiryo UI" pitchFamily="50" charset="-128"/>
                <a:cs typeface="Meiryo UI" pitchFamily="50" charset="-128"/>
              </a:rPr>
              <a:t>必要があれば</a:t>
            </a:r>
            <a:r>
              <a:rPr lang="zh-TW" altLang="en-US" sz="2000" dirty="0">
                <a:latin typeface="Meiryo UI" pitchFamily="50" charset="-128"/>
                <a:ea typeface="Meiryo UI" pitchFamily="50" charset="-128"/>
                <a:cs typeface="Meiryo UI" pitchFamily="50" charset="-128"/>
              </a:rPr>
              <a:t>要介護（要支援）認定</a:t>
            </a:r>
            <a:r>
              <a:rPr lang="ja-JP" altLang="ja-JP" sz="2000" dirty="0">
                <a:latin typeface="Meiryo UI" pitchFamily="50" charset="-128"/>
                <a:ea typeface="Meiryo UI" pitchFamily="50" charset="-128"/>
                <a:cs typeface="Meiryo UI" pitchFamily="50" charset="-128"/>
              </a:rPr>
              <a:t>を受ける</a:t>
            </a:r>
            <a:r>
              <a:rPr lang="ja-JP" altLang="en-US" sz="2000" dirty="0">
                <a:latin typeface="Meiryo UI" pitchFamily="50" charset="-128"/>
                <a:ea typeface="Meiryo UI" pitchFamily="50" charset="-128"/>
                <a:cs typeface="Meiryo UI" pitchFamily="50" charset="-128"/>
              </a:rPr>
              <a:t>。　</a:t>
            </a:r>
            <a:r>
              <a:rPr lang="ja-JP"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r>
              <a:rPr lang="ja-JP" altLang="ja-JP" sz="2000" dirty="0">
                <a:latin typeface="Meiryo UI" pitchFamily="50" charset="-128"/>
                <a:ea typeface="Meiryo UI" pitchFamily="50" charset="-128"/>
                <a:cs typeface="Meiryo UI" pitchFamily="50" charset="-128"/>
              </a:rPr>
              <a:t>住宅改修など早めの対応も</a:t>
            </a:r>
            <a:endParaRPr lang="en-US" altLang="ja-JP" sz="2000" dirty="0">
              <a:latin typeface="Meiryo UI" pitchFamily="50" charset="-128"/>
              <a:ea typeface="Meiryo UI" pitchFamily="50" charset="-128"/>
              <a:cs typeface="Meiryo UI" pitchFamily="50" charset="-128"/>
            </a:endParaRPr>
          </a:p>
          <a:p>
            <a:pPr marL="266700" indent="-266700">
              <a:lnSpc>
                <a:spcPts val="2900"/>
              </a:lnSpc>
              <a:spcAft>
                <a:spcPts val="1200"/>
              </a:spcAft>
            </a:pPr>
            <a:r>
              <a:rPr lang="ja-JP" altLang="ja-JP" sz="2000" dirty="0">
                <a:latin typeface="Meiryo UI" pitchFamily="50" charset="-128"/>
                <a:ea typeface="Meiryo UI" pitchFamily="50" charset="-128"/>
                <a:cs typeface="Meiryo UI" pitchFamily="50" charset="-128"/>
              </a:rPr>
              <a:t>兄弟姉妹や配偶者</a:t>
            </a:r>
            <a:r>
              <a:rPr lang="ja-JP" altLang="en-US" sz="2000" dirty="0">
                <a:latin typeface="Meiryo UI" pitchFamily="50" charset="-128"/>
                <a:ea typeface="Meiryo UI" pitchFamily="50" charset="-128"/>
                <a:cs typeface="Meiryo UI" pitchFamily="50" charset="-128"/>
              </a:rPr>
              <a:t>と</a:t>
            </a:r>
            <a:r>
              <a:rPr lang="ja-JP" altLang="ja-JP" sz="2000" dirty="0">
                <a:latin typeface="Meiryo UI" pitchFamily="50" charset="-128"/>
                <a:ea typeface="Meiryo UI" pitchFamily="50" charset="-128"/>
                <a:cs typeface="Meiryo UI" pitchFamily="50" charset="-128"/>
              </a:rPr>
              <a:t>も情報を共有</a:t>
            </a:r>
            <a:r>
              <a:rPr lang="ja-JP" altLang="en-US" sz="2000" dirty="0">
                <a:latin typeface="Meiryo UI" pitchFamily="50" charset="-128"/>
                <a:ea typeface="Meiryo UI" pitchFamily="50" charset="-128"/>
                <a:cs typeface="Meiryo UI" pitchFamily="50" charset="-128"/>
              </a:rPr>
              <a:t>する</a:t>
            </a:r>
            <a:r>
              <a:rPr lang="ja-JP" altLang="en-US" sz="2000" dirty="0">
                <a:latin typeface="Meiryo UI" panose="020B0604030504040204" pitchFamily="50" charset="-128"/>
                <a:ea typeface="Meiryo UI" panose="020B0604030504040204" pitchFamily="50" charset="-128"/>
                <a:sym typeface="Meiryo UI" panose="020B0604030504040204" pitchFamily="50" charset="-128"/>
              </a:rPr>
              <a:t>。</a:t>
            </a:r>
            <a:br>
              <a:rPr lang="en-US" altLang="ja-JP" sz="2000" dirty="0">
                <a:latin typeface="Meiryo UI" panose="020B0604030504040204" pitchFamily="50" charset="-128"/>
                <a:ea typeface="Meiryo UI" panose="020B0604030504040204" pitchFamily="50" charset="-128"/>
                <a:sym typeface="Meiryo UI" panose="020B0604030504040204" pitchFamily="50" charset="-128"/>
              </a:rPr>
            </a:br>
            <a:r>
              <a:rPr lang="ja-JP" altLang="ja-JP" sz="2000" dirty="0">
                <a:latin typeface="Meiryo UI" pitchFamily="50" charset="-128"/>
                <a:ea typeface="Meiryo UI" pitchFamily="50" charset="-128"/>
                <a:cs typeface="Meiryo UI" pitchFamily="50" charset="-128"/>
              </a:rPr>
              <a:t>同様の取組を毎年行うこと。とりわけ親が</a:t>
            </a:r>
            <a:r>
              <a:rPr lang="en-US" altLang="ja-JP" sz="2000" dirty="0">
                <a:latin typeface="Meiryo UI" pitchFamily="50" charset="-128"/>
                <a:ea typeface="Meiryo UI" pitchFamily="50" charset="-128"/>
                <a:cs typeface="Meiryo UI" pitchFamily="50" charset="-128"/>
              </a:rPr>
              <a:t>75</a:t>
            </a:r>
            <a:r>
              <a:rPr lang="ja-JP" altLang="ja-JP" sz="2000" dirty="0">
                <a:latin typeface="Meiryo UI" pitchFamily="50" charset="-128"/>
                <a:ea typeface="Meiryo UI" pitchFamily="50" charset="-128"/>
                <a:cs typeface="Meiryo UI" pitchFamily="50" charset="-128"/>
              </a:rPr>
              <a:t>歳以降になると情報の共有はより重要に。</a:t>
            </a:r>
          </a:p>
          <a:p>
            <a:pPr eaLnBrk="1" hangingPunct="1">
              <a:lnSpc>
                <a:spcPct val="80000"/>
              </a:lnSpc>
              <a:buFont typeface="Wingdings" pitchFamily="2" charset="2"/>
              <a:buNone/>
            </a:pPr>
            <a:r>
              <a:rPr lang="ja-JP" altLang="en-US" sz="1500" dirty="0">
                <a:latin typeface="Meiryo UI" pitchFamily="50" charset="-128"/>
                <a:ea typeface="Meiryo UI" pitchFamily="50" charset="-128"/>
                <a:cs typeface="Meiryo UI" pitchFamily="50" charset="-128"/>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normAutofit/>
          </a:bodyPr>
          <a:lstStyle/>
          <a:p>
            <a:pPr>
              <a:defRPr/>
            </a:pPr>
            <a:fld id="{9D10AD68-2F78-46CC-978D-F02AAA54E038}" type="slidenum">
              <a:rPr lang="en-US" altLang="ja-JP" smtClean="0"/>
              <a:pPr>
                <a:defRPr/>
              </a:pPr>
              <a:t>30</a:t>
            </a:fld>
            <a:endParaRPr lang="en-US" altLang="ja-JP" dirty="0"/>
          </a:p>
        </p:txBody>
      </p:sp>
      <p:sp>
        <p:nvSpPr>
          <p:cNvPr id="4" name="コンテンツ プレースホルダー 2">
            <a:extLst>
              <a:ext uri="{FF2B5EF4-FFF2-40B4-BE49-F238E27FC236}">
                <a16:creationId xmlns:a16="http://schemas.microsoft.com/office/drawing/2014/main" id="{BDA60D72-117E-F2B0-AAC4-F99A298090F1}"/>
              </a:ext>
            </a:extLst>
          </p:cNvPr>
          <p:cNvSpPr>
            <a:spLocks/>
          </p:cNvSpPr>
          <p:nvPr/>
        </p:nvSpPr>
        <p:spPr bwMode="auto">
          <a:xfrm>
            <a:off x="683568" y="1557611"/>
            <a:ext cx="7776864"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buFont typeface="Wingdings" pitchFamily="2" charset="2"/>
              <a:buNone/>
            </a:pPr>
            <a:r>
              <a:rPr lang="ja-JP" altLang="en-US" sz="2200" dirty="0">
                <a:solidFill>
                  <a:srgbClr val="262626"/>
                </a:solidFill>
                <a:latin typeface="Meiryo UI" pitchFamily="50" charset="-128"/>
              </a:rPr>
              <a:t>■「親が元気なうちから把握しておくべきこと」チェックリスト</a:t>
            </a:r>
          </a:p>
          <a:p>
            <a:pPr marL="228600" indent="-228600" eaLnBrk="0" hangingPunct="0">
              <a:spcBef>
                <a:spcPts val="700"/>
              </a:spcBef>
              <a:buClr>
                <a:schemeClr val="accent2"/>
              </a:buClr>
              <a:buSzPct val="60000"/>
              <a:buFont typeface="Wingdings" pitchFamily="2" charset="2"/>
              <a:buNone/>
            </a:pPr>
            <a:endParaRPr lang="ja-JP" altLang="en-US" sz="2200" dirty="0">
              <a:solidFill>
                <a:srgbClr val="262626"/>
              </a:solidFill>
              <a:latin typeface="Meiryo UI" pitchFamily="50" charset="-128"/>
            </a:endParaRPr>
          </a:p>
        </p:txBody>
      </p:sp>
      <p:sp>
        <p:nvSpPr>
          <p:cNvPr id="10" name="テキスト ボックス 9">
            <a:extLst>
              <a:ext uri="{FF2B5EF4-FFF2-40B4-BE49-F238E27FC236}">
                <a16:creationId xmlns:a16="http://schemas.microsoft.com/office/drawing/2014/main" id="{0E288AB7-35C8-C5F4-9BFC-51F844EAA240}"/>
              </a:ext>
            </a:extLst>
          </p:cNvPr>
          <p:cNvSpPr txBox="1"/>
          <p:nvPr/>
        </p:nvSpPr>
        <p:spPr>
          <a:xfrm>
            <a:off x="754843" y="2008317"/>
            <a:ext cx="8281654" cy="338554"/>
          </a:xfrm>
          <a:prstGeom prst="rect">
            <a:avLst/>
          </a:prstGeom>
          <a:noFill/>
        </p:spPr>
        <p:txBody>
          <a:bodyPr wrap="square">
            <a:spAutoFit/>
          </a:bodyPr>
          <a:lstStyle/>
          <a:p>
            <a:pPr>
              <a:defRPr/>
            </a:pPr>
            <a:r>
              <a:rPr lang="ja-JP" altLang="en-US" sz="1600" dirty="0">
                <a:solidFill>
                  <a:schemeClr val="tx1"/>
                </a:solidFill>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「介護支援プラン策定マニュアル」厚生労働省 </a:t>
            </a:r>
            <a:r>
              <a:rPr lang="en-US" altLang="ja-JP" sz="1600" dirty="0">
                <a:solidFill>
                  <a:schemeClr val="tx1"/>
                </a:solidFill>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(mhlw.go.jp)</a:t>
            </a:r>
            <a:r>
              <a:rPr lang="ja-JP" altLang="en-US" sz="1600" u="sng"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から抜粋</a:t>
            </a:r>
            <a:endParaRPr kumimoji="1" lang="ja-JP" altLang="en-US" sz="1600" u="sng"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98AA9750-B5DD-D9A8-6AD5-655F89A9D2DE}"/>
              </a:ext>
            </a:extLst>
          </p:cNvPr>
          <p:cNvPicPr>
            <a:picLocks noChangeAspect="1"/>
          </p:cNvPicPr>
          <p:nvPr/>
        </p:nvPicPr>
        <p:blipFill>
          <a:blip r:embed="rId4"/>
          <a:stretch>
            <a:fillRect/>
          </a:stretch>
        </p:blipFill>
        <p:spPr>
          <a:xfrm>
            <a:off x="1115616" y="2457989"/>
            <a:ext cx="2672497" cy="3967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図 2">
            <a:extLst>
              <a:ext uri="{FF2B5EF4-FFF2-40B4-BE49-F238E27FC236}">
                <a16:creationId xmlns:a16="http://schemas.microsoft.com/office/drawing/2014/main" id="{A3986571-457A-FFC0-4C44-A7D3996DF93A}"/>
              </a:ext>
            </a:extLst>
          </p:cNvPr>
          <p:cNvPicPr>
            <a:picLocks noChangeAspect="1"/>
          </p:cNvPicPr>
          <p:nvPr/>
        </p:nvPicPr>
        <p:blipFill>
          <a:blip r:embed="rId5"/>
          <a:stretch>
            <a:fillRect/>
          </a:stretch>
        </p:blipFill>
        <p:spPr>
          <a:xfrm>
            <a:off x="4346076" y="2447861"/>
            <a:ext cx="2842813" cy="3978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073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a:xfrm>
            <a:off x="-36513" y="263550"/>
            <a:ext cx="9145588" cy="1077218"/>
          </a:xfrm>
        </p:spPr>
        <p:txBody>
          <a:bodyPr>
            <a:normAutofit fontScale="90000"/>
          </a:bodyPr>
          <a:lstStyle/>
          <a:p>
            <a:pPr marL="812800" indent="-812800" algn="ctr"/>
            <a:r>
              <a:rPr lang="ja-JP" altLang="en-US" sz="3600" dirty="0">
                <a:solidFill>
                  <a:schemeClr val="tx1"/>
                </a:solidFill>
                <a:ea typeface="Meiryo UI" pitchFamily="50" charset="-128"/>
                <a:cs typeface="Meiryo UI" pitchFamily="50" charset="-128"/>
              </a:rPr>
              <a:t>５．介護を深刻に捉えすぎずに、</a:t>
            </a:r>
            <a:br>
              <a:rPr lang="en-US" altLang="ja-JP" sz="3600" dirty="0">
                <a:solidFill>
                  <a:schemeClr val="tx1"/>
                </a:solidFill>
                <a:ea typeface="Meiryo UI" pitchFamily="50" charset="-128"/>
                <a:cs typeface="Meiryo UI" pitchFamily="50" charset="-128"/>
              </a:rPr>
            </a:br>
            <a:r>
              <a:rPr lang="ja-JP" altLang="en-US" sz="3600" dirty="0">
                <a:solidFill>
                  <a:schemeClr val="tx1"/>
                </a:solidFill>
                <a:ea typeface="Meiryo UI" pitchFamily="50" charset="-128"/>
                <a:cs typeface="Meiryo UI" pitchFamily="50" charset="-128"/>
              </a:rPr>
              <a:t>「自分の時間を確保」する</a:t>
            </a:r>
            <a:br>
              <a:rPr lang="ja-JP" altLang="en-US" sz="3200" dirty="0">
                <a:solidFill>
                  <a:schemeClr val="tx1"/>
                </a:solidFill>
                <a:latin typeface="Meiryo UI" pitchFamily="50" charset="-128"/>
                <a:ea typeface="Meiryo UI" pitchFamily="50" charset="-128"/>
                <a:cs typeface="Meiryo UI" pitchFamily="50" charset="-128"/>
              </a:rPr>
            </a:br>
            <a:endParaRPr lang="ja-JP" altLang="en-US" sz="3200" dirty="0">
              <a:solidFill>
                <a:schemeClr val="tx1"/>
              </a:solidFill>
              <a:latin typeface="Meiryo UI" pitchFamily="50" charset="-128"/>
              <a:ea typeface="Meiryo UI" pitchFamily="50" charset="-128"/>
              <a:cs typeface="Meiryo UI" pitchFamily="50" charset="-128"/>
            </a:endParaRPr>
          </a:p>
        </p:txBody>
      </p:sp>
      <p:sp>
        <p:nvSpPr>
          <p:cNvPr id="6" name="スライド番号プレースホルダー 5"/>
          <p:cNvSpPr>
            <a:spLocks noGrp="1"/>
          </p:cNvSpPr>
          <p:nvPr>
            <p:ph type="sldNum" sz="quarter" idx="12"/>
          </p:nvPr>
        </p:nvSpPr>
        <p:spPr/>
        <p:txBody>
          <a:bodyPr>
            <a:normAutofit/>
          </a:bodyPr>
          <a:lstStyle/>
          <a:p>
            <a:pPr>
              <a:defRPr/>
            </a:pPr>
            <a:fld id="{4E93AA33-01F2-4229-9593-2B99E484ABEA}" type="slidenum">
              <a:rPr lang="en-US" altLang="ja-JP" smtClean="0"/>
              <a:pPr>
                <a:defRPr/>
              </a:pPr>
              <a:t>31</a:t>
            </a:fld>
            <a:endParaRPr lang="en-US" altLang="ja-JP" dirty="0"/>
          </a:p>
        </p:txBody>
      </p:sp>
      <p:sp>
        <p:nvSpPr>
          <p:cNvPr id="73730" name="Rectangle 3"/>
          <p:cNvSpPr>
            <a:spLocks noGrp="1"/>
          </p:cNvSpPr>
          <p:nvPr>
            <p:ph sz="quarter" idx="1"/>
          </p:nvPr>
        </p:nvSpPr>
        <p:spPr>
          <a:xfrm>
            <a:off x="179388" y="1700213"/>
            <a:ext cx="8785225" cy="5041155"/>
          </a:xfrm>
        </p:spPr>
        <p:txBody>
          <a:bodyPr/>
          <a:lstStyle/>
          <a:p>
            <a:pPr>
              <a:lnSpc>
                <a:spcPct val="150000"/>
              </a:lnSpc>
              <a:buFont typeface="Wingdings" pitchFamily="2" charset="2"/>
              <a:buNone/>
              <a:defRPr/>
            </a:pPr>
            <a:r>
              <a:rPr lang="ja-JP" altLang="en-US" sz="2800" b="1" dirty="0">
                <a:latin typeface="Meiryo UI" pitchFamily="50" charset="-128"/>
                <a:ea typeface="Meiryo UI" pitchFamily="50" charset="-128"/>
                <a:cs typeface="Meiryo UI" pitchFamily="50" charset="-128"/>
              </a:rPr>
              <a:t>要点</a:t>
            </a:r>
            <a:endParaRPr lang="en-US" altLang="ja-JP" sz="2800" b="1" dirty="0">
              <a:latin typeface="Meiryo UI" pitchFamily="50" charset="-128"/>
              <a:ea typeface="Meiryo UI" pitchFamily="50" charset="-128"/>
              <a:cs typeface="Meiryo UI" pitchFamily="50" charset="-128"/>
            </a:endParaRPr>
          </a:p>
          <a:p>
            <a:pPr>
              <a:lnSpc>
                <a:spcPts val="2900"/>
              </a:lnSpc>
              <a:spcAft>
                <a:spcPts val="1200"/>
              </a:spcAft>
              <a:defRPr/>
            </a:pPr>
            <a:r>
              <a:rPr lang="ja-JP" altLang="en-US" sz="2400" dirty="0">
                <a:latin typeface="Meiryo UI" panose="020B0604030504040204" pitchFamily="50" charset="-128"/>
                <a:ea typeface="Meiryo UI" panose="020B0604030504040204" pitchFamily="50" charset="-128"/>
                <a:cs typeface="Meiryo UI" pitchFamily="50" charset="-128"/>
              </a:rPr>
              <a:t>ひとりで介護を抱え込みすぎると、介護者自身の心身の健康状態が悪化する懸念も。</a:t>
            </a:r>
          </a:p>
          <a:p>
            <a:pPr>
              <a:lnSpc>
                <a:spcPts val="2900"/>
              </a:lnSpc>
              <a:spcAft>
                <a:spcPts val="1200"/>
              </a:spcAft>
              <a:defRPr/>
            </a:pPr>
            <a:r>
              <a:rPr lang="ja-JP" altLang="en-US" sz="2400" dirty="0">
                <a:latin typeface="Meiryo UI" panose="020B0604030504040204" pitchFamily="50" charset="-128"/>
                <a:ea typeface="Meiryo UI" panose="020B0604030504040204" pitchFamily="50" charset="-128"/>
                <a:cs typeface="Meiryo UI" pitchFamily="50" charset="-128"/>
              </a:rPr>
              <a:t>介護者が、</a:t>
            </a:r>
            <a:r>
              <a:rPr lang="ja-JP" altLang="en-US" sz="2400" dirty="0">
                <a:latin typeface="Meiryo UI" panose="020B0604030504040204" pitchFamily="50" charset="-128"/>
                <a:ea typeface="Meiryo UI" panose="020B0604030504040204" pitchFamily="50" charset="-128"/>
                <a:sym typeface="Meiryo UI" panose="020B0604030504040204" pitchFamily="50" charset="-128"/>
              </a:rPr>
              <a:t>まず</a:t>
            </a:r>
            <a:r>
              <a:rPr lang="ja-JP" altLang="en-US" sz="2400" dirty="0">
                <a:latin typeface="Meiryo UI" panose="020B0604030504040204" pitchFamily="50" charset="-128"/>
                <a:ea typeface="Meiryo UI" panose="020B0604030504040204" pitchFamily="50" charset="-128"/>
                <a:cs typeface="Meiryo UI" pitchFamily="50" charset="-128"/>
              </a:rPr>
              <a:t>自分自身の生活や健康</a:t>
            </a:r>
            <a:r>
              <a:rPr lang="ja-JP" altLang="en-US" sz="2400" dirty="0">
                <a:latin typeface="Meiryo UI" panose="020B0604030504040204" pitchFamily="50" charset="-128"/>
                <a:ea typeface="Meiryo UI" panose="020B0604030504040204" pitchFamily="50" charset="-128"/>
                <a:sym typeface="Meiryo UI" panose="020B0604030504040204" pitchFamily="50" charset="-128"/>
              </a:rPr>
              <a:t>を第一に</a:t>
            </a:r>
            <a:r>
              <a:rPr lang="ja-JP" altLang="en-US" sz="2400" dirty="0">
                <a:latin typeface="Meiryo UI" panose="020B0604030504040204" pitchFamily="50" charset="-128"/>
                <a:ea typeface="Meiryo UI" panose="020B0604030504040204" pitchFamily="50" charset="-128"/>
                <a:cs typeface="Meiryo UI" pitchFamily="50" charset="-128"/>
              </a:rPr>
              <a:t>考えることも重要。</a:t>
            </a:r>
          </a:p>
          <a:p>
            <a:pPr>
              <a:lnSpc>
                <a:spcPts val="2900"/>
              </a:lnSpc>
              <a:spcAft>
                <a:spcPts val="1200"/>
              </a:spcAft>
              <a:defRPr/>
            </a:pPr>
            <a:r>
              <a:rPr lang="ja-JP" altLang="en-US" sz="2400" dirty="0">
                <a:latin typeface="Meiryo UI" panose="020B0604030504040204" pitchFamily="50" charset="-128"/>
                <a:ea typeface="Meiryo UI" panose="020B0604030504040204" pitchFamily="50" charset="-128"/>
                <a:cs typeface="Meiryo UI" pitchFamily="50" charset="-128"/>
              </a:rPr>
              <a:t>仕事が休みの日に介護サービスを利用</a:t>
            </a:r>
            <a:r>
              <a:rPr lang="ja-JP" altLang="en-US" sz="2400" dirty="0">
                <a:latin typeface="Meiryo UI" panose="020B0604030504040204" pitchFamily="50" charset="-128"/>
                <a:ea typeface="Meiryo UI" panose="020B0604030504040204" pitchFamily="50" charset="-128"/>
                <a:sym typeface="Meiryo UI" panose="020B0604030504040204" pitchFamily="50" charset="-128"/>
              </a:rPr>
              <a:t>したり、時には家族に全てを任せる</a:t>
            </a:r>
            <a:r>
              <a:rPr lang="ja-JP" altLang="en-US" sz="2400" dirty="0">
                <a:latin typeface="Meiryo UI" panose="020B0604030504040204" pitchFamily="50" charset="-128"/>
                <a:ea typeface="Meiryo UI" panose="020B0604030504040204" pitchFamily="50" charset="-128"/>
                <a:cs typeface="Meiryo UI" pitchFamily="50" charset="-128"/>
              </a:rPr>
              <a:t>などして自分の息抜きの時間も作る。</a:t>
            </a:r>
            <a:endParaRPr lang="en-US" altLang="ja-JP" sz="2400" dirty="0">
              <a:latin typeface="Meiryo UI" panose="020B0604030504040204" pitchFamily="50" charset="-128"/>
              <a:ea typeface="Meiryo UI" panose="020B0604030504040204" pitchFamily="50" charset="-128"/>
              <a:cs typeface="Meiryo UI" pitchFamily="50" charset="-128"/>
            </a:endParaRPr>
          </a:p>
          <a:p>
            <a:pPr>
              <a:lnSpc>
                <a:spcPts val="2900"/>
              </a:lnSpc>
              <a:spcAft>
                <a:spcPts val="1200"/>
              </a:spcAft>
              <a:defRPr/>
            </a:pPr>
            <a:r>
              <a:rPr lang="ja-JP" altLang="en-US" sz="2400" dirty="0">
                <a:latin typeface="Meiryo UI" panose="020B0604030504040204" pitchFamily="50" charset="-128"/>
                <a:ea typeface="Meiryo UI" panose="020B0604030504040204" pitchFamily="50" charset="-128"/>
                <a:sym typeface="Meiryo UI" panose="020B0604030504040204" pitchFamily="50" charset="-128"/>
              </a:rPr>
              <a:t>深刻に捉えすぎないことが、仕事と介護の両立には重要。</a:t>
            </a:r>
            <a:endParaRPr lang="en-US" altLang="ja-JP" sz="2400" dirty="0">
              <a:latin typeface="Meiryo UI" panose="020B0604030504040204" pitchFamily="50" charset="-128"/>
              <a:ea typeface="Meiryo UI" panose="020B0604030504040204" pitchFamily="50" charset="-128"/>
              <a:sym typeface="Meiryo UI" panose="020B0604030504040204" pitchFamily="50" charset="-128"/>
            </a:endParaRPr>
          </a:p>
          <a:p>
            <a:pPr>
              <a:lnSpc>
                <a:spcPts val="2900"/>
              </a:lnSpc>
              <a:spcAft>
                <a:spcPts val="1200"/>
              </a:spcAft>
              <a:buFont typeface="Wingdings" pitchFamily="2" charset="2"/>
              <a:buNone/>
              <a:defRPr/>
            </a:pPr>
            <a:r>
              <a:rPr lang="ja-JP" altLang="en-US"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rPr>
              <a:t>＊</a:t>
            </a:r>
            <a:r>
              <a:rPr lang="ja-JP" altLang="ja-JP"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rPr>
              <a:t>平均介護期間</a:t>
            </a:r>
            <a:r>
              <a:rPr lang="ja-JP" altLang="en-US"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rPr>
              <a:t>：</a:t>
            </a:r>
            <a:r>
              <a:rPr lang="ja-JP" altLang="en-US"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sym typeface="Meiryo UI" panose="020B0604030504040204" pitchFamily="50" charset="-128"/>
              </a:rPr>
              <a:t>５年１か月</a:t>
            </a:r>
            <a:r>
              <a:rPr lang="ja-JP" altLang="en-US"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rPr>
              <a:t>、介護期間が</a:t>
            </a:r>
            <a:r>
              <a:rPr lang="en-US" altLang="ja-JP"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rPr>
              <a:t>10</a:t>
            </a:r>
            <a:r>
              <a:rPr lang="ja-JP" altLang="en-US"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rPr>
              <a:t>年以上：</a:t>
            </a:r>
            <a:r>
              <a:rPr lang="en-US" altLang="ja-JP"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rPr>
              <a:t>17.6</a:t>
            </a:r>
            <a:r>
              <a:rPr lang="en-US" altLang="ja-JP" sz="2200" dirty="0">
                <a:solidFill>
                  <a:schemeClr val="accent6">
                    <a:lumMod val="75000"/>
                  </a:schemeClr>
                </a:solidFill>
                <a:latin typeface="Meiryo UI" panose="020B0604030504040204" pitchFamily="50" charset="-128"/>
                <a:ea typeface="Meiryo UI" panose="020B0604030504040204" pitchFamily="50" charset="-128"/>
                <a:cs typeface="Meiryo UI" pitchFamily="50" charset="-128"/>
                <a:sym typeface="Meiryo UI" panose="020B0604030504040204" pitchFamily="50" charset="-128"/>
              </a:rPr>
              <a:t>%</a:t>
            </a:r>
          </a:p>
          <a:p>
            <a:pPr>
              <a:lnSpc>
                <a:spcPts val="2900"/>
              </a:lnSpc>
              <a:spcAft>
                <a:spcPts val="1200"/>
              </a:spcAft>
              <a:buFont typeface="Wingdings" pitchFamily="2" charset="2"/>
              <a:buNone/>
              <a:defRPr/>
            </a:pPr>
            <a:endParaRPr lang="ja-JP" altLang="en-US" sz="1200" dirty="0">
              <a:latin typeface="Meiryo UI" panose="020B0604030504040204" pitchFamily="50" charset="-128"/>
              <a:ea typeface="Meiryo UI" panose="020B0604030504040204" pitchFamily="50" charset="-128"/>
              <a:cs typeface="Meiryo UI" pitchFamily="50" charset="-128"/>
            </a:endParaRPr>
          </a:p>
        </p:txBody>
      </p:sp>
      <p:sp>
        <p:nvSpPr>
          <p:cNvPr id="2" name="正方形/長方形 1">
            <a:extLst>
              <a:ext uri="{FF2B5EF4-FFF2-40B4-BE49-F238E27FC236}">
                <a16:creationId xmlns:a16="http://schemas.microsoft.com/office/drawing/2014/main" id="{217A1E01-6FE4-4FEA-86EE-94FDF6BF38AA}"/>
              </a:ext>
            </a:extLst>
          </p:cNvPr>
          <p:cNvSpPr/>
          <p:nvPr/>
        </p:nvSpPr>
        <p:spPr>
          <a:xfrm>
            <a:off x="827584" y="5865618"/>
            <a:ext cx="8478688" cy="401777"/>
          </a:xfrm>
          <a:prstGeom prst="rect">
            <a:avLst/>
          </a:prstGeom>
        </p:spPr>
        <p:txBody>
          <a:bodyPr wrap="square">
            <a:spAutoFit/>
          </a:bodyPr>
          <a:lstStyle/>
          <a:p>
            <a:pPr>
              <a:lnSpc>
                <a:spcPts val="2900"/>
              </a:lnSpc>
              <a:spcAft>
                <a:spcPts val="1200"/>
              </a:spcAft>
              <a:buFont typeface="Wingdings" pitchFamily="2" charset="2"/>
              <a:buNone/>
              <a:defRPr/>
            </a:pPr>
            <a:r>
              <a:rPr lang="ja-JP" altLang="en-US" sz="1200" dirty="0">
                <a:latin typeface="Meiryo UI" panose="020B0604030504040204" pitchFamily="50" charset="-128"/>
              </a:rPr>
              <a:t>（出所：公益財団法人　生命保険文化センター　「生命保険に関する全国実態調査」</a:t>
            </a:r>
            <a:r>
              <a:rPr lang="ja-JP" altLang="en-US" sz="1200" dirty="0">
                <a:latin typeface="Meiryo UI" panose="020B0604030504040204" pitchFamily="50" charset="-128"/>
                <a:sym typeface="Meiryo UI" panose="020B0604030504040204" pitchFamily="50" charset="-128"/>
              </a:rPr>
              <a:t> </a:t>
            </a:r>
            <a:r>
              <a:rPr lang="ja-JP" altLang="en-US" sz="1200" dirty="0">
                <a:latin typeface="Meiryo UI" panose="020B0604030504040204" pitchFamily="50" charset="-128"/>
              </a:rPr>
              <a:t>　</a:t>
            </a:r>
            <a:r>
              <a:rPr lang="en-US" altLang="ja-JP" sz="1200" dirty="0">
                <a:latin typeface="Meiryo UI" panose="020B0604030504040204" pitchFamily="50" charset="-128"/>
              </a:rPr>
              <a:t>2021</a:t>
            </a:r>
            <a:r>
              <a:rPr lang="ja-JP" altLang="en-US" sz="1200" dirty="0">
                <a:latin typeface="Meiryo UI" panose="020B0604030504040204" pitchFamily="50" charset="-128"/>
              </a:rPr>
              <a:t>（令和</a:t>
            </a:r>
            <a:r>
              <a:rPr lang="en-US" altLang="ja-JP" sz="1200" dirty="0">
                <a:latin typeface="Meiryo UI" panose="020B0604030504040204" pitchFamily="50" charset="-128"/>
              </a:rPr>
              <a:t>3</a:t>
            </a:r>
            <a:r>
              <a:rPr lang="ja-JP" altLang="en-US" sz="1200" dirty="0">
                <a:latin typeface="Meiryo UI" panose="020B0604030504040204" pitchFamily="50" charset="-128"/>
              </a:rPr>
              <a:t>）年度）</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2"/>
          <p:cNvSpPr>
            <a:spLocks noGrp="1"/>
          </p:cNvSpPr>
          <p:nvPr>
            <p:ph type="title"/>
          </p:nvPr>
        </p:nvSpPr>
        <p:spPr>
          <a:xfrm>
            <a:off x="1371600" y="1600200"/>
            <a:ext cx="7620000" cy="990600"/>
          </a:xfrm>
        </p:spPr>
        <p:txBody>
          <a:bodyPr/>
          <a:lstStyle/>
          <a:p>
            <a:r>
              <a:rPr lang="en-US" altLang="ja-JP" dirty="0">
                <a:solidFill>
                  <a:schemeClr val="bg1"/>
                </a:solidFill>
                <a:latin typeface="Meiryo UI" pitchFamily="50" charset="-128"/>
                <a:ea typeface="Meiryo UI" pitchFamily="50" charset="-128"/>
                <a:cs typeface="Meiryo UI" pitchFamily="50" charset="-128"/>
              </a:rPr>
              <a:t>Ⅲ.</a:t>
            </a:r>
            <a:r>
              <a:rPr lang="ja-JP" altLang="en-US" dirty="0">
                <a:solidFill>
                  <a:schemeClr val="bg1"/>
                </a:solidFill>
                <a:latin typeface="Meiryo UI" pitchFamily="50" charset="-128"/>
                <a:ea typeface="Meiryo UI" pitchFamily="50" charset="-128"/>
                <a:cs typeface="Meiryo UI" pitchFamily="50" charset="-128"/>
              </a:rPr>
              <a:t>働き方の見直しも重要</a:t>
            </a:r>
            <a:endParaRPr lang="ja-JP" altLang="en-US" dirty="0">
              <a:solidFill>
                <a:srgbClr val="FFFFFF"/>
              </a:solidFill>
            </a:endParaRPr>
          </a:p>
        </p:txBody>
      </p:sp>
      <p:sp>
        <p:nvSpPr>
          <p:cNvPr id="5" name="スライド番号プレースホルダ 4"/>
          <p:cNvSpPr>
            <a:spLocks noGrp="1"/>
          </p:cNvSpPr>
          <p:nvPr>
            <p:ph type="sldNum" sz="quarter" idx="4294967295"/>
          </p:nvPr>
        </p:nvSpPr>
        <p:spPr>
          <a:xfrm>
            <a:off x="8567936" y="6353944"/>
            <a:ext cx="576064" cy="504056"/>
          </a:xfrm>
        </p:spPr>
        <p:txBody>
          <a:bodyPr/>
          <a:lstStyle/>
          <a:p>
            <a:pPr>
              <a:defRPr/>
            </a:pPr>
            <a:fld id="{2990E7F1-B4EB-499D-ACA8-D2713CCFB715}" type="slidenum">
              <a:rPr lang="en-US" altLang="ja-JP" sz="1600" smtClean="0"/>
              <a:pPr>
                <a:defRPr/>
              </a:pPr>
              <a:t>32</a:t>
            </a:fld>
            <a:endParaRPr lang="en-US" altLang="ja-JP"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normAutofit/>
          </a:bodyPr>
          <a:lstStyle/>
          <a:p>
            <a:pPr>
              <a:defRPr/>
            </a:pPr>
            <a:fld id="{ECDDFECA-5B20-47EC-A327-50866FD3A04D}" type="slidenum">
              <a:rPr lang="en-US" altLang="ja-JP" smtClean="0"/>
              <a:pPr>
                <a:defRPr/>
              </a:pPr>
              <a:t>33</a:t>
            </a:fld>
            <a:endParaRPr lang="en-US" altLang="ja-JP" dirty="0"/>
          </a:p>
        </p:txBody>
      </p:sp>
      <p:sp>
        <p:nvSpPr>
          <p:cNvPr id="68610" name="コンテンツ プレースホルダ 3"/>
          <p:cNvSpPr>
            <a:spLocks noGrp="1"/>
          </p:cNvSpPr>
          <p:nvPr>
            <p:ph sz="quarter" idx="1"/>
          </p:nvPr>
        </p:nvSpPr>
        <p:spPr>
          <a:xfrm>
            <a:off x="755576" y="1700213"/>
            <a:ext cx="7704980" cy="4968875"/>
          </a:xfrm>
        </p:spPr>
        <p:txBody>
          <a:bodyPr/>
          <a:lstStyle/>
          <a:p>
            <a:pPr eaLnBrk="1" hangingPunct="1">
              <a:lnSpc>
                <a:spcPts val="3400"/>
              </a:lnSpc>
              <a:spcAft>
                <a:spcPts val="1800"/>
              </a:spcAft>
              <a:buFont typeface="Wingdings" pitchFamily="2" charset="2"/>
              <a:buNone/>
            </a:pPr>
            <a:r>
              <a:rPr lang="ja-JP" altLang="en-US" sz="2400" dirty="0">
                <a:solidFill>
                  <a:srgbClr val="262626"/>
                </a:solidFill>
                <a:latin typeface="Meiryo UI" pitchFamily="50" charset="-128"/>
                <a:ea typeface="Meiryo UI" pitchFamily="50" charset="-128"/>
                <a:cs typeface="Meiryo UI" pitchFamily="50" charset="-128"/>
              </a:rPr>
              <a:t>　　　　　　　　</a:t>
            </a:r>
            <a:br>
              <a:rPr lang="en-US" altLang="ja-JP" sz="2400" dirty="0">
                <a:solidFill>
                  <a:srgbClr val="262626"/>
                </a:solidFill>
                <a:latin typeface="Meiryo UI" pitchFamily="50" charset="-128"/>
                <a:ea typeface="Meiryo UI" pitchFamily="50" charset="-128"/>
                <a:cs typeface="Meiryo UI" pitchFamily="50" charset="-128"/>
              </a:rPr>
            </a:br>
            <a:r>
              <a:rPr lang="ja-JP" altLang="en-US" sz="2400" dirty="0">
                <a:solidFill>
                  <a:srgbClr val="262626"/>
                </a:solidFill>
                <a:latin typeface="Meiryo UI" pitchFamily="50" charset="-128"/>
                <a:ea typeface="Meiryo UI" pitchFamily="50" charset="-128"/>
                <a:cs typeface="Meiryo UI" pitchFamily="50" charset="-128"/>
              </a:rPr>
              <a:t>　　</a:t>
            </a:r>
            <a:endParaRPr lang="ja-JP" altLang="ja-JP" sz="2400" dirty="0">
              <a:solidFill>
                <a:srgbClr val="262626"/>
              </a:solidFill>
              <a:latin typeface="Meiryo UI" pitchFamily="50" charset="-128"/>
              <a:ea typeface="Meiryo UI" pitchFamily="50" charset="-128"/>
              <a:cs typeface="Meiryo UI" pitchFamily="50" charset="-128"/>
            </a:endParaRPr>
          </a:p>
        </p:txBody>
      </p:sp>
      <p:sp>
        <p:nvSpPr>
          <p:cNvPr id="7" name="コンテンツ プレースホルダ 37"/>
          <p:cNvSpPr txBox="1">
            <a:spLocks/>
          </p:cNvSpPr>
          <p:nvPr/>
        </p:nvSpPr>
        <p:spPr>
          <a:xfrm>
            <a:off x="395536" y="1484784"/>
            <a:ext cx="8352928" cy="4751982"/>
          </a:xfrm>
          <a:prstGeom prst="rect">
            <a:avLst/>
          </a:prstGeom>
        </p:spPr>
        <p:txBody>
          <a:bodyPr/>
          <a:lstStyle/>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24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rPr>
              <a:t>仕事と介護を両立するためには、働き方の見直しも重要。</a:t>
            </a:r>
            <a:endParaRPr kumimoji="1" lang="en-US" altLang="ja-JP"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endParaRPr>
          </a:p>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rPr>
              <a:t>・介護に直面した場合に、必要な制度を利用したり、周囲がサポートできるような働き方ができているか、現状をチェック。</a:t>
            </a:r>
            <a:endParaRPr kumimoji="1" lang="en-US" altLang="ja-JP"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endParaRPr>
          </a:p>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endParaRPr kumimoji="1" lang="ja-JP" altLang="en-US" sz="105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endParaRPr>
          </a:p>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rPr>
              <a:t>できていない場合は・・・</a:t>
            </a:r>
            <a:endParaRPr kumimoji="1" lang="en-US" altLang="ja-JP"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endParaRPr>
          </a:p>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rPr>
              <a:t>・管理職を中心として職場全体の働き方を見直す</a:t>
            </a:r>
            <a:endParaRPr kumimoji="1" lang="en-US" altLang="ja-JP"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endParaRPr>
          </a:p>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r>
              <a:rPr lang="ja-JP" altLang="en-US" sz="1800" dirty="0">
                <a:solidFill>
                  <a:schemeClr val="tx2"/>
                </a:solidFill>
                <a:latin typeface="Meiryo UI" pitchFamily="50" charset="-128"/>
              </a:rPr>
              <a:t>　→業務配分、業務の流れの見直し、残業の削減</a:t>
            </a:r>
          </a:p>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r>
              <a:rPr lang="ja-JP" altLang="en-US" sz="1800" dirty="0">
                <a:solidFill>
                  <a:schemeClr val="tx2"/>
                </a:solidFill>
                <a:latin typeface="Meiryo UI" pitchFamily="50" charset="-128"/>
              </a:rPr>
              <a:t>　→情報共有の方法の見直し（</a:t>
            </a:r>
            <a:r>
              <a:rPr lang="en-US" altLang="ja-JP" sz="1800" dirty="0">
                <a:solidFill>
                  <a:schemeClr val="tx2"/>
                </a:solidFill>
                <a:latin typeface="Meiryo UI" pitchFamily="50" charset="-128"/>
              </a:rPr>
              <a:t>ICT</a:t>
            </a:r>
            <a:r>
              <a:rPr lang="ja-JP" altLang="en-US" sz="1800" dirty="0">
                <a:solidFill>
                  <a:schemeClr val="tx2"/>
                </a:solidFill>
                <a:latin typeface="Meiryo UI" pitchFamily="50" charset="-128"/>
              </a:rPr>
              <a:t>の活用、会議の効率化等）</a:t>
            </a:r>
            <a:endParaRPr lang="en-US" altLang="ja-JP" sz="1800" dirty="0">
              <a:solidFill>
                <a:schemeClr val="tx2"/>
              </a:solidFill>
              <a:latin typeface="Meiryo UI" pitchFamily="50" charset="-128"/>
            </a:endParaRPr>
          </a:p>
          <a:p>
            <a:pPr eaLnBrk="1" hangingPunct="1">
              <a:spcBef>
                <a:spcPts val="600"/>
              </a:spcBef>
              <a:buFont typeface="Wingdings" panose="05000000000000000000" pitchFamily="2" charset="2"/>
              <a:buNone/>
            </a:pPr>
            <a:r>
              <a:rPr lang="ja-JP" altLang="en-US" sz="1800" dirty="0">
                <a:solidFill>
                  <a:schemeClr val="tx2"/>
                </a:solidFill>
                <a:latin typeface="Meiryo UI" pitchFamily="50" charset="-128"/>
              </a:rPr>
              <a:t>　→権限移譲の仕組みの整備</a:t>
            </a:r>
            <a:endParaRPr lang="en-US" altLang="ja-JP" sz="1800" dirty="0">
              <a:solidFill>
                <a:schemeClr val="tx2"/>
              </a:solidFill>
              <a:latin typeface="Meiryo UI" pitchFamily="50" charset="-128"/>
            </a:endParaRPr>
          </a:p>
          <a:p>
            <a:pPr eaLnBrk="1" hangingPunct="1">
              <a:spcBef>
                <a:spcPts val="600"/>
              </a:spcBef>
              <a:buFont typeface="Wingdings" panose="05000000000000000000" pitchFamily="2" charset="2"/>
              <a:buNone/>
            </a:pPr>
            <a:r>
              <a:rPr lang="ja-JP" altLang="en-US" sz="1800" dirty="0">
                <a:solidFill>
                  <a:schemeClr val="tx2"/>
                </a:solidFill>
                <a:latin typeface="Meiryo UI" pitchFamily="50" charset="-128"/>
              </a:rPr>
              <a:t>　→職場内の介護への理解の醸成等</a:t>
            </a:r>
          </a:p>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endParaRPr kumimoji="1" lang="ja-JP" altLang="en-US" sz="1050" b="0" i="0" u="none" strike="noStrike" kern="1200" cap="none" spc="0" normalizeH="0" baseline="0" noProof="0" dirty="0">
              <a:ln>
                <a:noFill/>
              </a:ln>
              <a:solidFill>
                <a:schemeClr val="tx2"/>
              </a:solidFill>
              <a:effectLst/>
              <a:uLnTx/>
              <a:uFillTx/>
              <a:latin typeface="Meiryo UI" pitchFamily="50" charset="-128"/>
              <a:ea typeface="Meiryo UI" pitchFamily="50" charset="-128"/>
              <a:cs typeface="Meiryo UI" pitchFamily="50" charset="-128"/>
            </a:endParaRPr>
          </a:p>
          <a:p>
            <a:pPr marL="174625" marR="0" lvl="0" indent="-174625" algn="l"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rPr>
              <a:t>・自分自身の働き方を見直す</a:t>
            </a:r>
            <a:endParaRPr kumimoji="1" lang="en-US" altLang="ja-JP" sz="2000" b="0" i="0" u="none" strike="noStrike" kern="1200" cap="none" spc="0" normalizeH="0" baseline="0" noProof="0" dirty="0">
              <a:ln>
                <a:noFill/>
              </a:ln>
              <a:solidFill>
                <a:srgbClr val="262626"/>
              </a:solidFill>
              <a:effectLst/>
              <a:uLnTx/>
              <a:uFillTx/>
              <a:latin typeface="Meiryo UI" pitchFamily="50" charset="-128"/>
              <a:ea typeface="Meiryo UI" pitchFamily="50" charset="-128"/>
              <a:cs typeface="Meiryo UI" pitchFamily="50" charset="-128"/>
            </a:endParaRPr>
          </a:p>
          <a:p>
            <a:pPr marL="174625" lvl="0" indent="-174625">
              <a:spcBef>
                <a:spcPts val="600"/>
              </a:spcBef>
              <a:defRPr/>
            </a:pPr>
            <a:r>
              <a:rPr lang="ja-JP" altLang="en-US" sz="1800" dirty="0">
                <a:solidFill>
                  <a:schemeClr val="tx2"/>
                </a:solidFill>
                <a:latin typeface="Meiryo UI" pitchFamily="50" charset="-128"/>
              </a:rPr>
              <a:t>　→仕事の見える化</a:t>
            </a:r>
          </a:p>
          <a:p>
            <a:pPr marL="174625" lvl="0" indent="-174625">
              <a:spcBef>
                <a:spcPts val="600"/>
              </a:spcBef>
              <a:defRPr/>
            </a:pPr>
            <a:r>
              <a:rPr lang="ja-JP" altLang="en-US" sz="1800" dirty="0">
                <a:solidFill>
                  <a:schemeClr val="tx2"/>
                </a:solidFill>
                <a:latin typeface="Meiryo UI" pitchFamily="50" charset="-128"/>
              </a:rPr>
              <a:t>　→計画的・効率的な業務遂行（業務の棚卸し・スリム化、優先順位の設定、各業務に必要な時間の想定、退社時間の目標設定）等</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371600" y="1600200"/>
            <a:ext cx="7772400" cy="990600"/>
          </a:xfrm>
        </p:spPr>
        <p:txBody>
          <a:bodyPr/>
          <a:lstStyle/>
          <a:p>
            <a:r>
              <a:rPr lang="ja-JP" altLang="en-US" sz="4000" dirty="0">
                <a:latin typeface="Meiryo UI" pitchFamily="50" charset="-128"/>
                <a:ea typeface="Meiryo UI" pitchFamily="50" charset="-128"/>
                <a:cs typeface="Meiryo UI" pitchFamily="50" charset="-128"/>
              </a:rPr>
              <a:t>まとめ</a:t>
            </a:r>
          </a:p>
        </p:txBody>
      </p:sp>
      <p:sp>
        <p:nvSpPr>
          <p:cNvPr id="10" name="スライド番号プレースホルダー 9"/>
          <p:cNvSpPr>
            <a:spLocks noGrp="1"/>
          </p:cNvSpPr>
          <p:nvPr>
            <p:ph type="sldNum" sz="quarter" idx="4294967295"/>
          </p:nvPr>
        </p:nvSpPr>
        <p:spPr>
          <a:xfrm>
            <a:off x="8604448" y="6425952"/>
            <a:ext cx="539552" cy="432048"/>
          </a:xfrm>
        </p:spPr>
        <p:txBody>
          <a:bodyPr/>
          <a:lstStyle/>
          <a:p>
            <a:pPr>
              <a:defRPr/>
            </a:pPr>
            <a:fld id="{D94C92D5-C44B-4BD2-BE87-AF919B45576A}" type="slidenum">
              <a:rPr lang="en-US" altLang="ja-JP" sz="1600" smtClean="0"/>
              <a:pPr>
                <a:defRPr/>
              </a:pPr>
              <a:t>34</a:t>
            </a:fld>
            <a:endParaRPr lang="en-US" altLang="ja-JP"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タイトル 1"/>
          <p:cNvSpPr>
            <a:spLocks noGrp="1"/>
          </p:cNvSpPr>
          <p:nvPr>
            <p:ph type="title"/>
          </p:nvPr>
        </p:nvSpPr>
        <p:spPr>
          <a:xfrm>
            <a:off x="179388" y="404664"/>
            <a:ext cx="8785225" cy="584775"/>
          </a:xfrm>
        </p:spPr>
        <p:txBody>
          <a:bodyPr>
            <a:normAutofit/>
          </a:bodyPr>
          <a:lstStyle/>
          <a:p>
            <a:pPr algn="ctr" eaLnBrk="1" hangingPunct="1"/>
            <a:r>
              <a:rPr lang="ja-JP" altLang="en-US" sz="3200" dirty="0">
                <a:latin typeface="Meiryo UI" pitchFamily="50" charset="-128"/>
                <a:ea typeface="Meiryo UI" pitchFamily="50" charset="-128"/>
                <a:cs typeface="Meiryo UI" pitchFamily="50" charset="-128"/>
              </a:rPr>
              <a:t>チェック！この研修のゴール</a:t>
            </a:r>
          </a:p>
        </p:txBody>
      </p:sp>
      <p:sp>
        <p:nvSpPr>
          <p:cNvPr id="6" name="スライド番号プレースホルダー 5"/>
          <p:cNvSpPr>
            <a:spLocks noGrp="1"/>
          </p:cNvSpPr>
          <p:nvPr>
            <p:ph type="sldNum" sz="quarter" idx="12"/>
          </p:nvPr>
        </p:nvSpPr>
        <p:spPr/>
        <p:txBody>
          <a:bodyPr>
            <a:normAutofit/>
          </a:bodyPr>
          <a:lstStyle/>
          <a:p>
            <a:pPr>
              <a:defRPr/>
            </a:pPr>
            <a:fld id="{ECDDFECA-5B20-47EC-A327-50866FD3A04D}" type="slidenum">
              <a:rPr lang="en-US" altLang="ja-JP" smtClean="0"/>
              <a:pPr>
                <a:defRPr/>
              </a:pPr>
              <a:t>35</a:t>
            </a:fld>
            <a:endParaRPr lang="en-US" altLang="ja-JP" dirty="0"/>
          </a:p>
        </p:txBody>
      </p:sp>
      <p:sp>
        <p:nvSpPr>
          <p:cNvPr id="68610" name="コンテンツ プレースホルダ 3"/>
          <p:cNvSpPr>
            <a:spLocks noGrp="1"/>
          </p:cNvSpPr>
          <p:nvPr>
            <p:ph sz="quarter" idx="1"/>
          </p:nvPr>
        </p:nvSpPr>
        <p:spPr>
          <a:xfrm>
            <a:off x="467544" y="1700213"/>
            <a:ext cx="8208912" cy="4968875"/>
          </a:xfrm>
        </p:spPr>
        <p:txBody>
          <a:bodyPr/>
          <a:lstStyle/>
          <a:p>
            <a:pPr eaLnBrk="1" hangingPunct="1">
              <a:lnSpc>
                <a:spcPts val="3400"/>
              </a:lnSpc>
              <a:spcAft>
                <a:spcPts val="1800"/>
              </a:spcAft>
              <a:buFont typeface="Wingdings" pitchFamily="2" charset="2"/>
              <a:buNone/>
            </a:pPr>
            <a:r>
              <a:rPr lang="ja-JP" altLang="en-US" sz="2400" dirty="0">
                <a:solidFill>
                  <a:srgbClr val="262626"/>
                </a:solidFill>
                <a:latin typeface="Meiryo UI" pitchFamily="50" charset="-128"/>
                <a:ea typeface="Meiryo UI" pitchFamily="50" charset="-128"/>
                <a:cs typeface="Meiryo UI" pitchFamily="50" charset="-128"/>
              </a:rPr>
              <a:t>　　　　　　　　</a:t>
            </a:r>
            <a:endParaRPr lang="ja-JP" altLang="en-US" sz="2400" b="1" dirty="0">
              <a:solidFill>
                <a:srgbClr val="262626"/>
              </a:solidFill>
              <a:latin typeface="Meiryo UI" pitchFamily="50" charset="-128"/>
              <a:ea typeface="Meiryo UI" pitchFamily="50" charset="-128"/>
              <a:cs typeface="Meiryo UI" pitchFamily="50" charset="-128"/>
            </a:endParaRPr>
          </a:p>
          <a:p>
            <a:pPr marL="444500" indent="-444500" eaLnBrk="1" hangingPunct="1">
              <a:lnSpc>
                <a:spcPts val="3400"/>
              </a:lnSpc>
              <a:buNone/>
            </a:pPr>
            <a:r>
              <a:rPr lang="ja-JP" altLang="en-US" sz="2800" dirty="0">
                <a:solidFill>
                  <a:srgbClr val="262626"/>
                </a:solidFill>
                <a:latin typeface="Meiryo UI" pitchFamily="50" charset="-128"/>
                <a:ea typeface="Meiryo UI" pitchFamily="50" charset="-128"/>
                <a:cs typeface="Meiryo UI" pitchFamily="50" charset="-128"/>
              </a:rPr>
              <a:t>１</a:t>
            </a:r>
            <a:r>
              <a:rPr lang="en-US" altLang="ja-JP" sz="2800" dirty="0">
                <a:solidFill>
                  <a:srgbClr val="262626"/>
                </a:solidFill>
                <a:latin typeface="Meiryo UI" pitchFamily="50" charset="-128"/>
                <a:ea typeface="Meiryo UI" pitchFamily="50" charset="-128"/>
                <a:cs typeface="Meiryo UI" pitchFamily="50" charset="-128"/>
              </a:rPr>
              <a:t>.  </a:t>
            </a:r>
            <a:r>
              <a:rPr lang="ja-JP" altLang="en-US" sz="2800" dirty="0">
                <a:solidFill>
                  <a:srgbClr val="262626"/>
                </a:solidFill>
                <a:latin typeface="Meiryo UI" pitchFamily="50" charset="-128"/>
                <a:ea typeface="Meiryo UI" pitchFamily="50" charset="-128"/>
                <a:cs typeface="Meiryo UI" pitchFamily="50" charset="-128"/>
              </a:rPr>
              <a:t>「事前の心構えの重要性」を理解できましたか？</a:t>
            </a:r>
            <a:endParaRPr lang="en-US" altLang="ja-JP" sz="2800" dirty="0">
              <a:solidFill>
                <a:srgbClr val="262626"/>
              </a:solidFill>
              <a:latin typeface="Meiryo UI" pitchFamily="50" charset="-128"/>
              <a:ea typeface="Meiryo UI" pitchFamily="50" charset="-128"/>
              <a:cs typeface="Meiryo UI" pitchFamily="50" charset="-128"/>
            </a:endParaRPr>
          </a:p>
          <a:p>
            <a:pPr marL="444500" indent="-444500" eaLnBrk="1" hangingPunct="1">
              <a:lnSpc>
                <a:spcPts val="3400"/>
              </a:lnSpc>
              <a:buNone/>
            </a:pPr>
            <a:endParaRPr lang="en-US" altLang="ja-JP" sz="2800" dirty="0">
              <a:solidFill>
                <a:srgbClr val="262626"/>
              </a:solidFill>
              <a:latin typeface="Meiryo UI" pitchFamily="50" charset="-128"/>
              <a:ea typeface="Meiryo UI" pitchFamily="50" charset="-128"/>
              <a:cs typeface="Meiryo UI" pitchFamily="50" charset="-128"/>
            </a:endParaRPr>
          </a:p>
          <a:p>
            <a:pPr marL="444500" indent="-444500" eaLnBrk="1" hangingPunct="1">
              <a:lnSpc>
                <a:spcPts val="3400"/>
              </a:lnSpc>
              <a:spcAft>
                <a:spcPts val="1800"/>
              </a:spcAft>
              <a:buNone/>
            </a:pPr>
            <a:r>
              <a:rPr lang="ja-JP" altLang="en-US" sz="2800" dirty="0">
                <a:solidFill>
                  <a:srgbClr val="262626"/>
                </a:solidFill>
                <a:latin typeface="Meiryo UI" pitchFamily="50" charset="-128"/>
                <a:ea typeface="Meiryo UI" pitchFamily="50" charset="-128"/>
                <a:cs typeface="Meiryo UI" pitchFamily="50" charset="-128"/>
              </a:rPr>
              <a:t>２</a:t>
            </a:r>
            <a:r>
              <a:rPr lang="en-US" altLang="ja-JP" sz="2800" dirty="0">
                <a:solidFill>
                  <a:srgbClr val="262626"/>
                </a:solidFill>
                <a:latin typeface="Meiryo UI" pitchFamily="50" charset="-128"/>
                <a:ea typeface="Meiryo UI" pitchFamily="50" charset="-128"/>
                <a:cs typeface="Meiryo UI" pitchFamily="50" charset="-128"/>
              </a:rPr>
              <a:t>.</a:t>
            </a:r>
            <a:r>
              <a:rPr lang="ja-JP" altLang="en-US" sz="2800" dirty="0">
                <a:solidFill>
                  <a:srgbClr val="262626"/>
                </a:solidFill>
                <a:latin typeface="Meiryo UI" pitchFamily="50" charset="-128"/>
                <a:ea typeface="Meiryo UI" pitchFamily="50" charset="-128"/>
                <a:cs typeface="Meiryo UI" pitchFamily="50" charset="-128"/>
              </a:rPr>
              <a:t>　「仕事と介護の両立のための５つのポイント」を理解できましたか？</a:t>
            </a:r>
            <a:endParaRPr lang="en-US" altLang="ja-JP" sz="2800" dirty="0">
              <a:solidFill>
                <a:srgbClr val="262626"/>
              </a:solidFill>
              <a:latin typeface="Meiryo UI" pitchFamily="50" charset="-128"/>
              <a:ea typeface="Meiryo UI" pitchFamily="50" charset="-128"/>
              <a:cs typeface="Meiryo UI" pitchFamily="50" charset="-128"/>
            </a:endParaRPr>
          </a:p>
          <a:p>
            <a:pPr marL="444500" indent="-444500" eaLnBrk="1" hangingPunct="1">
              <a:lnSpc>
                <a:spcPts val="3400"/>
              </a:lnSpc>
              <a:spcAft>
                <a:spcPts val="1800"/>
              </a:spcAft>
              <a:buNone/>
            </a:pPr>
            <a:r>
              <a:rPr lang="ja-JP" altLang="en-US" sz="2800" dirty="0">
                <a:solidFill>
                  <a:srgbClr val="262626"/>
                </a:solidFill>
                <a:latin typeface="Meiryo UI" pitchFamily="50" charset="-128"/>
                <a:ea typeface="Meiryo UI" pitchFamily="50" charset="-128"/>
                <a:cs typeface="Meiryo UI" pitchFamily="50" charset="-128"/>
              </a:rPr>
              <a:t>３</a:t>
            </a:r>
            <a:r>
              <a:rPr lang="en-US" altLang="ja-JP" sz="2800" dirty="0">
                <a:solidFill>
                  <a:srgbClr val="262626"/>
                </a:solidFill>
                <a:latin typeface="Meiryo UI" pitchFamily="50" charset="-128"/>
                <a:ea typeface="Meiryo UI" pitchFamily="50" charset="-128"/>
                <a:cs typeface="Meiryo UI" pitchFamily="50" charset="-128"/>
              </a:rPr>
              <a:t>.</a:t>
            </a:r>
            <a:r>
              <a:rPr lang="ja-JP" altLang="en-US" sz="2800" dirty="0">
                <a:solidFill>
                  <a:srgbClr val="262626"/>
                </a:solidFill>
                <a:latin typeface="Meiryo UI" pitchFamily="50" charset="-128"/>
                <a:ea typeface="Meiryo UI" pitchFamily="50" charset="-128"/>
                <a:cs typeface="Meiryo UI" pitchFamily="50" charset="-128"/>
              </a:rPr>
              <a:t>　仕事と介護を両立するためには「働き方の見直しも重要」であることを理解できましたか？</a:t>
            </a:r>
            <a:br>
              <a:rPr lang="en-US" altLang="ja-JP" sz="2800" dirty="0">
                <a:solidFill>
                  <a:srgbClr val="262626"/>
                </a:solidFill>
                <a:latin typeface="Meiryo UI" pitchFamily="50" charset="-128"/>
                <a:ea typeface="Meiryo UI" pitchFamily="50" charset="-128"/>
                <a:cs typeface="Meiryo UI" pitchFamily="50" charset="-128"/>
              </a:rPr>
            </a:br>
            <a:r>
              <a:rPr lang="ja-JP" altLang="en-US" sz="2800" dirty="0">
                <a:solidFill>
                  <a:srgbClr val="262626"/>
                </a:solidFill>
                <a:latin typeface="Meiryo UI" pitchFamily="50" charset="-128"/>
                <a:ea typeface="Meiryo UI" pitchFamily="50" charset="-128"/>
                <a:cs typeface="Meiryo UI" pitchFamily="50" charset="-128"/>
              </a:rPr>
              <a:t>　　</a:t>
            </a:r>
            <a:endParaRPr lang="ja-JP" altLang="ja-JP" sz="2800" dirty="0">
              <a:solidFill>
                <a:srgbClr val="262626"/>
              </a:solidFill>
              <a:latin typeface="Meiryo UI" pitchFamily="50" charset="-128"/>
              <a:ea typeface="Meiryo UI" pitchFamily="50" charset="-128"/>
              <a:cs typeface="Meiryo UI"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normAutofit/>
          </a:bodyPr>
          <a:lstStyle/>
          <a:p>
            <a:pPr>
              <a:defRPr/>
            </a:pPr>
            <a:fld id="{0EA070E8-3A96-4D6A-8CAE-38ECFB364902}" type="slidenum">
              <a:rPr lang="en-US" altLang="ja-JP" smtClean="0"/>
              <a:pPr>
                <a:defRPr/>
              </a:pPr>
              <a:t>36</a:t>
            </a:fld>
            <a:endParaRPr lang="en-US" altLang="ja-JP" dirty="0"/>
          </a:p>
        </p:txBody>
      </p:sp>
      <p:sp>
        <p:nvSpPr>
          <p:cNvPr id="4" name="コンテンツ プレースホルダ 3"/>
          <p:cNvSpPr>
            <a:spLocks noGrp="1"/>
          </p:cNvSpPr>
          <p:nvPr>
            <p:ph sz="quarter" idx="1"/>
          </p:nvPr>
        </p:nvSpPr>
        <p:spPr>
          <a:xfrm>
            <a:off x="358775" y="1596752"/>
            <a:ext cx="8389689" cy="4176713"/>
          </a:xfrm>
        </p:spPr>
        <p:txBody>
          <a:bodyPr>
            <a:normAutofit/>
          </a:bodyPr>
          <a:lstStyle/>
          <a:p>
            <a:pPr>
              <a:lnSpc>
                <a:spcPts val="2900"/>
              </a:lnSpc>
              <a:spcAft>
                <a:spcPts val="1200"/>
              </a:spcAft>
              <a:defRPr/>
            </a:pP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勤務先の</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「仕事と</a:t>
            </a: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介護</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の両立</a:t>
            </a: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支援制度</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a:t>
            </a: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について知る</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a:t>
            </a:r>
            <a:endParaRPr lang="ja-JP" altLang="ja-JP" sz="2000" dirty="0">
              <a:solidFill>
                <a:schemeClr val="tx1">
                  <a:lumMod val="85000"/>
                  <a:lumOff val="15000"/>
                </a:schemeClr>
              </a:solidFill>
              <a:latin typeface="Meiryo UI" pitchFamily="50" charset="-128"/>
              <a:ea typeface="Meiryo UI" pitchFamily="50" charset="-128"/>
              <a:cs typeface="Meiryo UI" pitchFamily="50" charset="-128"/>
            </a:endParaRPr>
          </a:p>
          <a:p>
            <a:pPr>
              <a:lnSpc>
                <a:spcPts val="2900"/>
              </a:lnSpc>
              <a:spcAft>
                <a:spcPts val="1200"/>
              </a:spcAft>
              <a:defRPr/>
            </a:pP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介護（</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特に</a:t>
            </a: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介護保険について）にかかわる基礎的な知識を持つ</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a:t>
            </a:r>
            <a:endParaRPr lang="en-US" altLang="ja-JP" sz="2000" dirty="0">
              <a:solidFill>
                <a:schemeClr val="tx1">
                  <a:lumMod val="85000"/>
                  <a:lumOff val="15000"/>
                </a:schemeClr>
              </a:solidFill>
              <a:latin typeface="Meiryo UI" pitchFamily="50" charset="-128"/>
              <a:ea typeface="Meiryo UI" pitchFamily="50" charset="-128"/>
              <a:cs typeface="Meiryo UI" pitchFamily="50" charset="-128"/>
            </a:endParaRPr>
          </a:p>
          <a:p>
            <a:pPr marL="320040" indent="-320040" eaLnBrk="1" fontAlgn="auto" hangingPunct="1">
              <a:lnSpc>
                <a:spcPts val="2900"/>
              </a:lnSpc>
              <a:spcAft>
                <a:spcPts val="1200"/>
              </a:spcAft>
              <a:buFont typeface="Wingdings"/>
              <a:buChar char=""/>
              <a:defRPr/>
            </a:pP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親のことを知る</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a:t>
            </a:r>
            <a:endParaRPr lang="ja-JP" altLang="ja-JP" sz="2000" dirty="0">
              <a:solidFill>
                <a:schemeClr val="tx1">
                  <a:lumMod val="85000"/>
                  <a:lumOff val="15000"/>
                </a:schemeClr>
              </a:solidFill>
              <a:latin typeface="Meiryo UI" pitchFamily="50" charset="-128"/>
              <a:ea typeface="Meiryo UI" pitchFamily="50" charset="-128"/>
              <a:cs typeface="Meiryo UI" pitchFamily="50" charset="-128"/>
            </a:endParaRPr>
          </a:p>
          <a:p>
            <a:pPr>
              <a:lnSpc>
                <a:spcPts val="2900"/>
              </a:lnSpc>
              <a:spcAft>
                <a:spcPts val="1200"/>
              </a:spcAft>
              <a:defRPr/>
            </a:pP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親の居住地</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の地域包括支援センターに相談し、</a:t>
            </a: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介護サービスに</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関する</a:t>
            </a: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情報を収集する</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a:t>
            </a:r>
            <a:endParaRPr lang="ja-JP" altLang="ja-JP" sz="2000" dirty="0">
              <a:solidFill>
                <a:schemeClr val="tx1">
                  <a:lumMod val="85000"/>
                  <a:lumOff val="15000"/>
                </a:schemeClr>
              </a:solidFill>
              <a:latin typeface="Meiryo UI" pitchFamily="50" charset="-128"/>
              <a:ea typeface="Meiryo UI" pitchFamily="50" charset="-128"/>
              <a:cs typeface="Meiryo UI" pitchFamily="50" charset="-128"/>
            </a:endParaRPr>
          </a:p>
          <a:p>
            <a:pPr marL="320040" indent="-320040" eaLnBrk="1" fontAlgn="auto" hangingPunct="1">
              <a:lnSpc>
                <a:spcPts val="3000"/>
              </a:lnSpc>
              <a:spcBef>
                <a:spcPts val="0"/>
              </a:spcBef>
              <a:spcAft>
                <a:spcPts val="0"/>
              </a:spcAft>
              <a:buFont typeface="Wingdings"/>
              <a:buChar char=""/>
              <a:defRPr/>
            </a:pP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親や</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兄弟姉妹と</a:t>
            </a: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介護の方向性について話し合う</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a:t>
            </a:r>
            <a:endParaRPr lang="ja-JP" altLang="ja-JP" sz="2000" dirty="0">
              <a:solidFill>
                <a:schemeClr val="tx1">
                  <a:lumMod val="85000"/>
                  <a:lumOff val="15000"/>
                </a:schemeClr>
              </a:solidFill>
              <a:latin typeface="Meiryo UI" pitchFamily="50" charset="-128"/>
              <a:ea typeface="Meiryo UI" pitchFamily="50" charset="-128"/>
              <a:cs typeface="Meiryo UI" pitchFamily="50" charset="-128"/>
            </a:endParaRPr>
          </a:p>
          <a:p>
            <a:pPr>
              <a:lnSpc>
                <a:spcPts val="2900"/>
              </a:lnSpc>
              <a:spcAft>
                <a:spcPts val="1200"/>
              </a:spcAft>
              <a:defRPr/>
            </a:pP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仕事と介護の両立が可能</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になるように自分自身の働き方を見直す。</a:t>
            </a:r>
            <a:br>
              <a:rPr lang="en-US" altLang="ja-JP" sz="2000" dirty="0">
                <a:solidFill>
                  <a:schemeClr val="tx1">
                    <a:lumMod val="85000"/>
                    <a:lumOff val="15000"/>
                  </a:schemeClr>
                </a:solidFill>
                <a:latin typeface="Meiryo UI" pitchFamily="50" charset="-128"/>
                <a:ea typeface="Meiryo UI" pitchFamily="50" charset="-128"/>
                <a:cs typeface="Meiryo UI" pitchFamily="50" charset="-128"/>
              </a:rPr>
            </a:b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a:t>
            </a:r>
            <a:r>
              <a:rPr lang="ja-JP" altLang="en-US" sz="2000" dirty="0">
                <a:solidFill>
                  <a:schemeClr val="tx1">
                    <a:lumMod val="85000"/>
                    <a:lumOff val="15000"/>
                  </a:schemeClr>
                </a:solidFill>
                <a:latin typeface="Meiryo UI" pitchFamily="50" charset="-128"/>
                <a:ea typeface="Meiryo UI" pitchFamily="50" charset="-128"/>
                <a:cs typeface="Meiryo UI" pitchFamily="50" charset="-128"/>
              </a:rPr>
              <a:t>残業の削減、情報の共有化、仕事の見える化</a:t>
            </a:r>
            <a:r>
              <a:rPr lang="ja-JP" altLang="ja-JP" sz="2000" dirty="0">
                <a:solidFill>
                  <a:schemeClr val="tx1">
                    <a:lumMod val="85000"/>
                    <a:lumOff val="15000"/>
                  </a:schemeClr>
                </a:solidFill>
                <a:latin typeface="Meiryo UI" pitchFamily="50" charset="-128"/>
                <a:ea typeface="Meiryo UI" pitchFamily="50" charset="-128"/>
                <a:cs typeface="Meiryo UI" pitchFamily="50" charset="-128"/>
              </a:rPr>
              <a:t>など</a:t>
            </a:r>
          </a:p>
        </p:txBody>
      </p:sp>
      <p:sp>
        <p:nvSpPr>
          <p:cNvPr id="6" name="タイトル 1"/>
          <p:cNvSpPr>
            <a:spLocks noGrp="1"/>
          </p:cNvSpPr>
          <p:nvPr>
            <p:ph type="title"/>
          </p:nvPr>
        </p:nvSpPr>
        <p:spPr>
          <a:xfrm>
            <a:off x="179388" y="404664"/>
            <a:ext cx="8785225" cy="584775"/>
          </a:xfrm>
        </p:spPr>
        <p:txBody>
          <a:bodyPr>
            <a:normAutofit/>
          </a:bodyPr>
          <a:lstStyle/>
          <a:p>
            <a:pPr algn="ctr" eaLnBrk="1" hangingPunct="1"/>
            <a:r>
              <a:rPr lang="ja-JP" altLang="en-US" sz="3200" dirty="0">
                <a:latin typeface="Meiryo UI" pitchFamily="50" charset="-128"/>
                <a:ea typeface="Meiryo UI" pitchFamily="50" charset="-128"/>
                <a:cs typeface="Meiryo UI" pitchFamily="50" charset="-128"/>
              </a:rPr>
              <a:t>仕事と介護の両立のために今から心がけてほしいこと</a:t>
            </a:r>
          </a:p>
        </p:txBody>
      </p:sp>
      <p:sp>
        <p:nvSpPr>
          <p:cNvPr id="5" name="Rectangle 4">
            <a:extLst>
              <a:ext uri="{FF2B5EF4-FFF2-40B4-BE49-F238E27FC236}">
                <a16:creationId xmlns:a16="http://schemas.microsoft.com/office/drawing/2014/main" id="{F4036AF9-4DAE-8BBA-45B7-D62D29EEFF12}"/>
              </a:ext>
            </a:extLst>
          </p:cNvPr>
          <p:cNvSpPr txBox="1">
            <a:spLocks noChangeArrowheads="1"/>
          </p:cNvSpPr>
          <p:nvPr/>
        </p:nvSpPr>
        <p:spPr>
          <a:xfrm>
            <a:off x="539552" y="5593322"/>
            <a:ext cx="7772957" cy="866775"/>
          </a:xfrm>
          <a:prstGeom prst="rect">
            <a:avLst/>
          </a:prstGeom>
        </p:spPr>
        <p:txBody>
          <a:bodyPr vert="horz" anchor="ctr">
            <a:noAutofit/>
          </a:bodyPr>
          <a:lstStyle>
            <a:lvl1pPr algn="l" rtl="0" eaLnBrk="1" latinLnBrk="0" hangingPunct="1">
              <a:spcBef>
                <a:spcPct val="0"/>
              </a:spcBef>
              <a:buNone/>
              <a:defRPr kumimoji="1" sz="4400" kern="1200">
                <a:solidFill>
                  <a:schemeClr val="tx2"/>
                </a:solidFill>
                <a:latin typeface="+mj-lt"/>
                <a:ea typeface="+mj-ea"/>
                <a:cs typeface="+mj-cs"/>
              </a:defRPr>
            </a:lvl1pPr>
          </a:lstStyle>
          <a:p>
            <a:pPr algn="ctr" fontAlgn="auto">
              <a:spcAft>
                <a:spcPts val="0"/>
              </a:spcAft>
            </a:pPr>
            <a:r>
              <a:rPr lang="ja-JP" altLang="en-US" sz="3200" b="1" dirty="0">
                <a:latin typeface="Meiryo UI" pitchFamily="50" charset="-128"/>
                <a:ea typeface="Meiryo UI" pitchFamily="50" charset="-128"/>
                <a:cs typeface="Meiryo UI" pitchFamily="50" charset="-128"/>
              </a:rPr>
              <a:t>ひとりで抱え込まないことが大事</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normAutofit/>
          </a:bodyPr>
          <a:lstStyle/>
          <a:p>
            <a:pPr>
              <a:defRPr/>
            </a:pPr>
            <a:fld id="{0EA070E8-3A96-4D6A-8CAE-38ECFB364902}" type="slidenum">
              <a:rPr lang="en-US" altLang="ja-JP" smtClean="0"/>
              <a:pPr>
                <a:defRPr/>
              </a:pPr>
              <a:t>37</a:t>
            </a:fld>
            <a:endParaRPr lang="en-US" altLang="ja-JP" dirty="0"/>
          </a:p>
        </p:txBody>
      </p:sp>
      <p:sp>
        <p:nvSpPr>
          <p:cNvPr id="6" name="タイトル 1"/>
          <p:cNvSpPr>
            <a:spLocks noGrp="1"/>
          </p:cNvSpPr>
          <p:nvPr>
            <p:ph type="title"/>
          </p:nvPr>
        </p:nvSpPr>
        <p:spPr>
          <a:xfrm>
            <a:off x="179388" y="404664"/>
            <a:ext cx="8785225" cy="584775"/>
          </a:xfrm>
        </p:spPr>
        <p:txBody>
          <a:bodyPr>
            <a:normAutofit/>
          </a:bodyPr>
          <a:lstStyle/>
          <a:p>
            <a:pPr algn="ctr" eaLnBrk="1" hangingPunct="1"/>
            <a:r>
              <a:rPr lang="ja-JP" altLang="en-US" sz="3200" dirty="0">
                <a:latin typeface="Meiryo UI" pitchFamily="50" charset="-128"/>
                <a:ea typeface="Meiryo UI" pitchFamily="50" charset="-128"/>
                <a:cs typeface="Meiryo UI" pitchFamily="50" charset="-128"/>
              </a:rPr>
              <a:t>お役立ちツールのご紹介</a:t>
            </a:r>
          </a:p>
        </p:txBody>
      </p:sp>
      <p:sp>
        <p:nvSpPr>
          <p:cNvPr id="9" name="Rectangle 3"/>
          <p:cNvSpPr>
            <a:spLocks noGrp="1"/>
          </p:cNvSpPr>
          <p:nvPr>
            <p:ph sz="quarter" idx="1"/>
          </p:nvPr>
        </p:nvSpPr>
        <p:spPr>
          <a:xfrm>
            <a:off x="179388" y="1628801"/>
            <a:ext cx="8785225" cy="3744416"/>
          </a:xfrm>
        </p:spPr>
        <p:txBody>
          <a:bodyPr/>
          <a:lstStyle/>
          <a:p>
            <a:pPr>
              <a:lnSpc>
                <a:spcPct val="150000"/>
              </a:lnSpc>
              <a:buFont typeface="Wingdings" pitchFamily="2" charset="2"/>
              <a:buNone/>
              <a:defRPr/>
            </a:pPr>
            <a:r>
              <a:rPr lang="ja-JP" altLang="en-US" sz="2400" dirty="0">
                <a:latin typeface="Meiryo UI" panose="020B0604030504040204" pitchFamily="50" charset="-128"/>
                <a:ea typeface="Meiryo UI" panose="020B0604030504040204" pitchFamily="50" charset="-128"/>
                <a:cs typeface="Meiryo UI" pitchFamily="50" charset="-128"/>
              </a:rPr>
              <a:t>１．</a:t>
            </a:r>
            <a:r>
              <a:rPr lang="ja-JP" altLang="ja-JP" sz="2400" dirty="0">
                <a:latin typeface="Meiryo UI" panose="020B0604030504040204" pitchFamily="50" charset="-128"/>
                <a:ea typeface="Meiryo UI" panose="020B0604030504040204" pitchFamily="50" charset="-128"/>
                <a:cs typeface="Meiryo UI" pitchFamily="50" charset="-128"/>
              </a:rPr>
              <a:t>「親が元気なうちから把握しておくべきこと」チェックリスト</a:t>
            </a:r>
            <a:endParaRPr lang="en-US" altLang="ja-JP" sz="2400" dirty="0">
              <a:latin typeface="Meiryo UI" panose="020B0604030504040204" pitchFamily="50" charset="-128"/>
              <a:ea typeface="Meiryo UI" panose="020B0604030504040204" pitchFamily="50" charset="-128"/>
              <a:cs typeface="Meiryo UI" pitchFamily="50" charset="-128"/>
            </a:endParaRPr>
          </a:p>
          <a:p>
            <a:pPr>
              <a:lnSpc>
                <a:spcPts val="2900"/>
              </a:lnSpc>
              <a:spcAft>
                <a:spcPts val="1200"/>
              </a:spcAft>
              <a:defRPr/>
            </a:pPr>
            <a:r>
              <a:rPr lang="ja-JP" altLang="en-US" sz="2200" dirty="0">
                <a:latin typeface="Meiryo UI" panose="020B0604030504040204" pitchFamily="50" charset="-128"/>
                <a:ea typeface="Meiryo UI" panose="020B0604030504040204" pitchFamily="50" charset="-128"/>
                <a:cs typeface="Meiryo UI" pitchFamily="50" charset="-128"/>
              </a:rPr>
              <a:t>「介護への事前の備え」の一環として、親の状況や親の住む地域の地域包括支援センターの情報などを確認・記録するためのツールです。</a:t>
            </a:r>
          </a:p>
          <a:p>
            <a:pPr>
              <a:lnSpc>
                <a:spcPts val="2900"/>
              </a:lnSpc>
              <a:spcAft>
                <a:spcPts val="1200"/>
              </a:spcAft>
              <a:buNone/>
              <a:defRPr/>
            </a:pPr>
            <a:endParaRPr lang="en-US" altLang="ja-JP" sz="2400" dirty="0">
              <a:latin typeface="Meiryo UI" panose="020B0604030504040204" pitchFamily="50" charset="-128"/>
              <a:ea typeface="Meiryo UI" panose="020B0604030504040204" pitchFamily="50" charset="-128"/>
              <a:cs typeface="Meiryo UI" pitchFamily="50" charset="-128"/>
            </a:endParaRPr>
          </a:p>
          <a:p>
            <a:pPr>
              <a:lnSpc>
                <a:spcPts val="2900"/>
              </a:lnSpc>
              <a:spcAft>
                <a:spcPts val="1200"/>
              </a:spcAft>
              <a:buNone/>
              <a:defRPr/>
            </a:pPr>
            <a:r>
              <a:rPr lang="ja-JP" altLang="en-US" sz="2400" dirty="0">
                <a:latin typeface="Meiryo UI" panose="020B0604030504040204" pitchFamily="50" charset="-128"/>
                <a:ea typeface="Meiryo UI" panose="020B0604030504040204" pitchFamily="50" charset="-128"/>
                <a:cs typeface="Meiryo UI" pitchFamily="50" charset="-128"/>
              </a:rPr>
              <a:t>２．「ケアマネジャーに相談する際に確認しておくべきこと」チェックリスト</a:t>
            </a:r>
            <a:endParaRPr lang="en-US" altLang="ja-JP" sz="2400" dirty="0">
              <a:latin typeface="Meiryo UI" panose="020B0604030504040204" pitchFamily="50" charset="-128"/>
              <a:ea typeface="Meiryo UI" panose="020B0604030504040204" pitchFamily="50" charset="-128"/>
              <a:cs typeface="Meiryo UI" pitchFamily="50" charset="-128"/>
            </a:endParaRPr>
          </a:p>
          <a:p>
            <a:pPr>
              <a:lnSpc>
                <a:spcPts val="2900"/>
              </a:lnSpc>
              <a:spcAft>
                <a:spcPts val="1200"/>
              </a:spcAft>
              <a:buClr>
                <a:srgbClr val="C0504D"/>
              </a:buClr>
              <a:defRPr/>
            </a:pPr>
            <a:r>
              <a:rPr lang="ja-JP" altLang="en-US" sz="2200" dirty="0">
                <a:solidFill>
                  <a:prstClr val="black"/>
                </a:solidFill>
                <a:latin typeface="Meiryo UI" panose="020B0604030504040204" pitchFamily="50" charset="-128"/>
                <a:ea typeface="Meiryo UI" panose="020B0604030504040204" pitchFamily="50" charset="-128"/>
                <a:cs typeface="Meiryo UI" pitchFamily="50" charset="-128"/>
              </a:rPr>
              <a:t>ケアマネジャーへ相談する際に、どのようなことをケアマネジャーに伝えるべきか、確認すべきかのポイントをまとめたツールです。</a:t>
            </a:r>
            <a:endParaRPr lang="en-US" altLang="ja-JP" sz="2200" dirty="0">
              <a:solidFill>
                <a:prstClr val="black"/>
              </a:solidFill>
              <a:latin typeface="Meiryo UI" panose="020B0604030504040204" pitchFamily="50" charset="-128"/>
              <a:ea typeface="Meiryo UI" panose="020B0604030504040204" pitchFamily="50" charset="-128"/>
              <a:cs typeface="Meiryo UI" pitchFamily="50" charset="-128"/>
            </a:endParaRPr>
          </a:p>
          <a:p>
            <a:pPr>
              <a:lnSpc>
                <a:spcPts val="2900"/>
              </a:lnSpc>
              <a:spcAft>
                <a:spcPts val="1200"/>
              </a:spcAft>
              <a:buNone/>
              <a:defRPr/>
            </a:pPr>
            <a:endParaRPr lang="en-US" altLang="ja-JP" sz="2400" dirty="0">
              <a:latin typeface="Meiryo UI" panose="020B0604030504040204" pitchFamily="50" charset="-128"/>
              <a:ea typeface="Meiryo UI" panose="020B0604030504040204" pitchFamily="50" charset="-128"/>
              <a:cs typeface="Meiryo UI" pitchFamily="50" charset="-128"/>
            </a:endParaRPr>
          </a:p>
          <a:p>
            <a:pPr>
              <a:lnSpc>
                <a:spcPts val="2900"/>
              </a:lnSpc>
              <a:spcAft>
                <a:spcPts val="1200"/>
              </a:spcAft>
              <a:defRPr/>
            </a:pPr>
            <a:endParaRPr lang="ja-JP" altLang="en-US" sz="2400" dirty="0">
              <a:latin typeface="Meiryo UI" panose="020B0604030504040204" pitchFamily="50" charset="-128"/>
              <a:ea typeface="Meiryo UI" panose="020B0604030504040204" pitchFamily="50" charset="-128"/>
              <a:cs typeface="Meiryo UI" pitchFamily="50" charset="-128"/>
            </a:endParaRPr>
          </a:p>
        </p:txBody>
      </p:sp>
      <p:sp>
        <p:nvSpPr>
          <p:cNvPr id="10" name="タイトル 1"/>
          <p:cNvSpPr txBox="1">
            <a:spLocks/>
          </p:cNvSpPr>
          <p:nvPr/>
        </p:nvSpPr>
        <p:spPr bwMode="auto">
          <a:xfrm>
            <a:off x="107504" y="5301208"/>
            <a:ext cx="8892480" cy="1152128"/>
          </a:xfrm>
          <a:prstGeom prst="rect">
            <a:avLst/>
          </a:prstGeom>
          <a:noFill/>
          <a:ln w="9525">
            <a:noFill/>
            <a:miter lim="800000"/>
            <a:headEnd/>
            <a:tailEnd/>
          </a:ln>
        </p:spPr>
        <p:txBody>
          <a:bodyPr anchor="ctr"/>
          <a:lstStyle/>
          <a:p>
            <a:pPr algn="ctr"/>
            <a:r>
              <a:rPr lang="ja-JP" altLang="en-US" sz="2000" dirty="0">
                <a:solidFill>
                  <a:srgbClr val="E46C0A"/>
                </a:solidFill>
                <a:latin typeface="Meiryo UI" pitchFamily="50" charset="-128"/>
              </a:rPr>
              <a:t>厚生労働省ホームページからダウンロードできますので、ぜひご活用ください！</a:t>
            </a:r>
          </a:p>
          <a:p>
            <a:pPr algn="ctr"/>
            <a:endParaRPr lang="en-US" altLang="ja-JP" sz="2000" dirty="0">
              <a:solidFill>
                <a:srgbClr val="E46C0A"/>
              </a:solidFill>
              <a:latin typeface="Meiryo UI" pitchFamily="50" charset="-128"/>
            </a:endParaRPr>
          </a:p>
          <a:p>
            <a:pPr algn="ctr"/>
            <a:r>
              <a:rPr lang="ja-JP" altLang="en-US" sz="1600" dirty="0">
                <a:solidFill>
                  <a:srgbClr val="E46C0A"/>
                </a:solidFill>
                <a:latin typeface="Meiryo UI" pitchFamily="50" charset="-128"/>
              </a:rPr>
              <a:t>ホーム </a:t>
            </a:r>
            <a:r>
              <a:rPr lang="en-US" altLang="ja-JP" sz="1600" dirty="0">
                <a:solidFill>
                  <a:srgbClr val="E46C0A"/>
                </a:solidFill>
                <a:latin typeface="Meiryo UI" pitchFamily="50" charset="-128"/>
              </a:rPr>
              <a:t>&gt; </a:t>
            </a:r>
            <a:r>
              <a:rPr lang="ja-JP" altLang="en-US" sz="1600" dirty="0">
                <a:solidFill>
                  <a:srgbClr val="E46C0A"/>
                </a:solidFill>
                <a:latin typeface="Meiryo UI" pitchFamily="50" charset="-128"/>
              </a:rPr>
              <a:t>政策について </a:t>
            </a:r>
            <a:r>
              <a:rPr lang="en-US" altLang="ja-JP" sz="1600" dirty="0">
                <a:solidFill>
                  <a:srgbClr val="E46C0A"/>
                </a:solidFill>
                <a:latin typeface="Meiryo UI" pitchFamily="50" charset="-128"/>
              </a:rPr>
              <a:t>&gt; </a:t>
            </a:r>
            <a:r>
              <a:rPr lang="ja-JP" altLang="en-US" sz="1600" dirty="0">
                <a:solidFill>
                  <a:srgbClr val="E46C0A"/>
                </a:solidFill>
                <a:latin typeface="Meiryo UI" pitchFamily="50" charset="-128"/>
              </a:rPr>
              <a:t>分野別の政策一覧 </a:t>
            </a:r>
            <a:r>
              <a:rPr lang="en-US" altLang="ja-JP" sz="1600" dirty="0">
                <a:solidFill>
                  <a:srgbClr val="E46C0A"/>
                </a:solidFill>
                <a:latin typeface="Meiryo UI" pitchFamily="50" charset="-128"/>
              </a:rPr>
              <a:t>&gt; </a:t>
            </a:r>
            <a:r>
              <a:rPr lang="ja-JP" altLang="en-US" sz="1600" dirty="0">
                <a:solidFill>
                  <a:srgbClr val="E46C0A"/>
                </a:solidFill>
                <a:latin typeface="Meiryo UI" pitchFamily="50" charset="-128"/>
              </a:rPr>
              <a:t>雇用・労働 </a:t>
            </a:r>
            <a:r>
              <a:rPr lang="en-US" altLang="ja-JP" sz="1600" dirty="0">
                <a:solidFill>
                  <a:srgbClr val="E46C0A"/>
                </a:solidFill>
                <a:latin typeface="Meiryo UI" pitchFamily="50" charset="-128"/>
              </a:rPr>
              <a:t>&gt; </a:t>
            </a:r>
            <a:r>
              <a:rPr lang="ja-JP" altLang="en-US" sz="1600" dirty="0">
                <a:solidFill>
                  <a:srgbClr val="E46C0A"/>
                </a:solidFill>
                <a:latin typeface="Meiryo UI" pitchFamily="50" charset="-128"/>
              </a:rPr>
              <a:t>雇用環境・均等 </a:t>
            </a:r>
            <a:endParaRPr lang="en-US" altLang="ja-JP" sz="1600" dirty="0">
              <a:solidFill>
                <a:srgbClr val="E46C0A"/>
              </a:solidFill>
              <a:latin typeface="Meiryo UI" pitchFamily="50" charset="-128"/>
            </a:endParaRPr>
          </a:p>
          <a:p>
            <a:pPr algn="ctr"/>
            <a:r>
              <a:rPr lang="en-US" altLang="ja-JP" sz="1600" dirty="0">
                <a:solidFill>
                  <a:srgbClr val="E46C0A"/>
                </a:solidFill>
                <a:latin typeface="Meiryo UI" pitchFamily="50" charset="-128"/>
              </a:rPr>
              <a:t>&gt; </a:t>
            </a:r>
            <a:r>
              <a:rPr lang="ja-JP" altLang="en-US" sz="1600" dirty="0">
                <a:solidFill>
                  <a:srgbClr val="E46C0A"/>
                </a:solidFill>
                <a:latin typeface="Meiryo UI" pitchFamily="50" charset="-128"/>
              </a:rPr>
              <a:t>仕事と介護の両立　～介護離職を防ぐために～ </a:t>
            </a:r>
            <a:r>
              <a:rPr lang="en-US" altLang="ja-JP" sz="1600" dirty="0">
                <a:solidFill>
                  <a:srgbClr val="E46C0A"/>
                </a:solidFill>
                <a:latin typeface="Meiryo UI" pitchFamily="50" charset="-128"/>
              </a:rPr>
              <a:t>&gt; </a:t>
            </a:r>
            <a:r>
              <a:rPr lang="ja-JP" altLang="en-US" sz="1600" dirty="0">
                <a:solidFill>
                  <a:srgbClr val="E46C0A"/>
                </a:solidFill>
                <a:latin typeface="Meiryo UI" pitchFamily="50" charset="-128"/>
              </a:rPr>
              <a:t>仕事と介護の両立支援</a:t>
            </a:r>
            <a:endParaRPr lang="en-US" altLang="ja-JP" sz="1600" dirty="0">
              <a:solidFill>
                <a:srgbClr val="E46C0A"/>
              </a:solidFill>
              <a:latin typeface="Meiryo UI" pitchFamily="50" charset="-128"/>
            </a:endParaRPr>
          </a:p>
        </p:txBody>
      </p:sp>
      <p:sp>
        <p:nvSpPr>
          <p:cNvPr id="11" name="下矢印 10"/>
          <p:cNvSpPr/>
          <p:nvPr/>
        </p:nvSpPr>
        <p:spPr>
          <a:xfrm>
            <a:off x="4139952" y="5661248"/>
            <a:ext cx="720080" cy="288032"/>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1F3C37-BE42-42DF-A36D-BD5D185F2BF3}"/>
              </a:ext>
            </a:extLst>
          </p:cNvPr>
          <p:cNvSpPr>
            <a:spLocks noGrp="1"/>
          </p:cNvSpPr>
          <p:nvPr>
            <p:ph type="title"/>
          </p:nvPr>
        </p:nvSpPr>
        <p:spPr/>
        <p:txBody>
          <a:bodyPr>
            <a:normAutofit/>
          </a:bodyPr>
          <a:lstStyle/>
          <a:p>
            <a:r>
              <a:rPr kumimoji="1" lang="ja-JP" altLang="en-US" sz="3300" dirty="0">
                <a:solidFill>
                  <a:srgbClr val="1C1C1C"/>
                </a:solidFill>
                <a:latin typeface="メイリオ" panose="020B0604030504040204" pitchFamily="50" charset="-128"/>
                <a:ea typeface="メイリオ" panose="020B0604030504040204" pitchFamily="50" charset="-128"/>
              </a:rPr>
              <a:t>（参考）事例</a:t>
            </a:r>
          </a:p>
        </p:txBody>
      </p:sp>
      <p:sp>
        <p:nvSpPr>
          <p:cNvPr id="3" name="スライド番号プレースホルダー 2">
            <a:extLst>
              <a:ext uri="{FF2B5EF4-FFF2-40B4-BE49-F238E27FC236}">
                <a16:creationId xmlns:a16="http://schemas.microsoft.com/office/drawing/2014/main" id="{730D7BB2-60B3-4194-A725-EC9569433F92}"/>
              </a:ext>
            </a:extLst>
          </p:cNvPr>
          <p:cNvSpPr>
            <a:spLocks noGrp="1"/>
          </p:cNvSpPr>
          <p:nvPr>
            <p:ph type="sldNum" sz="quarter" idx="12"/>
          </p:nvPr>
        </p:nvSpPr>
        <p:spPr/>
        <p:txBody>
          <a:bodyPr/>
          <a:lstStyle/>
          <a:p>
            <a:pPr fontAlgn="base">
              <a:spcBef>
                <a:spcPct val="0"/>
              </a:spcBef>
              <a:spcAft>
                <a:spcPct val="0"/>
              </a:spcAft>
              <a:defRPr/>
            </a:pPr>
            <a:fld id="{36599DFA-5948-43DD-8BC7-0E57E8A5B203}" type="slidenum">
              <a:rPr lang="en-US" altLang="ja-JP">
                <a:solidFill>
                  <a:srgbClr val="1F497D"/>
                </a:solidFill>
                <a:latin typeface="Verdana" pitchFamily="34" charset="0"/>
                <a:ea typeface="Meiryo UI" pitchFamily="50" charset="-128"/>
              </a:rPr>
              <a:pPr fontAlgn="base">
                <a:spcBef>
                  <a:spcPct val="0"/>
                </a:spcBef>
                <a:spcAft>
                  <a:spcPct val="0"/>
                </a:spcAft>
                <a:defRPr/>
              </a:pPr>
              <a:t>38</a:t>
            </a:fld>
            <a:endParaRPr lang="en-US" altLang="ja-JP" dirty="0">
              <a:solidFill>
                <a:srgbClr val="1F497D"/>
              </a:solidFill>
              <a:latin typeface="Verdana" pitchFamily="34" charset="0"/>
              <a:ea typeface="Meiryo UI" pitchFamily="50" charset="-128"/>
            </a:endParaRPr>
          </a:p>
        </p:txBody>
      </p:sp>
      <p:sp>
        <p:nvSpPr>
          <p:cNvPr id="5" name="正方形/長方形 2">
            <a:extLst>
              <a:ext uri="{FF2B5EF4-FFF2-40B4-BE49-F238E27FC236}">
                <a16:creationId xmlns:a16="http://schemas.microsoft.com/office/drawing/2014/main" id="{F9ED7318-0481-4676-9947-0376DE111622}"/>
              </a:ext>
            </a:extLst>
          </p:cNvPr>
          <p:cNvSpPr>
            <a:spLocks noGrp="1" noChangeArrowheads="1"/>
          </p:cNvSpPr>
          <p:nvPr>
            <p:ph sz="quarter" idx="1"/>
          </p:nvPr>
        </p:nvSpPr>
        <p:spPr bwMode="auto">
          <a:xfrm>
            <a:off x="125252" y="1556792"/>
            <a:ext cx="8893496"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rgbClr val="333333"/>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har char="–"/>
              <a:defRPr kumimoji="1" sz="2000">
                <a:solidFill>
                  <a:srgbClr val="333333"/>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har char="•"/>
              <a:defRPr kumimoji="1" sz="2000">
                <a:solidFill>
                  <a:srgbClr val="333333"/>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9pPr>
          </a:lstStyle>
          <a:p>
            <a:pPr marL="0" indent="0">
              <a:spcBef>
                <a:spcPct val="0"/>
              </a:spcBef>
              <a:spcAft>
                <a:spcPts val="450"/>
              </a:spcAft>
              <a:buClrTx/>
              <a:buSzTx/>
              <a:buNone/>
              <a:defRPr/>
            </a:pPr>
            <a:r>
              <a:rPr lang="ja-JP" altLang="en-US" b="1" dirty="0">
                <a:solidFill>
                  <a:schemeClr val="tx1"/>
                </a:solidFill>
                <a:latin typeface="メイリオ" panose="020B0604030504040204" pitchFamily="50" charset="-128"/>
                <a:ea typeface="メイリオ" panose="020B0604030504040204" pitchFamily="50" charset="-128"/>
              </a:rPr>
              <a:t>事例　同僚から同居の母の介護に関する話があった場合</a:t>
            </a:r>
            <a:endParaRPr lang="en-US" altLang="ja-JP" b="1"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endParaRPr lang="en-US" altLang="ja-JP" sz="1500"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r>
              <a:rPr lang="en-US" altLang="ja-JP" dirty="0">
                <a:solidFill>
                  <a:schemeClr val="tx1"/>
                </a:solidFill>
                <a:latin typeface="メイリオ" panose="020B0604030504040204" pitchFamily="50" charset="-128"/>
                <a:ea typeface="メイリオ" panose="020B0604030504040204" pitchFamily="50" charset="-128"/>
              </a:rPr>
              <a:t>A</a:t>
            </a:r>
            <a:r>
              <a:rPr lang="ja-JP" altLang="en-US" dirty="0">
                <a:solidFill>
                  <a:schemeClr val="tx1"/>
                </a:solidFill>
                <a:latin typeface="メイリオ" panose="020B0604030504040204" pitchFamily="50" charset="-128"/>
                <a:ea typeface="メイリオ" panose="020B0604030504040204" pitchFamily="50" charset="-128"/>
              </a:rPr>
              <a:t>さんは</a:t>
            </a:r>
            <a:r>
              <a:rPr lang="en-US" altLang="ja-JP" dirty="0">
                <a:solidFill>
                  <a:schemeClr val="tx1"/>
                </a:solidFill>
                <a:latin typeface="メイリオ" panose="020B0604030504040204" pitchFamily="50" charset="-128"/>
                <a:ea typeface="メイリオ" panose="020B0604030504040204" pitchFamily="50" charset="-128"/>
              </a:rPr>
              <a:t>40</a:t>
            </a:r>
            <a:r>
              <a:rPr lang="ja-JP" altLang="en-US" dirty="0">
                <a:solidFill>
                  <a:schemeClr val="tx1"/>
                </a:solidFill>
                <a:latin typeface="メイリオ" panose="020B0604030504040204" pitchFamily="50" charset="-128"/>
                <a:ea typeface="メイリオ" panose="020B0604030504040204" pitchFamily="50" charset="-128"/>
              </a:rPr>
              <a:t>代で母と</a:t>
            </a:r>
            <a:r>
              <a:rPr lang="en-US" altLang="ja-JP" dirty="0">
                <a:solidFill>
                  <a:schemeClr val="tx1"/>
                </a:solidFill>
                <a:latin typeface="メイリオ" panose="020B0604030504040204" pitchFamily="50" charset="-128"/>
                <a:ea typeface="メイリオ" panose="020B0604030504040204" pitchFamily="50" charset="-128"/>
              </a:rPr>
              <a:t>2</a:t>
            </a:r>
            <a:r>
              <a:rPr lang="ja-JP" altLang="en-US" dirty="0">
                <a:solidFill>
                  <a:schemeClr val="tx1"/>
                </a:solidFill>
                <a:latin typeface="メイリオ" panose="020B0604030504040204" pitchFamily="50" charset="-128"/>
                <a:ea typeface="メイリオ" panose="020B0604030504040204" pitchFamily="50" charset="-128"/>
              </a:rPr>
              <a:t>人暮らし。経理担当のベテラン社員。</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同僚の</a:t>
            </a:r>
            <a:r>
              <a:rPr lang="en-US" altLang="ja-JP" dirty="0">
                <a:solidFill>
                  <a:schemeClr val="tx1"/>
                </a:solidFill>
                <a:latin typeface="メイリオ" panose="020B0604030504040204" pitchFamily="50" charset="-128"/>
                <a:ea typeface="メイリオ" panose="020B0604030504040204" pitchFamily="50" charset="-128"/>
              </a:rPr>
              <a:t>30</a:t>
            </a:r>
            <a:r>
              <a:rPr lang="ja-JP" altLang="en-US" dirty="0">
                <a:solidFill>
                  <a:schemeClr val="tx1"/>
                </a:solidFill>
                <a:latin typeface="メイリオ" panose="020B0604030504040204" pitchFamily="50" charset="-128"/>
                <a:ea typeface="メイリオ" panose="020B0604030504040204" pitchFamily="50" charset="-128"/>
              </a:rPr>
              <a:t>代の</a:t>
            </a:r>
            <a:r>
              <a:rPr lang="en-US" altLang="ja-JP" dirty="0">
                <a:solidFill>
                  <a:schemeClr val="tx1"/>
                </a:solidFill>
                <a:latin typeface="メイリオ" panose="020B0604030504040204" pitchFamily="50" charset="-128"/>
                <a:ea typeface="メイリオ" panose="020B0604030504040204" pitchFamily="50" charset="-128"/>
              </a:rPr>
              <a:t>B</a:t>
            </a:r>
            <a:r>
              <a:rPr lang="ja-JP" altLang="en-US" dirty="0">
                <a:solidFill>
                  <a:schemeClr val="tx1"/>
                </a:solidFill>
                <a:latin typeface="メイリオ" panose="020B0604030504040204" pitchFamily="50" charset="-128"/>
                <a:ea typeface="メイリオ" panose="020B0604030504040204" pitchFamily="50" charset="-128"/>
              </a:rPr>
              <a:t>さんは、</a:t>
            </a:r>
            <a:r>
              <a:rPr lang="en-US" altLang="ja-JP" dirty="0">
                <a:solidFill>
                  <a:schemeClr val="tx1"/>
                </a:solidFill>
                <a:latin typeface="メイリオ" panose="020B0604030504040204" pitchFamily="50" charset="-128"/>
                <a:ea typeface="メイリオ" panose="020B0604030504040204" pitchFamily="50" charset="-128"/>
              </a:rPr>
              <a:t>A</a:t>
            </a:r>
            <a:r>
              <a:rPr lang="ja-JP" altLang="en-US" dirty="0">
                <a:solidFill>
                  <a:schemeClr val="tx1"/>
                </a:solidFill>
                <a:latin typeface="メイリオ" panose="020B0604030504040204" pitchFamily="50" charset="-128"/>
                <a:ea typeface="メイリオ" panose="020B0604030504040204" pitchFamily="50" charset="-128"/>
              </a:rPr>
              <a:t>さんから「母が物忘れや身の回りのことができなくなってきたので、先月から、</a:t>
            </a:r>
            <a:r>
              <a:rPr lang="ja-JP" altLang="en-US" dirty="0">
                <a:solidFill>
                  <a:srgbClr val="FF0000"/>
                </a:solidFill>
                <a:latin typeface="メイリオ" panose="020B0604030504040204" pitchFamily="50" charset="-128"/>
                <a:ea typeface="メイリオ" panose="020B0604030504040204" pitchFamily="50" charset="-128"/>
              </a:rPr>
              <a:t>介護サービスを利用</a:t>
            </a:r>
            <a:r>
              <a:rPr lang="ja-JP" altLang="en-US" dirty="0">
                <a:solidFill>
                  <a:schemeClr val="tx1"/>
                </a:solidFill>
                <a:latin typeface="メイリオ" panose="020B0604030504040204" pitchFamily="50" charset="-128"/>
                <a:ea typeface="メイリオ" panose="020B0604030504040204" pitchFamily="50" charset="-128"/>
              </a:rPr>
              <a:t>している。母の状況は安定していて、</a:t>
            </a:r>
            <a:r>
              <a:rPr lang="ja-JP" altLang="en-US" dirty="0">
                <a:solidFill>
                  <a:srgbClr val="FF0000"/>
                </a:solidFill>
                <a:latin typeface="メイリオ" panose="020B0604030504040204" pitchFamily="50" charset="-128"/>
                <a:ea typeface="メイリオ" panose="020B0604030504040204" pitchFamily="50" charset="-128"/>
              </a:rPr>
              <a:t>今は普段通りの働き方</a:t>
            </a:r>
            <a:r>
              <a:rPr lang="ja-JP" altLang="en-US" dirty="0">
                <a:solidFill>
                  <a:schemeClr val="tx1"/>
                </a:solidFill>
                <a:latin typeface="メイリオ" panose="020B0604030504040204" pitchFamily="50" charset="-128"/>
                <a:ea typeface="メイリオ" panose="020B0604030504040204" pitchFamily="50" charset="-128"/>
              </a:rPr>
              <a:t>ができている。すぐなのか、かなり先のことになるのかは分からないが、母の状況が変わり、</a:t>
            </a:r>
            <a:r>
              <a:rPr lang="ja-JP" altLang="en-US" dirty="0">
                <a:solidFill>
                  <a:srgbClr val="FF0000"/>
                </a:solidFill>
                <a:latin typeface="メイリオ" panose="020B0604030504040204" pitchFamily="50" charset="-128"/>
                <a:ea typeface="メイリオ" panose="020B0604030504040204" pitchFamily="50" charset="-128"/>
              </a:rPr>
              <a:t>仕事に支障</a:t>
            </a:r>
            <a:r>
              <a:rPr lang="ja-JP" altLang="en-US" dirty="0">
                <a:solidFill>
                  <a:schemeClr val="tx1"/>
                </a:solidFill>
                <a:latin typeface="メイリオ" panose="020B0604030504040204" pitchFamily="50" charset="-128"/>
                <a:ea typeface="メイリオ" panose="020B0604030504040204" pitchFamily="50" charset="-128"/>
              </a:rPr>
              <a:t>が出たり、</a:t>
            </a:r>
            <a:r>
              <a:rPr lang="ja-JP" altLang="en-US" dirty="0">
                <a:solidFill>
                  <a:srgbClr val="FF0000"/>
                </a:solidFill>
                <a:latin typeface="メイリオ" panose="020B0604030504040204" pitchFamily="50" charset="-128"/>
                <a:ea typeface="メイリオ" panose="020B0604030504040204" pitchFamily="50" charset="-128"/>
              </a:rPr>
              <a:t>離職</a:t>
            </a:r>
            <a:r>
              <a:rPr lang="ja-JP" altLang="en-US" dirty="0">
                <a:solidFill>
                  <a:schemeClr val="tx1"/>
                </a:solidFill>
                <a:latin typeface="メイリオ" panose="020B0604030504040204" pitchFamily="50" charset="-128"/>
                <a:ea typeface="メイリオ" panose="020B0604030504040204" pitchFamily="50" charset="-128"/>
              </a:rPr>
              <a:t>しないといけなくなる可能性もあるので</a:t>
            </a:r>
            <a:r>
              <a:rPr lang="ja-JP" altLang="en-US" dirty="0">
                <a:solidFill>
                  <a:srgbClr val="FF0000"/>
                </a:solidFill>
                <a:latin typeface="メイリオ" panose="020B0604030504040204" pitchFamily="50" charset="-128"/>
                <a:ea typeface="メイリオ" panose="020B0604030504040204" pitchFamily="50" charset="-128"/>
              </a:rPr>
              <a:t>不安</a:t>
            </a:r>
            <a:r>
              <a:rPr lang="ja-JP" altLang="en-US" dirty="0">
                <a:solidFill>
                  <a:schemeClr val="tx1"/>
                </a:solidFill>
                <a:latin typeface="メイリオ" panose="020B0604030504040204" pitchFamily="50" charset="-128"/>
                <a:ea typeface="メイリオ" panose="020B0604030504040204" pitchFamily="50" charset="-128"/>
              </a:rPr>
              <a:t>」と打ち明けられました。</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endParaRPr lang="en-US" altLang="ja-JP"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⇒同僚の</a:t>
            </a:r>
            <a:r>
              <a:rPr lang="en-US" altLang="ja-JP" dirty="0">
                <a:solidFill>
                  <a:schemeClr val="tx1"/>
                </a:solidFill>
                <a:latin typeface="メイリオ" panose="020B0604030504040204" pitchFamily="50" charset="-128"/>
                <a:ea typeface="メイリオ" panose="020B0604030504040204" pitchFamily="50" charset="-128"/>
              </a:rPr>
              <a:t>B</a:t>
            </a:r>
            <a:r>
              <a:rPr lang="ja-JP" altLang="en-US" dirty="0">
                <a:solidFill>
                  <a:schemeClr val="tx1"/>
                </a:solidFill>
                <a:latin typeface="メイリオ" panose="020B0604030504040204" pitchFamily="50" charset="-128"/>
                <a:ea typeface="メイリオ" panose="020B0604030504040204" pitchFamily="50" charset="-128"/>
              </a:rPr>
              <a:t>さんは、</a:t>
            </a:r>
            <a:r>
              <a:rPr lang="en-US" altLang="ja-JP" dirty="0">
                <a:solidFill>
                  <a:schemeClr val="tx1"/>
                </a:solidFill>
                <a:latin typeface="メイリオ" panose="020B0604030504040204" pitchFamily="50" charset="-128"/>
                <a:ea typeface="メイリオ" panose="020B0604030504040204" pitchFamily="50" charset="-128"/>
              </a:rPr>
              <a:t>A</a:t>
            </a:r>
            <a:r>
              <a:rPr lang="ja-JP" altLang="en-US" dirty="0">
                <a:solidFill>
                  <a:schemeClr val="tx1"/>
                </a:solidFill>
                <a:latin typeface="メイリオ" panose="020B0604030504040204" pitchFamily="50" charset="-128"/>
                <a:ea typeface="メイリオ" panose="020B0604030504040204" pitchFamily="50" charset="-128"/>
              </a:rPr>
              <a:t>さんの</a:t>
            </a:r>
            <a:r>
              <a:rPr lang="ja-JP" altLang="en-US" dirty="0">
                <a:solidFill>
                  <a:srgbClr val="FF0000"/>
                </a:solidFill>
                <a:latin typeface="メイリオ" panose="020B0604030504040204" pitchFamily="50" charset="-128"/>
                <a:ea typeface="メイリオ" panose="020B0604030504040204" pitchFamily="50" charset="-128"/>
              </a:rPr>
              <a:t>「仕事と介護の両立の不安」の軽減のため</a:t>
            </a:r>
            <a:r>
              <a:rPr lang="ja-JP" altLang="en-US" dirty="0">
                <a:solidFill>
                  <a:schemeClr val="tx1"/>
                </a:solidFill>
                <a:latin typeface="メイリオ" panose="020B0604030504040204" pitchFamily="50" charset="-128"/>
                <a:ea typeface="メイリオ" panose="020B0604030504040204" pitchFamily="50" charset="-128"/>
              </a:rPr>
              <a:t>に、どのような対応をすればよいでしょう？</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endParaRPr lang="ja-JP" altLang="en-US" sz="15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9015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6"/>
          <p:cNvSpPr>
            <a:spLocks noGrp="1"/>
          </p:cNvSpPr>
          <p:nvPr>
            <p:ph sz="quarter" idx="1"/>
          </p:nvPr>
        </p:nvSpPr>
        <p:spPr>
          <a:xfrm>
            <a:off x="72008" y="1832869"/>
            <a:ext cx="8964612" cy="5113163"/>
          </a:xfrm>
        </p:spPr>
        <p:txBody>
          <a:bodyPr>
            <a:noAutofit/>
          </a:bodyPr>
          <a:lstStyle/>
          <a:p>
            <a:pPr marL="320040" indent="-320040" eaLnBrk="1" fontAlgn="auto" hangingPunct="1">
              <a:lnSpc>
                <a:spcPct val="150000"/>
              </a:lnSpc>
              <a:spcAft>
                <a:spcPts val="1200"/>
              </a:spcAft>
              <a:buFont typeface="Wingdings"/>
              <a:buChar char=""/>
              <a:defRPr/>
            </a:pPr>
            <a:r>
              <a:rPr lang="ja-JP"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介護保険制度の被保険者（保険料を支払うことになる年齢）</a:t>
            </a:r>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は</a:t>
            </a:r>
            <a:br>
              <a:rPr lang="en-US"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br>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a:t>
            </a:r>
            <a:r>
              <a:rPr lang="en-US"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 </a:t>
            </a:r>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  </a:t>
            </a:r>
            <a:r>
              <a:rPr lang="ja-JP"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）歳から</a:t>
            </a:r>
            <a:endParaRPr lang="en-US"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endParaRPr>
          </a:p>
          <a:p>
            <a:pPr marL="320040" indent="-320040" eaLnBrk="1" fontAlgn="auto" hangingPunct="1">
              <a:lnSpc>
                <a:spcPct val="150000"/>
              </a:lnSpc>
              <a:spcAft>
                <a:spcPts val="1200"/>
              </a:spcAft>
              <a:buFont typeface="Wingdings"/>
              <a:buChar char=""/>
              <a:defRPr/>
            </a:pPr>
            <a:r>
              <a:rPr lang="ja-JP"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自治体が設置している介護に関する相談窓口の名称を知ってい</a:t>
            </a:r>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ますか。</a:t>
            </a:r>
            <a:br>
              <a:rPr lang="en-US"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br>
            <a:r>
              <a:rPr lang="ja-JP"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はい</a:t>
            </a:r>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　</a:t>
            </a:r>
            <a:r>
              <a:rPr lang="ja-JP"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いいえ</a:t>
            </a:r>
            <a:endParaRPr lang="en-US"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endParaRPr>
          </a:p>
          <a:p>
            <a:pPr marL="320040" indent="-320040" eaLnBrk="1" fontAlgn="auto" hangingPunct="1">
              <a:lnSpc>
                <a:spcPct val="150000"/>
              </a:lnSpc>
              <a:spcAft>
                <a:spcPts val="1200"/>
              </a:spcAft>
              <a:buFont typeface="Wingdings"/>
              <a:buChar char=""/>
              <a:defRPr/>
            </a:pPr>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勤務先の「仕事と介護に関する両立支援制度」を知っていますか。</a:t>
            </a:r>
            <a:br>
              <a:rPr lang="en-US"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br>
            <a:r>
              <a:rPr lang="ja-JP" altLang="en-US"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rPr>
              <a:t>はい　いいえ</a:t>
            </a:r>
            <a:endParaRPr lang="en-US" altLang="ja-JP" sz="2400" dirty="0">
              <a:solidFill>
                <a:schemeClr val="tx1">
                  <a:lumMod val="85000"/>
                  <a:lumOff val="15000"/>
                </a:schemeClr>
              </a:solidFill>
              <a:latin typeface="Meiryo UI" panose="020B0604030504040204" pitchFamily="50" charset="-128"/>
              <a:ea typeface="Meiryo UI" panose="020B0604030504040204" pitchFamily="50" charset="-128"/>
              <a:cs typeface="Meiryo UI" pitchFamily="50" charset="-128"/>
            </a:endParaRPr>
          </a:p>
        </p:txBody>
      </p:sp>
      <p:sp>
        <p:nvSpPr>
          <p:cNvPr id="24578" name="正方形/長方形 7"/>
          <p:cNvSpPr>
            <a:spLocks noChangeArrowheads="1"/>
          </p:cNvSpPr>
          <p:nvPr/>
        </p:nvSpPr>
        <p:spPr bwMode="auto">
          <a:xfrm>
            <a:off x="179388" y="404813"/>
            <a:ext cx="8785225" cy="879475"/>
          </a:xfrm>
          <a:prstGeom prst="rect">
            <a:avLst/>
          </a:prstGeom>
          <a:noFill/>
          <a:ln w="9525">
            <a:noFill/>
            <a:miter lim="800000"/>
            <a:headEnd/>
            <a:tailEnd/>
          </a:ln>
        </p:spPr>
        <p:txBody>
          <a:bodyPr anchor="ctr"/>
          <a:lstStyle/>
          <a:p>
            <a:pPr algn="ctr"/>
            <a:r>
              <a:rPr lang="ja-JP" altLang="en-US" sz="3200" dirty="0">
                <a:solidFill>
                  <a:schemeClr val="tx2"/>
                </a:solidFill>
                <a:latin typeface="Meiryo UI" pitchFamily="50" charset="-128"/>
              </a:rPr>
              <a:t>チェック！仕事と介護の両立に向けて</a:t>
            </a:r>
          </a:p>
        </p:txBody>
      </p:sp>
      <p:sp>
        <p:nvSpPr>
          <p:cNvPr id="5" name="スライド番号プレースホルダー 9"/>
          <p:cNvSpPr txBox="1">
            <a:spLocks/>
          </p:cNvSpPr>
          <p:nvPr/>
        </p:nvSpPr>
        <p:spPr>
          <a:xfrm>
            <a:off x="8676456" y="6453336"/>
            <a:ext cx="395536" cy="476672"/>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6459CC2-B1BB-4776-BBF1-8AB71E08B3C7}" type="slidenum">
              <a:rPr kumimoji="1" lang="en-US" altLang="ja-JP" sz="1600" b="1" i="0" u="none" strike="noStrike" kern="1200" cap="none" spc="0" normalizeH="0" noProof="0" smtClean="0">
                <a:ln>
                  <a:noFill/>
                </a:ln>
                <a:solidFill>
                  <a:schemeClr val="tx2"/>
                </a:solidFill>
                <a:effectLst/>
                <a:uLnTx/>
                <a:uFillTx/>
                <a:latin typeface="Verdana" pitchFamily="34" charset="0"/>
                <a:ea typeface="Meiryo UI" pitchFamily="50" charset="-128"/>
                <a:cs typeface="Meiryo UI" pitchFamily="50" charset="-128"/>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1" lang="en-US" altLang="ja-JP" sz="1600" b="1" i="0" u="none" strike="noStrike" kern="1200" cap="none" spc="0" normalizeH="0" noProof="0" dirty="0">
              <a:ln>
                <a:noFill/>
              </a:ln>
              <a:solidFill>
                <a:schemeClr val="tx2"/>
              </a:solidFill>
              <a:effectLst/>
              <a:uLnTx/>
              <a:uFillTx/>
              <a:latin typeface="Verdana" pitchFamily="34" charset="0"/>
              <a:ea typeface="Meiryo UI" pitchFamily="50" charset="-128"/>
              <a:cs typeface="Meiryo UI"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6ECA2-01FD-4B00-9FF1-D6AF29562178}"/>
              </a:ext>
            </a:extLst>
          </p:cNvPr>
          <p:cNvSpPr>
            <a:spLocks noGrp="1"/>
          </p:cNvSpPr>
          <p:nvPr>
            <p:ph type="title"/>
          </p:nvPr>
        </p:nvSpPr>
        <p:spPr/>
        <p:txBody>
          <a:bodyPr/>
          <a:lstStyle/>
          <a:p>
            <a:r>
              <a:rPr lang="ja-JP" altLang="en-US" sz="3300" dirty="0">
                <a:solidFill>
                  <a:srgbClr val="1C1C1C"/>
                </a:solidFill>
                <a:latin typeface="メイリオ" panose="020B0604030504040204" pitchFamily="50" charset="-128"/>
                <a:ea typeface="メイリオ" panose="020B0604030504040204" pitchFamily="50" charset="-128"/>
              </a:rPr>
              <a:t>（参考）対応の例</a:t>
            </a:r>
            <a:endParaRPr kumimoji="1" lang="ja-JP" altLang="en-US" dirty="0"/>
          </a:p>
        </p:txBody>
      </p:sp>
      <p:sp>
        <p:nvSpPr>
          <p:cNvPr id="3" name="スライド番号プレースホルダー 2">
            <a:extLst>
              <a:ext uri="{FF2B5EF4-FFF2-40B4-BE49-F238E27FC236}">
                <a16:creationId xmlns:a16="http://schemas.microsoft.com/office/drawing/2014/main" id="{D72B86E3-E0C8-4B74-85DE-119C50355B82}"/>
              </a:ext>
            </a:extLst>
          </p:cNvPr>
          <p:cNvSpPr>
            <a:spLocks noGrp="1"/>
          </p:cNvSpPr>
          <p:nvPr>
            <p:ph type="sldNum" sz="quarter" idx="12"/>
          </p:nvPr>
        </p:nvSpPr>
        <p:spPr/>
        <p:txBody>
          <a:bodyPr/>
          <a:lstStyle/>
          <a:p>
            <a:pPr fontAlgn="base">
              <a:spcBef>
                <a:spcPct val="0"/>
              </a:spcBef>
              <a:spcAft>
                <a:spcPct val="0"/>
              </a:spcAft>
              <a:defRPr/>
            </a:pPr>
            <a:fld id="{36599DFA-5948-43DD-8BC7-0E57E8A5B203}" type="slidenum">
              <a:rPr lang="en-US" altLang="ja-JP">
                <a:solidFill>
                  <a:srgbClr val="1F497D"/>
                </a:solidFill>
                <a:latin typeface="Verdana" pitchFamily="34" charset="0"/>
                <a:ea typeface="Meiryo UI" pitchFamily="50" charset="-128"/>
              </a:rPr>
              <a:pPr fontAlgn="base">
                <a:spcBef>
                  <a:spcPct val="0"/>
                </a:spcBef>
                <a:spcAft>
                  <a:spcPct val="0"/>
                </a:spcAft>
                <a:defRPr/>
              </a:pPr>
              <a:t>39</a:t>
            </a:fld>
            <a:endParaRPr lang="en-US" altLang="ja-JP" dirty="0">
              <a:solidFill>
                <a:srgbClr val="1F497D"/>
              </a:solidFill>
              <a:latin typeface="Verdana" pitchFamily="34" charset="0"/>
              <a:ea typeface="Meiryo UI" pitchFamily="50" charset="-128"/>
            </a:endParaRPr>
          </a:p>
        </p:txBody>
      </p:sp>
      <p:sp>
        <p:nvSpPr>
          <p:cNvPr id="5" name="正方形/長方形 2">
            <a:extLst>
              <a:ext uri="{FF2B5EF4-FFF2-40B4-BE49-F238E27FC236}">
                <a16:creationId xmlns:a16="http://schemas.microsoft.com/office/drawing/2014/main" id="{D8E6B1C0-07BB-42D2-B82F-46B2FCB4BA8D}"/>
              </a:ext>
            </a:extLst>
          </p:cNvPr>
          <p:cNvSpPr>
            <a:spLocks noGrp="1" noChangeArrowheads="1"/>
          </p:cNvSpPr>
          <p:nvPr>
            <p:ph sz="quarter" idx="1"/>
          </p:nvPr>
        </p:nvSpPr>
        <p:spPr bwMode="auto">
          <a:xfrm>
            <a:off x="251520" y="1539239"/>
            <a:ext cx="8892480" cy="50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2400">
                <a:solidFill>
                  <a:srgbClr val="333333"/>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har char="–"/>
              <a:defRPr kumimoji="1" sz="2000">
                <a:solidFill>
                  <a:srgbClr val="333333"/>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har char="•"/>
              <a:defRPr kumimoji="1" sz="2000">
                <a:solidFill>
                  <a:srgbClr val="333333"/>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har char="»"/>
              <a:defRPr kumimoji="1" sz="1600">
                <a:solidFill>
                  <a:srgbClr val="333333"/>
                </a:solidFill>
                <a:latin typeface="HGP創英角ｺﾞｼｯｸUB" panose="020B0900000000000000" pitchFamily="50" charset="-128"/>
                <a:ea typeface="HGP創英角ｺﾞｼｯｸUB" panose="020B0900000000000000" pitchFamily="50" charset="-128"/>
              </a:defRPr>
            </a:lvl9pPr>
          </a:lstStyle>
          <a:p>
            <a:pPr marL="0" indent="0">
              <a:spcBef>
                <a:spcPct val="0"/>
              </a:spcBef>
              <a:spcAft>
                <a:spcPts val="450"/>
              </a:spcAft>
              <a:buClrTx/>
              <a:buSzTx/>
              <a:buNone/>
              <a:defRPr/>
            </a:pPr>
            <a:r>
              <a:rPr lang="en-US" altLang="ja-JP" b="1" dirty="0">
                <a:solidFill>
                  <a:schemeClr val="tx1"/>
                </a:solidFill>
                <a:latin typeface="メイリオ" panose="020B0604030504040204" pitchFamily="50" charset="-128"/>
                <a:ea typeface="メイリオ" panose="020B0604030504040204" pitchFamily="50" charset="-128"/>
              </a:rPr>
              <a:t>B</a:t>
            </a:r>
            <a:r>
              <a:rPr lang="ja-JP" altLang="en-US" b="1" dirty="0">
                <a:solidFill>
                  <a:schemeClr val="tx1"/>
                </a:solidFill>
                <a:latin typeface="メイリオ" panose="020B0604030504040204" pitchFamily="50" charset="-128"/>
                <a:ea typeface="メイリオ" panose="020B0604030504040204" pitchFamily="50" charset="-128"/>
              </a:rPr>
              <a:t>さんの</a:t>
            </a:r>
            <a:r>
              <a:rPr lang="en-US" altLang="ja-JP" b="1" dirty="0">
                <a:solidFill>
                  <a:schemeClr val="tx1"/>
                </a:solidFill>
                <a:latin typeface="メイリオ" panose="020B0604030504040204" pitchFamily="50" charset="-128"/>
                <a:ea typeface="メイリオ" panose="020B0604030504040204" pitchFamily="50" charset="-128"/>
              </a:rPr>
              <a:t>A</a:t>
            </a:r>
            <a:r>
              <a:rPr lang="ja-JP" altLang="en-US" b="1" dirty="0">
                <a:solidFill>
                  <a:schemeClr val="tx1"/>
                </a:solidFill>
                <a:latin typeface="メイリオ" panose="020B0604030504040204" pitchFamily="50" charset="-128"/>
                <a:ea typeface="メイリオ" panose="020B0604030504040204" pitchFamily="50" charset="-128"/>
              </a:rPr>
              <a:t>さんへの対応の例</a:t>
            </a:r>
            <a:endParaRPr lang="en-US" altLang="ja-JP" b="1"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・「上長か相談窓口に相談してみてはどうか」と助言する。</a:t>
            </a:r>
            <a:endParaRPr lang="en-US" altLang="ja-JP" dirty="0">
              <a:solidFill>
                <a:schemeClr val="tx1"/>
              </a:solidFill>
              <a:latin typeface="メイリオ" panose="020B0604030504040204" pitchFamily="50" charset="-128"/>
              <a:ea typeface="メイリオ" panose="020B0604030504040204" pitchFamily="50" charset="-128"/>
            </a:endParaRPr>
          </a:p>
          <a:p>
            <a:pPr marL="335756" indent="-335756">
              <a:spcBef>
                <a:spcPct val="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両立支援制度の情報</a:t>
            </a:r>
            <a:r>
              <a:rPr lang="ja-JP" altLang="en-US" dirty="0">
                <a:solidFill>
                  <a:schemeClr val="tx1"/>
                </a:solidFill>
                <a:latin typeface="メイリオ" panose="020B0604030504040204" pitchFamily="50" charset="-128"/>
                <a:ea typeface="メイリオ" panose="020B0604030504040204" pitchFamily="50" charset="-128"/>
              </a:rPr>
              <a:t>を得たり、</a:t>
            </a:r>
            <a:r>
              <a:rPr lang="ja-JP" altLang="en-US" dirty="0">
                <a:solidFill>
                  <a:srgbClr val="FF0000"/>
                </a:solidFill>
                <a:latin typeface="メイリオ" panose="020B0604030504040204" pitchFamily="50" charset="-128"/>
                <a:ea typeface="メイリオ" panose="020B0604030504040204" pitchFamily="50" charset="-128"/>
              </a:rPr>
              <a:t>今後の働き方の調整</a:t>
            </a:r>
            <a:r>
              <a:rPr lang="ja-JP" altLang="en-US" dirty="0">
                <a:solidFill>
                  <a:schemeClr val="tx1"/>
                </a:solidFill>
                <a:latin typeface="メイリオ" panose="020B0604030504040204" pitchFamily="50" charset="-128"/>
                <a:ea typeface="メイリオ" panose="020B0604030504040204" pitchFamily="50" charset="-128"/>
              </a:rPr>
              <a:t>等に　</a:t>
            </a:r>
            <a:endParaRPr lang="en-US" altLang="ja-JP" dirty="0">
              <a:solidFill>
                <a:schemeClr val="tx1"/>
              </a:solidFill>
              <a:latin typeface="メイリオ" panose="020B0604030504040204" pitchFamily="50" charset="-128"/>
              <a:ea typeface="メイリオ" panose="020B0604030504040204" pitchFamily="50" charset="-128"/>
            </a:endParaRPr>
          </a:p>
          <a:p>
            <a:pPr marL="335756" indent="-335756">
              <a:spcBef>
                <a:spcPct val="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　　つながるようにする。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spcBef>
                <a:spcPts val="120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・「介護は、誰もが直面する課題」であり、「職場に家族の　</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　介護をしていることを伝えればよい」旨を話す。</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周囲の理解、協力</a:t>
            </a:r>
            <a:r>
              <a:rPr lang="ja-JP" altLang="en-US" dirty="0">
                <a:solidFill>
                  <a:schemeClr val="tx1"/>
                </a:solidFill>
                <a:latin typeface="メイリオ" panose="020B0604030504040204" pitchFamily="50" charset="-128"/>
                <a:ea typeface="メイリオ" panose="020B0604030504040204" pitchFamily="50" charset="-128"/>
              </a:rPr>
              <a:t>」が得やすくなるようにする。</a:t>
            </a:r>
            <a:endParaRPr lang="en-US" altLang="ja-JP" dirty="0">
              <a:solidFill>
                <a:schemeClr val="tx1"/>
              </a:solidFill>
              <a:latin typeface="メイリオ" panose="020B0604030504040204" pitchFamily="50" charset="-128"/>
              <a:ea typeface="メイリオ" panose="020B0604030504040204" pitchFamily="50" charset="-128"/>
            </a:endParaRPr>
          </a:p>
          <a:p>
            <a:pPr marL="355600" indent="-355600">
              <a:spcBef>
                <a:spcPts val="120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・「私も今後病気などで休むかもしれないから、お互い様だよ。もし休む時には仕事をカバーするから、安心して」と話す。</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r>
              <a:rPr lang="ja-JP" altLang="en-US" dirty="0">
                <a:solidFill>
                  <a:schemeClr val="tx1"/>
                </a:solidFill>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お互い様の意識</a:t>
            </a:r>
            <a:r>
              <a:rPr lang="ja-JP" altLang="en-US" dirty="0">
                <a:solidFill>
                  <a:schemeClr val="tx1"/>
                </a:solidFill>
                <a:latin typeface="メイリオ" panose="020B0604030504040204" pitchFamily="50" charset="-128"/>
                <a:ea typeface="メイリオ" panose="020B0604030504040204" pitchFamily="50" charset="-128"/>
              </a:rPr>
              <a:t>」を持ち、</a:t>
            </a:r>
            <a:r>
              <a:rPr lang="ja-JP" altLang="en-US" dirty="0">
                <a:solidFill>
                  <a:srgbClr val="FF0000"/>
                </a:solidFill>
                <a:latin typeface="メイリオ" panose="020B0604030504040204" pitchFamily="50" charset="-128"/>
                <a:ea typeface="メイリオ" panose="020B0604030504040204" pitchFamily="50" charset="-128"/>
              </a:rPr>
              <a:t>誰もが気兼ねなく両立支援　</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spcBef>
                <a:spcPct val="0"/>
              </a:spcBef>
              <a:spcAft>
                <a:spcPts val="450"/>
              </a:spcAft>
              <a:buClrTx/>
              <a:buSzTx/>
              <a:buNone/>
              <a:defRPr/>
            </a:pPr>
            <a:r>
              <a:rPr lang="ja-JP" altLang="en-US" dirty="0">
                <a:solidFill>
                  <a:srgbClr val="FF0000"/>
                </a:solidFill>
                <a:latin typeface="メイリオ" panose="020B0604030504040204" pitchFamily="50" charset="-128"/>
                <a:ea typeface="メイリオ" panose="020B0604030504040204" pitchFamily="50" charset="-128"/>
              </a:rPr>
              <a:t>　　制度の利用</a:t>
            </a:r>
            <a:r>
              <a:rPr lang="ja-JP" altLang="en-US" dirty="0">
                <a:solidFill>
                  <a:schemeClr val="tx1"/>
                </a:solidFill>
                <a:latin typeface="メイリオ" panose="020B0604030504040204" pitchFamily="50" charset="-128"/>
                <a:ea typeface="メイリオ" panose="020B0604030504040204" pitchFamily="50" charset="-128"/>
              </a:rPr>
              <a:t>ができる職場づくりにつながるようにする。</a:t>
            </a:r>
          </a:p>
        </p:txBody>
      </p:sp>
    </p:spTree>
    <p:extLst>
      <p:ext uri="{BB962C8B-B14F-4D97-AF65-F5344CB8AC3E}">
        <p14:creationId xmlns:p14="http://schemas.microsoft.com/office/powerpoint/2010/main" val="13288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2"/>
          <p:cNvSpPr>
            <a:spLocks noGrp="1"/>
          </p:cNvSpPr>
          <p:nvPr>
            <p:ph type="title"/>
          </p:nvPr>
        </p:nvSpPr>
        <p:spPr>
          <a:xfrm>
            <a:off x="1371600" y="1600200"/>
            <a:ext cx="7772400" cy="990600"/>
          </a:xfrm>
        </p:spPr>
        <p:txBody>
          <a:bodyPr/>
          <a:lstStyle/>
          <a:p>
            <a:r>
              <a:rPr lang="en-US" altLang="ja-JP" sz="4000" dirty="0">
                <a:solidFill>
                  <a:schemeClr val="bg1"/>
                </a:solidFill>
                <a:latin typeface="Meiryo UI" pitchFamily="50" charset="-128"/>
                <a:ea typeface="Meiryo UI" pitchFamily="50" charset="-128"/>
                <a:cs typeface="Meiryo UI" pitchFamily="50" charset="-128"/>
              </a:rPr>
              <a:t>Ⅰ.</a:t>
            </a:r>
            <a:r>
              <a:rPr lang="ja-JP" altLang="en-US" sz="4000" dirty="0">
                <a:solidFill>
                  <a:schemeClr val="bg1"/>
                </a:solidFill>
                <a:latin typeface="Meiryo UI" pitchFamily="50" charset="-128"/>
                <a:ea typeface="Meiryo UI" pitchFamily="50" charset="-128"/>
                <a:cs typeface="Meiryo UI" pitchFamily="50" charset="-128"/>
              </a:rPr>
              <a:t>事前の心構えの重要性</a:t>
            </a:r>
            <a:endParaRPr lang="ja-JP" altLang="en-US" sz="4000" dirty="0"/>
          </a:p>
        </p:txBody>
      </p:sp>
      <p:sp>
        <p:nvSpPr>
          <p:cNvPr id="8" name="スライド番号プレースホルダー 7"/>
          <p:cNvSpPr>
            <a:spLocks noGrp="1"/>
          </p:cNvSpPr>
          <p:nvPr>
            <p:ph type="sldNum" sz="quarter" idx="4294967295"/>
          </p:nvPr>
        </p:nvSpPr>
        <p:spPr>
          <a:xfrm>
            <a:off x="8676456" y="6255716"/>
            <a:ext cx="395536" cy="701676"/>
          </a:xfrm>
        </p:spPr>
        <p:txBody>
          <a:bodyPr/>
          <a:lstStyle/>
          <a:p>
            <a:pPr>
              <a:defRPr/>
            </a:pPr>
            <a:fld id="{BD08C02C-3AAA-463A-8132-56B3413F955F}" type="slidenum">
              <a:rPr lang="en-US" altLang="ja-JP" sz="1600" smtClean="0"/>
              <a:pPr>
                <a:defRPr/>
              </a:pPr>
              <a:t>4</a:t>
            </a:fld>
            <a:endParaRPr lang="en-US" altLang="ja-JP"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8610600" y="6381328"/>
            <a:ext cx="533400" cy="476672"/>
          </a:xfrm>
        </p:spPr>
        <p:txBody>
          <a:bodyPr>
            <a:noAutofit/>
          </a:bodyPr>
          <a:lstStyle/>
          <a:p>
            <a:pPr>
              <a:defRPr/>
            </a:pPr>
            <a:fld id="{90B69FF9-90B9-4F57-ABC6-2FC053ACE51A}" type="slidenum">
              <a:rPr lang="en-US" altLang="ja-JP" smtClean="0">
                <a:solidFill>
                  <a:schemeClr val="tx2"/>
                </a:solidFill>
              </a:rPr>
              <a:pPr>
                <a:defRPr/>
              </a:pPr>
              <a:t>5</a:t>
            </a:fld>
            <a:endParaRPr lang="en-US" altLang="ja-JP" dirty="0">
              <a:solidFill>
                <a:schemeClr val="tx2"/>
              </a:solidFill>
            </a:endParaRPr>
          </a:p>
        </p:txBody>
      </p:sp>
      <p:sp>
        <p:nvSpPr>
          <p:cNvPr id="25602" name="コンテンツ プレースホルダ 37"/>
          <p:cNvSpPr>
            <a:spLocks noGrp="1"/>
          </p:cNvSpPr>
          <p:nvPr>
            <p:ph sz="quarter" idx="1"/>
          </p:nvPr>
        </p:nvSpPr>
        <p:spPr>
          <a:xfrm>
            <a:off x="179387" y="2176885"/>
            <a:ext cx="8785225" cy="3312963"/>
          </a:xfrm>
        </p:spPr>
        <p:txBody>
          <a:bodyPr/>
          <a:lstStyle/>
          <a:p>
            <a:pPr marL="320400" indent="-320400" eaLnBrk="1" hangingPunct="1">
              <a:lnSpc>
                <a:spcPts val="1000"/>
              </a:lnSpc>
              <a:spcBef>
                <a:spcPts val="600"/>
              </a:spcBef>
              <a:spcAft>
                <a:spcPts val="1200"/>
              </a:spcAft>
            </a:pPr>
            <a:r>
              <a:rPr lang="ja-JP" altLang="en-US" sz="2400" dirty="0">
                <a:solidFill>
                  <a:srgbClr val="262626"/>
                </a:solidFill>
                <a:latin typeface="Meiryo UI" pitchFamily="50" charset="-128"/>
                <a:ea typeface="Meiryo UI" pitchFamily="50" charset="-128"/>
                <a:cs typeface="Meiryo UI" pitchFamily="50" charset="-128"/>
              </a:rPr>
              <a:t>多くの人が、まず親の介護に直面する。</a:t>
            </a:r>
            <a:endParaRPr lang="en-US" altLang="ja-JP" sz="2400" dirty="0">
              <a:solidFill>
                <a:srgbClr val="262626"/>
              </a:solidFill>
              <a:latin typeface="Meiryo UI" pitchFamily="50" charset="-128"/>
              <a:ea typeface="Meiryo UI" pitchFamily="50" charset="-128"/>
              <a:cs typeface="Meiryo UI" pitchFamily="50" charset="-128"/>
            </a:endParaRPr>
          </a:p>
          <a:p>
            <a:pPr marL="320400" indent="-320400" eaLnBrk="1" hangingPunct="1">
              <a:lnSpc>
                <a:spcPts val="1000"/>
              </a:lnSpc>
              <a:spcBef>
                <a:spcPts val="600"/>
              </a:spcBef>
              <a:spcAft>
                <a:spcPts val="1200"/>
              </a:spcAft>
              <a:buNone/>
            </a:pPr>
            <a:r>
              <a:rPr lang="ja-JP" altLang="en-US" sz="2400" dirty="0">
                <a:solidFill>
                  <a:schemeClr val="tx2"/>
                </a:solidFill>
                <a:latin typeface="Meiryo UI" pitchFamily="50" charset="-128"/>
                <a:ea typeface="Meiryo UI" pitchFamily="50" charset="-128"/>
                <a:cs typeface="Meiryo UI" pitchFamily="50" charset="-128"/>
              </a:rPr>
              <a:t>　　→</a:t>
            </a:r>
            <a:r>
              <a:rPr lang="en-US" altLang="ja-JP" sz="2400" dirty="0">
                <a:solidFill>
                  <a:schemeClr val="tx2"/>
                </a:solidFill>
                <a:latin typeface="Meiryo UI" pitchFamily="50" charset="-128"/>
                <a:ea typeface="Meiryo UI" pitchFamily="50" charset="-128"/>
                <a:cs typeface="Meiryo UI" pitchFamily="50" charset="-128"/>
              </a:rPr>
              <a:t>75</a:t>
            </a:r>
            <a:r>
              <a:rPr lang="ja-JP" altLang="en-US" sz="2400" dirty="0">
                <a:solidFill>
                  <a:schemeClr val="tx2"/>
                </a:solidFill>
                <a:latin typeface="Meiryo UI" pitchFamily="50" charset="-128"/>
                <a:ea typeface="Meiryo UI" pitchFamily="50" charset="-128"/>
                <a:cs typeface="Meiryo UI" pitchFamily="50" charset="-128"/>
              </a:rPr>
              <a:t>歳を過ぎると要支援・要介護となる者の比率が高くなりはじめる。</a:t>
            </a:r>
            <a:endParaRPr lang="en-US" altLang="ja-JP" sz="2400" dirty="0">
              <a:solidFill>
                <a:schemeClr val="tx2"/>
              </a:solidFill>
              <a:latin typeface="Meiryo UI" pitchFamily="50" charset="-128"/>
              <a:ea typeface="Meiryo UI" pitchFamily="50" charset="-128"/>
              <a:cs typeface="Meiryo UI" pitchFamily="50" charset="-128"/>
            </a:endParaRPr>
          </a:p>
          <a:p>
            <a:pPr marL="320400" indent="-320400">
              <a:lnSpc>
                <a:spcPts val="2800"/>
              </a:lnSpc>
              <a:spcBef>
                <a:spcPts val="600"/>
              </a:spcBef>
              <a:spcAft>
                <a:spcPts val="1200"/>
              </a:spcAft>
            </a:pPr>
            <a:r>
              <a:rPr lang="en-US" altLang="ja-JP" sz="2400" dirty="0">
                <a:solidFill>
                  <a:srgbClr val="262626"/>
                </a:solidFill>
                <a:latin typeface="Meiryo UI" pitchFamily="50" charset="-128"/>
                <a:ea typeface="Meiryo UI" pitchFamily="50" charset="-128"/>
                <a:cs typeface="Meiryo UI" pitchFamily="50" charset="-128"/>
              </a:rPr>
              <a:t>40</a:t>
            </a:r>
            <a:r>
              <a:rPr lang="ja-JP" altLang="en-US" sz="2400" dirty="0">
                <a:solidFill>
                  <a:srgbClr val="262626"/>
                </a:solidFill>
                <a:latin typeface="Meiryo UI" pitchFamily="50" charset="-128"/>
                <a:ea typeface="Meiryo UI" pitchFamily="50" charset="-128"/>
                <a:cs typeface="Meiryo UI" pitchFamily="50" charset="-128"/>
              </a:rPr>
              <a:t>歳台から介護の課題に直面する人が出現し、　　　　　　　　　　　それ以降定年までは、仕事と介護の両立の時期となる。</a:t>
            </a:r>
            <a:endParaRPr lang="en-US" altLang="ja-JP" sz="2400" dirty="0">
              <a:solidFill>
                <a:srgbClr val="262626"/>
              </a:solidFill>
              <a:latin typeface="Meiryo UI" pitchFamily="50" charset="-128"/>
              <a:ea typeface="Meiryo UI" pitchFamily="50" charset="-128"/>
              <a:cs typeface="Meiryo UI" pitchFamily="50" charset="-128"/>
            </a:endParaRPr>
          </a:p>
          <a:p>
            <a:pPr marL="320400" indent="-320400">
              <a:lnSpc>
                <a:spcPts val="2800"/>
              </a:lnSpc>
              <a:spcBef>
                <a:spcPts val="600"/>
              </a:spcBef>
              <a:spcAft>
                <a:spcPts val="1200"/>
              </a:spcAft>
            </a:pPr>
            <a:r>
              <a:rPr lang="ja-JP" altLang="en-US" sz="2400" dirty="0">
                <a:solidFill>
                  <a:srgbClr val="262626"/>
                </a:solidFill>
                <a:latin typeface="Meiryo UI" pitchFamily="50" charset="-128"/>
                <a:ea typeface="Meiryo UI" pitchFamily="50" charset="-128"/>
                <a:cs typeface="Meiryo UI" pitchFamily="50" charset="-128"/>
              </a:rPr>
              <a:t>兄弟姉妹や配偶者が、自分の親の介護を担ってくれるとは限らない。</a:t>
            </a:r>
            <a:endParaRPr lang="en-US" altLang="ja-JP" sz="2400" dirty="0">
              <a:solidFill>
                <a:srgbClr val="262626"/>
              </a:solidFill>
              <a:latin typeface="Meiryo UI" pitchFamily="50" charset="-128"/>
              <a:ea typeface="Meiryo UI" pitchFamily="50" charset="-128"/>
              <a:cs typeface="Meiryo UI" pitchFamily="50" charset="-128"/>
            </a:endParaRPr>
          </a:p>
          <a:p>
            <a:pPr marL="320400" indent="-320400">
              <a:lnSpc>
                <a:spcPts val="2800"/>
              </a:lnSpc>
              <a:spcBef>
                <a:spcPts val="600"/>
              </a:spcBef>
              <a:spcAft>
                <a:spcPts val="1200"/>
              </a:spcAft>
            </a:pPr>
            <a:endParaRPr lang="en-US" altLang="ja-JP" sz="2400" dirty="0">
              <a:latin typeface="Meiryo UI" pitchFamily="50" charset="-128"/>
              <a:ea typeface="Meiryo UI" pitchFamily="50" charset="-128"/>
              <a:cs typeface="Meiryo UI" pitchFamily="50" charset="-128"/>
            </a:endParaRPr>
          </a:p>
          <a:p>
            <a:pPr marL="320400" indent="-320400">
              <a:lnSpc>
                <a:spcPts val="2800"/>
              </a:lnSpc>
              <a:spcBef>
                <a:spcPts val="600"/>
              </a:spcBef>
              <a:spcAft>
                <a:spcPts val="1200"/>
              </a:spcAft>
            </a:pPr>
            <a:endParaRPr lang="ja-JP" altLang="en-US" sz="2400" dirty="0">
              <a:solidFill>
                <a:srgbClr val="FF0000"/>
              </a:solidFill>
              <a:latin typeface="Meiryo UI" pitchFamily="50" charset="-128"/>
              <a:ea typeface="Meiryo UI" pitchFamily="50" charset="-128"/>
              <a:cs typeface="Meiryo UI" pitchFamily="50" charset="-128"/>
            </a:endParaRPr>
          </a:p>
        </p:txBody>
      </p:sp>
      <p:sp>
        <p:nvSpPr>
          <p:cNvPr id="2" name="Rectangle 4">
            <a:extLst>
              <a:ext uri="{FF2B5EF4-FFF2-40B4-BE49-F238E27FC236}">
                <a16:creationId xmlns:a16="http://schemas.microsoft.com/office/drawing/2014/main" id="{D7C9E115-D4E4-D191-0E7E-8FF1B166F481}"/>
              </a:ext>
            </a:extLst>
          </p:cNvPr>
          <p:cNvSpPr>
            <a:spLocks noGrp="1" noChangeArrowheads="1"/>
          </p:cNvSpPr>
          <p:nvPr>
            <p:ph type="title"/>
          </p:nvPr>
        </p:nvSpPr>
        <p:spPr>
          <a:xfrm>
            <a:off x="685520" y="4941168"/>
            <a:ext cx="7772957" cy="866775"/>
          </a:xfrm>
        </p:spPr>
        <p:txBody>
          <a:bodyPr>
            <a:noAutofit/>
          </a:bodyPr>
          <a:lstStyle/>
          <a:p>
            <a:pPr algn="ctr"/>
            <a:r>
              <a:rPr lang="ja-JP" altLang="en-US" sz="2800" b="1" dirty="0">
                <a:latin typeface="Meiryo UI" pitchFamily="50" charset="-128"/>
                <a:ea typeface="Meiryo UI" pitchFamily="50" charset="-128"/>
                <a:cs typeface="Meiryo UI" pitchFamily="50" charset="-128"/>
              </a:rPr>
              <a:t>介護を自分も直面する課題として捉え、</a:t>
            </a:r>
            <a:br>
              <a:rPr lang="en-US" altLang="ja-JP" sz="2800" b="1" dirty="0">
                <a:latin typeface="Meiryo UI" pitchFamily="50" charset="-128"/>
                <a:ea typeface="Meiryo UI" pitchFamily="50" charset="-128"/>
                <a:cs typeface="Meiryo UI" pitchFamily="50" charset="-128"/>
              </a:rPr>
            </a:br>
            <a:r>
              <a:rPr lang="ja-JP" altLang="en-US" sz="2800" b="1" dirty="0">
                <a:latin typeface="Meiryo UI" pitchFamily="50" charset="-128"/>
                <a:ea typeface="Meiryo UI" pitchFamily="50" charset="-128"/>
                <a:cs typeface="Meiryo UI" pitchFamily="50" charset="-128"/>
              </a:rPr>
              <a:t>介護に直面しても離職せず働き続けることを目指す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txBox="1">
            <a:spLocks/>
          </p:cNvSpPr>
          <p:nvPr/>
        </p:nvSpPr>
        <p:spPr>
          <a:xfrm>
            <a:off x="0" y="1271588"/>
            <a:ext cx="533400" cy="244475"/>
          </a:xfrm>
          <a:prstGeom prst="rect">
            <a:avLst/>
          </a:prstGeom>
        </p:spPr>
        <p:txBody>
          <a:bodyPr anchor="ctr">
            <a:normAutofit fontScale="85000" lnSpcReduction="20000"/>
          </a:bodyPr>
          <a:lstStyle>
            <a:defPPr>
              <a:defRPr lang="ja-JP"/>
            </a:defPPr>
            <a:lvl1pPr algn="ctr" rtl="0" eaLnBrk="1" fontAlgn="base" latinLnBrk="0" hangingPunct="1">
              <a:spcBef>
                <a:spcPct val="0"/>
              </a:spcBef>
              <a:spcAft>
                <a:spcPct val="0"/>
              </a:spcAft>
              <a:defRPr kumimoji="0" sz="1400" b="1" kern="1200">
                <a:solidFill>
                  <a:srgbClr val="FFFFFF"/>
                </a:solidFill>
                <a:latin typeface="Verdana" pitchFamily="34" charset="0"/>
                <a:ea typeface="ＭＳ Ｐゴシック" pitchFamily="50" charset="-128"/>
                <a:cs typeface="+mn-cs"/>
              </a:defRPr>
            </a:lvl1pPr>
            <a:lvl2pPr marL="4572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2pPr>
            <a:lvl3pPr marL="9144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3pPr>
            <a:lvl4pPr marL="13716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4pPr>
            <a:lvl5pPr marL="18288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5pPr>
            <a:lvl6pPr marL="22860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6pPr>
            <a:lvl7pPr marL="27432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7pPr>
            <a:lvl8pPr marL="32004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8pPr>
            <a:lvl9pPr marL="36576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9pPr>
          </a:lstStyle>
          <a:p>
            <a:pPr>
              <a:defRPr/>
            </a:pPr>
            <a:endParaRPr lang="en-US" altLang="ja-JP" dirty="0"/>
          </a:p>
        </p:txBody>
      </p:sp>
      <p:sp>
        <p:nvSpPr>
          <p:cNvPr id="15" name="スライド番号プレースホルダー 5"/>
          <p:cNvSpPr txBox="1">
            <a:spLocks/>
          </p:cNvSpPr>
          <p:nvPr/>
        </p:nvSpPr>
        <p:spPr>
          <a:xfrm>
            <a:off x="0" y="1271588"/>
            <a:ext cx="533400" cy="244475"/>
          </a:xfrm>
          <a:prstGeom prst="rect">
            <a:avLst/>
          </a:prstGeom>
        </p:spPr>
        <p:txBody>
          <a:bodyPr anchor="ctr">
            <a:normAutofit fontScale="85000" lnSpcReduction="20000"/>
          </a:bodyPr>
          <a:lstStyle>
            <a:defPPr>
              <a:defRPr lang="ja-JP"/>
            </a:defPPr>
            <a:lvl1pPr algn="ctr" rtl="0" eaLnBrk="1" fontAlgn="base" latinLnBrk="0" hangingPunct="1">
              <a:spcBef>
                <a:spcPct val="0"/>
              </a:spcBef>
              <a:spcAft>
                <a:spcPct val="0"/>
              </a:spcAft>
              <a:defRPr kumimoji="0" sz="1400" b="1" kern="1200">
                <a:solidFill>
                  <a:srgbClr val="FFFFFF"/>
                </a:solidFill>
                <a:latin typeface="Verdana" pitchFamily="34" charset="0"/>
                <a:ea typeface="ＭＳ Ｐゴシック" pitchFamily="50" charset="-128"/>
                <a:cs typeface="+mn-cs"/>
              </a:defRPr>
            </a:lvl1pPr>
            <a:lvl2pPr marL="4572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2pPr>
            <a:lvl3pPr marL="9144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3pPr>
            <a:lvl4pPr marL="13716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4pPr>
            <a:lvl5pPr marL="18288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5pPr>
            <a:lvl6pPr marL="22860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6pPr>
            <a:lvl7pPr marL="27432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7pPr>
            <a:lvl8pPr marL="32004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8pPr>
            <a:lvl9pPr marL="36576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9pPr>
          </a:lstStyle>
          <a:p>
            <a:pPr>
              <a:defRPr/>
            </a:pPr>
            <a:endParaRPr lang="en-US" altLang="ja-JP" dirty="0"/>
          </a:p>
        </p:txBody>
      </p:sp>
      <p:sp>
        <p:nvSpPr>
          <p:cNvPr id="14" name="スライド番号プレースホルダ 13"/>
          <p:cNvSpPr>
            <a:spLocks noGrp="1"/>
          </p:cNvSpPr>
          <p:nvPr>
            <p:ph type="sldNum" sz="quarter" idx="12"/>
          </p:nvPr>
        </p:nvSpPr>
        <p:spPr>
          <a:xfrm>
            <a:off x="8532440" y="6381329"/>
            <a:ext cx="611560" cy="476671"/>
          </a:xfrm>
        </p:spPr>
        <p:txBody>
          <a:bodyPr>
            <a:noAutofit/>
          </a:bodyPr>
          <a:lstStyle/>
          <a:p>
            <a:pPr>
              <a:defRPr/>
            </a:pPr>
            <a:fld id="{764C35D2-FEA1-48F5-947B-050B98C165FA}" type="slidenum">
              <a:rPr lang="en-US" altLang="ja-JP" smtClean="0"/>
              <a:pPr>
                <a:defRPr/>
              </a:pPr>
              <a:t>6</a:t>
            </a:fld>
            <a:endParaRPr lang="en-US" altLang="ja-JP" dirty="0"/>
          </a:p>
        </p:txBody>
      </p:sp>
      <p:sp>
        <p:nvSpPr>
          <p:cNvPr id="16" name="コンテンツ プレースホルダー 2"/>
          <p:cNvSpPr>
            <a:spLocks/>
          </p:cNvSpPr>
          <p:nvPr/>
        </p:nvSpPr>
        <p:spPr bwMode="auto">
          <a:xfrm>
            <a:off x="683568" y="1484784"/>
            <a:ext cx="7560840"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pPr>
            <a:r>
              <a:rPr lang="ja-JP" altLang="en-US" sz="2200" dirty="0">
                <a:solidFill>
                  <a:srgbClr val="262626"/>
                </a:solidFill>
                <a:latin typeface="Meiryo UI" pitchFamily="50" charset="-128"/>
              </a:rPr>
              <a:t>■家族の介護・看護を理由とする離職者数</a:t>
            </a:r>
          </a:p>
        </p:txBody>
      </p:sp>
      <p:sp>
        <p:nvSpPr>
          <p:cNvPr id="17" name="テキスト ボックス 16"/>
          <p:cNvSpPr txBox="1"/>
          <p:nvPr/>
        </p:nvSpPr>
        <p:spPr>
          <a:xfrm>
            <a:off x="5364088" y="6536377"/>
            <a:ext cx="3240360" cy="276999"/>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Copyright © Ministry of Health, </a:t>
            </a:r>
            <a:r>
              <a:rPr kumimoji="1" lang="en-US" altLang="ja-JP" sz="600" kern="1200" dirty="0" err="1">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Labour</a:t>
            </a: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 and Welfare, All Right reserved.</a:t>
            </a:r>
            <a:endParaRPr kumimoji="1" lang="ja-JP"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endParaRPr>
          </a:p>
          <a:p>
            <a:pPr algn="r"/>
            <a:endParaRPr kumimoji="1" lang="ja-JP" altLang="en-US" sz="600" dirty="0">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7A0A8E28-BFA3-2582-62F1-AE5DFC76E0D8}"/>
              </a:ext>
            </a:extLst>
          </p:cNvPr>
          <p:cNvPicPr>
            <a:picLocks noChangeAspect="1"/>
          </p:cNvPicPr>
          <p:nvPr/>
        </p:nvPicPr>
        <p:blipFill>
          <a:blip r:embed="rId3"/>
          <a:stretch>
            <a:fillRect/>
          </a:stretch>
        </p:blipFill>
        <p:spPr>
          <a:xfrm>
            <a:off x="199934" y="2185119"/>
            <a:ext cx="5553677" cy="4140286"/>
          </a:xfrm>
          <a:prstGeom prst="rect">
            <a:avLst/>
          </a:prstGeom>
        </p:spPr>
      </p:pic>
      <p:sp>
        <p:nvSpPr>
          <p:cNvPr id="7" name="テキスト ボックス 6">
            <a:extLst>
              <a:ext uri="{FF2B5EF4-FFF2-40B4-BE49-F238E27FC236}">
                <a16:creationId xmlns:a16="http://schemas.microsoft.com/office/drawing/2014/main" id="{78DB60BA-895C-D81C-FA16-9AE834029A29}"/>
              </a:ext>
            </a:extLst>
          </p:cNvPr>
          <p:cNvSpPr txBox="1"/>
          <p:nvPr/>
        </p:nvSpPr>
        <p:spPr>
          <a:xfrm>
            <a:off x="5797417" y="2502403"/>
            <a:ext cx="3346583" cy="1692771"/>
          </a:xfrm>
          <a:prstGeom prst="rect">
            <a:avLst/>
          </a:prstGeom>
          <a:noFill/>
        </p:spPr>
        <p:txBody>
          <a:bodyPr wrap="square" rtlCol="0">
            <a:spAutoFit/>
          </a:bodyPr>
          <a:lstStyle/>
          <a:p>
            <a:r>
              <a:rPr kumimoji="1" lang="ja-JP" altLang="en-US" sz="1300" dirty="0">
                <a:latin typeface="メイリオ" panose="020B0604030504040204" pitchFamily="50" charset="-128"/>
                <a:ea typeface="メイリオ" panose="020B0604030504040204" pitchFamily="50" charset="-128"/>
              </a:rPr>
              <a:t>総務省の令和</a:t>
            </a:r>
            <a:r>
              <a:rPr kumimoji="1" lang="en-US" altLang="ja-JP" sz="1300" dirty="0">
                <a:latin typeface="メイリオ" panose="020B0604030504040204" pitchFamily="50" charset="-128"/>
                <a:ea typeface="メイリオ" panose="020B0604030504040204" pitchFamily="50" charset="-128"/>
              </a:rPr>
              <a:t>4</a:t>
            </a:r>
            <a:r>
              <a:rPr kumimoji="1" lang="ja-JP" altLang="en-US" sz="1300" dirty="0">
                <a:latin typeface="メイリオ" panose="020B0604030504040204" pitchFamily="50" charset="-128"/>
                <a:ea typeface="メイリオ" panose="020B0604030504040204" pitchFamily="50" charset="-128"/>
              </a:rPr>
              <a:t>年調査によれば、</a:t>
            </a:r>
            <a:endParaRPr kumimoji="1"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家族の介護・看護を理由とする</a:t>
            </a:r>
            <a:endParaRPr lang="en-US" altLang="ja-JP" sz="1300" dirty="0">
              <a:latin typeface="メイリオ" panose="020B0604030504040204" pitchFamily="50" charset="-128"/>
              <a:ea typeface="メイリオ" panose="020B0604030504040204" pitchFamily="50" charset="-128"/>
            </a:endParaRPr>
          </a:p>
          <a:p>
            <a:r>
              <a:rPr lang="ja-JP" altLang="en-US" sz="1300" dirty="0">
                <a:solidFill>
                  <a:srgbClr val="FF0000"/>
                </a:solidFill>
                <a:latin typeface="メイリオ" panose="020B0604030504040204" pitchFamily="50" charset="-128"/>
                <a:ea typeface="メイリオ" panose="020B0604030504040204" pitchFamily="50" charset="-128"/>
              </a:rPr>
              <a:t>離職者数</a:t>
            </a:r>
            <a:r>
              <a:rPr lang="ja-JP" altLang="en-US" sz="1300" dirty="0">
                <a:latin typeface="メイリオ" panose="020B0604030504040204" pitchFamily="50" charset="-128"/>
                <a:ea typeface="メイリオ" panose="020B0604030504040204" pitchFamily="50" charset="-128"/>
              </a:rPr>
              <a:t>（就業者）は、</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直近</a:t>
            </a:r>
            <a:r>
              <a:rPr lang="en-US" altLang="ja-JP" sz="1300" dirty="0">
                <a:latin typeface="メイリオ" panose="020B0604030504040204" pitchFamily="50" charset="-128"/>
                <a:ea typeface="メイリオ" panose="020B0604030504040204" pitchFamily="50" charset="-128"/>
              </a:rPr>
              <a:t>1</a:t>
            </a:r>
            <a:r>
              <a:rPr lang="ja-JP" altLang="en-US" sz="1300" dirty="0">
                <a:latin typeface="メイリオ" panose="020B0604030504040204" pitchFamily="50" charset="-128"/>
                <a:ea typeface="メイリオ" panose="020B0604030504040204" pitchFamily="50" charset="-128"/>
              </a:rPr>
              <a:t>年間で</a:t>
            </a:r>
            <a:r>
              <a:rPr lang="en-US" altLang="ja-JP" sz="1300" dirty="0">
                <a:solidFill>
                  <a:srgbClr val="FF0000"/>
                </a:solidFill>
                <a:latin typeface="メイリオ" panose="020B0604030504040204" pitchFamily="50" charset="-128"/>
                <a:ea typeface="メイリオ" panose="020B0604030504040204" pitchFamily="50" charset="-128"/>
              </a:rPr>
              <a:t>10</a:t>
            </a:r>
            <a:r>
              <a:rPr lang="ja-JP" altLang="en-US" sz="1300" dirty="0">
                <a:solidFill>
                  <a:srgbClr val="FF0000"/>
                </a:solidFill>
                <a:latin typeface="メイリオ" panose="020B0604030504040204" pitchFamily="50" charset="-128"/>
                <a:ea typeface="メイリオ" panose="020B0604030504040204" pitchFamily="50" charset="-128"/>
              </a:rPr>
              <a:t>万</a:t>
            </a:r>
            <a:r>
              <a:rPr lang="en-US" altLang="ja-JP" sz="1300" dirty="0">
                <a:solidFill>
                  <a:srgbClr val="FF0000"/>
                </a:solidFill>
                <a:latin typeface="メイリオ" panose="020B0604030504040204" pitchFamily="50" charset="-128"/>
                <a:ea typeface="メイリオ" panose="020B0604030504040204" pitchFamily="50" charset="-128"/>
              </a:rPr>
              <a:t>6</a:t>
            </a:r>
            <a:r>
              <a:rPr lang="ja-JP" altLang="en-US" sz="1300" dirty="0">
                <a:solidFill>
                  <a:srgbClr val="FF0000"/>
                </a:solidFill>
                <a:latin typeface="メイリオ" panose="020B0604030504040204" pitchFamily="50" charset="-128"/>
                <a:ea typeface="メイリオ" panose="020B0604030504040204" pitchFamily="50" charset="-128"/>
              </a:rPr>
              <a:t>千人</a:t>
            </a:r>
            <a:r>
              <a:rPr lang="ja-JP" altLang="en-US" sz="1300" dirty="0">
                <a:latin typeface="メイリオ" panose="020B0604030504040204" pitchFamily="50" charset="-128"/>
                <a:ea typeface="メイリオ" panose="020B0604030504040204" pitchFamily="50" charset="-128"/>
              </a:rPr>
              <a:t>います。</a:t>
            </a:r>
            <a:endParaRPr lang="en-US" altLang="ja-JP" sz="1300" dirty="0">
              <a:latin typeface="メイリオ" panose="020B0604030504040204" pitchFamily="50" charset="-128"/>
              <a:ea typeface="メイリオ" panose="020B0604030504040204" pitchFamily="50" charset="-128"/>
            </a:endParaRPr>
          </a:p>
          <a:p>
            <a:endParaRPr kumimoji="1"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これだけ多くの人が、家族の介護・看護を</a:t>
            </a:r>
            <a:endParaRPr lang="en-US" altLang="ja-JP" sz="1300" dirty="0">
              <a:latin typeface="メイリオ" panose="020B0604030504040204" pitchFamily="50" charset="-128"/>
              <a:ea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理由として会社を辞めていくのです。</a:t>
            </a:r>
            <a:endParaRPr kumimoji="1"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しかも、多くの場合、突然にやってきます。</a:t>
            </a:r>
            <a:endParaRPr kumimoji="1" lang="ja-JP" altLang="en-US" sz="13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57E89321-C044-D646-8228-BE69397C4D3A}"/>
              </a:ext>
            </a:extLst>
          </p:cNvPr>
          <p:cNvPicPr>
            <a:picLocks noChangeAspect="1"/>
          </p:cNvPicPr>
          <p:nvPr/>
        </p:nvPicPr>
        <p:blipFill>
          <a:blip r:embed="rId4"/>
          <a:stretch>
            <a:fillRect/>
          </a:stretch>
        </p:blipFill>
        <p:spPr>
          <a:xfrm>
            <a:off x="6454518" y="4792382"/>
            <a:ext cx="2563486" cy="1600552"/>
          </a:xfrm>
          <a:prstGeom prst="rect">
            <a:avLst/>
          </a:prstGeom>
        </p:spPr>
      </p:pic>
      <p:sp>
        <p:nvSpPr>
          <p:cNvPr id="9" name="テキスト ボックス 10">
            <a:extLst>
              <a:ext uri="{FF2B5EF4-FFF2-40B4-BE49-F238E27FC236}">
                <a16:creationId xmlns:a16="http://schemas.microsoft.com/office/drawing/2014/main" id="{D0BA679F-7047-0C89-FA91-F150D30733D6}"/>
              </a:ext>
            </a:extLst>
          </p:cNvPr>
          <p:cNvSpPr txBox="1"/>
          <p:nvPr/>
        </p:nvSpPr>
        <p:spPr>
          <a:xfrm>
            <a:off x="1187624" y="6085157"/>
            <a:ext cx="460979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rPr>
              <a:t>資料出所　：　総務省「就業構造基本調査」令和</a:t>
            </a:r>
            <a:r>
              <a:rPr kumimoji="1" lang="en-US" altLang="ja-JP" sz="1050" dirty="0">
                <a:solidFill>
                  <a:schemeClr val="tx1">
                    <a:lumMod val="65000"/>
                    <a:lumOff val="35000"/>
                  </a:schemeClr>
                </a:solidFill>
                <a:latin typeface="メイリオ" panose="020B0604030504040204" pitchFamily="50" charset="-128"/>
                <a:ea typeface="メイリオ" panose="020B0604030504040204" pitchFamily="50" charset="-128"/>
              </a:rPr>
              <a:t>4</a:t>
            </a:r>
            <a:r>
              <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rPr>
              <a:t>年を基に作成</a:t>
            </a:r>
            <a:r>
              <a:rPr kumimoji="1" lang="ja-JP" altLang="en-US" sz="1400" dirty="0">
                <a:solidFill>
                  <a:schemeClr val="tx1">
                    <a:lumMod val="65000"/>
                    <a:lumOff val="35000"/>
                  </a:schemeClr>
                </a:solidFill>
              </a:rPr>
              <a:t>　</a:t>
            </a:r>
          </a:p>
        </p:txBody>
      </p:sp>
    </p:spTree>
    <p:extLst>
      <p:ext uri="{BB962C8B-B14F-4D97-AF65-F5344CB8AC3E}">
        <p14:creationId xmlns:p14="http://schemas.microsoft.com/office/powerpoint/2010/main" val="33901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txBox="1">
            <a:spLocks/>
          </p:cNvSpPr>
          <p:nvPr/>
        </p:nvSpPr>
        <p:spPr>
          <a:xfrm>
            <a:off x="0" y="1271588"/>
            <a:ext cx="533400" cy="244475"/>
          </a:xfrm>
          <a:prstGeom prst="rect">
            <a:avLst/>
          </a:prstGeom>
        </p:spPr>
        <p:txBody>
          <a:bodyPr anchor="ctr">
            <a:normAutofit fontScale="85000" lnSpcReduction="20000"/>
          </a:bodyPr>
          <a:lstStyle>
            <a:defPPr>
              <a:defRPr lang="ja-JP"/>
            </a:defPPr>
            <a:lvl1pPr algn="ctr" rtl="0" eaLnBrk="1" fontAlgn="base" latinLnBrk="0" hangingPunct="1">
              <a:spcBef>
                <a:spcPct val="0"/>
              </a:spcBef>
              <a:spcAft>
                <a:spcPct val="0"/>
              </a:spcAft>
              <a:defRPr kumimoji="0" sz="1400" b="1" kern="1200">
                <a:solidFill>
                  <a:srgbClr val="FFFFFF"/>
                </a:solidFill>
                <a:latin typeface="Verdana" pitchFamily="34" charset="0"/>
                <a:ea typeface="ＭＳ Ｐゴシック" pitchFamily="50" charset="-128"/>
                <a:cs typeface="+mn-cs"/>
              </a:defRPr>
            </a:lvl1pPr>
            <a:lvl2pPr marL="4572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2pPr>
            <a:lvl3pPr marL="9144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3pPr>
            <a:lvl4pPr marL="13716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4pPr>
            <a:lvl5pPr marL="18288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5pPr>
            <a:lvl6pPr marL="22860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6pPr>
            <a:lvl7pPr marL="27432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7pPr>
            <a:lvl8pPr marL="32004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8pPr>
            <a:lvl9pPr marL="36576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9pPr>
          </a:lstStyle>
          <a:p>
            <a:pPr>
              <a:defRPr/>
            </a:pPr>
            <a:endParaRPr lang="en-US" altLang="ja-JP" dirty="0"/>
          </a:p>
        </p:txBody>
      </p:sp>
      <p:sp>
        <p:nvSpPr>
          <p:cNvPr id="15" name="スライド番号プレースホルダー 5"/>
          <p:cNvSpPr txBox="1">
            <a:spLocks/>
          </p:cNvSpPr>
          <p:nvPr/>
        </p:nvSpPr>
        <p:spPr>
          <a:xfrm>
            <a:off x="0" y="1271588"/>
            <a:ext cx="533400" cy="244475"/>
          </a:xfrm>
          <a:prstGeom prst="rect">
            <a:avLst/>
          </a:prstGeom>
        </p:spPr>
        <p:txBody>
          <a:bodyPr anchor="ctr">
            <a:normAutofit fontScale="85000" lnSpcReduction="20000"/>
          </a:bodyPr>
          <a:lstStyle>
            <a:defPPr>
              <a:defRPr lang="ja-JP"/>
            </a:defPPr>
            <a:lvl1pPr algn="ctr" rtl="0" eaLnBrk="1" fontAlgn="base" latinLnBrk="0" hangingPunct="1">
              <a:spcBef>
                <a:spcPct val="0"/>
              </a:spcBef>
              <a:spcAft>
                <a:spcPct val="0"/>
              </a:spcAft>
              <a:defRPr kumimoji="0" sz="1400" b="1" kern="1200">
                <a:solidFill>
                  <a:srgbClr val="FFFFFF"/>
                </a:solidFill>
                <a:latin typeface="Verdana" pitchFamily="34" charset="0"/>
                <a:ea typeface="ＭＳ Ｐゴシック" pitchFamily="50" charset="-128"/>
                <a:cs typeface="+mn-cs"/>
              </a:defRPr>
            </a:lvl1pPr>
            <a:lvl2pPr marL="4572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2pPr>
            <a:lvl3pPr marL="9144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3pPr>
            <a:lvl4pPr marL="13716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4pPr>
            <a:lvl5pPr marL="18288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5pPr>
            <a:lvl6pPr marL="22860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6pPr>
            <a:lvl7pPr marL="27432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7pPr>
            <a:lvl8pPr marL="32004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8pPr>
            <a:lvl9pPr marL="36576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9pPr>
          </a:lstStyle>
          <a:p>
            <a:pPr>
              <a:defRPr/>
            </a:pPr>
            <a:endParaRPr lang="en-US" altLang="ja-JP" dirty="0"/>
          </a:p>
        </p:txBody>
      </p:sp>
      <p:sp>
        <p:nvSpPr>
          <p:cNvPr id="14" name="スライド番号プレースホルダ 13"/>
          <p:cNvSpPr>
            <a:spLocks noGrp="1"/>
          </p:cNvSpPr>
          <p:nvPr>
            <p:ph type="sldNum" sz="quarter" idx="12"/>
          </p:nvPr>
        </p:nvSpPr>
        <p:spPr>
          <a:xfrm>
            <a:off x="8532440" y="6381329"/>
            <a:ext cx="611560" cy="476671"/>
          </a:xfrm>
        </p:spPr>
        <p:txBody>
          <a:bodyPr>
            <a:noAutofit/>
          </a:bodyPr>
          <a:lstStyle/>
          <a:p>
            <a:pPr>
              <a:defRPr/>
            </a:pPr>
            <a:fld id="{764C35D2-FEA1-48F5-947B-050B98C165FA}" type="slidenum">
              <a:rPr lang="en-US" altLang="ja-JP" smtClean="0"/>
              <a:pPr>
                <a:defRPr/>
              </a:pPr>
              <a:t>7</a:t>
            </a:fld>
            <a:endParaRPr lang="en-US" altLang="ja-JP" dirty="0"/>
          </a:p>
        </p:txBody>
      </p:sp>
      <p:sp>
        <p:nvSpPr>
          <p:cNvPr id="17" name="テキスト ボックス 16"/>
          <p:cNvSpPr txBox="1"/>
          <p:nvPr/>
        </p:nvSpPr>
        <p:spPr>
          <a:xfrm>
            <a:off x="5364088" y="6536377"/>
            <a:ext cx="3240360" cy="276999"/>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Copyright © Ministry of Health, </a:t>
            </a:r>
            <a:r>
              <a:rPr kumimoji="1" lang="en-US" altLang="ja-JP" sz="600" kern="1200" dirty="0" err="1">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Labour</a:t>
            </a: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 and Welfare, All Right reserved.</a:t>
            </a:r>
            <a:endParaRPr kumimoji="1" lang="ja-JP"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endParaRPr>
          </a:p>
          <a:p>
            <a:pPr algn="r"/>
            <a:endParaRPr kumimoji="1" lang="ja-JP" altLang="en-US" sz="600" dirty="0">
              <a:latin typeface="ＭＳ Ｐゴシック" panose="020B0600070205080204" pitchFamily="50" charset="-128"/>
              <a:ea typeface="ＭＳ Ｐゴシック" panose="020B0600070205080204" pitchFamily="50" charset="-128"/>
            </a:endParaRPr>
          </a:p>
        </p:txBody>
      </p:sp>
      <p:sp>
        <p:nvSpPr>
          <p:cNvPr id="3" name="Rectangle 4">
            <a:extLst>
              <a:ext uri="{FF2B5EF4-FFF2-40B4-BE49-F238E27FC236}">
                <a16:creationId xmlns:a16="http://schemas.microsoft.com/office/drawing/2014/main" id="{DB96328E-4D79-EFAD-C97E-7DDEE10B9F2F}"/>
              </a:ext>
            </a:extLst>
          </p:cNvPr>
          <p:cNvSpPr>
            <a:spLocks noGrp="1" noChangeArrowheads="1"/>
          </p:cNvSpPr>
          <p:nvPr>
            <p:ph type="title"/>
          </p:nvPr>
        </p:nvSpPr>
        <p:spPr>
          <a:xfrm>
            <a:off x="-338573" y="5634881"/>
            <a:ext cx="9865096" cy="866775"/>
          </a:xfrm>
        </p:spPr>
        <p:txBody>
          <a:bodyPr>
            <a:normAutofit/>
          </a:bodyPr>
          <a:lstStyle/>
          <a:p>
            <a:pPr algn="ctr"/>
            <a:r>
              <a:rPr lang="en-US" altLang="ja-JP" sz="2200" b="1" dirty="0">
                <a:latin typeface="Meiryo UI" pitchFamily="50" charset="-128"/>
                <a:ea typeface="Meiryo UI" pitchFamily="50" charset="-128"/>
                <a:cs typeface="Meiryo UI" pitchFamily="50" charset="-128"/>
              </a:rPr>
              <a:t>40</a:t>
            </a:r>
            <a:r>
              <a:rPr lang="ja-JP" altLang="en-US" sz="2200" b="1" dirty="0">
                <a:latin typeface="Meiryo UI" pitchFamily="50" charset="-128"/>
                <a:ea typeface="Meiryo UI" pitchFamily="50" charset="-128"/>
                <a:cs typeface="Meiryo UI" pitchFamily="50" charset="-128"/>
              </a:rPr>
              <a:t>歳代から介護離職者が急激に増加 　若年層でも介護離職者はいる</a:t>
            </a:r>
          </a:p>
        </p:txBody>
      </p:sp>
      <p:sp>
        <p:nvSpPr>
          <p:cNvPr id="5" name="コンテンツ プレースホルダー 2">
            <a:extLst>
              <a:ext uri="{FF2B5EF4-FFF2-40B4-BE49-F238E27FC236}">
                <a16:creationId xmlns:a16="http://schemas.microsoft.com/office/drawing/2014/main" id="{6F0C3770-72A1-CE2A-A22C-BD6AB0BD0DE3}"/>
              </a:ext>
            </a:extLst>
          </p:cNvPr>
          <p:cNvSpPr>
            <a:spLocks/>
          </p:cNvSpPr>
          <p:nvPr/>
        </p:nvSpPr>
        <p:spPr bwMode="auto">
          <a:xfrm>
            <a:off x="683568" y="1484784"/>
            <a:ext cx="7560840"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pPr>
            <a:r>
              <a:rPr lang="ja-JP" altLang="en-US" sz="2200" dirty="0">
                <a:solidFill>
                  <a:srgbClr val="262626"/>
                </a:solidFill>
                <a:latin typeface="Meiryo UI" pitchFamily="50" charset="-128"/>
              </a:rPr>
              <a:t>■家族の介護・看護を理由とする離職者の年齢構成</a:t>
            </a:r>
          </a:p>
        </p:txBody>
      </p:sp>
      <p:sp>
        <p:nvSpPr>
          <p:cNvPr id="6" name="テキスト ボックス 10">
            <a:extLst>
              <a:ext uri="{FF2B5EF4-FFF2-40B4-BE49-F238E27FC236}">
                <a16:creationId xmlns:a16="http://schemas.microsoft.com/office/drawing/2014/main" id="{93D898A8-5F6D-EA34-785A-F12F806EB18E}"/>
              </a:ext>
            </a:extLst>
          </p:cNvPr>
          <p:cNvSpPr txBox="1"/>
          <p:nvPr/>
        </p:nvSpPr>
        <p:spPr>
          <a:xfrm>
            <a:off x="2015716" y="6311887"/>
            <a:ext cx="669674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rPr>
              <a:t>資料出所　：　総務省「就業構造基本調査」令和</a:t>
            </a:r>
            <a:r>
              <a:rPr kumimoji="1" lang="en-US" altLang="ja-JP" sz="1050" dirty="0">
                <a:solidFill>
                  <a:schemeClr val="tx1">
                    <a:lumMod val="65000"/>
                    <a:lumOff val="35000"/>
                  </a:schemeClr>
                </a:solidFill>
                <a:latin typeface="メイリオ" panose="020B0604030504040204" pitchFamily="50" charset="-128"/>
                <a:ea typeface="メイリオ" panose="020B0604030504040204" pitchFamily="50" charset="-128"/>
              </a:rPr>
              <a:t>4</a:t>
            </a:r>
            <a:r>
              <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rPr>
              <a:t>年を基に作成</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rPr>
              <a:t>令和３年</a:t>
            </a:r>
            <a:r>
              <a:rPr kumimoji="1" lang="en-US" altLang="ja-JP" sz="1050" dirty="0">
                <a:solidFill>
                  <a:schemeClr val="tx1">
                    <a:lumMod val="65000"/>
                    <a:lumOff val="35000"/>
                  </a:schemeClr>
                </a:solidFill>
                <a:latin typeface="メイリオ" panose="020B0604030504040204" pitchFamily="50" charset="-128"/>
                <a:ea typeface="メイリオ" panose="020B0604030504040204" pitchFamily="50" charset="-128"/>
              </a:rPr>
              <a:t>10</a:t>
            </a:r>
            <a:r>
              <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rPr>
              <a:t>月～令和４年９月の離職者）</a:t>
            </a:r>
            <a:r>
              <a:rPr kumimoji="1" lang="ja-JP" altLang="en-US" sz="1400" dirty="0">
                <a:solidFill>
                  <a:schemeClr val="tx1">
                    <a:lumMod val="65000"/>
                    <a:lumOff val="35000"/>
                  </a:schemeClr>
                </a:solidFill>
              </a:rPr>
              <a:t>　</a:t>
            </a:r>
          </a:p>
        </p:txBody>
      </p:sp>
      <p:pic>
        <p:nvPicPr>
          <p:cNvPr id="2" name="図 1">
            <a:extLst>
              <a:ext uri="{FF2B5EF4-FFF2-40B4-BE49-F238E27FC236}">
                <a16:creationId xmlns:a16="http://schemas.microsoft.com/office/drawing/2014/main" id="{4D01EB1E-00CF-76E6-63C3-6F728158ADB1}"/>
              </a:ext>
            </a:extLst>
          </p:cNvPr>
          <p:cNvPicPr>
            <a:picLocks noChangeAspect="1"/>
          </p:cNvPicPr>
          <p:nvPr/>
        </p:nvPicPr>
        <p:blipFill>
          <a:blip r:embed="rId3"/>
          <a:stretch>
            <a:fillRect/>
          </a:stretch>
        </p:blipFill>
        <p:spPr>
          <a:xfrm>
            <a:off x="710478" y="1971256"/>
            <a:ext cx="7684098" cy="3883529"/>
          </a:xfrm>
          <a:prstGeom prst="rect">
            <a:avLst/>
          </a:prstGeom>
        </p:spPr>
      </p:pic>
      <p:sp>
        <p:nvSpPr>
          <p:cNvPr id="9" name="矢印: 右 8">
            <a:extLst>
              <a:ext uri="{FF2B5EF4-FFF2-40B4-BE49-F238E27FC236}">
                <a16:creationId xmlns:a16="http://schemas.microsoft.com/office/drawing/2014/main" id="{FE2DEF5D-0344-B394-A868-9AFC8D70D169}"/>
              </a:ext>
            </a:extLst>
          </p:cNvPr>
          <p:cNvSpPr/>
          <p:nvPr/>
        </p:nvSpPr>
        <p:spPr>
          <a:xfrm rot="19471335">
            <a:off x="4142257" y="2557900"/>
            <a:ext cx="1488480" cy="484091"/>
          </a:xfrm>
          <a:prstGeom prs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1063">
            <a:extLst>
              <a:ext uri="{FF2B5EF4-FFF2-40B4-BE49-F238E27FC236}">
                <a16:creationId xmlns:a16="http://schemas.microsoft.com/office/drawing/2014/main" id="{5320F218-EC79-35E8-45BA-45F3600D01E2}"/>
              </a:ext>
            </a:extLst>
          </p:cNvPr>
          <p:cNvSpPr txBox="1">
            <a:spLocks noChangeArrowheads="1"/>
          </p:cNvSpPr>
          <p:nvPr/>
        </p:nvSpPr>
        <p:spPr bwMode="auto">
          <a:xfrm>
            <a:off x="212676" y="2002535"/>
            <a:ext cx="696111" cy="24447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2"/>
                </a:solidFill>
                <a:latin typeface="Meiryo UI" panose="020B0604030504040204" pitchFamily="50" charset="-128"/>
              </a:rPr>
              <a:t>（人）</a:t>
            </a:r>
            <a:endParaRPr kumimoji="1" lang="ja-JP" altLang="en-US" sz="1000" b="0" i="0" u="none" strike="noStrike" kern="1200" cap="none" spc="0" normalizeH="0" baseline="0" noProof="0" dirty="0">
              <a:ln>
                <a:noFill/>
              </a:ln>
              <a:solidFill>
                <a:schemeClr val="tx2"/>
              </a:solidFill>
              <a:effectLst/>
              <a:uLnTx/>
              <a:uFillTx/>
              <a:latin typeface="Meiryo UI" panose="020B0604030504040204" pitchFamily="50" charset="-128"/>
              <a:cs typeface="+mn-cs"/>
            </a:endParaRPr>
          </a:p>
        </p:txBody>
      </p:sp>
    </p:spTree>
    <p:extLst>
      <p:ext uri="{BB962C8B-B14F-4D97-AF65-F5344CB8AC3E}">
        <p14:creationId xmlns:p14="http://schemas.microsoft.com/office/powerpoint/2010/main" val="263506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D710A99-CF92-0960-0CD3-AC491A3D546F}"/>
              </a:ext>
            </a:extLst>
          </p:cNvPr>
          <p:cNvPicPr>
            <a:picLocks noChangeAspect="1"/>
          </p:cNvPicPr>
          <p:nvPr/>
        </p:nvPicPr>
        <p:blipFill>
          <a:blip r:embed="rId3"/>
          <a:stretch>
            <a:fillRect/>
          </a:stretch>
        </p:blipFill>
        <p:spPr>
          <a:xfrm>
            <a:off x="466144" y="1882786"/>
            <a:ext cx="8187587" cy="4391899"/>
          </a:xfrm>
          <a:prstGeom prst="rect">
            <a:avLst/>
          </a:prstGeom>
        </p:spPr>
      </p:pic>
      <p:sp>
        <p:nvSpPr>
          <p:cNvPr id="31745" name="Rectangle 4"/>
          <p:cNvSpPr>
            <a:spLocks noGrp="1" noChangeArrowheads="1"/>
          </p:cNvSpPr>
          <p:nvPr>
            <p:ph type="title"/>
          </p:nvPr>
        </p:nvSpPr>
        <p:spPr>
          <a:xfrm>
            <a:off x="-461355" y="5866427"/>
            <a:ext cx="9901608" cy="685257"/>
          </a:xfrm>
        </p:spPr>
        <p:txBody>
          <a:bodyPr>
            <a:normAutofit/>
          </a:bodyPr>
          <a:lstStyle/>
          <a:p>
            <a:pPr algn="ctr"/>
            <a:r>
              <a:rPr lang="ja-JP" altLang="en-US" sz="2200" b="1" dirty="0">
                <a:latin typeface="Meiryo UI" pitchFamily="50" charset="-128"/>
                <a:ea typeface="Meiryo UI" pitchFamily="50" charset="-128"/>
                <a:cs typeface="Meiryo UI" pitchFamily="50" charset="-128"/>
              </a:rPr>
              <a:t>両立支援制度の使いづらさや介護保険サービス等を知らないことが主な理由</a:t>
            </a:r>
          </a:p>
        </p:txBody>
      </p:sp>
      <p:sp>
        <p:nvSpPr>
          <p:cNvPr id="11" name="スライド番号プレースホルダー 2"/>
          <p:cNvSpPr txBox="1">
            <a:spLocks/>
          </p:cNvSpPr>
          <p:nvPr/>
        </p:nvSpPr>
        <p:spPr>
          <a:xfrm>
            <a:off x="0" y="1271588"/>
            <a:ext cx="533400" cy="244475"/>
          </a:xfrm>
          <a:prstGeom prst="rect">
            <a:avLst/>
          </a:prstGeom>
        </p:spPr>
        <p:txBody>
          <a:bodyPr anchor="ctr">
            <a:normAutofit fontScale="85000" lnSpcReduction="20000"/>
          </a:bodyPr>
          <a:lstStyle>
            <a:defPPr>
              <a:defRPr lang="ja-JP"/>
            </a:defPPr>
            <a:lvl1pPr algn="ctr" rtl="0" eaLnBrk="1" fontAlgn="base" latinLnBrk="0" hangingPunct="1">
              <a:spcBef>
                <a:spcPct val="0"/>
              </a:spcBef>
              <a:spcAft>
                <a:spcPct val="0"/>
              </a:spcAft>
              <a:defRPr kumimoji="0" sz="1400" b="1" kern="1200">
                <a:solidFill>
                  <a:srgbClr val="FFFFFF"/>
                </a:solidFill>
                <a:latin typeface="Verdana" pitchFamily="34" charset="0"/>
                <a:ea typeface="ＭＳ Ｐゴシック" pitchFamily="50" charset="-128"/>
                <a:cs typeface="+mn-cs"/>
              </a:defRPr>
            </a:lvl1pPr>
            <a:lvl2pPr marL="4572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2pPr>
            <a:lvl3pPr marL="9144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3pPr>
            <a:lvl4pPr marL="13716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4pPr>
            <a:lvl5pPr marL="18288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5pPr>
            <a:lvl6pPr marL="22860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6pPr>
            <a:lvl7pPr marL="27432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7pPr>
            <a:lvl8pPr marL="32004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8pPr>
            <a:lvl9pPr marL="36576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9pPr>
          </a:lstStyle>
          <a:p>
            <a:pPr>
              <a:defRPr/>
            </a:pPr>
            <a:endParaRPr lang="en-US" altLang="ja-JP" dirty="0"/>
          </a:p>
        </p:txBody>
      </p:sp>
      <p:sp>
        <p:nvSpPr>
          <p:cNvPr id="15" name="スライド番号プレースホルダー 5"/>
          <p:cNvSpPr txBox="1">
            <a:spLocks/>
          </p:cNvSpPr>
          <p:nvPr/>
        </p:nvSpPr>
        <p:spPr>
          <a:xfrm>
            <a:off x="0" y="1271588"/>
            <a:ext cx="533400" cy="244475"/>
          </a:xfrm>
          <a:prstGeom prst="rect">
            <a:avLst/>
          </a:prstGeom>
        </p:spPr>
        <p:txBody>
          <a:bodyPr anchor="ctr">
            <a:normAutofit fontScale="85000" lnSpcReduction="20000"/>
          </a:bodyPr>
          <a:lstStyle>
            <a:defPPr>
              <a:defRPr lang="ja-JP"/>
            </a:defPPr>
            <a:lvl1pPr algn="ctr" rtl="0" eaLnBrk="1" fontAlgn="base" latinLnBrk="0" hangingPunct="1">
              <a:spcBef>
                <a:spcPct val="0"/>
              </a:spcBef>
              <a:spcAft>
                <a:spcPct val="0"/>
              </a:spcAft>
              <a:defRPr kumimoji="0" sz="1400" b="1" kern="1200">
                <a:solidFill>
                  <a:srgbClr val="FFFFFF"/>
                </a:solidFill>
                <a:latin typeface="Verdana" pitchFamily="34" charset="0"/>
                <a:ea typeface="ＭＳ Ｐゴシック" pitchFamily="50" charset="-128"/>
                <a:cs typeface="+mn-cs"/>
              </a:defRPr>
            </a:lvl1pPr>
            <a:lvl2pPr marL="4572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2pPr>
            <a:lvl3pPr marL="9144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3pPr>
            <a:lvl4pPr marL="13716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4pPr>
            <a:lvl5pPr marL="18288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5pPr>
            <a:lvl6pPr marL="22860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6pPr>
            <a:lvl7pPr marL="27432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7pPr>
            <a:lvl8pPr marL="32004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8pPr>
            <a:lvl9pPr marL="36576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9pPr>
          </a:lstStyle>
          <a:p>
            <a:pPr>
              <a:defRPr/>
            </a:pPr>
            <a:endParaRPr lang="en-US" altLang="ja-JP" dirty="0"/>
          </a:p>
        </p:txBody>
      </p:sp>
      <p:sp>
        <p:nvSpPr>
          <p:cNvPr id="14" name="スライド番号プレースホルダ 13"/>
          <p:cNvSpPr>
            <a:spLocks noGrp="1"/>
          </p:cNvSpPr>
          <p:nvPr>
            <p:ph type="sldNum" sz="quarter" idx="12"/>
          </p:nvPr>
        </p:nvSpPr>
        <p:spPr>
          <a:xfrm>
            <a:off x="8532440" y="6381329"/>
            <a:ext cx="611560" cy="476671"/>
          </a:xfrm>
        </p:spPr>
        <p:txBody>
          <a:bodyPr>
            <a:noAutofit/>
          </a:bodyPr>
          <a:lstStyle/>
          <a:p>
            <a:pPr>
              <a:defRPr/>
            </a:pPr>
            <a:fld id="{764C35D2-FEA1-48F5-947B-050B98C165FA}" type="slidenum">
              <a:rPr lang="en-US" altLang="ja-JP" smtClean="0"/>
              <a:pPr>
                <a:defRPr/>
              </a:pPr>
              <a:t>8</a:t>
            </a:fld>
            <a:endParaRPr lang="en-US" altLang="ja-JP" dirty="0"/>
          </a:p>
        </p:txBody>
      </p:sp>
      <p:sp>
        <p:nvSpPr>
          <p:cNvPr id="17" name="テキスト ボックス 16"/>
          <p:cNvSpPr txBox="1"/>
          <p:nvPr/>
        </p:nvSpPr>
        <p:spPr>
          <a:xfrm>
            <a:off x="5364088" y="6536377"/>
            <a:ext cx="3240360" cy="276999"/>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Copyright © Ministry of Health, </a:t>
            </a:r>
            <a:r>
              <a:rPr kumimoji="1" lang="en-US" altLang="ja-JP" sz="600" kern="1200" dirty="0" err="1">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Labour</a:t>
            </a:r>
            <a:r>
              <a:rPr kumimoji="1" lang="en-US"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rPr>
              <a:t> and Welfare, All Right reserved.</a:t>
            </a:r>
            <a:endParaRPr kumimoji="1" lang="ja-JP" altLang="ja-JP" sz="600" kern="1200" dirty="0">
              <a:solidFill>
                <a:schemeClr val="tx1">
                  <a:lumMod val="65000"/>
                  <a:lumOff val="35000"/>
                </a:schemeClr>
              </a:solidFill>
              <a:effectLst/>
              <a:latin typeface="ＭＳ Ｐゴシック" panose="020B0600070205080204" pitchFamily="50" charset="-128"/>
              <a:ea typeface="ＭＳ Ｐゴシック" panose="020B0600070205080204" pitchFamily="50" charset="-128"/>
              <a:cs typeface="Meiryo UI" pitchFamily="50" charset="-128"/>
            </a:endParaRPr>
          </a:p>
          <a:p>
            <a:pPr algn="r"/>
            <a:endParaRPr kumimoji="1" lang="ja-JP" altLang="en-US" sz="600" dirty="0">
              <a:latin typeface="ＭＳ Ｐゴシック" panose="020B0600070205080204" pitchFamily="50" charset="-128"/>
              <a:ea typeface="ＭＳ Ｐゴシック" panose="020B0600070205080204" pitchFamily="50" charset="-128"/>
            </a:endParaRPr>
          </a:p>
        </p:txBody>
      </p:sp>
      <p:sp>
        <p:nvSpPr>
          <p:cNvPr id="16" name="コンテンツ プレースホルダー 2"/>
          <p:cNvSpPr>
            <a:spLocks/>
          </p:cNvSpPr>
          <p:nvPr/>
        </p:nvSpPr>
        <p:spPr bwMode="auto">
          <a:xfrm>
            <a:off x="611560" y="1516063"/>
            <a:ext cx="7560840" cy="503237"/>
          </a:xfrm>
          <a:prstGeom prst="rect">
            <a:avLst/>
          </a:prstGeom>
          <a:noFill/>
          <a:ln w="9525">
            <a:noFill/>
            <a:miter lim="800000"/>
            <a:headEnd/>
            <a:tailEnd/>
          </a:ln>
        </p:spPr>
        <p:txBody>
          <a:bodyPr/>
          <a:lstStyle/>
          <a:p>
            <a:pPr marL="228600" indent="-228600" eaLnBrk="0" hangingPunct="0">
              <a:spcBef>
                <a:spcPts val="700"/>
              </a:spcBef>
              <a:buClr>
                <a:schemeClr val="accent2"/>
              </a:buClr>
              <a:buSzPct val="60000"/>
            </a:pPr>
            <a:r>
              <a:rPr lang="ja-JP" altLang="en-US" sz="2200" dirty="0">
                <a:solidFill>
                  <a:srgbClr val="262626"/>
                </a:solidFill>
                <a:latin typeface="Meiryo UI" pitchFamily="50" charset="-128"/>
              </a:rPr>
              <a:t>■「手助け・介護」のために仕事を辞めた理由</a:t>
            </a:r>
          </a:p>
        </p:txBody>
      </p:sp>
      <p:sp>
        <p:nvSpPr>
          <p:cNvPr id="5159" name="Text Box 1063"/>
          <p:cNvSpPr txBox="1">
            <a:spLocks noChangeArrowheads="1"/>
          </p:cNvSpPr>
          <p:nvPr/>
        </p:nvSpPr>
        <p:spPr bwMode="auto">
          <a:xfrm>
            <a:off x="391457" y="6497864"/>
            <a:ext cx="5655178" cy="369332"/>
          </a:xfrm>
          <a:prstGeom prst="rect">
            <a:avLst/>
          </a:prstGeom>
          <a:noFill/>
          <a:ln w="9525">
            <a:noFill/>
            <a:miter lim="800000"/>
            <a:headEnd/>
            <a:tailEnd/>
          </a:ln>
          <a:effectLst/>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cs typeface="+mn-cs"/>
              </a:rPr>
              <a:t>出所：厚生労働省委託事業「令和３年度仕事と介護の両立等に関する実態把握のための調査研究事業報告書」（三菱</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cs typeface="+mn-cs"/>
              </a:rPr>
              <a:t>UFJ</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cs typeface="+mn-cs"/>
              </a:rPr>
              <a:t>リサーチ＆コンサルティング）</a:t>
            </a:r>
          </a:p>
        </p:txBody>
      </p:sp>
      <p:sp>
        <p:nvSpPr>
          <p:cNvPr id="7" name="Text Box 1063">
            <a:extLst>
              <a:ext uri="{FF2B5EF4-FFF2-40B4-BE49-F238E27FC236}">
                <a16:creationId xmlns:a16="http://schemas.microsoft.com/office/drawing/2014/main" id="{3858D8F1-B86A-B429-9AB8-75A161918003}"/>
              </a:ext>
            </a:extLst>
          </p:cNvPr>
          <p:cNvSpPr txBox="1">
            <a:spLocks noChangeArrowheads="1"/>
          </p:cNvSpPr>
          <p:nvPr/>
        </p:nvSpPr>
        <p:spPr bwMode="auto">
          <a:xfrm>
            <a:off x="8511116" y="1827318"/>
            <a:ext cx="1091885" cy="2616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2"/>
                </a:solidFill>
                <a:latin typeface="Meiryo UI" panose="020B0604030504040204" pitchFamily="50" charset="-128"/>
              </a:rPr>
              <a:t>（％）</a:t>
            </a:r>
            <a:endParaRPr kumimoji="1" lang="ja-JP" altLang="en-US" sz="1100" b="0" i="0" u="none" strike="noStrike" kern="1200" cap="none" spc="0" normalizeH="0" baseline="0" noProof="0" dirty="0">
              <a:ln>
                <a:noFill/>
              </a:ln>
              <a:solidFill>
                <a:schemeClr val="tx2"/>
              </a:solidFill>
              <a:effectLst/>
              <a:uLnTx/>
              <a:uFillTx/>
              <a:latin typeface="Meiryo UI" panose="020B0604030504040204" pitchFamily="50" charset="-128"/>
              <a:cs typeface="+mn-cs"/>
            </a:endParaRPr>
          </a:p>
        </p:txBody>
      </p:sp>
      <p:sp>
        <p:nvSpPr>
          <p:cNvPr id="8" name="Text Box 1063">
            <a:extLst>
              <a:ext uri="{FF2B5EF4-FFF2-40B4-BE49-F238E27FC236}">
                <a16:creationId xmlns:a16="http://schemas.microsoft.com/office/drawing/2014/main" id="{A69BFBBF-E87B-BFEA-7F4D-9F5652AF5A6E}"/>
              </a:ext>
            </a:extLst>
          </p:cNvPr>
          <p:cNvSpPr txBox="1">
            <a:spLocks noChangeArrowheads="1"/>
          </p:cNvSpPr>
          <p:nvPr/>
        </p:nvSpPr>
        <p:spPr bwMode="auto">
          <a:xfrm>
            <a:off x="7257304" y="5341937"/>
            <a:ext cx="1476327" cy="230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rPr>
              <a:t>離職者（</a:t>
            </a:r>
            <a:r>
              <a:rPr lang="en-US" altLang="ja-JP" sz="900" dirty="0">
                <a:latin typeface="Meiryo UI" panose="020B0604030504040204" pitchFamily="50" charset="-128"/>
              </a:rPr>
              <a:t>n=945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cs typeface="+mn-cs"/>
              </a:rPr>
              <a:t>）</a:t>
            </a:r>
          </a:p>
        </p:txBody>
      </p:sp>
      <p:sp>
        <p:nvSpPr>
          <p:cNvPr id="9" name="正方形/長方形 8">
            <a:extLst>
              <a:ext uri="{FF2B5EF4-FFF2-40B4-BE49-F238E27FC236}">
                <a16:creationId xmlns:a16="http://schemas.microsoft.com/office/drawing/2014/main" id="{A6BFD4A8-92F6-4B32-DB23-BC504CDF8A83}"/>
              </a:ext>
            </a:extLst>
          </p:cNvPr>
          <p:cNvSpPr/>
          <p:nvPr/>
        </p:nvSpPr>
        <p:spPr>
          <a:xfrm>
            <a:off x="466143" y="2242479"/>
            <a:ext cx="7994289" cy="1546561"/>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2249175"/>
      </p:ext>
    </p:extLst>
  </p:cSld>
  <p:clrMapOvr>
    <a:masterClrMapping/>
  </p:clrMapOvr>
</p:sld>
</file>

<file path=ppt/theme/_rels/theme1.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s>
</file>

<file path=ppt/theme/theme1.xml><?xml version="1.0" encoding="utf-8"?>
<a:theme xmlns:a="http://schemas.openxmlformats.org/drawingml/2006/main" name="デザ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Words>4395</Words>
  <PresentationFormat>画面に合わせる (4:3)</PresentationFormat>
  <Paragraphs>426</Paragraphs>
  <Slides>40</Slides>
  <Notes>38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40</vt:i4>
      </vt:variant>
    </vt:vector>
  </HeadingPairs>
  <TitlesOfParts>
    <vt:vector size="51" baseType="lpstr">
      <vt:lpstr>Meiryo UI</vt:lpstr>
      <vt:lpstr>ＭＳ Ｐゴシック</vt:lpstr>
      <vt:lpstr>メイリオ</vt:lpstr>
      <vt:lpstr>Arial</vt:lpstr>
      <vt:lpstr>Calibri</vt:lpstr>
      <vt:lpstr>Century</vt:lpstr>
      <vt:lpstr>Tw Cen MT</vt:lpstr>
      <vt:lpstr>Verdana</vt:lpstr>
      <vt:lpstr>Wingdings</vt:lpstr>
      <vt:lpstr>Wingdings 2</vt:lpstr>
      <vt:lpstr>デザート</vt:lpstr>
      <vt:lpstr>  介護で離職しないために 仕事と介護の両立研修</vt:lpstr>
      <vt:lpstr>目次</vt:lpstr>
      <vt:lpstr>はじめに</vt:lpstr>
      <vt:lpstr>PowerPoint プレゼンテーション</vt:lpstr>
      <vt:lpstr>Ⅰ.事前の心構えの重要性</vt:lpstr>
      <vt:lpstr>介護を自分も直面する課題として捉え、 介護に直面しても離職せず働き続けることを目指す</vt:lpstr>
      <vt:lpstr>PowerPoint プレゼンテーション</vt:lpstr>
      <vt:lpstr>40歳代から介護離職者が急激に増加 　若年層でも介護離職者はいる</vt:lpstr>
      <vt:lpstr>両立支援制度の使いづらさや介護保険サービス等を知らないことが主な理由</vt:lpstr>
      <vt:lpstr>介護を理由に仕事を辞めても、経済面、肉体面、精神面いずれも負担が増す</vt:lpstr>
      <vt:lpstr>Ⅱ.ひとりで抱え込まない 　　　　～仕事と介護の両立のための５つのポイント～</vt:lpstr>
      <vt:lpstr>仕事と介護の両立のための5つのポイント　　　　　　　　　　　　</vt:lpstr>
      <vt:lpstr>１. 職場に「家族等の介護を行っている」ことを伝え、 必要に応じて、勤務先の「仕事と介護の両立支援制度」を利用する</vt:lpstr>
      <vt:lpstr>PowerPoint プレゼンテーション</vt:lpstr>
      <vt:lpstr>PowerPoint プレゼンテーション</vt:lpstr>
      <vt:lpstr>PowerPoint プレゼンテーション</vt:lpstr>
      <vt:lpstr>介護休業は自分で家族の介護をするためだけの期間ではなく、 仕事と介護の両立ができるように体制を整えるための準備期間です</vt:lpstr>
      <vt:lpstr>介護に直面したら職場に相談 いったん両立体制を構築した後でも、介護の状況にあわせて調整</vt:lpstr>
      <vt:lpstr>２．介護保険サービスを利用し、 自分で「介護をしすぎない」</vt:lpstr>
      <vt:lpstr>PowerPoint プレゼンテーション</vt:lpstr>
      <vt:lpstr>PowerPoint プレゼンテーション</vt:lpstr>
      <vt:lpstr>PowerPoint プレゼンテーション</vt:lpstr>
      <vt:lpstr>PowerPoint プレゼンテーション</vt:lpstr>
      <vt:lpstr>（３）在宅介護の場合の介護保険サービス利用の流れ</vt:lpstr>
      <vt:lpstr>３．ケアマネジャーを信頼し、「何でも相談する」  </vt:lpstr>
      <vt:lpstr>PowerPoint プレゼンテーション</vt:lpstr>
      <vt:lpstr>PowerPoint プレゼンテーション</vt:lpstr>
      <vt:lpstr>PowerPoint プレゼンテーション</vt:lpstr>
      <vt:lpstr>４．日ごろから「家族や要介護者宅の近所の方々等と良好な関係」を築く </vt:lpstr>
      <vt:lpstr>PowerPoint プレゼンテーション</vt:lpstr>
      <vt:lpstr>PowerPoint プレゼンテーション</vt:lpstr>
      <vt:lpstr>５．介護を深刻に捉えすぎずに、 「自分の時間を確保」する </vt:lpstr>
      <vt:lpstr>Ⅲ.働き方の見直しも重要</vt:lpstr>
      <vt:lpstr>PowerPoint プレゼンテーション</vt:lpstr>
      <vt:lpstr>まとめ</vt:lpstr>
      <vt:lpstr>チェック！この研修のゴール</vt:lpstr>
      <vt:lpstr>仕事と介護の両立のために今から心がけてほしいこと</vt:lpstr>
      <vt:lpstr>お役立ちツールのご紹介</vt:lpstr>
      <vt:lpstr>（参考）事例</vt:lpstr>
      <vt:lpstr>（参考）対応の例</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