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ms-office.classificationlabels+xml" PartName="/docMetadata/LabelInfo.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 Id="rId6" Target="docMetadata/LabelInfo.xml" Type="http://schemas.microsoft.com/office/2020/02/relationships/classificationlabel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autoCompressPictures="0">
  <p:sldMasterIdLst>
    <p:sldMasterId id="2147483686" r:id="rId4"/>
  </p:sldMasterIdLst>
  <p:notesMasterIdLst>
    <p:notesMasterId r:id="rId39"/>
  </p:notesMasterIdLst>
  <p:handoutMasterIdLst>
    <p:handoutMasterId r:id="rId40"/>
  </p:handoutMasterIdLst>
  <p:sldIdLst>
    <p:sldId id="342" r:id="rId5"/>
    <p:sldId id="348" r:id="rId6"/>
    <p:sldId id="385" r:id="rId7"/>
    <p:sldId id="386" r:id="rId8"/>
    <p:sldId id="345" r:id="rId9"/>
    <p:sldId id="337" r:id="rId10"/>
    <p:sldId id="339" r:id="rId11"/>
    <p:sldId id="341" r:id="rId12"/>
    <p:sldId id="356" r:id="rId13"/>
    <p:sldId id="361" r:id="rId14"/>
    <p:sldId id="357" r:id="rId15"/>
    <p:sldId id="338" r:id="rId16"/>
    <p:sldId id="352" r:id="rId17"/>
    <p:sldId id="351" r:id="rId18"/>
    <p:sldId id="355" r:id="rId19"/>
    <p:sldId id="353" r:id="rId20"/>
    <p:sldId id="396" r:id="rId21"/>
    <p:sldId id="362" r:id="rId22"/>
    <p:sldId id="366" r:id="rId23"/>
    <p:sldId id="367" r:id="rId24"/>
    <p:sldId id="397" r:id="rId25"/>
    <p:sldId id="372" r:id="rId26"/>
    <p:sldId id="373" r:id="rId27"/>
    <p:sldId id="379" r:id="rId28"/>
    <p:sldId id="390" r:id="rId29"/>
    <p:sldId id="394" r:id="rId30"/>
    <p:sldId id="393" r:id="rId31"/>
    <p:sldId id="395" r:id="rId32"/>
    <p:sldId id="349" r:id="rId33"/>
    <p:sldId id="380" r:id="rId34"/>
    <p:sldId id="381" r:id="rId35"/>
    <p:sldId id="383" r:id="rId36"/>
    <p:sldId id="384" r:id="rId37"/>
    <p:sldId id="302" r:id="rId38"/>
  </p:sldIdLst>
  <p:sldSz cx="9144000" cy="5143500" type="screen16x9"/>
  <p:notesSz cx="6735763" cy="9866313"/>
  <p:embeddedFontLst>
    <p:embeddedFont>
      <p:font typeface="BIZ UDPゴシック" panose="020B0400000000000000" pitchFamily="50" charset="-128"/>
      <p:regular r:id="rId41"/>
      <p:bold r:id="rId42"/>
    </p:embeddedFont>
    <p:embeddedFont>
      <p:font typeface="BIZ UDゴシック" panose="020B0400000000000000" pitchFamily="49" charset="-128"/>
      <p:regular r:id="rId43"/>
      <p:bold r:id="rId44"/>
    </p:embeddedFont>
    <p:embeddedFont>
      <p:font typeface="HGPｺﾞｼｯｸE" panose="020B0900000000000000" pitchFamily="50" charset="-128"/>
      <p:regular r:id="rId45"/>
    </p:embeddedFont>
    <p:embeddedFont>
      <p:font typeface="Meiryo UI" panose="020B0604030504040204" pitchFamily="50" charset="-128"/>
      <p:regular r:id="rId46"/>
      <p:bold r:id="rId47"/>
      <p:italic r:id="rId48"/>
      <p:boldItalic r:id="rId49"/>
    </p:embeddedFont>
  </p:embeddedFontLst>
  <p:defaultTex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1620">
          <p15:clr>
            <a:srgbClr val="A4A3A4"/>
          </p15:clr>
        </p15:guide>
        <p15:guide id="2" pos="2857" userDrawn="1">
          <p15:clr>
            <a:srgbClr val="A4A3A4"/>
          </p15:clr>
        </p15:guide>
        <p15:guide id="3" pos="113" userDrawn="1">
          <p15:clr>
            <a:srgbClr val="A4A3A4"/>
          </p15:clr>
        </p15:guide>
        <p15:guide id="4" orient="horz" pos="486" userDrawn="1">
          <p15:clr>
            <a:srgbClr val="A4A3A4"/>
          </p15:clr>
        </p15:guide>
        <p15:guide id="5" orient="horz" pos="3094" userDrawn="1">
          <p15:clr>
            <a:srgbClr val="A4A3A4"/>
          </p15:clr>
        </p15:guide>
        <p15:guide id="6" pos="5647"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FF0066"/>
    <a:srgbClr val="4BACC6"/>
    <a:srgbClr val="DCEFF4"/>
    <a:srgbClr val="83C5D7"/>
    <a:srgbClr val="FFFFFF"/>
    <a:srgbClr val="B7DEE8"/>
    <a:srgbClr val="CC0066"/>
    <a:srgbClr val="FF6699"/>
    <a:srgbClr val="8C8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32" autoAdjust="0"/>
    <p:restoredTop sz="96220" autoAdjust="0"/>
  </p:normalViewPr>
  <p:slideViewPr>
    <p:cSldViewPr snapToGrid="0">
      <p:cViewPr varScale="1">
        <p:scale>
          <a:sx n="98" d="100"/>
          <a:sy n="98" d="100"/>
        </p:scale>
        <p:origin x="84" y="330"/>
      </p:cViewPr>
      <p:guideLst>
        <p:guide orient="horz" pos="1620"/>
        <p:guide pos="2857"/>
        <p:guide pos="113"/>
        <p:guide orient="horz" pos="486"/>
        <p:guide orient="horz" pos="3094"/>
        <p:guide pos="5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274" y="-96"/>
      </p:cViewPr>
      <p:guideLst>
        <p:guide orient="horz" pos="3107"/>
        <p:guide pos="2121"/>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notesMasters/notesMaster1.xml" Type="http://schemas.openxmlformats.org/officeDocument/2006/relationships/notesMaster"/><Relationship Id="rId4" Target="slideMasters/slideMaster1.xml" Type="http://schemas.openxmlformats.org/officeDocument/2006/relationships/slideMaster"/><Relationship Id="rId40" Target="handoutMasters/handoutMaster1.xml" Type="http://schemas.openxmlformats.org/officeDocument/2006/relationships/handoutMaster"/><Relationship Id="rId41" Target="fonts/font1.fntdata" Type="http://schemas.openxmlformats.org/officeDocument/2006/relationships/font"/><Relationship Id="rId42" Target="fonts/font2.fntdata" Type="http://schemas.openxmlformats.org/officeDocument/2006/relationships/font"/><Relationship Id="rId43" Target="fonts/font3.fntdata" Type="http://schemas.openxmlformats.org/officeDocument/2006/relationships/font"/><Relationship Id="rId44" Target="fonts/font4.fntdata" Type="http://schemas.openxmlformats.org/officeDocument/2006/relationships/font"/><Relationship Id="rId45" Target="fonts/font5.fntdata" Type="http://schemas.openxmlformats.org/officeDocument/2006/relationships/font"/><Relationship Id="rId46" Target="fonts/font6.fntdata" Type="http://schemas.openxmlformats.org/officeDocument/2006/relationships/font"/><Relationship Id="rId47" Target="fonts/font7.fntdata" Type="http://schemas.openxmlformats.org/officeDocument/2006/relationships/font"/><Relationship Id="rId48" Target="fonts/font8.fntdata" Type="http://schemas.openxmlformats.org/officeDocument/2006/relationships/font"/><Relationship Id="rId49" Target="fonts/font9.fntdata" Type="http://schemas.openxmlformats.org/officeDocument/2006/relationships/font"/><Relationship Id="rId5" Target="slides/slide1.xml" Type="http://schemas.openxmlformats.org/officeDocument/2006/relationships/slide"/><Relationship Id="rId50" Target="presProps.xml" Type="http://schemas.openxmlformats.org/officeDocument/2006/relationships/presProps"/><Relationship Id="rId51" Target="viewProps.xml" Type="http://schemas.openxmlformats.org/officeDocument/2006/relationships/viewProps"/><Relationship Id="rId52" Target="theme/theme1.xml" Type="http://schemas.openxmlformats.org/officeDocument/2006/relationships/theme"/><Relationship Id="rId53" Target="tableStyles.xml" Type="http://schemas.openxmlformats.org/officeDocument/2006/relationships/tableStyles"/><Relationship Id="rId54" Target="changesInfos/changesInfo1.xml" Type="http://schemas.microsoft.com/office/2016/11/relationships/changesInfo"/><Relationship Id="rId55" Target="authors.xml" Type="http://schemas.microsoft.com/office/2018/10/relationships/authors"/><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野澤美雪 / NOZAWA，MIYUKI" userId="95949a39-c9f2-4281-972e-c60c6cc37300" providerId="ADAL" clId="{0B3C3986-3FB0-4852-8D00-F0AE01865772}"/>
    <pc:docChg chg="mod">
      <pc:chgData name="野澤美雪 / NOZAWA，MIYUKI" userId="95949a39-c9f2-4281-972e-c60c6cc37300" providerId="ADAL" clId="{0B3C3986-3FB0-4852-8D00-F0AE01865772}" dt="2025-03-26T02:42:42.932" v="0"/>
      <pc:docMkLst>
        <pc:docMk/>
      </pc:docMkLst>
    </pc:docChg>
  </pc:docChgLst>
</pc:chgInfo>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5" name="Rectangle 1027"/>
          <p:cNvSpPr>
            <a:spLocks noGrp="1" noChangeArrowheads="1"/>
          </p:cNvSpPr>
          <p:nvPr>
            <p:ph type="dt" sz="quarter"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33796" name="Rectangle 1028"/>
          <p:cNvSpPr>
            <a:spLocks noGrp="1" noChangeArrowheads="1"/>
          </p:cNvSpPr>
          <p:nvPr>
            <p:ph type="ftr" sz="quarter" idx="2"/>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7" name="Rectangle 1029"/>
          <p:cNvSpPr>
            <a:spLocks noGrp="1" noChangeArrowheads="1"/>
          </p:cNvSpPr>
          <p:nvPr>
            <p:ph type="sldNum" sz="quarter" idx="3"/>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97EB0BD7-0D1B-461F-96D2-458D4659D7B9}" type="slidenum">
              <a:rPr lang="en-US" altLang="ja-JP"/>
              <a:pPr/>
              <a:t>‹#›</a:t>
            </a:fld>
            <a:endParaRPr lang="en-US" altLang="ja-JP"/>
          </a:p>
        </p:txBody>
      </p:sp>
    </p:spTree>
    <p:extLst>
      <p:ext uri="{BB962C8B-B14F-4D97-AF65-F5344CB8AC3E}">
        <p14:creationId xmlns:p14="http://schemas.microsoft.com/office/powerpoint/2010/main" val="386721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3" name="Rectangle 1027"/>
          <p:cNvSpPr>
            <a:spLocks noGrp="1" noChangeArrowheads="1"/>
          </p:cNvSpPr>
          <p:nvPr>
            <p:ph type="dt"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25604" name="Rectangle 1028"/>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p:spPr>
      </p:sp>
      <p:sp>
        <p:nvSpPr>
          <p:cNvPr id="25605" name="Rectangle 1029"/>
          <p:cNvSpPr>
            <a:spLocks noGrp="1" noChangeArrowheads="1"/>
          </p:cNvSpPr>
          <p:nvPr>
            <p:ph type="body" sz="quarter" idx="3"/>
          </p:nvPr>
        </p:nvSpPr>
        <p:spPr bwMode="auto">
          <a:xfrm>
            <a:off x="897785" y="4687122"/>
            <a:ext cx="4940198" cy="4439530"/>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1030"/>
          <p:cNvSpPr>
            <a:spLocks noGrp="1" noChangeArrowheads="1"/>
          </p:cNvSpPr>
          <p:nvPr>
            <p:ph type="ftr" sz="quarter" idx="4"/>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7" name="Rectangle 1031"/>
          <p:cNvSpPr>
            <a:spLocks noGrp="1" noChangeArrowheads="1"/>
          </p:cNvSpPr>
          <p:nvPr>
            <p:ph type="sldNum" sz="quarter" idx="5"/>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8AF01994-2739-4319-8C13-74EB71056E38}" type="slidenum">
              <a:rPr lang="en-US" altLang="ja-JP"/>
              <a:pPr/>
              <a:t>‹#›</a:t>
            </a:fld>
            <a:endParaRPr lang="en-US" altLang="ja-JP"/>
          </a:p>
        </p:txBody>
      </p:sp>
    </p:spTree>
    <p:extLst>
      <p:ext uri="{BB962C8B-B14F-4D97-AF65-F5344CB8AC3E}">
        <p14:creationId xmlns:p14="http://schemas.microsoft.com/office/powerpoint/2010/main" val="2477550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F01994-2739-4319-8C13-74EB71056E38}" type="slidenum">
              <a:rPr lang="en-US" altLang="ja-JP" smtClean="0"/>
              <a:pPr/>
              <a:t>22</a:t>
            </a:fld>
            <a:endParaRPr lang="en-US" altLang="ja-JP"/>
          </a:p>
        </p:txBody>
      </p:sp>
    </p:spTree>
    <p:extLst>
      <p:ext uri="{BB962C8B-B14F-4D97-AF65-F5344CB8AC3E}">
        <p14:creationId xmlns:p14="http://schemas.microsoft.com/office/powerpoint/2010/main" val="62736538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sp>
        <p:nvSpPr>
          <p:cNvPr id="36" name="正方形/長方形 11"/>
          <p:cNvSpPr>
            <a:spLocks noChangeArrowheads="1"/>
          </p:cNvSpPr>
          <p:nvPr/>
        </p:nvSpPr>
        <p:spPr bwMode="gray">
          <a:xfrm>
            <a:off x="324490" y="2057426"/>
            <a:ext cx="8495661"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42" name="スライド番号プレースホルダ 2"/>
          <p:cNvSpPr>
            <a:spLocks noGrp="1"/>
          </p:cNvSpPr>
          <p:nvPr userDrawn="1">
            <p:ph type="sldNum" sz="quarter" idx="10"/>
          </p:nvPr>
        </p:nvSpPr>
        <p:spPr bwMode="gray">
          <a:xfrm>
            <a:off x="8560361" y="4916262"/>
            <a:ext cx="488950" cy="228600"/>
          </a:xfrm>
          <a:prstGeom prst="rect">
            <a:avLst/>
          </a:prstGeom>
        </p:spPr>
        <p:txBody>
          <a:bodyPr/>
          <a:lstStyle>
            <a:lvl1pPr algn="r">
              <a:defRPr sz="1100" smtClean="0">
                <a:solidFill>
                  <a:schemeClr val="tx1"/>
                </a:solidFill>
                <a:latin typeface="BIZ UDPゴシック" panose="020B0400000000000000" pitchFamily="50" charset="-128"/>
                <a:ea typeface="BIZ UDPゴシック" panose="020B0400000000000000" pitchFamily="50" charset="-128"/>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80"/>
            <a:ext cx="3717684" cy="461665"/>
          </a:xfrm>
          <a:prstGeom prst="rect">
            <a:avLst/>
          </a:prstGeom>
        </p:spPr>
        <p:txBody>
          <a:bodyPr wrap="none">
            <a:spAutoFit/>
          </a:bodyPr>
          <a:lstStyle>
            <a:lvl1pPr>
              <a:lnSpc>
                <a:spcPct val="100000"/>
              </a:lnSpc>
              <a:defRPr sz="24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1" y="2742133"/>
            <a:ext cx="2872902" cy="369332"/>
          </a:xfrm>
          <a:prstGeom prst="rect">
            <a:avLst/>
          </a:prstGeom>
        </p:spPr>
        <p:txBody>
          <a:bodyPr wrap="none">
            <a:spAutoFit/>
          </a:bodyPr>
          <a:lstStyle>
            <a:lvl1pPr>
              <a:buNone/>
              <a:defRPr sz="1800">
                <a:latin typeface="BIZ UDPゴシック" panose="020B0400000000000000" pitchFamily="50" charset="-128"/>
                <a:ea typeface="BIZ UDPゴシック" panose="020B0400000000000000" pitchFamily="50" charset="-128"/>
              </a:defRPr>
            </a:lvl1pPr>
          </a:lstStyle>
          <a:p>
            <a:pPr lvl="0"/>
            <a:r>
              <a:rPr kumimoji="1" lang="ja-JP" altLang="en-US"/>
              <a:t>マスタ テキストの書式設定</a:t>
            </a:r>
          </a:p>
        </p:txBody>
      </p:sp>
    </p:spTree>
    <p:extLst>
      <p:ext uri="{BB962C8B-B14F-4D97-AF65-F5344CB8AC3E}">
        <p14:creationId xmlns:p14="http://schemas.microsoft.com/office/powerpoint/2010/main" val="38247794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42" name="スライド番号プレースホルダ 2"/>
          <p:cNvSpPr>
            <a:spLocks noGrp="1"/>
          </p:cNvSpPr>
          <p:nvPr userDrawn="1">
            <p:ph type="sldNum" sz="quarter" idx="10"/>
          </p:nvPr>
        </p:nvSpPr>
        <p:spPr bwMode="gray">
          <a:xfrm>
            <a:off x="8560361" y="4916262"/>
            <a:ext cx="488950" cy="228600"/>
          </a:xfrm>
          <a:prstGeom prst="rect">
            <a:avLst/>
          </a:prstGeom>
        </p:spPr>
        <p:txBody>
          <a:bodyPr/>
          <a:lstStyle>
            <a:lvl1pPr algn="r">
              <a:defRPr sz="1100" smtClean="0">
                <a:solidFill>
                  <a:schemeClr val="tx1"/>
                </a:solidFill>
                <a:latin typeface="BIZ UDPゴシック" panose="020B0400000000000000" pitchFamily="50" charset="-128"/>
                <a:ea typeface="BIZ UDPゴシック" panose="020B0400000000000000" pitchFamily="50" charset="-128"/>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80"/>
            <a:ext cx="3717684" cy="461665"/>
          </a:xfrm>
          <a:prstGeom prst="rect">
            <a:avLst/>
          </a:prstGeom>
        </p:spPr>
        <p:txBody>
          <a:bodyPr wrap="none">
            <a:spAutoFit/>
          </a:bodyPr>
          <a:lstStyle>
            <a:lvl1pPr>
              <a:lnSpc>
                <a:spcPct val="100000"/>
              </a:lnSpc>
              <a:defRPr sz="24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1" y="2742133"/>
            <a:ext cx="2872902" cy="369332"/>
          </a:xfrm>
          <a:prstGeom prst="rect">
            <a:avLst/>
          </a:prstGeom>
        </p:spPr>
        <p:txBody>
          <a:bodyPr wrap="none">
            <a:spAutoFit/>
          </a:bodyPr>
          <a:lstStyle>
            <a:lvl1pPr>
              <a:buNone/>
              <a:defRPr sz="1800">
                <a:latin typeface="BIZ UDPゴシック" panose="020B0400000000000000" pitchFamily="50" charset="-128"/>
                <a:ea typeface="BIZ UDPゴシック" panose="020B0400000000000000" pitchFamily="50" charset="-128"/>
              </a:defRPr>
            </a:lvl1pPr>
          </a:lstStyle>
          <a:p>
            <a:pPr lvl="0"/>
            <a:r>
              <a:rPr kumimoji="1" lang="ja-JP" altLang="en-US"/>
              <a:t>マスタ テキストの書式設定</a:t>
            </a:r>
          </a:p>
        </p:txBody>
      </p:sp>
    </p:spTree>
    <p:extLst>
      <p:ext uri="{BB962C8B-B14F-4D97-AF65-F5344CB8AC3E}">
        <p14:creationId xmlns:p14="http://schemas.microsoft.com/office/powerpoint/2010/main" val="315866226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54" name="スライド番号プレースホルダ 2"/>
          <p:cNvSpPr>
            <a:spLocks noGrp="1"/>
          </p:cNvSpPr>
          <p:nvPr>
            <p:ph type="sldNum" sz="quarter" idx="10"/>
          </p:nvPr>
        </p:nvSpPr>
        <p:spPr bwMode="gray">
          <a:xfrm>
            <a:off x="8560361" y="4916262"/>
            <a:ext cx="488950" cy="228600"/>
          </a:xfrm>
          <a:prstGeom prst="rect">
            <a:avLst/>
          </a:prstGeom>
        </p:spPr>
        <p:txBody>
          <a:bodyPr/>
          <a:lstStyle>
            <a:lvl1pPr algn="r">
              <a:defRPr sz="1100" smtClean="0">
                <a:solidFill>
                  <a:schemeClr val="tx1"/>
                </a:solidFill>
                <a:latin typeface="BIZ UDPゴシック" panose="020B0400000000000000" pitchFamily="50" charset="-128"/>
                <a:ea typeface="BIZ UDPゴシック" panose="020B0400000000000000" pitchFamily="50" charset="-128"/>
                <a:cs typeface="Arial" pitchFamily="34" charset="0"/>
              </a:defRPr>
            </a:lvl1pPr>
          </a:lstStyle>
          <a:p>
            <a:pPr>
              <a:defRPr/>
            </a:pPr>
            <a:fld id="{790173A9-6621-4FFE-BC07-AC198BDD4C9A}" type="slidenum">
              <a:rPr lang="en-US" altLang="ja-JP" smtClean="0"/>
              <a:pPr>
                <a:defRPr/>
              </a:pPr>
              <a:t>‹#›</a:t>
            </a:fld>
            <a:endParaRPr lang="en-US" altLang="ja-JP"/>
          </a:p>
        </p:txBody>
      </p:sp>
      <p:sp>
        <p:nvSpPr>
          <p:cNvPr id="3" name="正方形/長方形 11">
            <a:extLst>
              <a:ext uri="{FF2B5EF4-FFF2-40B4-BE49-F238E27FC236}">
                <a16:creationId xmlns:a16="http://schemas.microsoft.com/office/drawing/2014/main" id="{617C29FF-A78C-61CB-0824-9B5ADE8347AA}"/>
              </a:ext>
            </a:extLst>
          </p:cNvPr>
          <p:cNvSpPr>
            <a:spLocks noChangeArrowheads="1"/>
          </p:cNvSpPr>
          <p:nvPr userDrawn="1"/>
        </p:nvSpPr>
        <p:spPr bwMode="gray">
          <a:xfrm>
            <a:off x="324490" y="2057426"/>
            <a:ext cx="8495661"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Tree>
    <p:extLst>
      <p:ext uri="{BB962C8B-B14F-4D97-AF65-F5344CB8AC3E}">
        <p14:creationId xmlns:p14="http://schemas.microsoft.com/office/powerpoint/2010/main" val="160334671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566739" y="2365097"/>
            <a:ext cx="3422732" cy="397032"/>
          </a:xfrm>
          <a:prstGeom prst="rect">
            <a:avLst/>
          </a:prstGeom>
        </p:spPr>
        <p:txBody>
          <a:bodyPr wrap="none">
            <a:spAutoFit/>
          </a:bodyPr>
          <a:lstStyle>
            <a:lvl1pPr>
              <a:defRPr sz="22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54" name="スライド番号プレースホルダ 2"/>
          <p:cNvSpPr txBox="1">
            <a:spLocks/>
          </p:cNvSpPr>
          <p:nvPr userDrawn="1"/>
        </p:nvSpPr>
        <p:spPr bwMode="gray">
          <a:xfrm>
            <a:off x="8560361"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378"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rPr>
              <a:pPr marL="0" marR="0" lvl="0" indent="0" algn="r" defTabSz="914378"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endParaRPr>
          </a:p>
        </p:txBody>
      </p:sp>
      <p:sp>
        <p:nvSpPr>
          <p:cNvPr id="3" name="正方形/長方形 11">
            <a:extLst>
              <a:ext uri="{FF2B5EF4-FFF2-40B4-BE49-F238E27FC236}">
                <a16:creationId xmlns:a16="http://schemas.microsoft.com/office/drawing/2014/main" id="{AFDAC172-1D52-52A2-CAFB-7FB13A898428}"/>
              </a:ext>
            </a:extLst>
          </p:cNvPr>
          <p:cNvSpPr>
            <a:spLocks noChangeArrowheads="1"/>
          </p:cNvSpPr>
          <p:nvPr userDrawn="1"/>
        </p:nvSpPr>
        <p:spPr bwMode="gray">
          <a:xfrm>
            <a:off x="324490" y="2057426"/>
            <a:ext cx="8495661"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Tree>
    <p:extLst>
      <p:ext uri="{BB962C8B-B14F-4D97-AF65-F5344CB8AC3E}">
        <p14:creationId xmlns:p14="http://schemas.microsoft.com/office/powerpoint/2010/main" val="280803115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8117F5D-5FC7-C3C2-B285-9A4788500163}"/>
              </a:ext>
            </a:extLst>
          </p:cNvPr>
          <p:cNvSpPr/>
          <p:nvPr userDrawn="1"/>
        </p:nvSpPr>
        <p:spPr bwMode="auto">
          <a:xfrm>
            <a:off x="-1" y="0"/>
            <a:ext cx="9143999" cy="595776"/>
          </a:xfrm>
          <a:prstGeom prst="rect">
            <a:avLst/>
          </a:prstGeom>
          <a:solidFill>
            <a:srgbClr val="DCEFF4"/>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 name="タイトル 1"/>
          <p:cNvSpPr>
            <a:spLocks noGrp="1"/>
          </p:cNvSpPr>
          <p:nvPr userDrawn="1">
            <p:ph type="title"/>
          </p:nvPr>
        </p:nvSpPr>
        <p:spPr bwMode="gray">
          <a:xfrm>
            <a:off x="113192" y="134613"/>
            <a:ext cx="7486488" cy="371064"/>
          </a:xfrm>
          <a:prstGeom prst="rect">
            <a:avLst/>
          </a:prstGeom>
        </p:spPr>
        <p:txBody>
          <a:bodyPr wrap="square">
            <a:spAutoFit/>
          </a:bodyPr>
          <a:lstStyle>
            <a:lvl1pPr>
              <a:defRPr sz="20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36" name="スライド番号プレースホルダ 2"/>
          <p:cNvSpPr txBox="1">
            <a:spLocks/>
          </p:cNvSpPr>
          <p:nvPr userDrawn="1"/>
        </p:nvSpPr>
        <p:spPr bwMode="gray">
          <a:xfrm>
            <a:off x="8560361"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378"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rPr>
              <a:pPr marL="0" marR="0" lvl="0" indent="0" algn="r" defTabSz="914378"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endParaRPr>
          </a:p>
        </p:txBody>
      </p:sp>
      <p:sp>
        <p:nvSpPr>
          <p:cNvPr id="3" name="正方形/長方形 11">
            <a:extLst>
              <a:ext uri="{FF2B5EF4-FFF2-40B4-BE49-F238E27FC236}">
                <a16:creationId xmlns:a16="http://schemas.microsoft.com/office/drawing/2014/main" id="{A1F6103F-BCE9-3948-22FE-7EE78B19E2B2}"/>
              </a:ext>
            </a:extLst>
          </p:cNvPr>
          <p:cNvSpPr>
            <a:spLocks noChangeArrowheads="1"/>
          </p:cNvSpPr>
          <p:nvPr userDrawn="1"/>
        </p:nvSpPr>
        <p:spPr bwMode="gray">
          <a:xfrm>
            <a:off x="-1" y="576413"/>
            <a:ext cx="9144000"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Tree>
    <p:extLst>
      <p:ext uri="{BB962C8B-B14F-4D97-AF65-F5344CB8AC3E}">
        <p14:creationId xmlns:p14="http://schemas.microsoft.com/office/powerpoint/2010/main" val="363936158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5074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189"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378"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566"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754"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p:titleStyle>
    <p:bodyStyle>
      <a:lvl1pPr marL="342892" indent="-342892" algn="l" rtl="0" fontAlgn="base">
        <a:spcBef>
          <a:spcPct val="20000"/>
        </a:spcBef>
        <a:spcAft>
          <a:spcPct val="0"/>
        </a:spcAft>
        <a:buChar char="•"/>
        <a:defRPr kumimoji="1" sz="3200">
          <a:solidFill>
            <a:schemeClr val="tx1"/>
          </a:solidFill>
          <a:latin typeface="+mn-lt"/>
          <a:ea typeface="+mn-ea"/>
          <a:cs typeface="+mn-cs"/>
        </a:defRPr>
      </a:lvl1pPr>
      <a:lvl2pPr marL="742931" indent="-285743" algn="l" rtl="0" fontAlgn="base">
        <a:spcBef>
          <a:spcPct val="20000"/>
        </a:spcBef>
        <a:spcAft>
          <a:spcPct val="0"/>
        </a:spcAft>
        <a:buChar char="–"/>
        <a:defRPr kumimoji="1" sz="2800">
          <a:solidFill>
            <a:schemeClr val="tx1"/>
          </a:solidFill>
          <a:latin typeface="+mn-lt"/>
          <a:ea typeface="+mn-ea"/>
        </a:defRPr>
      </a:lvl2pPr>
      <a:lvl3pPr marL="1142972" indent="-228594" algn="l" rtl="0" fontAlgn="base">
        <a:spcBef>
          <a:spcPct val="20000"/>
        </a:spcBef>
        <a:spcAft>
          <a:spcPct val="0"/>
        </a:spcAft>
        <a:buChar char="•"/>
        <a:defRPr kumimoji="1" sz="2400">
          <a:solidFill>
            <a:schemeClr val="tx1"/>
          </a:solidFill>
          <a:latin typeface="+mn-lt"/>
          <a:ea typeface="+mn-ea"/>
        </a:defRPr>
      </a:lvl3pPr>
      <a:lvl4pPr marL="1600160" indent="-228594" algn="l" rtl="0" fontAlgn="base">
        <a:spcBef>
          <a:spcPct val="20000"/>
        </a:spcBef>
        <a:spcAft>
          <a:spcPct val="0"/>
        </a:spcAft>
        <a:buChar char="–"/>
        <a:defRPr kumimoji="1" sz="2000">
          <a:solidFill>
            <a:schemeClr val="tx1"/>
          </a:solidFill>
          <a:latin typeface="+mn-lt"/>
          <a:ea typeface="+mn-ea"/>
        </a:defRPr>
      </a:lvl4pPr>
      <a:lvl5pPr marL="2057348" indent="-228594" algn="l" rtl="0" fontAlgn="base">
        <a:spcBef>
          <a:spcPct val="20000"/>
        </a:spcBef>
        <a:spcAft>
          <a:spcPct val="0"/>
        </a:spcAft>
        <a:buChar char="»"/>
        <a:defRPr kumimoji="1" sz="2000">
          <a:solidFill>
            <a:schemeClr val="tx1"/>
          </a:solidFill>
          <a:latin typeface="+mn-lt"/>
          <a:ea typeface="+mn-ea"/>
        </a:defRPr>
      </a:lvl5pPr>
      <a:lvl6pPr marL="2514537" indent="-228594" algn="l" rtl="0" fontAlgn="base">
        <a:spcBef>
          <a:spcPct val="20000"/>
        </a:spcBef>
        <a:spcAft>
          <a:spcPct val="0"/>
        </a:spcAft>
        <a:buChar char="»"/>
        <a:defRPr kumimoji="1" sz="2000">
          <a:solidFill>
            <a:schemeClr val="tx1"/>
          </a:solidFill>
          <a:latin typeface="+mn-lt"/>
          <a:ea typeface="+mn-ea"/>
        </a:defRPr>
      </a:lvl6pPr>
      <a:lvl7pPr marL="2971726" indent="-228594" algn="l" rtl="0" fontAlgn="base">
        <a:spcBef>
          <a:spcPct val="20000"/>
        </a:spcBef>
        <a:spcAft>
          <a:spcPct val="0"/>
        </a:spcAft>
        <a:buChar char="»"/>
        <a:defRPr kumimoji="1" sz="2000">
          <a:solidFill>
            <a:schemeClr val="tx1"/>
          </a:solidFill>
          <a:latin typeface="+mn-lt"/>
          <a:ea typeface="+mn-ea"/>
        </a:defRPr>
      </a:lvl7pPr>
      <a:lvl8pPr marL="3428915" indent="-228594" algn="l" rtl="0" fontAlgn="base">
        <a:spcBef>
          <a:spcPct val="20000"/>
        </a:spcBef>
        <a:spcAft>
          <a:spcPct val="0"/>
        </a:spcAft>
        <a:buChar char="»"/>
        <a:defRPr kumimoji="1" sz="2000">
          <a:solidFill>
            <a:schemeClr val="tx1"/>
          </a:solidFill>
          <a:latin typeface="+mn-lt"/>
          <a:ea typeface="+mn-ea"/>
        </a:defRPr>
      </a:lvl8pPr>
      <a:lvl9pPr marL="3886103" indent="-228594"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78" rtl="0" eaLnBrk="1" latinLnBrk="0" hangingPunct="1">
        <a:defRPr kumimoji="1" sz="1800" kern="1200">
          <a:solidFill>
            <a:schemeClr val="tx1"/>
          </a:solidFill>
          <a:latin typeface="+mn-lt"/>
          <a:ea typeface="+mn-ea"/>
          <a:cs typeface="+mn-cs"/>
        </a:defRPr>
      </a:lvl1pPr>
      <a:lvl2pPr marL="457189" algn="l" defTabSz="914378" rtl="0" eaLnBrk="1" latinLnBrk="0" hangingPunct="1">
        <a:defRPr kumimoji="1" sz="1800" kern="1200">
          <a:solidFill>
            <a:schemeClr val="tx1"/>
          </a:solidFill>
          <a:latin typeface="+mn-lt"/>
          <a:ea typeface="+mn-ea"/>
          <a:cs typeface="+mn-cs"/>
        </a:defRPr>
      </a:lvl2pPr>
      <a:lvl3pPr marL="914378" algn="l" defTabSz="914378" rtl="0" eaLnBrk="1" latinLnBrk="0" hangingPunct="1">
        <a:defRPr kumimoji="1" sz="1800" kern="1200">
          <a:solidFill>
            <a:schemeClr val="tx1"/>
          </a:solidFill>
          <a:latin typeface="+mn-lt"/>
          <a:ea typeface="+mn-ea"/>
          <a:cs typeface="+mn-cs"/>
        </a:defRPr>
      </a:lvl3pPr>
      <a:lvl4pPr marL="1371566" algn="l" defTabSz="914378" rtl="0" eaLnBrk="1" latinLnBrk="0" hangingPunct="1">
        <a:defRPr kumimoji="1" sz="1800" kern="1200">
          <a:solidFill>
            <a:schemeClr val="tx1"/>
          </a:solidFill>
          <a:latin typeface="+mn-lt"/>
          <a:ea typeface="+mn-ea"/>
          <a:cs typeface="+mn-cs"/>
        </a:defRPr>
      </a:lvl4pPr>
      <a:lvl5pPr marL="1828754" algn="l" defTabSz="914378" rtl="0" eaLnBrk="1" latinLnBrk="0" hangingPunct="1">
        <a:defRPr kumimoji="1" sz="1800" kern="1200">
          <a:solidFill>
            <a:schemeClr val="tx1"/>
          </a:solidFill>
          <a:latin typeface="+mn-lt"/>
          <a:ea typeface="+mn-ea"/>
          <a:cs typeface="+mn-cs"/>
        </a:defRPr>
      </a:lvl5pPr>
      <a:lvl6pPr marL="2285943" algn="l" defTabSz="914378" rtl="0" eaLnBrk="1" latinLnBrk="0" hangingPunct="1">
        <a:defRPr kumimoji="1" sz="1800" kern="1200">
          <a:solidFill>
            <a:schemeClr val="tx1"/>
          </a:solidFill>
          <a:latin typeface="+mn-lt"/>
          <a:ea typeface="+mn-ea"/>
          <a:cs typeface="+mn-cs"/>
        </a:defRPr>
      </a:lvl6pPr>
      <a:lvl7pPr marL="2743132" algn="l" defTabSz="914378" rtl="0" eaLnBrk="1" latinLnBrk="0" hangingPunct="1">
        <a:defRPr kumimoji="1" sz="1800" kern="1200">
          <a:solidFill>
            <a:schemeClr val="tx1"/>
          </a:solidFill>
          <a:latin typeface="+mn-lt"/>
          <a:ea typeface="+mn-ea"/>
          <a:cs typeface="+mn-cs"/>
        </a:defRPr>
      </a:lvl7pPr>
      <a:lvl8pPr marL="3200320" algn="l" defTabSz="914378" rtl="0" eaLnBrk="1" latinLnBrk="0" hangingPunct="1">
        <a:defRPr kumimoji="1" sz="1800" kern="1200">
          <a:solidFill>
            <a:schemeClr val="tx1"/>
          </a:solidFill>
          <a:latin typeface="+mn-lt"/>
          <a:ea typeface="+mn-ea"/>
          <a:cs typeface="+mn-cs"/>
        </a:defRPr>
      </a:lvl8pPr>
      <a:lvl9pPr marL="3657509" algn="l" defTabSz="914378"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https://www.morisawa.co.jp/products/fonts/bizplus/study/"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https://www.jstage.jst.go.jp/article/jje/52/Supplement/52_S464/_pdf#:~:text=%E8%AA%BF%E6%9F%BB%E3%81%AE%E7%B5%90%E6%9E%9C%EF%BC%8C%E6%9B%B8%E3%81%8D%E3%82%84%E3%81%99%E3%81%84,%E7%B5%90%20%E6%9E%9C%E3%82%92%E5%BE%97%E3%81%9F%E3%80%82"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https://waic.jp/docs/WCAG20/Overview.html"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10" Target="../media/image8.png" Type="http://schemas.openxmlformats.org/officeDocument/2006/relationships/image"/><Relationship Id="rId11" Target="../media/image9.png" Type="http://schemas.openxmlformats.org/officeDocument/2006/relationships/image"/><Relationship Id="rId12" Target="../media/image10.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https://www.color.or.jp/about_cud/construction/" TargetMode="External" Type="http://schemas.openxmlformats.org/officeDocument/2006/relationships/hyperlink"/><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1.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1.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https://www.kenken.go.jp/japanese/research/hou/topics/universal/7udp.pdf"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CD5927-740F-32E3-8AAC-06D893422B23}"/>
              </a:ext>
            </a:extLst>
          </p:cNvPr>
          <p:cNvSpPr>
            <a:spLocks noGrp="1"/>
          </p:cNvSpPr>
          <p:nvPr>
            <p:ph type="title"/>
          </p:nvPr>
        </p:nvSpPr>
        <p:spPr>
          <a:xfrm>
            <a:off x="2883019" y="2335280"/>
            <a:ext cx="3709670" cy="707886"/>
          </a:xfrm>
        </p:spPr>
        <p:txBody>
          <a:bodyPr/>
          <a:lstStyle/>
          <a:p>
            <a:pPr algn="ctr"/>
            <a:r>
              <a:rPr kumimoji="1" lang="ja-JP" altLang="en-US" sz="2000" b="1" dirty="0">
                <a:latin typeface="BIZ UDPゴシック" panose="020B0400000000000000" pitchFamily="50" charset="-128"/>
                <a:ea typeface="BIZ UDPゴシック" panose="020B0400000000000000" pitchFamily="50" charset="-128"/>
              </a:rPr>
              <a:t>国民健康保険システム</a:t>
            </a:r>
            <a:br>
              <a:rPr kumimoji="1" lang="en-US" altLang="ja-JP" sz="2000" b="1" dirty="0">
                <a:latin typeface="BIZ UDPゴシック" panose="020B0400000000000000" pitchFamily="50" charset="-128"/>
                <a:ea typeface="BIZ UDPゴシック" panose="020B0400000000000000" pitchFamily="50" charset="-128"/>
              </a:rPr>
            </a:br>
            <a:r>
              <a:rPr kumimoji="1" lang="ja-JP" altLang="en-US" sz="2000" b="1" dirty="0">
                <a:latin typeface="BIZ UDPゴシック" panose="020B0400000000000000" pitchFamily="50" charset="-128"/>
                <a:ea typeface="BIZ UDPゴシック" panose="020B0400000000000000" pitchFamily="50" charset="-128"/>
              </a:rPr>
              <a:t>帳票</a:t>
            </a:r>
            <a:r>
              <a:rPr lang="ja-JP" altLang="en-US" sz="2000" b="1" dirty="0">
                <a:latin typeface="BIZ UDPゴシック" panose="020B0400000000000000" pitchFamily="50" charset="-128"/>
                <a:ea typeface="BIZ UDPゴシック" panose="020B0400000000000000" pitchFamily="50" charset="-128"/>
              </a:rPr>
              <a:t>ユニバーサルデザイン</a:t>
            </a:r>
            <a:r>
              <a:rPr kumimoji="1" lang="ja-JP" altLang="en-US" sz="2000" b="1" dirty="0">
                <a:latin typeface="BIZ UDPゴシック" panose="020B0400000000000000" pitchFamily="50" charset="-128"/>
                <a:ea typeface="BIZ UDPゴシック" panose="020B0400000000000000" pitchFamily="50" charset="-128"/>
              </a:rPr>
              <a:t>対応</a:t>
            </a:r>
          </a:p>
        </p:txBody>
      </p:sp>
      <p:sp>
        <p:nvSpPr>
          <p:cNvPr id="4" name="テキスト プレースホルダー 3">
            <a:extLst>
              <a:ext uri="{FF2B5EF4-FFF2-40B4-BE49-F238E27FC236}">
                <a16:creationId xmlns:a16="http://schemas.microsoft.com/office/drawing/2014/main" id="{91EC1A05-5451-29E0-A030-CE91D932EC19}"/>
              </a:ext>
            </a:extLst>
          </p:cNvPr>
          <p:cNvSpPr>
            <a:spLocks noGrp="1"/>
          </p:cNvSpPr>
          <p:nvPr>
            <p:ph type="body" sz="quarter" idx="11"/>
          </p:nvPr>
        </p:nvSpPr>
        <p:spPr>
          <a:xfrm>
            <a:off x="3318901" y="3319307"/>
            <a:ext cx="2653290" cy="369332"/>
          </a:xfrm>
        </p:spPr>
        <p:txBody>
          <a:bodyPr/>
          <a:lstStyle/>
          <a:p>
            <a:r>
              <a:rPr lang="ja-JP" altLang="en-US" dirty="0">
                <a:latin typeface="BIZ UDPゴシック" panose="020B0400000000000000" pitchFamily="50" charset="-128"/>
                <a:ea typeface="BIZ UDPゴシック" panose="020B0400000000000000" pitchFamily="50" charset="-128"/>
              </a:rPr>
              <a:t>帳票デザイン</a:t>
            </a:r>
            <a:r>
              <a:rPr lang="ja-JP" altLang="en-US">
                <a:latin typeface="BIZ UDPゴシック" panose="020B0400000000000000" pitchFamily="50" charset="-128"/>
                <a:ea typeface="BIZ UDPゴシック" panose="020B0400000000000000" pitchFamily="50" charset="-128"/>
              </a:rPr>
              <a:t>基本方針書</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831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83DB0204-DA0D-7CA6-1FB8-BA0D54976603}"/>
              </a:ext>
            </a:extLst>
          </p:cNvPr>
          <p:cNvSpPr/>
          <p:nvPr/>
        </p:nvSpPr>
        <p:spPr bwMode="auto">
          <a:xfrm>
            <a:off x="624975" y="167721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lang="ja-JP" altLang="en-US" sz="1800" b="1" dirty="0">
                <a:solidFill>
                  <a:schemeClr val="tx1"/>
                </a:solidFill>
                <a:latin typeface="BIZ UDPゴシック" panose="020B0400000000000000" pitchFamily="50" charset="-128"/>
                <a:ea typeface="BIZ UDPゴシック" panose="020B0400000000000000" pitchFamily="50" charset="-128"/>
              </a:rPr>
              <a:t>ゴシック体</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視認性が高い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「見る」用途に適している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小さな文字でも読みやすい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1F267F3C-4FB9-6A74-D0A2-54EEE4B0E847}"/>
              </a:ext>
            </a:extLst>
          </p:cNvPr>
          <p:cNvSpPr/>
          <p:nvPr/>
        </p:nvSpPr>
        <p:spPr bwMode="auto">
          <a:xfrm>
            <a:off x="4676503" y="167721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明朝体</a:t>
            </a: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可読性が高い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「読む」用途に適している</a:t>
            </a:r>
            <a:r>
              <a:rPr kumimoji="1" lang="en-US" altLang="ja-JP" sz="1400" baseline="30000" dirty="0">
                <a:solidFill>
                  <a:schemeClr val="tx1"/>
                </a:solidFill>
                <a:latin typeface="BIZ UDPゴシック" panose="020B0400000000000000" pitchFamily="50" charset="-128"/>
                <a:ea typeface="BIZ UDPゴシック" panose="020B0400000000000000" pitchFamily="50" charset="-128"/>
              </a:rPr>
              <a:t>※</a:t>
            </a: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小さな文字では読みづらい</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FB83ED6B-323D-9FE4-04BF-7387EECE43E3}"/>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C2DF06D-DD3A-6BC2-189E-8B63E05C8730}"/>
              </a:ext>
            </a:extLst>
          </p:cNvPr>
          <p:cNvSpPr txBox="1"/>
          <p:nvPr/>
        </p:nvSpPr>
        <p:spPr>
          <a:xfrm>
            <a:off x="426719" y="873147"/>
            <a:ext cx="8537893" cy="443198"/>
          </a:xfrm>
          <a:prstGeom prst="rect">
            <a:avLst/>
          </a:prstGeom>
          <a:noFill/>
        </p:spPr>
        <p:txBody>
          <a:bodyPr wrap="square" lIns="0" tIns="0" rIns="0" bIns="0" rtlCol="0">
            <a:spAutoFit/>
          </a:bodyPr>
          <a:lstStyle/>
          <a:p>
            <a:r>
              <a:rPr lang="ja-JP" altLang="en-US" sz="1600" dirty="0">
                <a:solidFill>
                  <a:schemeClr val="tx1"/>
                </a:solidFill>
                <a:latin typeface="BIZ UDPゴシック" panose="020B0400000000000000" pitchFamily="50" charset="-128"/>
                <a:ea typeface="BIZ UDPゴシック" panose="020B0400000000000000" pitchFamily="50" charset="-128"/>
              </a:rPr>
              <a:t>フォントについては主にゴシック体の採用が望ましいと判断し、検討を行っています。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（一部</a:t>
            </a:r>
            <a:r>
              <a:rPr lang="en-US" altLang="ja-JP" sz="1600" dirty="0" err="1">
                <a:solidFill>
                  <a:schemeClr val="tx1"/>
                </a:solidFill>
                <a:latin typeface="BIZ UDPゴシック" panose="020B0400000000000000" pitchFamily="50" charset="-128"/>
                <a:ea typeface="BIZ UDPゴシック" panose="020B0400000000000000" pitchFamily="50" charset="-128"/>
              </a:rPr>
              <a:t>IPAmj</a:t>
            </a:r>
            <a:r>
              <a:rPr lang="ja-JP" altLang="en-US" sz="1600" dirty="0">
                <a:solidFill>
                  <a:schemeClr val="tx1"/>
                </a:solidFill>
                <a:latin typeface="BIZ UDPゴシック" panose="020B0400000000000000" pitchFamily="50" charset="-128"/>
                <a:ea typeface="BIZ UDPゴシック" panose="020B0400000000000000" pitchFamily="50" charset="-128"/>
              </a:rPr>
              <a:t>明朝等、表現上多くの字形を表示が必要となる要件が規定される個所を除く）</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0" name="矢印: 下 9">
            <a:extLst>
              <a:ext uri="{FF2B5EF4-FFF2-40B4-BE49-F238E27FC236}">
                <a16:creationId xmlns:a16="http://schemas.microsoft.com/office/drawing/2014/main" id="{C8DF7C39-1ABB-FD68-EE5E-1F07BB8C37C0}"/>
              </a:ext>
            </a:extLst>
          </p:cNvPr>
          <p:cNvSpPr/>
          <p:nvPr/>
        </p:nvSpPr>
        <p:spPr bwMode="auto">
          <a:xfrm>
            <a:off x="2155371" y="3050521"/>
            <a:ext cx="483325" cy="313509"/>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11" name="テキスト ボックス 10">
            <a:extLst>
              <a:ext uri="{FF2B5EF4-FFF2-40B4-BE49-F238E27FC236}">
                <a16:creationId xmlns:a16="http://schemas.microsoft.com/office/drawing/2014/main" id="{2E318CDA-9037-8BFB-6169-B5D2B25B91DE}"/>
              </a:ext>
            </a:extLst>
          </p:cNvPr>
          <p:cNvSpPr txBox="1"/>
          <p:nvPr/>
        </p:nvSpPr>
        <p:spPr>
          <a:xfrm>
            <a:off x="596798" y="3538156"/>
            <a:ext cx="3643953" cy="664797"/>
          </a:xfrm>
          <a:prstGeom prst="rect">
            <a:avLst/>
          </a:prstGeom>
          <a:noFill/>
        </p:spPr>
        <p:txBody>
          <a:bodyPr wrap="square" lIns="0" tIns="0" rIns="0" bIns="0" rtlCol="0">
            <a:spAutoFit/>
          </a:bodyPr>
          <a:lstStyle/>
          <a:p>
            <a:pPr>
              <a:spcAft>
                <a:spcPts val="600"/>
              </a:spcAft>
            </a:pPr>
            <a:r>
              <a:rPr lang="ja-JP" altLang="en-US" sz="1600" dirty="0">
                <a:solidFill>
                  <a:schemeClr val="tx1"/>
                </a:solidFill>
                <a:latin typeface="BIZ UDPゴシック" panose="020B0400000000000000" pitchFamily="50" charset="-128"/>
                <a:ea typeface="BIZ UDPゴシック" panose="020B0400000000000000" pitchFamily="50" charset="-128"/>
              </a:rPr>
              <a:t>今回の対象帳票では、主に金額の数値等をパッと「見る」ことが重要であること</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から採用</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272521A-61D2-E7B4-B377-46D361C47D9A}"/>
              </a:ext>
            </a:extLst>
          </p:cNvPr>
          <p:cNvSpPr txBox="1"/>
          <p:nvPr/>
        </p:nvSpPr>
        <p:spPr>
          <a:xfrm>
            <a:off x="442664" y="4620876"/>
            <a:ext cx="8521948" cy="290849"/>
          </a:xfrm>
          <a:prstGeom prst="rect">
            <a:avLst/>
          </a:prstGeom>
          <a:noFill/>
        </p:spPr>
        <p:txBody>
          <a:bodyPr wrap="square" lIns="0" tIns="0" rIns="0" bIns="0" rtlCol="0">
            <a:spAutoFit/>
          </a:bodyP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注</a:t>
            </a:r>
            <a:r>
              <a:rPr kumimoji="1"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　補足説明等、長文の情報を記載する箇所については、明朝体は適しています。ただし、他の箇所に比べるとフォントサイズが小さめである</a:t>
            </a:r>
            <a:br>
              <a:rPr lang="en-US" altLang="ja-JP" sz="1050" dirty="0">
                <a:solidFill>
                  <a:schemeClr val="tx1"/>
                </a:solidFill>
                <a:latin typeface="BIZ UDPゴシック" panose="020B0400000000000000" pitchFamily="50" charset="-128"/>
                <a:ea typeface="BIZ UDPゴシック" panose="020B0400000000000000" pitchFamily="50" charset="-128"/>
              </a:rPr>
            </a:br>
            <a:r>
              <a:rPr lang="ja-JP" altLang="en-US" sz="1050" dirty="0">
                <a:solidFill>
                  <a:schemeClr val="tx1"/>
                </a:solidFill>
                <a:latin typeface="BIZ UDPゴシック" panose="020B0400000000000000" pitchFamily="50" charset="-128"/>
                <a:ea typeface="BIZ UDPゴシック" panose="020B0400000000000000" pitchFamily="50" charset="-128"/>
              </a:rPr>
              <a:t>　　　　ことや、全体の印象を統一する観点から、全体にわたってゴシック体を採用することが妥当と考えています。</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361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889C6-D22B-EFFC-D07D-1677D6247D7F}"/>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B2F9037-9899-67AF-F970-9003AB333048}"/>
              </a:ext>
            </a:extLst>
          </p:cNvPr>
          <p:cNvSpPr txBox="1"/>
          <p:nvPr/>
        </p:nvSpPr>
        <p:spPr>
          <a:xfrm>
            <a:off x="596189" y="873147"/>
            <a:ext cx="6668492" cy="221599"/>
          </a:xfrm>
          <a:prstGeom prst="rect">
            <a:avLst/>
          </a:prstGeom>
          <a:noFill/>
        </p:spPr>
        <p:txBody>
          <a:bodyPr wrap="none" lIns="0" tIns="0" rIns="0" bIns="0" rtlCol="0">
            <a:spAutoFit/>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いくつかの</a:t>
            </a:r>
            <a:r>
              <a:rPr lang="ja-JP" altLang="en-US" sz="1600" dirty="0">
                <a:solidFill>
                  <a:schemeClr val="tx1"/>
                </a:solidFill>
                <a:latin typeface="BIZ UDPゴシック" panose="020B0400000000000000" pitchFamily="50" charset="-128"/>
                <a:ea typeface="BIZ UDPゴシック" panose="020B0400000000000000" pitchFamily="50" charset="-128"/>
              </a:rPr>
              <a:t>ゴシック体の</a:t>
            </a:r>
            <a:r>
              <a:rPr kumimoji="1" lang="en-US" altLang="ja-JP" sz="1600" dirty="0">
                <a:solidFill>
                  <a:schemeClr val="tx1"/>
                </a:solidFill>
                <a:latin typeface="BIZ UDPゴシック" panose="020B0400000000000000" pitchFamily="50" charset="-128"/>
                <a:ea typeface="BIZ UDPゴシック" panose="020B0400000000000000" pitchFamily="50" charset="-128"/>
              </a:rPr>
              <a:t>UD</a:t>
            </a:r>
            <a:r>
              <a:rPr kumimoji="1" lang="ja-JP" altLang="en-US" sz="1600" dirty="0">
                <a:solidFill>
                  <a:schemeClr val="tx1"/>
                </a:solidFill>
                <a:latin typeface="BIZ UDPゴシック" panose="020B0400000000000000" pitchFamily="50" charset="-128"/>
                <a:ea typeface="BIZ UDPゴシック" panose="020B0400000000000000" pitchFamily="50" charset="-128"/>
              </a:rPr>
              <a:t>フォントをピックアップし、特徴を比較しました。</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2" name="表 12">
            <a:extLst>
              <a:ext uri="{FF2B5EF4-FFF2-40B4-BE49-F238E27FC236}">
                <a16:creationId xmlns:a16="http://schemas.microsoft.com/office/drawing/2014/main" id="{5273741F-A422-891C-CF47-906BC9B0F4DF}"/>
              </a:ext>
            </a:extLst>
          </p:cNvPr>
          <p:cNvGraphicFramePr>
            <a:graphicFrameLocks noGrp="1"/>
          </p:cNvGraphicFramePr>
          <p:nvPr>
            <p:extLst>
              <p:ext uri="{D42A27DB-BD31-4B8C-83A1-F6EECF244321}">
                <p14:modId xmlns:p14="http://schemas.microsoft.com/office/powerpoint/2010/main" val="1359922134"/>
              </p:ext>
            </p:extLst>
          </p:nvPr>
        </p:nvGraphicFramePr>
        <p:xfrm>
          <a:off x="596189" y="1177290"/>
          <a:ext cx="7919596" cy="2788920"/>
        </p:xfrm>
        <a:graphic>
          <a:graphicData uri="http://schemas.openxmlformats.org/drawingml/2006/table">
            <a:tbl>
              <a:tblPr firstRow="1" bandRow="1">
                <a:tableStyleId>{5940675A-B579-460E-94D1-54222C63F5DA}</a:tableStyleId>
              </a:tblPr>
              <a:tblGrid>
                <a:gridCol w="1779688">
                  <a:extLst>
                    <a:ext uri="{9D8B030D-6E8A-4147-A177-3AD203B41FA5}">
                      <a16:colId xmlns:a16="http://schemas.microsoft.com/office/drawing/2014/main" val="3218582912"/>
                    </a:ext>
                  </a:extLst>
                </a:gridCol>
                <a:gridCol w="2180110">
                  <a:extLst>
                    <a:ext uri="{9D8B030D-6E8A-4147-A177-3AD203B41FA5}">
                      <a16:colId xmlns:a16="http://schemas.microsoft.com/office/drawing/2014/main" val="2142725105"/>
                    </a:ext>
                  </a:extLst>
                </a:gridCol>
                <a:gridCol w="1979899">
                  <a:extLst>
                    <a:ext uri="{9D8B030D-6E8A-4147-A177-3AD203B41FA5}">
                      <a16:colId xmlns:a16="http://schemas.microsoft.com/office/drawing/2014/main" val="2304804"/>
                    </a:ext>
                  </a:extLst>
                </a:gridCol>
                <a:gridCol w="1979899">
                  <a:extLst>
                    <a:ext uri="{9D8B030D-6E8A-4147-A177-3AD203B41FA5}">
                      <a16:colId xmlns:a16="http://schemas.microsoft.com/office/drawing/2014/main" val="1865715643"/>
                    </a:ext>
                  </a:extLst>
                </a:gridCol>
              </a:tblGrid>
              <a:tr h="37084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BIZ UDP</a:t>
                      </a:r>
                      <a:r>
                        <a:rPr kumimoji="1" lang="ja-JP" altLang="en-US" sz="1400" b="1" dirty="0">
                          <a:latin typeface="BIZ UDPゴシック" panose="020B0400000000000000" pitchFamily="50" charset="-128"/>
                          <a:ea typeface="BIZ UDPゴシック" panose="020B0400000000000000" pitchFamily="50" charset="-128"/>
                        </a:rPr>
                        <a:t>ゴシック</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en-US" altLang="ja-JP" sz="1400" b="1" dirty="0">
                          <a:latin typeface="BIZ UDPゴシック" panose="020B0400000000000000" pitchFamily="50" charset="-128"/>
                          <a:ea typeface="BIZ UDPゴシック" panose="020B0400000000000000" pitchFamily="50" charset="-128"/>
                        </a:rPr>
                        <a:t>BIZ UD</a:t>
                      </a:r>
                      <a:r>
                        <a:rPr kumimoji="1" lang="ja-JP" altLang="en-US" sz="1400" b="1" dirty="0">
                          <a:latin typeface="BIZ UDPゴシック" panose="020B0400000000000000" pitchFamily="50" charset="-128"/>
                          <a:ea typeface="BIZ UDPゴシック" panose="020B0400000000000000" pitchFamily="50" charset="-128"/>
                        </a:rPr>
                        <a:t>ゴシック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イワタ</a:t>
                      </a:r>
                      <a:r>
                        <a:rPr kumimoji="1" lang="en-US" altLang="ja-JP" sz="1400" b="1" dirty="0">
                          <a:latin typeface="BIZ UDPゴシック" panose="020B0400000000000000" pitchFamily="50" charset="-128"/>
                          <a:ea typeface="BIZ UDPゴシック" panose="020B0400000000000000" pitchFamily="50" charset="-128"/>
                        </a:rPr>
                        <a:t>UD</a:t>
                      </a:r>
                      <a:r>
                        <a:rPr kumimoji="1" lang="ja-JP" altLang="en-US" sz="1400" b="1" dirty="0">
                          <a:latin typeface="BIZ UDPゴシック" panose="020B0400000000000000" pitchFamily="50" charset="-128"/>
                          <a:ea typeface="BIZ UDPゴシック" panose="020B0400000000000000" pitchFamily="50" charset="-128"/>
                        </a:rPr>
                        <a:t>ゴシック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NUD</a:t>
                      </a:r>
                      <a:r>
                        <a:rPr kumimoji="1" lang="ja-JP" altLang="en-US" sz="1400" b="1" dirty="0">
                          <a:latin typeface="BIZ UDPゴシック" panose="020B0400000000000000" pitchFamily="50" charset="-128"/>
                          <a:ea typeface="BIZ UDPゴシック" panose="020B0400000000000000" pitchFamily="50" charset="-128"/>
                        </a:rPr>
                        <a:t>モトヤマルベリ</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7650241"/>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制作元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（株）モリサワ</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日本国内のフォント市場で</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トップシェア</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（株）イワタ</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en-US" altLang="ja-JP" sz="1200" dirty="0">
                          <a:latin typeface="BIZ UDPゴシック" panose="020B0400000000000000" pitchFamily="50" charset="-128"/>
                          <a:ea typeface="BIZ UDPゴシック" panose="020B0400000000000000" pitchFamily="50" charset="-128"/>
                        </a:rPr>
                        <a:t>UD</a:t>
                      </a:r>
                      <a:r>
                        <a:rPr kumimoji="1" lang="ja-JP" altLang="en-US" sz="1200" dirty="0">
                          <a:latin typeface="BIZ UDPゴシック" panose="020B0400000000000000" pitchFamily="50" charset="-128"/>
                          <a:ea typeface="BIZ UDPゴシック" panose="020B0400000000000000" pitchFamily="50" charset="-128"/>
                        </a:rPr>
                        <a:t>フォントの先駆者</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（株）モトヤ</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ゲームソフト、新聞等に</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フォント導入実績あり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9989982"/>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無償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79427"/>
                  </a:ext>
                </a:extLst>
              </a:tr>
              <a:tr h="370840">
                <a:tc>
                  <a:txBody>
                    <a:bodyPr/>
                    <a:lstStyle/>
                    <a:p>
                      <a:r>
                        <a:rPr kumimoji="1" lang="ja-JP" altLang="en-US" sz="1400">
                          <a:latin typeface="BIZ UDPゴシック" panose="020B0400000000000000" pitchFamily="50" charset="-128"/>
                          <a:ea typeface="BIZ UDPゴシック" panose="020B0400000000000000" pitchFamily="50" charset="-128"/>
                        </a:rPr>
                        <a:t>商用利用可能</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815330"/>
                  </a:ext>
                </a:extLst>
              </a:tr>
              <a:tr h="370840">
                <a:tc>
                  <a:txBody>
                    <a:bodyPr/>
                    <a:lstStyle/>
                    <a:p>
                      <a:r>
                        <a:rPr kumimoji="1" lang="en-US" altLang="ja-JP" sz="1400" dirty="0">
                          <a:latin typeface="BIZ UDPゴシック" panose="020B0400000000000000" pitchFamily="50" charset="-128"/>
                          <a:ea typeface="BIZ UDPゴシック" panose="020B0400000000000000" pitchFamily="50" charset="-128"/>
                        </a:rPr>
                        <a:t>Windows</a:t>
                      </a:r>
                      <a:r>
                        <a:rPr kumimoji="1" lang="ja-JP" altLang="en-US" sz="1400" dirty="0">
                          <a:latin typeface="BIZ UDPゴシック" panose="020B0400000000000000" pitchFamily="50" charset="-128"/>
                          <a:ea typeface="BIZ UDPゴシック" panose="020B0400000000000000" pitchFamily="50" charset="-128"/>
                        </a:rPr>
                        <a:t>標準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2976801"/>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フォントの種類数</a:t>
                      </a:r>
                      <a:r>
                        <a:rPr kumimoji="1" lang="en-US" altLang="ja-JP" sz="1400" baseline="300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2</a:t>
                      </a:r>
                      <a:r>
                        <a:rPr kumimoji="1" lang="ja-JP" altLang="en-US" sz="1400" dirty="0">
                          <a:latin typeface="BIZ UDPゴシック" panose="020B0400000000000000" pitchFamily="50" charset="-128"/>
                          <a:ea typeface="BIZ UDPゴシック" panose="020B0400000000000000" pitchFamily="50" charset="-128"/>
                        </a:rPr>
                        <a:t>種類</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（レギュラー</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ボールド）</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pt-BR"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種類</a:t>
                      </a:r>
                      <a:endParaRPr kumimoji="1" lang="pt-BR" altLang="ja-JP" sz="1400"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a:t>
                      </a:r>
                      <a:r>
                        <a:rPr kumimoji="1" lang="pt-BR" altLang="ja-JP" sz="1200" dirty="0">
                          <a:latin typeface="BIZ UDPゴシック" panose="020B0400000000000000" pitchFamily="50" charset="-128"/>
                          <a:ea typeface="BIZ UDPゴシック" panose="020B0400000000000000" pitchFamily="50" charset="-128"/>
                        </a:rPr>
                        <a:t>L/R/RA/M/B/E/H</a:t>
                      </a:r>
                      <a:r>
                        <a:rPr kumimoji="1" lang="ja-JP" altLang="en-US" sz="12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5</a:t>
                      </a:r>
                      <a:r>
                        <a:rPr kumimoji="1" lang="ja-JP" altLang="en-US" sz="1400" dirty="0">
                          <a:latin typeface="BIZ UDPゴシック" panose="020B0400000000000000" pitchFamily="50" charset="-128"/>
                          <a:ea typeface="BIZ UDPゴシック" panose="020B0400000000000000" pitchFamily="50" charset="-128"/>
                        </a:rPr>
                        <a:t>種類</a:t>
                      </a:r>
                      <a:endParaRPr kumimoji="1" lang="pt-BR" altLang="ja-JP" sz="1400"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2B</a:t>
                      </a:r>
                      <a:r>
                        <a:rPr kumimoji="1" lang="pt-BR" altLang="ja-JP" sz="1200" dirty="0">
                          <a:latin typeface="BIZ UDPゴシック" panose="020B0400000000000000" pitchFamily="50" charset="-128"/>
                          <a:ea typeface="BIZ UDPゴシック" panose="020B0400000000000000" pitchFamily="50" charset="-128"/>
                        </a:rPr>
                        <a:t>/3/4/5/6</a:t>
                      </a:r>
                      <a:r>
                        <a:rPr kumimoji="1" lang="ja-JP" altLang="en-US" sz="12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860220"/>
                  </a:ext>
                </a:extLst>
              </a:tr>
            </a:tbl>
          </a:graphicData>
        </a:graphic>
      </p:graphicFrame>
      <p:sp>
        <p:nvSpPr>
          <p:cNvPr id="13" name="テキスト ボックス 12">
            <a:extLst>
              <a:ext uri="{FF2B5EF4-FFF2-40B4-BE49-F238E27FC236}">
                <a16:creationId xmlns:a16="http://schemas.microsoft.com/office/drawing/2014/main" id="{30E73332-3628-719E-FEA6-81FECC215A2C}"/>
              </a:ext>
            </a:extLst>
          </p:cNvPr>
          <p:cNvSpPr txBox="1"/>
          <p:nvPr/>
        </p:nvSpPr>
        <p:spPr>
          <a:xfrm>
            <a:off x="596189" y="4255706"/>
            <a:ext cx="1178208" cy="609398"/>
          </a:xfrm>
          <a:prstGeom prst="rect">
            <a:avLst/>
          </a:prstGeom>
          <a:noFill/>
        </p:spPr>
        <p:txBody>
          <a:bodyPr wrap="none" lIns="0" tIns="0" rIns="0" bIns="0" rtlCol="0">
            <a:spAutoFit/>
          </a:bodyP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凡例）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○：当てはまる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△：一部当てはまる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：当てはまらない</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646A6F0B-050B-12F4-81FA-67D1BB81B6FB}"/>
              </a:ext>
            </a:extLst>
          </p:cNvPr>
          <p:cNvSpPr txBox="1"/>
          <p:nvPr/>
        </p:nvSpPr>
        <p:spPr>
          <a:xfrm>
            <a:off x="2844062" y="4255706"/>
            <a:ext cx="5687454" cy="609398"/>
          </a:xfrm>
          <a:prstGeom prst="rect">
            <a:avLst/>
          </a:prstGeom>
          <a:noFill/>
        </p:spPr>
        <p:txBody>
          <a:bodyPr wrap="none" lIns="0" tIns="0" rIns="0" bIns="0" rtlCol="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注</a:t>
            </a: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フォントの種類（太さ）については、各社が命名しているため、表記が揃っていません。</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　 　　今回は細い方から順番に並べています。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帳票で使用する場合、そこまで豊富な種類は不要と考えていま</a:t>
            </a:r>
            <a:r>
              <a:rPr lang="ja-JP" altLang="en-US" sz="1100" dirty="0">
                <a:solidFill>
                  <a:schemeClr val="tx1"/>
                </a:solidFill>
                <a:latin typeface="BIZ UDPゴシック" panose="020B0400000000000000" pitchFamily="50" charset="-128"/>
                <a:ea typeface="BIZ UDPゴシック" panose="020B0400000000000000" pitchFamily="50" charset="-128"/>
              </a:rPr>
              <a:t>すが、強弱という意味で、</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種類以上は必要と考えています。</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7154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889C6-D22B-EFFC-D07D-1677D6247D7F}"/>
              </a:ext>
            </a:extLst>
          </p:cNvPr>
          <p:cNvSpPr>
            <a:spLocks noGrp="1"/>
          </p:cNvSpPr>
          <p:nvPr>
            <p:ph type="title"/>
          </p:nvPr>
        </p:nvSpPr>
        <p:spPr bwMode="gray"/>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2B95309-04E5-FA24-1722-C63C251ACC82}"/>
              </a:ext>
            </a:extLst>
          </p:cNvPr>
          <p:cNvSpPr txBox="1"/>
          <p:nvPr/>
        </p:nvSpPr>
        <p:spPr bwMode="gray">
          <a:xfrm>
            <a:off x="596189" y="873147"/>
            <a:ext cx="8082341" cy="609398"/>
          </a:xfrm>
          <a:prstGeom prst="rect">
            <a:avLst/>
          </a:prstGeom>
          <a:noFill/>
        </p:spPr>
        <p:txBody>
          <a:bodyPr wrap="none" lIns="0" tIns="0" rIns="0" bIns="0" rtlCol="0">
            <a:spAutoFit/>
          </a:bodyPr>
          <a:lstStyle/>
          <a:p>
            <a:r>
              <a:rPr kumimoji="1" lang="en-US" altLang="ja-JP" sz="1600" dirty="0">
                <a:solidFill>
                  <a:schemeClr val="tx1"/>
                </a:solidFill>
                <a:latin typeface="BIZ UDPゴシック" panose="020B0400000000000000" pitchFamily="50" charset="-128"/>
                <a:ea typeface="BIZ UDPゴシック" panose="020B0400000000000000" pitchFamily="50" charset="-128"/>
              </a:rPr>
              <a:t>UD</a:t>
            </a:r>
            <a:r>
              <a:rPr kumimoji="1" lang="ja-JP" altLang="en-US" sz="1600" dirty="0">
                <a:solidFill>
                  <a:schemeClr val="tx1"/>
                </a:solidFill>
                <a:latin typeface="BIZ UDPゴシック" panose="020B0400000000000000" pitchFamily="50" charset="-128"/>
                <a:ea typeface="BIZ UDPゴシック" panose="020B0400000000000000" pitchFamily="50" charset="-128"/>
              </a:rPr>
              <a:t>フォントの中で、</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無償</a:t>
            </a:r>
            <a:r>
              <a:rPr lang="ja-JP" altLang="en-US" sz="1600" b="1"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商用利用可能・</a:t>
            </a:r>
            <a:r>
              <a:rPr kumimoji="1" lang="en-US" altLang="ja-JP" sz="1600" b="1" u="sng" dirty="0">
                <a:solidFill>
                  <a:srgbClr val="FF0000"/>
                </a:solidFill>
                <a:latin typeface="BIZ UDPゴシック" panose="020B0400000000000000" pitchFamily="50" charset="-128"/>
                <a:ea typeface="BIZ UDPゴシック" panose="020B0400000000000000" pitchFamily="50" charset="-128"/>
              </a:rPr>
              <a:t>Windows</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標準フォント</a:t>
            </a:r>
            <a:r>
              <a:rPr kumimoji="1" lang="ja-JP" altLang="en-US" sz="1600" dirty="0">
                <a:solidFill>
                  <a:schemeClr val="tx1"/>
                </a:solidFill>
                <a:latin typeface="BIZ UDPゴシック" panose="020B0400000000000000" pitchFamily="50" charset="-128"/>
                <a:ea typeface="BIZ UDPゴシック" panose="020B0400000000000000" pitchFamily="50" charset="-128"/>
              </a:rPr>
              <a:t>という点から</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以下のフォントを主に使ってデザイン</a:t>
            </a:r>
            <a:r>
              <a:rPr lang="ja-JP" altLang="en-US" sz="1600" dirty="0">
                <a:solidFill>
                  <a:schemeClr val="tx1"/>
                </a:solidFill>
                <a:latin typeface="BIZ UDPゴシック" panose="020B0400000000000000" pitchFamily="50" charset="-128"/>
                <a:ea typeface="BIZ UDPゴシック" panose="020B0400000000000000" pitchFamily="50" charset="-128"/>
              </a:rPr>
              <a:t>を検討することを想定しています。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JIS X 0221</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2020</a:t>
            </a:r>
            <a:r>
              <a:rPr lang="ja-JP" altLang="en-US" sz="1200" dirty="0">
                <a:solidFill>
                  <a:schemeClr val="tx1"/>
                </a:solidFill>
                <a:latin typeface="BIZ UDPゴシック" panose="020B0400000000000000" pitchFamily="50" charset="-128"/>
                <a:ea typeface="BIZ UDPゴシック" panose="020B0400000000000000" pitchFamily="50" charset="-128"/>
              </a:rPr>
              <a:t>の範囲の文字を表現しなければならない項目（氏名、住所等）については、</a:t>
            </a:r>
            <a:r>
              <a:rPr lang="en-US" altLang="ja-JP" sz="1200" dirty="0" err="1">
                <a:solidFill>
                  <a:schemeClr val="tx1"/>
                </a:solidFill>
                <a:latin typeface="BIZ UDPゴシック" panose="020B0400000000000000" pitchFamily="50" charset="-128"/>
                <a:ea typeface="BIZ UDPゴシック" panose="020B0400000000000000" pitchFamily="50" charset="-128"/>
              </a:rPr>
              <a:t>IPAmj</a:t>
            </a:r>
            <a:r>
              <a:rPr lang="ja-JP" altLang="en-US" sz="1200" dirty="0">
                <a:solidFill>
                  <a:schemeClr val="tx1"/>
                </a:solidFill>
                <a:latin typeface="BIZ UDPゴシック" panose="020B0400000000000000" pitchFamily="50" charset="-128"/>
                <a:ea typeface="BIZ UDPゴシック" panose="020B0400000000000000" pitchFamily="50" charset="-128"/>
              </a:rPr>
              <a:t>明朝を併用予定）</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921B1DF-6F76-4337-3B78-BF9193EBD5CA}"/>
              </a:ext>
            </a:extLst>
          </p:cNvPr>
          <p:cNvSpPr txBox="1"/>
          <p:nvPr/>
        </p:nvSpPr>
        <p:spPr bwMode="gray">
          <a:xfrm>
            <a:off x="5780595" y="1580208"/>
            <a:ext cx="2698175" cy="480131"/>
          </a:xfrm>
          <a:prstGeom prst="rect">
            <a:avLst/>
          </a:prstGeom>
          <a:noFill/>
        </p:spPr>
        <p:txBody>
          <a:bodyPr wrap="none" rtlCol="0">
            <a:spAutoFit/>
          </a:bodyPr>
          <a:lstStyle/>
          <a:p>
            <a:r>
              <a:rPr kumimoji="1" lang="en-US" altLang="ja-JP" sz="2800" dirty="0">
                <a:solidFill>
                  <a:schemeClr val="tx1"/>
                </a:solidFill>
                <a:latin typeface="BIZ UDゴシック" panose="020B0400000000000000" pitchFamily="49" charset="-128"/>
                <a:ea typeface="BIZ UDゴシック" panose="020B0400000000000000" pitchFamily="49" charset="-128"/>
              </a:rPr>
              <a:t>BIZ UD</a:t>
            </a:r>
            <a:r>
              <a:rPr lang="ja-JP" altLang="en-US" sz="2800" dirty="0">
                <a:solidFill>
                  <a:schemeClr val="tx1"/>
                </a:solidFill>
                <a:latin typeface="BIZ UDゴシック" panose="020B0400000000000000" pitchFamily="49" charset="-128"/>
                <a:ea typeface="BIZ UDゴシック" panose="020B0400000000000000" pitchFamily="49" charset="-128"/>
              </a:rPr>
              <a:t>ゴシック</a:t>
            </a:r>
            <a:endParaRPr kumimoji="1" lang="en-US" altLang="ja-JP" sz="2800" dirty="0">
              <a:solidFill>
                <a:schemeClr val="tx1"/>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EC2DEA1E-DC82-78DF-B633-1E4059E64D90}"/>
              </a:ext>
            </a:extLst>
          </p:cNvPr>
          <p:cNvSpPr txBox="1"/>
          <p:nvPr/>
        </p:nvSpPr>
        <p:spPr bwMode="gray">
          <a:xfrm>
            <a:off x="2142887" y="1580208"/>
            <a:ext cx="3150221" cy="480131"/>
          </a:xfrm>
          <a:prstGeom prst="rect">
            <a:avLst/>
          </a:prstGeom>
          <a:noFill/>
        </p:spPr>
        <p:txBody>
          <a:bodyPr wrap="none" rtlCol="0">
            <a:spAutoFit/>
          </a:bodyPr>
          <a:lstStyle/>
          <a:p>
            <a:r>
              <a:rPr kumimoji="1" lang="en-US" altLang="ja-JP" sz="2800" dirty="0">
                <a:solidFill>
                  <a:schemeClr val="tx1"/>
                </a:solidFill>
                <a:latin typeface="BIZ UDPゴシック" panose="020B0400000000000000" pitchFamily="50" charset="-128"/>
                <a:ea typeface="BIZ UDPゴシック" panose="020B0400000000000000" pitchFamily="50" charset="-128"/>
              </a:rPr>
              <a:t>BIZ UDP</a:t>
            </a:r>
            <a:r>
              <a:rPr lang="ja-JP" altLang="en-US" sz="2800" dirty="0">
                <a:solidFill>
                  <a:schemeClr val="tx1"/>
                </a:solidFill>
                <a:latin typeface="BIZ UDPゴシック" panose="020B0400000000000000" pitchFamily="50" charset="-128"/>
                <a:ea typeface="BIZ UDPゴシック" panose="020B0400000000000000" pitchFamily="50" charset="-128"/>
              </a:rPr>
              <a:t>ゴシック</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C466A9DA-C305-D755-CE59-F8DD8DB46CC6}"/>
              </a:ext>
            </a:extLst>
          </p:cNvPr>
          <p:cNvCxnSpPr>
            <a:cxnSpLocks/>
          </p:cNvCxnSpPr>
          <p:nvPr/>
        </p:nvCxnSpPr>
        <p:spPr bwMode="gray">
          <a:xfrm flipH="1">
            <a:off x="596189" y="2133491"/>
            <a:ext cx="7951622" cy="0"/>
          </a:xfrm>
          <a:prstGeom prst="line">
            <a:avLst/>
          </a:prstGeom>
          <a:noFill/>
          <a:ln w="19050" cap="flat" cmpd="sng" algn="ctr">
            <a:solidFill>
              <a:schemeClr val="bg1">
                <a:lumMod val="85000"/>
              </a:schemeClr>
            </a:solidFill>
            <a:prstDash val="solid"/>
            <a:round/>
            <a:headEnd type="none" w="med" len="med"/>
            <a:tailEnd type="none" w="med" len="med"/>
          </a:ln>
          <a:effectLst/>
        </p:spPr>
      </p:cxnSp>
      <p:cxnSp>
        <p:nvCxnSpPr>
          <p:cNvPr id="9" name="直線コネクタ 8">
            <a:extLst>
              <a:ext uri="{FF2B5EF4-FFF2-40B4-BE49-F238E27FC236}">
                <a16:creationId xmlns:a16="http://schemas.microsoft.com/office/drawing/2014/main" id="{5B1DF5ED-7170-790D-053A-8EFEF25B90B7}"/>
              </a:ext>
            </a:extLst>
          </p:cNvPr>
          <p:cNvCxnSpPr>
            <a:cxnSpLocks/>
          </p:cNvCxnSpPr>
          <p:nvPr/>
        </p:nvCxnSpPr>
        <p:spPr bwMode="gray">
          <a:xfrm flipH="1">
            <a:off x="596189" y="2996977"/>
            <a:ext cx="7951622" cy="0"/>
          </a:xfrm>
          <a:prstGeom prst="line">
            <a:avLst/>
          </a:prstGeom>
          <a:noFill/>
          <a:ln w="19050" cap="flat" cmpd="sng" algn="ctr">
            <a:solidFill>
              <a:schemeClr val="bg1">
                <a:lumMod val="85000"/>
              </a:schemeClr>
            </a:solidFill>
            <a:prstDash val="solid"/>
            <a:round/>
            <a:headEnd type="none" w="med" len="med"/>
            <a:tailEnd type="none" w="med" len="med"/>
          </a:ln>
          <a:effectLst/>
        </p:spPr>
      </p:cxnSp>
      <p:cxnSp>
        <p:nvCxnSpPr>
          <p:cNvPr id="10" name="直線コネクタ 9">
            <a:extLst>
              <a:ext uri="{FF2B5EF4-FFF2-40B4-BE49-F238E27FC236}">
                <a16:creationId xmlns:a16="http://schemas.microsoft.com/office/drawing/2014/main" id="{E3EF5F75-4B2C-54B7-C578-9A243D737D9A}"/>
              </a:ext>
            </a:extLst>
          </p:cNvPr>
          <p:cNvCxnSpPr>
            <a:cxnSpLocks/>
          </p:cNvCxnSpPr>
          <p:nvPr/>
        </p:nvCxnSpPr>
        <p:spPr bwMode="gray">
          <a:xfrm flipH="1">
            <a:off x="596189" y="4024166"/>
            <a:ext cx="7951622" cy="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14" name="テキスト ボックス 13">
            <a:extLst>
              <a:ext uri="{FF2B5EF4-FFF2-40B4-BE49-F238E27FC236}">
                <a16:creationId xmlns:a16="http://schemas.microsoft.com/office/drawing/2014/main" id="{C7F8006F-3B76-7F86-3755-9DB64C474FBF}"/>
              </a:ext>
            </a:extLst>
          </p:cNvPr>
          <p:cNvSpPr txBox="1"/>
          <p:nvPr/>
        </p:nvSpPr>
        <p:spPr bwMode="gray">
          <a:xfrm>
            <a:off x="599846" y="2467226"/>
            <a:ext cx="538609" cy="196016"/>
          </a:xfrm>
          <a:prstGeom prst="rect">
            <a:avLst/>
          </a:prstGeom>
          <a:noFill/>
        </p:spPr>
        <p:txBody>
          <a:bodyPr wrap="none" lIns="0" tIns="0" rIns="0" bIns="0"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制作元</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grpSp>
        <p:nvGrpSpPr>
          <p:cNvPr id="17" name="グループ化 16">
            <a:extLst>
              <a:ext uri="{FF2B5EF4-FFF2-40B4-BE49-F238E27FC236}">
                <a16:creationId xmlns:a16="http://schemas.microsoft.com/office/drawing/2014/main" id="{827F37D7-7AE9-FB86-6560-82CF086E579D}"/>
              </a:ext>
            </a:extLst>
          </p:cNvPr>
          <p:cNvGrpSpPr/>
          <p:nvPr/>
        </p:nvGrpSpPr>
        <p:grpSpPr bwMode="gray">
          <a:xfrm>
            <a:off x="2942048" y="2357657"/>
            <a:ext cx="4230325" cy="466008"/>
            <a:chOff x="2942048" y="2442307"/>
            <a:chExt cx="4230325" cy="466008"/>
          </a:xfrm>
        </p:grpSpPr>
        <p:sp>
          <p:nvSpPr>
            <p:cNvPr id="15" name="テキスト ボックス 14">
              <a:extLst>
                <a:ext uri="{FF2B5EF4-FFF2-40B4-BE49-F238E27FC236}">
                  <a16:creationId xmlns:a16="http://schemas.microsoft.com/office/drawing/2014/main" id="{CB62E2F3-ADE7-9149-307E-961AA59542FA}"/>
                </a:ext>
              </a:extLst>
            </p:cNvPr>
            <p:cNvSpPr txBox="1"/>
            <p:nvPr/>
          </p:nvSpPr>
          <p:spPr bwMode="gray">
            <a:xfrm>
              <a:off x="4465701" y="2442307"/>
              <a:ext cx="1183016" cy="224036"/>
            </a:xfrm>
            <a:prstGeom prst="rect">
              <a:avLst/>
            </a:prstGeom>
            <a:noFill/>
          </p:spPr>
          <p:txBody>
            <a:bodyPr wrap="none" lIns="0" tIns="0" rIns="0" bIns="0" rtlCol="0">
              <a:spAutoFit/>
            </a:bodyPr>
            <a:lstStyle/>
            <a:p>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株</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モリサワ</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755815F-761C-04E9-8489-363451F4A014}"/>
                </a:ext>
              </a:extLst>
            </p:cNvPr>
            <p:cNvSpPr txBox="1"/>
            <p:nvPr/>
          </p:nvSpPr>
          <p:spPr bwMode="gray">
            <a:xfrm>
              <a:off x="2942048" y="2740320"/>
              <a:ext cx="4230325" cy="167995"/>
            </a:xfrm>
            <a:prstGeom prst="rect">
              <a:avLst/>
            </a:prstGeom>
            <a:noFill/>
          </p:spPr>
          <p:txBody>
            <a:bodyPr wrap="none" lIns="0" tIns="0" rIns="0" bIns="0" rtlCol="0">
              <a:spAutoFit/>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UD</a:t>
              </a:r>
              <a:r>
                <a:rPr lang="ja-JP" altLang="en-US" sz="1200" dirty="0">
                  <a:solidFill>
                    <a:schemeClr val="tx1"/>
                  </a:solidFill>
                  <a:latin typeface="BIZ UDPゴシック" panose="020B0400000000000000" pitchFamily="50" charset="-128"/>
                  <a:ea typeface="BIZ UDPゴシック" panose="020B0400000000000000" pitchFamily="50" charset="-128"/>
                </a:rPr>
                <a:t>書体にも積極的に対応しており、</a:t>
              </a:r>
              <a:r>
                <a:rPr lang="ja-JP" altLang="en-US" sz="1200" dirty="0">
                  <a:solidFill>
                    <a:schemeClr val="tx1"/>
                  </a:solidFill>
                  <a:latin typeface="BIZ UDPゴシック" panose="020B0400000000000000" pitchFamily="50" charset="-128"/>
                  <a:ea typeface="BIZ UDPゴシック" panose="020B0400000000000000" pitchFamily="50" charset="-128"/>
                  <a:hlinkClick r:id="rId2"/>
                </a:rPr>
                <a:t>エビデンス</a:t>
              </a:r>
              <a:r>
                <a:rPr lang="ja-JP" altLang="en-US" sz="1200" dirty="0">
                  <a:solidFill>
                    <a:schemeClr val="tx1"/>
                  </a:solidFill>
                  <a:latin typeface="BIZ UDPゴシック" panose="020B0400000000000000" pitchFamily="50" charset="-128"/>
                  <a:ea typeface="BIZ UDPゴシック" panose="020B0400000000000000" pitchFamily="50" charset="-128"/>
                </a:rPr>
                <a:t>の取得も実施</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B9F2122F-1A29-FCB5-D4E5-8100AD1FB069}"/>
              </a:ext>
            </a:extLst>
          </p:cNvPr>
          <p:cNvGrpSpPr/>
          <p:nvPr/>
        </p:nvGrpSpPr>
        <p:grpSpPr bwMode="gray">
          <a:xfrm>
            <a:off x="599846" y="3226941"/>
            <a:ext cx="7379764" cy="562063"/>
            <a:chOff x="599846" y="3261676"/>
            <a:chExt cx="7379764" cy="562063"/>
          </a:xfrm>
        </p:grpSpPr>
        <p:sp>
          <p:nvSpPr>
            <p:cNvPr id="18" name="テキスト ボックス 17">
              <a:extLst>
                <a:ext uri="{FF2B5EF4-FFF2-40B4-BE49-F238E27FC236}">
                  <a16:creationId xmlns:a16="http://schemas.microsoft.com/office/drawing/2014/main" id="{224A3362-6763-73EF-AACD-2240796D100A}"/>
                </a:ext>
              </a:extLst>
            </p:cNvPr>
            <p:cNvSpPr txBox="1"/>
            <p:nvPr/>
          </p:nvSpPr>
          <p:spPr bwMode="gray">
            <a:xfrm>
              <a:off x="599846" y="3444699"/>
              <a:ext cx="1162178" cy="193899"/>
            </a:xfrm>
            <a:prstGeom prst="rect">
              <a:avLst/>
            </a:prstGeom>
            <a:noFill/>
          </p:spPr>
          <p:txBody>
            <a:bodyPr wrap="none" lIns="0" tIns="0" rIns="0" bIns="0"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フォントの種類</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DDCF301F-F2A5-B745-278E-50F0BE70921C}"/>
                </a:ext>
              </a:extLst>
            </p:cNvPr>
            <p:cNvGrpSpPr/>
            <p:nvPr/>
          </p:nvGrpSpPr>
          <p:grpSpPr bwMode="gray">
            <a:xfrm>
              <a:off x="2439632" y="3261676"/>
              <a:ext cx="5539978" cy="562063"/>
              <a:chOff x="2439632" y="3451348"/>
              <a:chExt cx="5539978" cy="562063"/>
            </a:xfrm>
          </p:grpSpPr>
          <p:sp>
            <p:nvSpPr>
              <p:cNvPr id="19" name="テキスト ボックス 18">
                <a:extLst>
                  <a:ext uri="{FF2B5EF4-FFF2-40B4-BE49-F238E27FC236}">
                    <a16:creationId xmlns:a16="http://schemas.microsoft.com/office/drawing/2014/main" id="{3A0E9A48-4433-E8E1-5DB7-F837082DF02A}"/>
                  </a:ext>
                </a:extLst>
              </p:cNvPr>
              <p:cNvSpPr txBox="1"/>
              <p:nvPr/>
            </p:nvSpPr>
            <p:spPr bwMode="gray">
              <a:xfrm>
                <a:off x="4031287" y="3451348"/>
                <a:ext cx="1835439" cy="221599"/>
              </a:xfrm>
              <a:prstGeom prst="rect">
                <a:avLst/>
              </a:prstGeom>
              <a:noFill/>
            </p:spPr>
            <p:txBody>
              <a:bodyPr wrap="none" lIns="0" tIns="0" rIns="0" bIns="0" rtlCol="0">
                <a:spAutoFit/>
              </a:bodyP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rPr>
                  <a:t>レギュラー・ボールド</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611645B4-90E4-DAD9-5D8C-4C62160DD5F1}"/>
                  </a:ext>
                </a:extLst>
              </p:cNvPr>
              <p:cNvSpPr txBox="1"/>
              <p:nvPr/>
            </p:nvSpPr>
            <p:spPr bwMode="gray">
              <a:xfrm>
                <a:off x="2439632" y="3679217"/>
                <a:ext cx="5539978" cy="334194"/>
              </a:xfrm>
              <a:prstGeom prst="rect">
                <a:avLst/>
              </a:prstGeom>
              <a:noFill/>
            </p:spPr>
            <p:txBody>
              <a:bodyPr wrap="none" lIns="0" tIns="0" rIns="0" bIns="0" rtlCol="0">
                <a:spAutoFit/>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UD</a:t>
                </a:r>
                <a:r>
                  <a:rPr lang="ja-JP" altLang="en-US" sz="1200" dirty="0">
                    <a:solidFill>
                      <a:schemeClr val="tx1"/>
                    </a:solidFill>
                    <a:latin typeface="BIZ UDPゴシック" panose="020B0400000000000000" pitchFamily="50" charset="-128"/>
                    <a:ea typeface="BIZ UDPゴシック" panose="020B0400000000000000" pitchFamily="50" charset="-128"/>
                  </a:rPr>
                  <a:t>フォントのビギナー向けの書体のため、種類は少な目</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ただし、細かい太さの違いは今回そこまで必要がないと思われるため十分と判断</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grpSp>
      <p:sp>
        <p:nvSpPr>
          <p:cNvPr id="23" name="テキスト ボックス 22">
            <a:extLst>
              <a:ext uri="{FF2B5EF4-FFF2-40B4-BE49-F238E27FC236}">
                <a16:creationId xmlns:a16="http://schemas.microsoft.com/office/drawing/2014/main" id="{B24F3245-A770-D678-776A-5E9313B9F444}"/>
              </a:ext>
            </a:extLst>
          </p:cNvPr>
          <p:cNvSpPr txBox="1"/>
          <p:nvPr/>
        </p:nvSpPr>
        <p:spPr bwMode="gray">
          <a:xfrm>
            <a:off x="599846" y="4408320"/>
            <a:ext cx="538609" cy="193899"/>
          </a:xfrm>
          <a:prstGeom prst="rect">
            <a:avLst/>
          </a:prstGeom>
          <a:noFill/>
        </p:spPr>
        <p:txBody>
          <a:bodyPr wrap="none" lIns="0" tIns="0" rIns="0" bIns="0" rtlCol="0">
            <a:spAutoFit/>
          </a:bodyPr>
          <a:lstStyle/>
          <a:p>
            <a:r>
              <a:rPr kumimoji="1" lang="ja-JP" altLang="en-US" sz="1400" b="1" dirty="0">
                <a:solidFill>
                  <a:srgbClr val="FF0066"/>
                </a:solidFill>
                <a:latin typeface="BIZ UDPゴシック" panose="020B0400000000000000" pitchFamily="50" charset="-128"/>
                <a:ea typeface="BIZ UDPゴシック" panose="020B0400000000000000" pitchFamily="50" charset="-128"/>
              </a:rPr>
              <a:t>使用例</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A09223CC-EFCD-40F2-F71A-A38AD1C40026}"/>
              </a:ext>
            </a:extLst>
          </p:cNvPr>
          <p:cNvSpPr txBox="1"/>
          <p:nvPr/>
        </p:nvSpPr>
        <p:spPr bwMode="gray">
          <a:xfrm>
            <a:off x="2371475" y="4311371"/>
            <a:ext cx="2693045" cy="389915"/>
          </a:xfrm>
          <a:prstGeom prst="rect">
            <a:avLst/>
          </a:prstGeom>
          <a:noFill/>
        </p:spPr>
        <p:txBody>
          <a:bodyPr wrap="none" lIns="0" tIns="0" rIns="0" bIns="0" rtlCol="0">
            <a:spAutoFit/>
          </a:bodyPr>
          <a:lstStyle/>
          <a:p>
            <a:r>
              <a:rPr lang="ja-JP" altLang="en-US" sz="1400" b="1" dirty="0">
                <a:solidFill>
                  <a:srgbClr val="FF0066"/>
                </a:solidFill>
                <a:latin typeface="BIZ UDPゴシック" panose="020B0400000000000000" pitchFamily="50" charset="-128"/>
                <a:ea typeface="BIZ UDPゴシック" panose="020B0400000000000000" pitchFamily="50" charset="-128"/>
              </a:rPr>
              <a:t>英数の幅が広めで見やすいため、</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66"/>
                </a:solidFill>
                <a:latin typeface="BIZ UDPゴシック" panose="020B0400000000000000" pitchFamily="50" charset="-128"/>
                <a:ea typeface="BIZ UDPゴシック" panose="020B0400000000000000" pitchFamily="50" charset="-128"/>
              </a:rPr>
              <a:t>基本フォントとして使用</a:t>
            </a:r>
            <a:endParaRPr kumimoji="1" lang="en-US" altLang="ja-JP" sz="1400" b="1" strike="sngStrike" dirty="0">
              <a:solidFill>
                <a:srgbClr val="FF0066"/>
              </a:solidFill>
              <a:highlight>
                <a:srgbClr val="808080"/>
              </a:highlight>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3B03CE30-767C-FE44-8754-C44ACEF94B61}"/>
              </a:ext>
            </a:extLst>
          </p:cNvPr>
          <p:cNvSpPr txBox="1"/>
          <p:nvPr/>
        </p:nvSpPr>
        <p:spPr bwMode="gray">
          <a:xfrm>
            <a:off x="6052464" y="4214421"/>
            <a:ext cx="2154436" cy="583814"/>
          </a:xfrm>
          <a:prstGeom prst="rect">
            <a:avLst/>
          </a:prstGeom>
          <a:noFill/>
        </p:spPr>
        <p:txBody>
          <a:bodyPr wrap="none" lIns="0" tIns="0" rIns="0" bIns="0" rtlCol="0">
            <a:spAutoFit/>
          </a:bodyPr>
          <a:lstStyle/>
          <a:p>
            <a:r>
              <a:rPr kumimoji="1" lang="ja-JP" altLang="en-US" sz="1400" b="1" dirty="0">
                <a:solidFill>
                  <a:srgbClr val="FF0066"/>
                </a:solidFill>
                <a:latin typeface="BIZ UDPゴシック" panose="020B0400000000000000" pitchFamily="50" charset="-128"/>
                <a:ea typeface="BIZ UDPゴシック" panose="020B0400000000000000" pitchFamily="50" charset="-128"/>
              </a:rPr>
              <a:t>等幅フォントのため、</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66"/>
                </a:solidFill>
                <a:latin typeface="BIZ UDPゴシック" panose="020B0400000000000000" pitchFamily="50" charset="-128"/>
                <a:ea typeface="BIZ UDPゴシック" panose="020B0400000000000000" pitchFamily="50" charset="-128"/>
              </a:rPr>
              <a:t>文字幅をそろえたい場合に</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66"/>
                </a:solidFill>
                <a:latin typeface="BIZ UDPゴシック" panose="020B0400000000000000" pitchFamily="50" charset="-128"/>
                <a:ea typeface="BIZ UDPゴシック" panose="020B0400000000000000" pitchFamily="50" charset="-128"/>
              </a:rPr>
              <a:t>使用を検討</a:t>
            </a:r>
            <a:endParaRPr kumimoji="1" lang="en-US" altLang="ja-JP" sz="1400" b="1" strike="sngStrike" dirty="0">
              <a:solidFill>
                <a:srgbClr val="FF0066"/>
              </a:solidFill>
              <a:highlight>
                <a:srgbClr val="808080"/>
              </a:highligh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2304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その他の前提条件</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15AB6392-58F7-75EA-AEE5-BFFC9DA29CFF}"/>
              </a:ext>
            </a:extLst>
          </p:cNvPr>
          <p:cNvSpPr txBox="1"/>
          <p:nvPr/>
        </p:nvSpPr>
        <p:spPr>
          <a:xfrm>
            <a:off x="502954" y="951281"/>
            <a:ext cx="7888378" cy="3988784"/>
          </a:xfrm>
          <a:prstGeom prst="rect">
            <a:avLst/>
          </a:prstGeom>
          <a:noFill/>
        </p:spPr>
        <p:txBody>
          <a:bodyPr wrap="none" lIns="0" tIns="0" rIns="0" bIns="0" rtlCol="0">
            <a:spAutoFit/>
          </a:bodyPr>
          <a:lstStyle>
            <a:defPPr>
              <a:defRPr lang="ja-JP"/>
            </a:defPPr>
            <a:lvl1pPr>
              <a:defRPr sz="1600" b="0">
                <a:solidFill>
                  <a:schemeClr val="tx1"/>
                </a:solidFill>
                <a:latin typeface="+mn-ea"/>
                <a:ea typeface="+mn-ea"/>
              </a:defRPr>
            </a:lvl1pPr>
          </a:lstStyle>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標準仕様書において規定する帳票の出力項目、レイアウトをベースにユニバーサル</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デザイン観点でデザインを検討してください。</a:t>
            </a:r>
            <a:endParaRPr lang="en-US" altLang="ja-JP" dirty="0">
              <a:latin typeface="BIZ UDPゴシック" panose="020B0400000000000000" pitchFamily="50" charset="-128"/>
              <a:ea typeface="BIZ UDPゴシック" panose="020B0400000000000000" pitchFamily="50" charset="-128"/>
            </a:endParaRPr>
          </a:p>
          <a:p>
            <a:pPr>
              <a:spcBef>
                <a:spcPts val="0"/>
              </a:spcBef>
              <a:spcAft>
                <a:spcPts val="0"/>
              </a:spcAft>
            </a:pPr>
            <a:r>
              <a:rPr lang="ja-JP" altLang="en-US" dirty="0">
                <a:latin typeface="BIZ UDPゴシック" panose="020B0400000000000000" pitchFamily="50" charset="-128"/>
                <a:ea typeface="BIZ UDPゴシック" panose="020B0400000000000000" pitchFamily="50" charset="-128"/>
              </a:rPr>
              <a:t>以下の仕様に従って帳票をデザインします。</a:t>
            </a:r>
            <a:endParaRPr lang="en-US" altLang="ja-JP" dirty="0">
              <a:latin typeface="BIZ UDPゴシック" panose="020B0400000000000000" pitchFamily="50" charset="-128"/>
              <a:ea typeface="BIZ UDPゴシック" panose="020B0400000000000000" pitchFamily="50" charset="-128"/>
            </a:endParaRPr>
          </a:p>
          <a:p>
            <a:pPr>
              <a:spcBef>
                <a:spcPts val="0"/>
              </a:spcBef>
              <a:spcAft>
                <a:spcPts val="0"/>
              </a:spcAft>
            </a:pPr>
            <a:endParaRPr lang="en-US" altLang="ja-JP" dirty="0">
              <a:latin typeface="BIZ UDPゴシック" panose="020B0400000000000000" pitchFamily="50" charset="-128"/>
              <a:ea typeface="BIZ UDPゴシック" panose="020B0400000000000000" pitchFamily="50" charset="-128"/>
            </a:endParaRPr>
          </a:p>
          <a:p>
            <a:pPr marL="342900" marR="0" indent="-342900">
              <a:spcBef>
                <a:spcPts val="0"/>
              </a:spcBef>
              <a:spcAft>
                <a:spcPts val="0"/>
              </a:spcAft>
              <a:buFont typeface="+mj-lt"/>
              <a:buAutoNum type="arabicPeriod"/>
            </a:pPr>
            <a:r>
              <a:rPr lang="ja-JP" altLang="en-US" b="1" dirty="0">
                <a:effectLst/>
                <a:latin typeface="BIZ UDPゴシック" panose="020B0400000000000000" pitchFamily="50" charset="-128"/>
                <a:ea typeface="BIZ UDPゴシック" panose="020B0400000000000000" pitchFamily="50" charset="-128"/>
              </a:rPr>
              <a:t>帳票の枚数</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標準仕様書で規定している</a:t>
            </a:r>
            <a:r>
              <a:rPr lang="ja-JP" altLang="en-US" dirty="0">
                <a:effectLst/>
                <a:latin typeface="BIZ UDPゴシック" panose="020B0400000000000000" pitchFamily="50" charset="-128"/>
                <a:ea typeface="BIZ UDPゴシック" panose="020B0400000000000000" pitchFamily="50" charset="-128"/>
              </a:rPr>
              <a:t>紙面サイズ、</a:t>
            </a:r>
            <a:r>
              <a:rPr lang="ja-JP" altLang="ja-JP" dirty="0">
                <a:effectLst/>
                <a:latin typeface="BIZ UDPゴシック" panose="020B0400000000000000" pitchFamily="50" charset="-128"/>
                <a:ea typeface="BIZ UDPゴシック" panose="020B0400000000000000" pitchFamily="50" charset="-128"/>
              </a:rPr>
              <a:t>枚数内</a:t>
            </a:r>
            <a:r>
              <a:rPr lang="ja-JP" altLang="en-US" dirty="0">
                <a:latin typeface="BIZ UDPゴシック" panose="020B0400000000000000" pitchFamily="50" charset="-128"/>
                <a:ea typeface="BIZ UDPゴシック" panose="020B0400000000000000" pitchFamily="50" charset="-128"/>
              </a:rPr>
              <a:t>で印字できるようにする。</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　　　（枚数が増加することによる印刷コストや誤封入防止の観点）</a:t>
            </a:r>
            <a:endParaRPr lang="en-US" altLang="ja-JP" dirty="0">
              <a:latin typeface="BIZ UDPゴシック" panose="020B0400000000000000" pitchFamily="50" charset="-128"/>
              <a:ea typeface="BIZ UDPゴシック" panose="020B0400000000000000" pitchFamily="50" charset="-128"/>
            </a:endParaRPr>
          </a:p>
          <a:p>
            <a:pPr marL="342900" marR="0" indent="-342900">
              <a:spcBef>
                <a:spcPts val="0"/>
              </a:spcBef>
              <a:spcAft>
                <a:spcPts val="0"/>
              </a:spcAft>
              <a:buFont typeface="+mj-lt"/>
              <a:buAutoNum type="arabicPeriod"/>
            </a:pPr>
            <a:endParaRPr lang="ja-JP" altLang="ja-JP" dirty="0">
              <a:effectLst/>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b="1" dirty="0">
                <a:effectLst/>
                <a:latin typeface="BIZ UDPゴシック" panose="020B0400000000000000" pitchFamily="50" charset="-128"/>
                <a:ea typeface="BIZ UDPゴシック" panose="020B0400000000000000" pitchFamily="50" charset="-128"/>
              </a:rPr>
              <a:t>２． 言葉の表現</a:t>
            </a:r>
            <a:br>
              <a:rPr lang="en-US" altLang="ja-JP" dirty="0">
                <a:latin typeface="BIZ UDPゴシック" panose="020B0400000000000000" pitchFamily="50" charset="-128"/>
                <a:ea typeface="BIZ UDPゴシック" panose="020B0400000000000000" pitchFamily="50" charset="-128"/>
              </a:rPr>
            </a:br>
            <a:r>
              <a:rPr lang="en-US" altLang="ja-JP" dirty="0">
                <a:latin typeface="BIZ UDPゴシック" panose="020B0400000000000000" pitchFamily="50" charset="-128"/>
                <a:ea typeface="BIZ UDPゴシック" panose="020B0400000000000000" pitchFamily="50" charset="-128"/>
              </a:rPr>
              <a:t>     </a:t>
            </a:r>
            <a:r>
              <a:rPr lang="ja-JP" altLang="en-US" dirty="0">
                <a:effectLst/>
                <a:latin typeface="BIZ UDPゴシック" panose="020B0400000000000000" pitchFamily="50" charset="-128"/>
                <a:ea typeface="BIZ UDPゴシック" panose="020B0400000000000000" pitchFamily="50" charset="-128"/>
              </a:rPr>
              <a:t>わかりやすい言葉への変更を検討</a:t>
            </a:r>
            <a:r>
              <a:rPr lang="ja-JP" altLang="en-US" dirty="0">
                <a:latin typeface="BIZ UDPゴシック" panose="020B0400000000000000" pitchFamily="50" charset="-128"/>
                <a:ea typeface="BIZ UDPゴシック" panose="020B0400000000000000" pitchFamily="50" charset="-128"/>
              </a:rPr>
              <a:t>する</a:t>
            </a:r>
            <a:r>
              <a:rPr lang="ja-JP" altLang="en-US" dirty="0">
                <a:effectLst/>
                <a:latin typeface="BIZ UDPゴシック" panose="020B0400000000000000" pitchFamily="50" charset="-128"/>
                <a:ea typeface="BIZ UDPゴシック" panose="020B0400000000000000" pitchFamily="50" charset="-128"/>
              </a:rPr>
              <a:t>が、</a:t>
            </a:r>
            <a:r>
              <a:rPr lang="ja-JP" altLang="ja-JP" dirty="0">
                <a:effectLst/>
                <a:latin typeface="BIZ UDPゴシック" panose="020B0400000000000000" pitchFamily="50" charset="-128"/>
                <a:ea typeface="BIZ UDPゴシック" panose="020B0400000000000000" pitchFamily="50" charset="-128"/>
              </a:rPr>
              <a:t>情報</a:t>
            </a:r>
            <a:r>
              <a:rPr lang="ja-JP" altLang="en-US" dirty="0">
                <a:latin typeface="BIZ UDPゴシック" panose="020B0400000000000000" pitchFamily="50" charset="-128"/>
                <a:ea typeface="BIZ UDPゴシック" panose="020B0400000000000000" pitchFamily="50" charset="-128"/>
              </a:rPr>
              <a:t>は省略しない。</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en-US" altLang="ja-JP" dirty="0">
                <a:effectLst/>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標準仕様書で規定した出力項目は既に各自治体のご意見を取り込んだもののため）</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endParaRPr lang="en-US" altLang="ja-JP" b="1" dirty="0">
              <a:effectLst/>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b="1" dirty="0">
                <a:effectLst/>
                <a:latin typeface="BIZ UDPゴシック" panose="020B0400000000000000" pitchFamily="50" charset="-128"/>
                <a:ea typeface="BIZ UDPゴシック" panose="020B0400000000000000" pitchFamily="50" charset="-128"/>
              </a:rPr>
              <a:t>３． 使用言語</a:t>
            </a:r>
            <a:endParaRPr lang="en-US" altLang="ja-JP" b="1" dirty="0">
              <a:effectLst/>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b="1"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帳票の検討においては、日本語を前提としています。多言語対応を行われる</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　　　自治体もいらっしゃいますが、基本的には印字する言語の外部印刷業者との調整と</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　　　なるため、デザイン方針として規定しておりません。</a:t>
            </a:r>
            <a:endParaRPr lang="en-US" altLang="ja-JP" strike="sngStrike"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solidFill>
                  <a:schemeClr val="tx1"/>
                </a:solidFill>
                <a:latin typeface="BIZ UDPゴシック" panose="020B0400000000000000" pitchFamily="50" charset="-128"/>
                <a:ea typeface="BIZ UDPゴシック" panose="020B0400000000000000" pitchFamily="50" charset="-128"/>
              </a:rPr>
              <a:t>　　　（自治体におけるご判断で実施いただく範囲）</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marR="0">
              <a:spcBef>
                <a:spcPts val="0"/>
              </a:spcBef>
              <a:spcAft>
                <a:spcPts val="0"/>
              </a:spcAft>
            </a:pPr>
            <a:endParaRPr lang="ja-JP" altLang="ja-JP" dirty="0">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216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2188420" cy="398955"/>
          </a:xfrm>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デザイン方針</a:t>
            </a:r>
          </a:p>
        </p:txBody>
      </p:sp>
    </p:spTree>
    <p:extLst>
      <p:ext uri="{BB962C8B-B14F-4D97-AF65-F5344CB8AC3E}">
        <p14:creationId xmlns:p14="http://schemas.microsoft.com/office/powerpoint/2010/main" val="14863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t>３</a:t>
            </a:r>
            <a:r>
              <a:rPr lang="en-US" altLang="ja-JP" dirty="0">
                <a:latin typeface="BIZ UDPゴシック" panose="020B0400000000000000" pitchFamily="50" charset="-128"/>
                <a:ea typeface="BIZ UDPゴシック" panose="020B0400000000000000" pitchFamily="50" charset="-128"/>
              </a:rPr>
              <a:t>.1 </a:t>
            </a:r>
            <a:r>
              <a:rPr lang="ja-JP" altLang="en-US" dirty="0">
                <a:latin typeface="BIZ UDPゴシック" panose="020B0400000000000000" pitchFamily="50" charset="-128"/>
                <a:ea typeface="BIZ UDPゴシック" panose="020B0400000000000000" pitchFamily="50" charset="-128"/>
              </a:rPr>
              <a:t>デザイン方針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39CB35E-D72F-08AC-EFDC-2DAE27398304}"/>
              </a:ext>
            </a:extLst>
          </p:cNvPr>
          <p:cNvSpPr txBox="1"/>
          <p:nvPr/>
        </p:nvSpPr>
        <p:spPr>
          <a:xfrm>
            <a:off x="400049" y="1308134"/>
            <a:ext cx="8564564" cy="1200329"/>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400" b="0" dirty="0">
                <a:latin typeface="BIZ UDPゴシック" panose="020B0400000000000000" pitchFamily="50" charset="-128"/>
                <a:ea typeface="BIZ UDPゴシック" panose="020B0400000000000000" pitchFamily="50" charset="-128"/>
              </a:rPr>
              <a:t>記載されている情報を読み手が理解するまでに、情報の関係性を読み解いたり、補足情報を探す</a:t>
            </a:r>
            <a:endParaRPr lang="en-US" altLang="ja-JP" sz="1400" b="0" dirty="0">
              <a:latin typeface="BIZ UDPゴシック" panose="020B0400000000000000" pitchFamily="50" charset="-128"/>
              <a:ea typeface="BIZ UDPゴシック" panose="020B0400000000000000" pitchFamily="50" charset="-128"/>
            </a:endParaRPr>
          </a:p>
          <a:p>
            <a:pPr>
              <a:spcAft>
                <a:spcPts val="600"/>
              </a:spcAft>
            </a:pPr>
            <a:r>
              <a:rPr lang="ja-JP" altLang="en-US" sz="1400" b="0" dirty="0">
                <a:latin typeface="BIZ UDPゴシック" panose="020B0400000000000000" pitchFamily="50" charset="-128"/>
                <a:ea typeface="BIZ UDPゴシック" panose="020B0400000000000000" pitchFamily="50" charset="-128"/>
              </a:rPr>
              <a:t>ための努力が必要な部分がある。</a:t>
            </a:r>
            <a:endParaRPr lang="en-US" altLang="ja-JP" sz="1400" b="0" dirty="0">
              <a:latin typeface="BIZ UDPゴシック" panose="020B0400000000000000" pitchFamily="50" charset="-128"/>
              <a:ea typeface="BIZ UDPゴシック" panose="020B0400000000000000" pitchFamily="50" charset="-128"/>
            </a:endParaRPr>
          </a:p>
          <a:p>
            <a:pPr>
              <a:spcAft>
                <a:spcPts val="600"/>
              </a:spcAft>
            </a:pPr>
            <a:r>
              <a:rPr lang="ja-JP" altLang="en-US" sz="1400" b="0" dirty="0">
                <a:latin typeface="BIZ UDPゴシック" panose="020B0400000000000000" pitchFamily="50" charset="-128"/>
                <a:ea typeface="BIZ UDPゴシック" panose="020B0400000000000000" pitchFamily="50" charset="-128"/>
              </a:rPr>
              <a:t>自治体職員の方も含め、帳票を手に取る人、記入された情報を見る人にとってわかりづらかったり、</a:t>
            </a:r>
            <a:br>
              <a:rPr lang="en-US" altLang="ja-JP" sz="1400" b="0" dirty="0">
                <a:latin typeface="BIZ UDPゴシック" panose="020B0400000000000000" pitchFamily="50" charset="-128"/>
                <a:ea typeface="BIZ UDPゴシック" panose="020B0400000000000000" pitchFamily="50" charset="-128"/>
              </a:rPr>
            </a:br>
            <a:r>
              <a:rPr lang="ja-JP" altLang="en-US" sz="1400" b="0" dirty="0">
                <a:latin typeface="BIZ UDPゴシック" panose="020B0400000000000000" pitchFamily="50" charset="-128"/>
                <a:ea typeface="BIZ UDPゴシック" panose="020B0400000000000000" pitchFamily="50" charset="-128"/>
              </a:rPr>
              <a:t>見る人の特性によって内容の把握に時間差が生じる可能性がある。</a:t>
            </a:r>
            <a:endParaRPr lang="en-US" altLang="ja-JP" sz="1400" b="0" dirty="0">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A742242F-9035-079C-51DC-29F510F2572C}"/>
              </a:ext>
            </a:extLst>
          </p:cNvPr>
          <p:cNvSpPr txBox="1"/>
          <p:nvPr/>
        </p:nvSpPr>
        <p:spPr>
          <a:xfrm>
            <a:off x="400050" y="876063"/>
            <a:ext cx="8061198" cy="223331"/>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dirty="0">
                <a:solidFill>
                  <a:schemeClr val="tx1"/>
                </a:solidFill>
                <a:latin typeface="BIZ UDPゴシック" panose="020B0400000000000000" pitchFamily="50" charset="-128"/>
                <a:ea typeface="BIZ UDPゴシック" panose="020B0400000000000000" pitchFamily="50" charset="-128"/>
              </a:rPr>
              <a:t>現状の帳票の課題</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5" name="矢印: 下 4">
            <a:extLst>
              <a:ext uri="{FF2B5EF4-FFF2-40B4-BE49-F238E27FC236}">
                <a16:creationId xmlns:a16="http://schemas.microsoft.com/office/drawing/2014/main" id="{68128E70-E74A-90E5-68B9-68EC642F23BB}"/>
              </a:ext>
            </a:extLst>
          </p:cNvPr>
          <p:cNvSpPr/>
          <p:nvPr/>
        </p:nvSpPr>
        <p:spPr bwMode="auto">
          <a:xfrm>
            <a:off x="4374107" y="2358974"/>
            <a:ext cx="395785" cy="425551"/>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6" name="テキスト ボックス 5">
            <a:extLst>
              <a:ext uri="{FF2B5EF4-FFF2-40B4-BE49-F238E27FC236}">
                <a16:creationId xmlns:a16="http://schemas.microsoft.com/office/drawing/2014/main" id="{4C2885FF-4A3C-8708-EDEA-04DCB8A11786}"/>
              </a:ext>
            </a:extLst>
          </p:cNvPr>
          <p:cNvSpPr txBox="1"/>
          <p:nvPr/>
        </p:nvSpPr>
        <p:spPr>
          <a:xfrm>
            <a:off x="400050" y="3040076"/>
            <a:ext cx="8061198" cy="223331"/>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lgn="ctr">
              <a:spcAft>
                <a:spcPts val="600"/>
              </a:spcAft>
            </a:pPr>
            <a:r>
              <a:rPr lang="ja-JP" altLang="en-US" dirty="0">
                <a:solidFill>
                  <a:schemeClr val="tx1"/>
                </a:solidFill>
                <a:latin typeface="BIZ UDPゴシック" panose="020B0400000000000000" pitchFamily="50" charset="-128"/>
                <a:ea typeface="BIZ UDPゴシック" panose="020B0400000000000000" pitchFamily="50" charset="-128"/>
              </a:rPr>
              <a:t>どんな人でも、知りたい情報がどこにあるのかを理解しやすくしていきたい</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74199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a:xfrm>
            <a:off x="113192" y="134613"/>
            <a:ext cx="7486488" cy="371064"/>
          </a:xfrm>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.1 </a:t>
            </a:r>
            <a:r>
              <a:rPr lang="ja-JP" altLang="en-US" dirty="0">
                <a:latin typeface="BIZ UDPゴシック" panose="020B0400000000000000" pitchFamily="50" charset="-128"/>
                <a:ea typeface="BIZ UDPゴシック" panose="020B0400000000000000" pitchFamily="50" charset="-128"/>
              </a:rPr>
              <a:t>デザイン方針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39CB35E-D72F-08AC-EFDC-2DAE27398304}"/>
              </a:ext>
            </a:extLst>
          </p:cNvPr>
          <p:cNvSpPr txBox="1"/>
          <p:nvPr/>
        </p:nvSpPr>
        <p:spPr>
          <a:xfrm>
            <a:off x="400050" y="1353322"/>
            <a:ext cx="7319010" cy="2979277"/>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2000" dirty="0">
                <a:latin typeface="BIZ UDPゴシック" panose="020B0400000000000000" pitchFamily="50" charset="-128"/>
                <a:ea typeface="BIZ UDPゴシック" panose="020B0400000000000000" pitchFamily="50" charset="-128"/>
              </a:rPr>
              <a:t>帳票を手に取るすべての人が、</a:t>
            </a:r>
            <a:endParaRPr lang="en-US" altLang="ja-JP" sz="2000" dirty="0">
              <a:latin typeface="BIZ UDPゴシック" panose="020B0400000000000000" pitchFamily="50" charset="-128"/>
              <a:ea typeface="BIZ UDPゴシック" panose="020B0400000000000000" pitchFamily="50" charset="-128"/>
            </a:endParaRPr>
          </a:p>
          <a:p>
            <a:pPr>
              <a:spcAft>
                <a:spcPts val="600"/>
              </a:spcAft>
            </a:pPr>
            <a:r>
              <a:rPr lang="ja-JP" altLang="en-US" sz="2000" dirty="0">
                <a:latin typeface="BIZ UDPゴシック" panose="020B0400000000000000" pitchFamily="50" charset="-128"/>
                <a:ea typeface="BIZ UDPゴシック" panose="020B0400000000000000" pitchFamily="50" charset="-128"/>
              </a:rPr>
              <a:t>知りたい情報がどこにあるのかを理解しやすい帳票</a:t>
            </a:r>
            <a:endParaRPr lang="en-US" altLang="ja-JP" sz="2000" dirty="0">
              <a:latin typeface="BIZ UDPゴシック" panose="020B0400000000000000" pitchFamily="50" charset="-128"/>
              <a:ea typeface="BIZ UDPゴシック" panose="020B0400000000000000" pitchFamily="50" charset="-128"/>
            </a:endParaRPr>
          </a:p>
          <a:p>
            <a:endParaRPr lang="en-US" altLang="ja-JP" b="0" dirty="0">
              <a:latin typeface="BIZ UDPゴシック" panose="020B0400000000000000" pitchFamily="50" charset="-128"/>
              <a:ea typeface="BIZ UDPゴシック" panose="020B0400000000000000" pitchFamily="50" charset="-128"/>
            </a:endParaRPr>
          </a:p>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ルールを整理し、情報を探しやすく</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理解しやすくする</a:t>
            </a:r>
            <a:endParaRPr lang="en-US" altLang="ja-JP" dirty="0">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情報をグルーピング</a:t>
            </a:r>
            <a:r>
              <a:rPr lang="ja-JP" altLang="en-US" sz="1200" dirty="0">
                <a:solidFill>
                  <a:schemeClr val="tx1"/>
                </a:solidFill>
                <a:latin typeface="BIZ UDPゴシック" panose="020B0400000000000000" pitchFamily="50" charset="-128"/>
                <a:ea typeface="BIZ UDPゴシック" panose="020B0400000000000000" pitchFamily="50" charset="-128"/>
              </a:rPr>
              <a:t>し、グリッドを揃えて配置する</a:t>
            </a:r>
            <a:endParaRPr lang="ja-JP"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グループを見る順番で並べる</a:t>
            </a:r>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送付先→対象者情報 </a:t>
            </a:r>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→問い合わせ先</a:t>
            </a:r>
            <a:r>
              <a:rPr lang="en-US" altLang="ja-JP" sz="900" dirty="0">
                <a:solidFill>
                  <a:schemeClr val="tx1"/>
                </a:solidFill>
                <a:latin typeface="BIZ UDPゴシック" panose="020B0400000000000000" pitchFamily="50" charset="-128"/>
                <a:ea typeface="BIZ UDPゴシック" panose="020B0400000000000000" pitchFamily="50" charset="-128"/>
              </a:rPr>
              <a:t>)</a:t>
            </a:r>
            <a:endParaRPr lang="ja-JP" altLang="ja-JP" sz="9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項目名</a:t>
            </a:r>
            <a:r>
              <a:rPr lang="ja-JP" altLang="en-US" sz="1200" dirty="0">
                <a:solidFill>
                  <a:schemeClr val="tx1"/>
                </a:solidFill>
                <a:latin typeface="BIZ UDPゴシック" panose="020B0400000000000000" pitchFamily="50" charset="-128"/>
                <a:ea typeface="BIZ UDPゴシック" panose="020B0400000000000000" pitchFamily="50" charset="-128"/>
              </a:rPr>
              <a:t>の背景に塗りをつける</a:t>
            </a:r>
            <a:r>
              <a:rPr lang="ja-JP" altLang="ja-JP" sz="1200" dirty="0">
                <a:solidFill>
                  <a:schemeClr val="tx1"/>
                </a:solidFill>
                <a:latin typeface="BIZ UDPゴシック" panose="020B0400000000000000" pitchFamily="50" charset="-128"/>
                <a:ea typeface="BIZ UDPゴシック" panose="020B0400000000000000" pitchFamily="50" charset="-128"/>
              </a:rPr>
              <a:t>など</a:t>
            </a:r>
            <a:r>
              <a:rPr lang="ja-JP" altLang="en-US" sz="1200" dirty="0">
                <a:solidFill>
                  <a:schemeClr val="tx1"/>
                </a:solidFill>
                <a:latin typeface="BIZ UDPゴシック" panose="020B0400000000000000" pitchFamily="50" charset="-128"/>
                <a:ea typeface="BIZ UDPゴシック" panose="020B0400000000000000" pitchFamily="50" charset="-128"/>
              </a:rPr>
              <a:t>で、タイトル部分とコンテンツ部分を分ける</a:t>
            </a:r>
            <a:endParaRPr lang="ja-JP"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余白を活用し、</a:t>
            </a:r>
            <a:r>
              <a:rPr lang="ja-JP" altLang="ja-JP" sz="1200" dirty="0">
                <a:solidFill>
                  <a:schemeClr val="tx1"/>
                </a:solidFill>
                <a:latin typeface="BIZ UDPゴシック" panose="020B0400000000000000" pitchFamily="50" charset="-128"/>
                <a:ea typeface="BIZ UDPゴシック" panose="020B0400000000000000" pitchFamily="50" charset="-128"/>
              </a:rPr>
              <a:t>情報の</a:t>
            </a:r>
            <a:r>
              <a:rPr lang="ja-JP" altLang="en-US" sz="1200" dirty="0">
                <a:solidFill>
                  <a:schemeClr val="tx1"/>
                </a:solidFill>
                <a:latin typeface="BIZ UDPゴシック" panose="020B0400000000000000" pitchFamily="50" charset="-128"/>
                <a:ea typeface="BIZ UDPゴシック" panose="020B0400000000000000" pitchFamily="50" charset="-128"/>
              </a:rPr>
              <a:t>関係性</a:t>
            </a:r>
            <a:r>
              <a:rPr lang="ja-JP" altLang="ja-JP" sz="1200" dirty="0">
                <a:solidFill>
                  <a:schemeClr val="tx1"/>
                </a:solidFill>
                <a:latin typeface="BIZ UDPゴシック" panose="020B0400000000000000" pitchFamily="50" charset="-128"/>
                <a:ea typeface="BIZ UDPゴシック" panose="020B0400000000000000" pitchFamily="50" charset="-128"/>
              </a:rPr>
              <a:t>がわかるように</a:t>
            </a:r>
            <a:r>
              <a:rPr lang="ja-JP" altLang="en-US" sz="1200" dirty="0">
                <a:solidFill>
                  <a:schemeClr val="tx1"/>
                </a:solidFill>
                <a:latin typeface="BIZ UDPゴシック" panose="020B0400000000000000" pitchFamily="50" charset="-128"/>
                <a:ea typeface="BIZ UDPゴシック" panose="020B0400000000000000" pitchFamily="50" charset="-128"/>
              </a:rPr>
              <a:t>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案内文や説明文</a:t>
            </a:r>
            <a:r>
              <a:rPr lang="ja-JP" altLang="en-US" sz="1200" dirty="0">
                <a:solidFill>
                  <a:schemeClr val="tx1"/>
                </a:solidFill>
                <a:latin typeface="BIZ UDPゴシック" panose="020B0400000000000000" pitchFamily="50" charset="-128"/>
                <a:ea typeface="BIZ UDPゴシック" panose="020B0400000000000000" pitchFamily="50" charset="-128"/>
              </a:rPr>
              <a:t>は関係する情報の近くに配置する</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00100" lvl="1" indent="-342900">
              <a:buFont typeface="Arial" panose="020B0604020202020204" pitchFamily="34" charset="0"/>
              <a:buChar cha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00100" lvl="1" indent="-342900">
              <a:buFont typeface="Arial" panose="020B0604020202020204" pitchFamily="34" charset="0"/>
              <a:buChar cha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記入に必要なスペースを確保する</a:t>
            </a:r>
            <a:endParaRPr lang="en-US" altLang="ja-JP" dirty="0">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書きやすいとされている文字サイズ</a:t>
            </a:r>
            <a:r>
              <a:rPr lang="en-US" altLang="ja-JP" sz="1200" dirty="0">
                <a:solidFill>
                  <a:schemeClr val="tx1"/>
                </a:solidFill>
                <a:latin typeface="BIZ UDPゴシック" panose="020B0400000000000000" pitchFamily="50" charset="-128"/>
                <a:ea typeface="BIZ UDPゴシック" panose="020B0400000000000000" pitchFamily="50" charset="-128"/>
              </a:rPr>
              <a:t>18pt</a:t>
            </a:r>
            <a:r>
              <a:rPr lang="ja-JP" altLang="en-US" sz="1200" dirty="0">
                <a:solidFill>
                  <a:schemeClr val="tx1"/>
                </a:solidFill>
                <a:latin typeface="BIZ UDPゴシック" panose="020B0400000000000000" pitchFamily="50" charset="-128"/>
                <a:ea typeface="BIZ UDPゴシック" panose="020B0400000000000000" pitchFamily="50" charset="-128"/>
              </a:rPr>
              <a:t>の文字を記入できるようにする</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900" dirty="0">
                <a:solidFill>
                  <a:schemeClr val="tx1"/>
                </a:solidFill>
                <a:latin typeface="BIZ UDPゴシック" panose="020B0400000000000000" pitchFamily="50" charset="-128"/>
                <a:ea typeface="BIZ UDPゴシック" panose="020B0400000000000000" pitchFamily="50" charset="-128"/>
              </a:rPr>
              <a:t>参考：</a:t>
            </a:r>
            <a:r>
              <a:rPr lang="ja-JP" altLang="en-US" sz="900" dirty="0">
                <a:solidFill>
                  <a:schemeClr val="tx2">
                    <a:lumMod val="60000"/>
                    <a:lumOff val="40000"/>
                  </a:schemeClr>
                </a:solidFill>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書きやすい文字サイズの検討</a:t>
            </a:r>
            <a:endParaRPr lang="en-US" altLang="ja-JP" sz="900" dirty="0">
              <a:solidFill>
                <a:schemeClr val="tx2">
                  <a:lumMod val="60000"/>
                  <a:lumOff val="40000"/>
                </a:schemeClr>
              </a:solidFill>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endParaRPr lang="en-US" altLang="ja-JP" sz="900" dirty="0">
              <a:solidFill>
                <a:schemeClr val="tx2">
                  <a:lumMod val="60000"/>
                  <a:lumOff val="40000"/>
                </a:schemeClr>
              </a:solidFill>
              <a:latin typeface="BIZ UDPゴシック" panose="020B0400000000000000" pitchFamily="50" charset="-128"/>
              <a:ea typeface="BIZ UDPゴシック" panose="020B0400000000000000" pitchFamily="50" charset="-128"/>
            </a:endParaRPr>
          </a:p>
          <a:p>
            <a:endParaRPr lang="en-US" altLang="ja-JP" sz="2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769CF470-ADA1-D6AA-22F6-A89CF34B0AC5}"/>
              </a:ext>
            </a:extLst>
          </p:cNvPr>
          <p:cNvSpPr/>
          <p:nvPr/>
        </p:nvSpPr>
        <p:spPr bwMode="auto">
          <a:xfrm>
            <a:off x="7838585" y="716083"/>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kumimoji="1" lang="en-US" altLang="ja-JP" sz="7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誰にでも公平に</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利用できること</a:t>
            </a:r>
          </a:p>
        </p:txBody>
      </p:sp>
      <p:sp>
        <p:nvSpPr>
          <p:cNvPr id="6" name="四角形: 角を丸くする 5">
            <a:extLst>
              <a:ext uri="{FF2B5EF4-FFF2-40B4-BE49-F238E27FC236}">
                <a16:creationId xmlns:a16="http://schemas.microsoft.com/office/drawing/2014/main" id="{60F93EFD-02D3-9934-E43A-82572F62F45C}"/>
              </a:ext>
            </a:extLst>
          </p:cNvPr>
          <p:cNvSpPr/>
          <p:nvPr/>
        </p:nvSpPr>
        <p:spPr bwMode="auto">
          <a:xfrm>
            <a:off x="7838585" y="1307677"/>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2</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使う上で自由度が</a:t>
            </a:r>
            <a:br>
              <a:rPr kumimoji="1" lang="en-US" altLang="ja-JP" sz="800" b="1" dirty="0">
                <a:solidFill>
                  <a:schemeClr val="tx1"/>
                </a:solidFill>
                <a:latin typeface="BIZ UDPゴシック" panose="020B0400000000000000" pitchFamily="50" charset="-128"/>
                <a:ea typeface="BIZ UDPゴシック" panose="020B0400000000000000" pitchFamily="50" charset="-128"/>
              </a:rPr>
            </a:br>
            <a:r>
              <a:rPr kumimoji="1" lang="ja-JP" altLang="en-US" sz="800" b="1" dirty="0">
                <a:solidFill>
                  <a:schemeClr val="tx1"/>
                </a:solidFill>
                <a:latin typeface="BIZ UDPゴシック" panose="020B0400000000000000" pitchFamily="50" charset="-128"/>
                <a:ea typeface="BIZ UDPゴシック" panose="020B0400000000000000" pitchFamily="50" charset="-128"/>
              </a:rPr>
              <a:t>高いこと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61FB8D54-27D9-B545-DFE9-B6330E00DA2D}"/>
              </a:ext>
            </a:extLst>
          </p:cNvPr>
          <p:cNvSpPr/>
          <p:nvPr/>
        </p:nvSpPr>
        <p:spPr bwMode="auto">
          <a:xfrm>
            <a:off x="7838585" y="1899271"/>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3</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使い方が簡単で</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すぐわかること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7AF6671F-0243-DCE9-B403-878E4DF90671}"/>
              </a:ext>
            </a:extLst>
          </p:cNvPr>
          <p:cNvSpPr/>
          <p:nvPr/>
        </p:nvSpPr>
        <p:spPr bwMode="auto">
          <a:xfrm>
            <a:off x="7838585" y="2490865"/>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4</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必要な情報がすぐに理解できること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6B0DEA64-BB66-63D8-8D26-6AA6C1C41D1B}"/>
              </a:ext>
            </a:extLst>
          </p:cNvPr>
          <p:cNvSpPr/>
          <p:nvPr/>
        </p:nvSpPr>
        <p:spPr bwMode="auto">
          <a:xfrm>
            <a:off x="7838585" y="3082459"/>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5</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うっかりミスや</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危険につながらない</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デザインであること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EF3E990F-23FA-3341-DDAE-305DC4D07D29}"/>
              </a:ext>
            </a:extLst>
          </p:cNvPr>
          <p:cNvSpPr/>
          <p:nvPr/>
        </p:nvSpPr>
        <p:spPr bwMode="auto">
          <a:xfrm>
            <a:off x="7838585" y="3674053"/>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6</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無理な姿勢をとる</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ことなく、少ない力</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でも楽に使用できること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3BD04437-22EC-AB4A-B28E-80CDFCB5A4E1}"/>
              </a:ext>
            </a:extLst>
          </p:cNvPr>
          <p:cNvSpPr/>
          <p:nvPr/>
        </p:nvSpPr>
        <p:spPr bwMode="auto">
          <a:xfrm>
            <a:off x="7838585" y="4265650"/>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7</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アクセスしやすい</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スペースと大きさを</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確保すること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80C48E20-9FDC-5AC1-049B-A67CBA702A90}"/>
              </a:ext>
            </a:extLst>
          </p:cNvPr>
          <p:cNvSpPr/>
          <p:nvPr/>
        </p:nvSpPr>
        <p:spPr bwMode="auto">
          <a:xfrm>
            <a:off x="5778531"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92AF09DF-A4D2-0409-552E-83EB8E18357E}"/>
              </a:ext>
            </a:extLst>
          </p:cNvPr>
          <p:cNvSpPr/>
          <p:nvPr/>
        </p:nvSpPr>
        <p:spPr bwMode="auto">
          <a:xfrm>
            <a:off x="6212483"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2</a:t>
            </a:r>
          </a:p>
        </p:txBody>
      </p:sp>
      <p:sp>
        <p:nvSpPr>
          <p:cNvPr id="14" name="四角形: 角を丸くする 13">
            <a:extLst>
              <a:ext uri="{FF2B5EF4-FFF2-40B4-BE49-F238E27FC236}">
                <a16:creationId xmlns:a16="http://schemas.microsoft.com/office/drawing/2014/main" id="{502D9D82-F770-6609-79D1-ACD3E106125F}"/>
              </a:ext>
            </a:extLst>
          </p:cNvPr>
          <p:cNvSpPr/>
          <p:nvPr/>
        </p:nvSpPr>
        <p:spPr bwMode="auto">
          <a:xfrm>
            <a:off x="6646435"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3</a:t>
            </a:r>
          </a:p>
        </p:txBody>
      </p:sp>
      <p:sp>
        <p:nvSpPr>
          <p:cNvPr id="15" name="四角形: 角を丸くする 14">
            <a:extLst>
              <a:ext uri="{FF2B5EF4-FFF2-40B4-BE49-F238E27FC236}">
                <a16:creationId xmlns:a16="http://schemas.microsoft.com/office/drawing/2014/main" id="{2FFE3D09-5842-DA32-04CE-B0B7A8A9832B}"/>
              </a:ext>
            </a:extLst>
          </p:cNvPr>
          <p:cNvSpPr/>
          <p:nvPr/>
        </p:nvSpPr>
        <p:spPr bwMode="auto">
          <a:xfrm>
            <a:off x="5778531" y="251241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5</a:t>
            </a:r>
          </a:p>
        </p:txBody>
      </p:sp>
      <p:sp>
        <p:nvSpPr>
          <p:cNvPr id="17" name="四角形: 角を丸くする 16">
            <a:extLst>
              <a:ext uri="{FF2B5EF4-FFF2-40B4-BE49-F238E27FC236}">
                <a16:creationId xmlns:a16="http://schemas.microsoft.com/office/drawing/2014/main" id="{A1103113-5B5C-C5E5-17F3-35ED50DCD76E}"/>
              </a:ext>
            </a:extLst>
          </p:cNvPr>
          <p:cNvSpPr/>
          <p:nvPr/>
        </p:nvSpPr>
        <p:spPr bwMode="auto">
          <a:xfrm>
            <a:off x="7080387"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4</a:t>
            </a:r>
          </a:p>
        </p:txBody>
      </p:sp>
      <p:sp>
        <p:nvSpPr>
          <p:cNvPr id="19" name="四角形: 角を丸くする 18">
            <a:extLst>
              <a:ext uri="{FF2B5EF4-FFF2-40B4-BE49-F238E27FC236}">
                <a16:creationId xmlns:a16="http://schemas.microsoft.com/office/drawing/2014/main" id="{F00A7677-2330-BF19-EC47-CB19C34C448B}"/>
              </a:ext>
            </a:extLst>
          </p:cNvPr>
          <p:cNvSpPr/>
          <p:nvPr/>
        </p:nvSpPr>
        <p:spPr bwMode="auto">
          <a:xfrm>
            <a:off x="3882788" y="36212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38651264-D2B7-2696-76E4-B616AAF32459}"/>
              </a:ext>
            </a:extLst>
          </p:cNvPr>
          <p:cNvSpPr/>
          <p:nvPr/>
        </p:nvSpPr>
        <p:spPr bwMode="auto">
          <a:xfrm>
            <a:off x="4316740" y="36212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6</a:t>
            </a:r>
          </a:p>
        </p:txBody>
      </p:sp>
      <p:sp>
        <p:nvSpPr>
          <p:cNvPr id="21" name="四角形: 角を丸くする 20">
            <a:extLst>
              <a:ext uri="{FF2B5EF4-FFF2-40B4-BE49-F238E27FC236}">
                <a16:creationId xmlns:a16="http://schemas.microsoft.com/office/drawing/2014/main" id="{366D50AF-A98B-9776-E1B0-720FFA07EEA3}"/>
              </a:ext>
            </a:extLst>
          </p:cNvPr>
          <p:cNvSpPr/>
          <p:nvPr/>
        </p:nvSpPr>
        <p:spPr bwMode="auto">
          <a:xfrm>
            <a:off x="4750692" y="36212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7</a:t>
            </a:r>
          </a:p>
        </p:txBody>
      </p:sp>
      <p:sp>
        <p:nvSpPr>
          <p:cNvPr id="18" name="テキスト ボックス 17">
            <a:extLst>
              <a:ext uri="{FF2B5EF4-FFF2-40B4-BE49-F238E27FC236}">
                <a16:creationId xmlns:a16="http://schemas.microsoft.com/office/drawing/2014/main" id="{D6D3AC40-9C4E-95B1-903D-97B3E671C276}"/>
              </a:ext>
            </a:extLst>
          </p:cNvPr>
          <p:cNvSpPr txBox="1"/>
          <p:nvPr/>
        </p:nvSpPr>
        <p:spPr>
          <a:xfrm>
            <a:off x="400050" y="876063"/>
            <a:ext cx="8061198" cy="167482"/>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前述の課題を踏まえ、以下の方針に従ってデザインします。</a:t>
            </a:r>
            <a:endParaRPr lang="en-US" altLang="ja-JP" sz="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8394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.2 UD</a:t>
            </a:r>
            <a:r>
              <a:rPr lang="ja-JP" altLang="en-US" dirty="0">
                <a:latin typeface="BIZ UDPゴシック" panose="020B0400000000000000" pitchFamily="50" charset="-128"/>
                <a:ea typeface="BIZ UDPゴシック" panose="020B0400000000000000" pitchFamily="50" charset="-128"/>
              </a:rPr>
              <a:t>帳票としての基本的な対応事項</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099593F4-90AA-9F26-599A-0F052C611D6C}"/>
              </a:ext>
            </a:extLst>
          </p:cNvPr>
          <p:cNvSpPr/>
          <p:nvPr/>
        </p:nvSpPr>
        <p:spPr bwMode="auto">
          <a:xfrm>
            <a:off x="7838585" y="716083"/>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kumimoji="1" lang="en-US" altLang="ja-JP" sz="7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誰にでも公平に</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利用できること</a:t>
            </a:r>
          </a:p>
        </p:txBody>
      </p:sp>
      <p:sp>
        <p:nvSpPr>
          <p:cNvPr id="16" name="四角形: 角を丸くする 15">
            <a:extLst>
              <a:ext uri="{FF2B5EF4-FFF2-40B4-BE49-F238E27FC236}">
                <a16:creationId xmlns:a16="http://schemas.microsoft.com/office/drawing/2014/main" id="{7A5F9AEB-6AC9-BD99-8C55-16DC714D4E26}"/>
              </a:ext>
            </a:extLst>
          </p:cNvPr>
          <p:cNvSpPr/>
          <p:nvPr/>
        </p:nvSpPr>
        <p:spPr bwMode="auto">
          <a:xfrm>
            <a:off x="7838585" y="1307677"/>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2</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使う上で自由度が</a:t>
            </a:r>
            <a:br>
              <a:rPr kumimoji="1" lang="en-US" altLang="ja-JP" sz="800" b="1" dirty="0">
                <a:solidFill>
                  <a:schemeClr val="tx1"/>
                </a:solidFill>
                <a:latin typeface="BIZ UDPゴシック" panose="020B0400000000000000" pitchFamily="50" charset="-128"/>
                <a:ea typeface="BIZ UDPゴシック" panose="020B0400000000000000" pitchFamily="50" charset="-128"/>
              </a:rPr>
            </a:br>
            <a:r>
              <a:rPr kumimoji="1" lang="ja-JP" altLang="en-US" sz="800" b="1" dirty="0">
                <a:solidFill>
                  <a:schemeClr val="tx1"/>
                </a:solidFill>
                <a:latin typeface="BIZ UDPゴシック" panose="020B0400000000000000" pitchFamily="50" charset="-128"/>
                <a:ea typeface="BIZ UDPゴシック" panose="020B0400000000000000" pitchFamily="50" charset="-128"/>
              </a:rPr>
              <a:t>高いこと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B2A904D5-360A-38AC-BE1B-DA0039A586EA}"/>
              </a:ext>
            </a:extLst>
          </p:cNvPr>
          <p:cNvSpPr/>
          <p:nvPr/>
        </p:nvSpPr>
        <p:spPr bwMode="auto">
          <a:xfrm>
            <a:off x="7838585" y="1899271"/>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3</a:t>
            </a:r>
            <a:endPar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使い方が簡単で</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すぐわかること</a:t>
            </a:r>
            <a:endParaRPr lang="en-US" altLang="ja-JP" sz="7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3FA1B3DA-1BB2-0A6A-AE82-A10DB6640AEB}"/>
              </a:ext>
            </a:extLst>
          </p:cNvPr>
          <p:cNvSpPr/>
          <p:nvPr/>
        </p:nvSpPr>
        <p:spPr bwMode="auto">
          <a:xfrm>
            <a:off x="7838585" y="2490865"/>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4</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必要な情報がすぐに理解できること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586CDB5D-3082-FFE7-68B1-9032BD6D50F4}"/>
              </a:ext>
            </a:extLst>
          </p:cNvPr>
          <p:cNvSpPr/>
          <p:nvPr/>
        </p:nvSpPr>
        <p:spPr bwMode="auto">
          <a:xfrm>
            <a:off x="7838585" y="3082459"/>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5</a:t>
            </a: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うっかりミスや</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危険につながらない</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デザインであること</a:t>
            </a:r>
            <a:endParaRPr lang="en-US" altLang="ja-JP" sz="7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745A92BC-2AB4-A203-1AF9-DD2D6C323473}"/>
              </a:ext>
            </a:extLst>
          </p:cNvPr>
          <p:cNvSpPr/>
          <p:nvPr/>
        </p:nvSpPr>
        <p:spPr bwMode="auto">
          <a:xfrm>
            <a:off x="7838585" y="3674053"/>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6</a:t>
            </a:r>
            <a:endPar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無理な姿勢をとる</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ことなく、少ない力</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でも楽に使用できること</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3C452001-ACED-190D-05F3-5FC96AEEF5C3}"/>
              </a:ext>
            </a:extLst>
          </p:cNvPr>
          <p:cNvSpPr/>
          <p:nvPr/>
        </p:nvSpPr>
        <p:spPr bwMode="auto">
          <a:xfrm>
            <a:off x="7838585" y="4265650"/>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7</a:t>
            </a: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アクセスしやすい</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スペースと大きさを</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確保すること</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DB87781F-2E96-C027-86AA-A26B4245009D}"/>
              </a:ext>
            </a:extLst>
          </p:cNvPr>
          <p:cNvSpPr txBox="1"/>
          <p:nvPr/>
        </p:nvSpPr>
        <p:spPr>
          <a:xfrm>
            <a:off x="478694" y="1299851"/>
            <a:ext cx="6893234" cy="3660105"/>
          </a:xfrm>
          <a:prstGeom prst="rect">
            <a:avLst/>
          </a:prstGeom>
          <a:noFill/>
        </p:spPr>
        <p:txBody>
          <a:bodyPr wrap="none" lIns="0" tIns="0" rIns="0" bIns="0" rtlCol="0">
            <a:spAutoFit/>
          </a:bodyPr>
          <a:lstStyle>
            <a:defPPr>
              <a:defRPr lang="ja-JP"/>
            </a:defPPr>
            <a:lvl1pPr>
              <a:defRPr sz="1600" b="0">
                <a:solidFill>
                  <a:schemeClr val="tx1"/>
                </a:solidFill>
                <a:latin typeface="+mn-ea"/>
                <a:ea typeface="+mn-ea"/>
              </a:defRPr>
            </a:lvl1pPr>
          </a:lstStyle>
          <a:p>
            <a:pPr marL="180000" indent="-180000">
              <a:lnSpc>
                <a:spcPct val="120000"/>
              </a:lnSpc>
              <a:buFont typeface="Arial" panose="020B0604020202020204" pitchFamily="34" charset="0"/>
              <a:buChar char="•"/>
            </a:pPr>
            <a:r>
              <a:rPr lang="ja-JP" altLang="ja-JP" b="1" dirty="0">
                <a:latin typeface="BIZ UDPゴシック" panose="020B0400000000000000" pitchFamily="50" charset="-128"/>
                <a:ea typeface="BIZ UDPゴシック" panose="020B0400000000000000" pitchFamily="50" charset="-128"/>
              </a:rPr>
              <a:t>テキスト</a:t>
            </a:r>
            <a:br>
              <a:rPr lang="en-US" altLang="ja-JP" dirty="0">
                <a:latin typeface="BIZ UDPゴシック" panose="020B0400000000000000" pitchFamily="50" charset="-128"/>
                <a:ea typeface="BIZ UDPゴシック" panose="020B0400000000000000" pitchFamily="50" charset="-128"/>
              </a:rPr>
            </a:br>
            <a:r>
              <a:rPr lang="ja-JP" altLang="ja-JP" sz="1200" dirty="0">
                <a:latin typeface="BIZ UDPゴシック" panose="020B0400000000000000" pitchFamily="50" charset="-128"/>
                <a:ea typeface="BIZ UDPゴシック" panose="020B0400000000000000" pitchFamily="50" charset="-128"/>
              </a:rPr>
              <a:t>サイズ：</a:t>
            </a:r>
            <a:r>
              <a:rPr lang="ja-JP" altLang="en-US" sz="1200" dirty="0">
                <a:latin typeface="BIZ UDPゴシック" panose="020B0400000000000000" pitchFamily="50" charset="-128"/>
                <a:ea typeface="BIZ UDPゴシック" panose="020B0400000000000000" pitchFamily="50" charset="-128"/>
              </a:rPr>
              <a:t>基本は</a:t>
            </a:r>
            <a:r>
              <a:rPr lang="en-US" altLang="ja-JP" sz="1200" dirty="0">
                <a:latin typeface="BIZ UDPゴシック" panose="020B0400000000000000" pitchFamily="50" charset="-128"/>
                <a:ea typeface="BIZ UDPゴシック" panose="020B0400000000000000" pitchFamily="50" charset="-128"/>
              </a:rPr>
              <a:t>14pt</a:t>
            </a:r>
            <a:r>
              <a:rPr lang="ja-JP" altLang="en-US" sz="1200" dirty="0">
                <a:latin typeface="BIZ UDPゴシック" panose="020B0400000000000000" pitchFamily="50" charset="-128"/>
                <a:ea typeface="BIZ UDPゴシック" panose="020B0400000000000000" pitchFamily="50" charset="-128"/>
              </a:rPr>
              <a:t>、補足などのサブ情報は</a:t>
            </a:r>
            <a:r>
              <a:rPr lang="en-US" altLang="ja-JP" sz="1200" dirty="0">
                <a:latin typeface="BIZ UDPゴシック" panose="020B0400000000000000" pitchFamily="50" charset="-128"/>
                <a:ea typeface="BIZ UDPゴシック" panose="020B0400000000000000" pitchFamily="50" charset="-128"/>
              </a:rPr>
              <a:t>12pt</a:t>
            </a:r>
            <a:r>
              <a:rPr lang="ja-JP" altLang="en-US" sz="1200" dirty="0">
                <a:latin typeface="BIZ UDPゴシック" panose="020B0400000000000000" pitchFamily="50" charset="-128"/>
                <a:ea typeface="BIZ UDPゴシック" panose="020B0400000000000000" pitchFamily="50" charset="-128"/>
              </a:rPr>
              <a:t>まで可とする。</a:t>
            </a:r>
            <a:br>
              <a:rPr lang="en-US" altLang="ja-JP" sz="1200" dirty="0">
                <a:latin typeface="BIZ UDPゴシック" panose="020B0400000000000000" pitchFamily="50" charset="-128"/>
                <a:ea typeface="BIZ UDPゴシック" panose="020B0400000000000000" pitchFamily="50" charset="-128"/>
              </a:rPr>
            </a:br>
            <a:r>
              <a:rPr lang="ja-JP" altLang="ja-JP" sz="1200" dirty="0">
                <a:latin typeface="BIZ UDPゴシック" panose="020B0400000000000000" pitchFamily="50" charset="-128"/>
                <a:ea typeface="BIZ UDPゴシック" panose="020B0400000000000000" pitchFamily="50" charset="-128"/>
              </a:rPr>
              <a:t>フォント：</a:t>
            </a:r>
            <a:r>
              <a:rPr lang="ja-JP" altLang="en-US" sz="1200" dirty="0">
                <a:latin typeface="BIZ UDPゴシック" panose="020B0400000000000000" pitchFamily="50" charset="-128"/>
                <a:ea typeface="BIZ UDPゴシック" panose="020B0400000000000000" pitchFamily="50" charset="-128"/>
              </a:rPr>
              <a:t>基本は</a:t>
            </a:r>
            <a:r>
              <a:rPr lang="en-US" altLang="ja-JP" sz="1200" dirty="0">
                <a:latin typeface="BIZ UDPゴシック" panose="020B0400000000000000" pitchFamily="50" charset="-128"/>
                <a:ea typeface="BIZ UDPゴシック" panose="020B0400000000000000" pitchFamily="50" charset="-128"/>
              </a:rPr>
              <a:t>BIZ UDP</a:t>
            </a:r>
            <a:r>
              <a:rPr lang="ja-JP" altLang="ja-JP" sz="1200" dirty="0">
                <a:latin typeface="BIZ UDPゴシック" panose="020B0400000000000000" pitchFamily="50" charset="-128"/>
                <a:ea typeface="BIZ UDPゴシック" panose="020B0400000000000000" pitchFamily="50" charset="-128"/>
              </a:rPr>
              <a:t>ゴシック</a:t>
            </a:r>
            <a:r>
              <a:rPr lang="ja-JP" altLang="en-US" sz="1200" dirty="0">
                <a:latin typeface="BIZ UDPゴシック" panose="020B0400000000000000" pitchFamily="50" charset="-128"/>
                <a:ea typeface="BIZ UDPゴシック" panose="020B0400000000000000" pitchFamily="50" charset="-128"/>
              </a:rPr>
              <a:t>、金額など</a:t>
            </a:r>
            <a:r>
              <a:rPr lang="ja-JP" altLang="ja-JP" sz="1200" dirty="0">
                <a:latin typeface="BIZ UDPゴシック" panose="020B0400000000000000" pitchFamily="50" charset="-128"/>
                <a:ea typeface="BIZ UDPゴシック" panose="020B0400000000000000" pitchFamily="50" charset="-128"/>
              </a:rPr>
              <a:t>桁を揃えたい</a:t>
            </a:r>
            <a:r>
              <a:rPr lang="ja-JP" altLang="en-US" sz="1200" dirty="0">
                <a:latin typeface="BIZ UDPゴシック" panose="020B0400000000000000" pitchFamily="50" charset="-128"/>
                <a:ea typeface="BIZ UDPゴシック" panose="020B0400000000000000" pitchFamily="50" charset="-128"/>
              </a:rPr>
              <a:t>箇所には </a:t>
            </a:r>
            <a:r>
              <a:rPr lang="en-US" altLang="ja-JP" sz="1200" dirty="0">
                <a:latin typeface="BIZ UDPゴシック" panose="020B0400000000000000" pitchFamily="50" charset="-128"/>
                <a:ea typeface="BIZ UDPゴシック" panose="020B0400000000000000" pitchFamily="50" charset="-128"/>
              </a:rPr>
              <a:t>BIZ UD</a:t>
            </a:r>
            <a:r>
              <a:rPr lang="ja-JP" altLang="ja-JP" sz="1200" dirty="0">
                <a:latin typeface="BIZ UDPゴシック" panose="020B0400000000000000" pitchFamily="50" charset="-128"/>
                <a:ea typeface="BIZ UDPゴシック" panose="020B0400000000000000" pitchFamily="50" charset="-128"/>
              </a:rPr>
              <a:t>ゴシック</a:t>
            </a:r>
            <a:r>
              <a:rPr lang="ja-JP" altLang="en-US" sz="1200" dirty="0">
                <a:latin typeface="BIZ UDPゴシック" panose="020B0400000000000000" pitchFamily="50" charset="-128"/>
                <a:ea typeface="BIZ UDPゴシック" panose="020B0400000000000000" pitchFamily="50" charset="-128"/>
              </a:rPr>
              <a:t>を使用する。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そのほか：漢字にはふりがなを付与する。（ふりがなを振る対象については後述で検討）</a:t>
            </a:r>
            <a:endParaRPr lang="en-US" altLang="ja-JP" sz="1200" dirty="0">
              <a:latin typeface="BIZ UDPゴシック" panose="020B0400000000000000" pitchFamily="50" charset="-128"/>
              <a:ea typeface="BIZ UDPゴシック" panose="020B0400000000000000" pitchFamily="50" charset="-128"/>
            </a:endParaRPr>
          </a:p>
          <a:p>
            <a:pPr marL="180000" indent="-180000">
              <a:lnSpc>
                <a:spcPct val="120000"/>
              </a:lnSpc>
              <a:buFont typeface="+mj-lt"/>
              <a:buAutoNum type="alphaUcParenR"/>
            </a:pPr>
            <a:endParaRPr lang="en-US" altLang="ja-JP" sz="1000" b="1" dirty="0">
              <a:latin typeface="BIZ UDPゴシック" panose="020B0400000000000000" pitchFamily="50" charset="-128"/>
              <a:ea typeface="BIZ UDPゴシック" panose="020B0400000000000000" pitchFamily="50" charset="-128"/>
            </a:endParaRPr>
          </a:p>
          <a:p>
            <a:pPr marL="180000" indent="-180000">
              <a:lnSpc>
                <a:spcPct val="120000"/>
              </a:lnSpc>
              <a:buFont typeface="Arial" panose="020B0604020202020204" pitchFamily="34" charset="0"/>
              <a:buChar char="•"/>
            </a:pPr>
            <a:r>
              <a:rPr lang="ja-JP" altLang="en-US" b="1" dirty="0">
                <a:latin typeface="BIZ UDPゴシック" panose="020B0400000000000000" pitchFamily="50" charset="-128"/>
                <a:ea typeface="BIZ UDPゴシック" panose="020B0400000000000000" pitchFamily="50" charset="-128"/>
              </a:rPr>
              <a:t>色</a:t>
            </a:r>
            <a:br>
              <a:rPr lang="en-US" altLang="ja-JP"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使い方：色以外の表現を併用し、色を見分けられない場合にも、確実に情報が伝わるようにする。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コントラスト：</a:t>
            </a:r>
            <a:r>
              <a:rPr lang="en-US" altLang="ja-JP" sz="1200" dirty="0">
                <a:latin typeface="BIZ UDPゴシック" panose="020B0400000000000000" pitchFamily="50" charset="-128"/>
                <a:ea typeface="BIZ UDPゴシック" panose="020B0400000000000000" pitchFamily="50" charset="-128"/>
              </a:rPr>
              <a:t>WCAG</a:t>
            </a:r>
            <a:r>
              <a:rPr lang="ja-JP" altLang="en-US" sz="1200" dirty="0">
                <a:latin typeface="BIZ UDPゴシック" panose="020B0400000000000000" pitchFamily="50" charset="-128"/>
                <a:ea typeface="BIZ UDPゴシック" panose="020B0400000000000000" pitchFamily="50" charset="-128"/>
              </a:rPr>
              <a:t>の規定を参考に、テキストを中心に十分なコントラストを確保する。</a:t>
            </a:r>
            <a:b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参考： </a:t>
            </a:r>
            <a:r>
              <a:rPr lang="en-US" altLang="ja-JP" sz="900" dirty="0">
                <a:solidFill>
                  <a:schemeClr val="tx2">
                    <a:lumMod val="60000"/>
                    <a:lumOff val="40000"/>
                  </a:schemeClr>
                </a:solidFill>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Web Content Accessibility Guidelines (WCAG) 2.0</a:t>
            </a:r>
            <a:b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白黒：色を使用しない白黒印刷でも情報を認識できるようにする。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配色：色を使用する場合は、どのような色覚の方でも識別しやすい色の組み合わせを使用する。</a:t>
            </a:r>
            <a:endParaRPr lang="en-US" altLang="ja-JP" sz="1200" dirty="0">
              <a:latin typeface="BIZ UDPゴシック" panose="020B0400000000000000" pitchFamily="50" charset="-128"/>
              <a:ea typeface="BIZ UDPゴシック" panose="020B0400000000000000" pitchFamily="50" charset="-128"/>
            </a:endParaRPr>
          </a:p>
          <a:p>
            <a:pPr marL="180000" indent="-180000">
              <a:lnSpc>
                <a:spcPct val="120000"/>
              </a:lnSpc>
              <a:buFont typeface="+mj-lt"/>
              <a:buAutoNum type="alphaUcParenR"/>
            </a:pPr>
            <a:endParaRPr lang="ja-JP" altLang="ja-JP" sz="1000" dirty="0">
              <a:latin typeface="BIZ UDPゴシック" panose="020B0400000000000000" pitchFamily="50" charset="-128"/>
              <a:ea typeface="BIZ UDPゴシック" panose="020B0400000000000000" pitchFamily="50" charset="-128"/>
            </a:endParaRPr>
          </a:p>
          <a:p>
            <a:pPr marL="180000" indent="-180000">
              <a:lnSpc>
                <a:spcPct val="120000"/>
              </a:lnSpc>
              <a:buFont typeface="Arial" panose="020B0604020202020204" pitchFamily="34" charset="0"/>
              <a:buChar char="•"/>
            </a:pPr>
            <a:r>
              <a:rPr lang="ja-JP" altLang="en-US" b="1" dirty="0">
                <a:latin typeface="BIZ UDPゴシック" panose="020B0400000000000000" pitchFamily="50" charset="-128"/>
                <a:ea typeface="BIZ UDPゴシック" panose="020B0400000000000000" pitchFamily="50" charset="-128"/>
              </a:rPr>
              <a:t>視覚以外の配慮 </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必要に応じて対応</a:t>
            </a:r>
            <a:r>
              <a:rPr lang="en-US" altLang="ja-JP" sz="1200" b="1" dirty="0">
                <a:latin typeface="BIZ UDPゴシック" panose="020B0400000000000000" pitchFamily="50" charset="-128"/>
                <a:ea typeface="BIZ UDPゴシック" panose="020B0400000000000000" pitchFamily="50" charset="-128"/>
              </a:rPr>
              <a:t>)</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配置：音声コードを</a:t>
            </a:r>
            <a:r>
              <a:rPr lang="ja-JP" altLang="ja-JP" sz="1200" dirty="0">
                <a:latin typeface="BIZ UDPゴシック" panose="020B0400000000000000" pitchFamily="50" charset="-128"/>
                <a:ea typeface="BIZ UDPゴシック" panose="020B0400000000000000" pitchFamily="50" charset="-128"/>
              </a:rPr>
              <a:t>配置</a:t>
            </a:r>
            <a:r>
              <a:rPr lang="ja-JP" altLang="en-US" sz="1200" dirty="0">
                <a:latin typeface="BIZ UDPゴシック" panose="020B0400000000000000" pitchFamily="50" charset="-128"/>
                <a:ea typeface="BIZ UDPゴシック" panose="020B0400000000000000" pitchFamily="50" charset="-128"/>
              </a:rPr>
              <a:t>する場所を確保する。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点字については、紙面よりも最初に触れる封筒につけるほうが望ましいため、帳票の紙面上では</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対応しない。</a:t>
            </a:r>
            <a:endParaRPr lang="en-US" altLang="ja-JP" sz="1200"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A96B4CA6-C965-7B98-B77C-B418E1FF38BA}"/>
              </a:ext>
            </a:extLst>
          </p:cNvPr>
          <p:cNvSpPr/>
          <p:nvPr/>
        </p:nvSpPr>
        <p:spPr bwMode="auto">
          <a:xfrm>
            <a:off x="1676723" y="1314599"/>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5CD620FE-C67E-866A-67A1-C76B60D5CB62}"/>
              </a:ext>
            </a:extLst>
          </p:cNvPr>
          <p:cNvSpPr/>
          <p:nvPr/>
        </p:nvSpPr>
        <p:spPr bwMode="auto">
          <a:xfrm>
            <a:off x="2108711" y="1314599"/>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4</a:t>
            </a:r>
          </a:p>
        </p:txBody>
      </p:sp>
      <p:sp>
        <p:nvSpPr>
          <p:cNvPr id="29" name="四角形: 角を丸くする 28">
            <a:extLst>
              <a:ext uri="{FF2B5EF4-FFF2-40B4-BE49-F238E27FC236}">
                <a16:creationId xmlns:a16="http://schemas.microsoft.com/office/drawing/2014/main" id="{BB0D6F48-47F3-D2C5-B103-26C3B30BD88B}"/>
              </a:ext>
            </a:extLst>
          </p:cNvPr>
          <p:cNvSpPr/>
          <p:nvPr/>
        </p:nvSpPr>
        <p:spPr bwMode="auto">
          <a:xfrm>
            <a:off x="1122510" y="24804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E00A41D8-CED8-FA5B-6CD6-EF10BE40C9DD}"/>
              </a:ext>
            </a:extLst>
          </p:cNvPr>
          <p:cNvSpPr/>
          <p:nvPr/>
        </p:nvSpPr>
        <p:spPr bwMode="auto">
          <a:xfrm>
            <a:off x="1556462" y="24804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2</a:t>
            </a:r>
          </a:p>
        </p:txBody>
      </p:sp>
      <p:sp>
        <p:nvSpPr>
          <p:cNvPr id="31" name="四角形: 角を丸くする 30">
            <a:extLst>
              <a:ext uri="{FF2B5EF4-FFF2-40B4-BE49-F238E27FC236}">
                <a16:creationId xmlns:a16="http://schemas.microsoft.com/office/drawing/2014/main" id="{018A23B1-5EED-CEB3-83CC-EF820EE367DE}"/>
              </a:ext>
            </a:extLst>
          </p:cNvPr>
          <p:cNvSpPr/>
          <p:nvPr/>
        </p:nvSpPr>
        <p:spPr bwMode="auto">
          <a:xfrm>
            <a:off x="1990414" y="24804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4</a:t>
            </a:r>
          </a:p>
        </p:txBody>
      </p:sp>
      <p:sp>
        <p:nvSpPr>
          <p:cNvPr id="32" name="四角形: 角を丸くする 31">
            <a:extLst>
              <a:ext uri="{FF2B5EF4-FFF2-40B4-BE49-F238E27FC236}">
                <a16:creationId xmlns:a16="http://schemas.microsoft.com/office/drawing/2014/main" id="{8BEF6B53-E01C-11C4-F8CB-DA1A96851A6A}"/>
              </a:ext>
            </a:extLst>
          </p:cNvPr>
          <p:cNvSpPr/>
          <p:nvPr/>
        </p:nvSpPr>
        <p:spPr bwMode="auto">
          <a:xfrm>
            <a:off x="3695837" y="406718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6E0AF09-5D51-4E5D-8282-515B71DE5575}"/>
              </a:ext>
            </a:extLst>
          </p:cNvPr>
          <p:cNvSpPr txBox="1"/>
          <p:nvPr/>
        </p:nvSpPr>
        <p:spPr>
          <a:xfrm>
            <a:off x="400050" y="876063"/>
            <a:ext cx="8061198" cy="166199"/>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以下の対応事項に留意して、デザインを検討してください。</a:t>
            </a:r>
            <a:endParaRPr lang="en-US" altLang="ja-JP" sz="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100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a:xfrm>
            <a:off x="113192" y="134613"/>
            <a:ext cx="8926534" cy="369332"/>
          </a:xfrm>
        </p:spPr>
        <p:txBody>
          <a:bodyPr/>
          <a:lstStyle/>
          <a:p>
            <a:r>
              <a:rPr lang="ja-JP" altLang="en-US" dirty="0"/>
              <a:t>３</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その他対応事項：特性を持つ方に向けた配慮（ふりがなについて）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832A957-8740-CC38-48DA-82C6C242D52E}"/>
              </a:ext>
            </a:extLst>
          </p:cNvPr>
          <p:cNvSpPr txBox="1"/>
          <p:nvPr/>
        </p:nvSpPr>
        <p:spPr>
          <a:xfrm>
            <a:off x="400049" y="830798"/>
            <a:ext cx="8564563" cy="498598"/>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ふりがな（ルビ）については、以下のような特徴があります。</a:t>
            </a:r>
            <a:br>
              <a:rPr lang="en-US" altLang="ja-JP" sz="1200" b="0" dirty="0">
                <a:latin typeface="BIZ UDPゴシック" panose="020B0400000000000000" pitchFamily="50" charset="-128"/>
                <a:ea typeface="BIZ UDPゴシック" panose="020B0400000000000000" pitchFamily="50" charset="-128"/>
              </a:rPr>
            </a:br>
            <a:r>
              <a:rPr lang="ja-JP" altLang="en-US" sz="1200" b="0" dirty="0">
                <a:latin typeface="BIZ UDPゴシック" panose="020B0400000000000000" pitchFamily="50" charset="-128"/>
                <a:ea typeface="BIZ UDPゴシック" panose="020B0400000000000000" pitchFamily="50" charset="-128"/>
              </a:rPr>
              <a:t>現時点では、パラルビ（重要度の高い箇所と難読漢字の使用箇所のみにつける）・熟語ルビの採用を推奨します。</a:t>
            </a:r>
            <a:br>
              <a:rPr lang="en-US" altLang="ja-JP" sz="1200" b="0" dirty="0">
                <a:latin typeface="BIZ UDPゴシック" panose="020B0400000000000000" pitchFamily="50" charset="-128"/>
                <a:ea typeface="BIZ UDPゴシック" panose="020B0400000000000000" pitchFamily="50" charset="-128"/>
              </a:rPr>
            </a:br>
            <a:r>
              <a:rPr lang="ja-JP" altLang="en-US" sz="1200" b="0" dirty="0">
                <a:solidFill>
                  <a:srgbClr val="FF0066"/>
                </a:solidFill>
                <a:latin typeface="BIZ UDPゴシック" panose="020B0400000000000000" pitchFamily="50" charset="-128"/>
                <a:ea typeface="BIZ UDPゴシック" panose="020B0400000000000000" pitchFamily="50" charset="-128"/>
              </a:rPr>
              <a:t>難読漢字は、常用漢字以外を想定しており、ルビの対象範囲は人名・住所以外の文字列を想定しています。</a:t>
            </a:r>
            <a:endParaRPr lang="en-US" altLang="ja-JP" sz="1200" b="0" dirty="0">
              <a:solidFill>
                <a:srgbClr val="FF0066"/>
              </a:solidFill>
              <a:latin typeface="BIZ UDPゴシック" panose="020B0400000000000000" pitchFamily="50" charset="-128"/>
              <a:ea typeface="BIZ UDPゴシック" panose="020B0400000000000000" pitchFamily="50" charset="-128"/>
            </a:endParaRPr>
          </a:p>
        </p:txBody>
      </p:sp>
      <p:graphicFrame>
        <p:nvGraphicFramePr>
          <p:cNvPr id="51" name="表 3">
            <a:extLst>
              <a:ext uri="{FF2B5EF4-FFF2-40B4-BE49-F238E27FC236}">
                <a16:creationId xmlns:a16="http://schemas.microsoft.com/office/drawing/2014/main" id="{1C83D12E-B585-C19A-1121-8B68E2FEE9AD}"/>
              </a:ext>
            </a:extLst>
          </p:cNvPr>
          <p:cNvGraphicFramePr>
            <a:graphicFrameLocks noGrp="1"/>
          </p:cNvGraphicFramePr>
          <p:nvPr>
            <p:extLst>
              <p:ext uri="{D42A27DB-BD31-4B8C-83A1-F6EECF244321}">
                <p14:modId xmlns:p14="http://schemas.microsoft.com/office/powerpoint/2010/main" val="3820685715"/>
              </p:ext>
            </p:extLst>
          </p:nvPr>
        </p:nvGraphicFramePr>
        <p:xfrm>
          <a:off x="343402" y="1548147"/>
          <a:ext cx="2455488" cy="3378534"/>
        </p:xfrm>
        <a:graphic>
          <a:graphicData uri="http://schemas.openxmlformats.org/drawingml/2006/table">
            <a:tbl>
              <a:tblPr firstRow="1" bandRow="1">
                <a:tableStyleId>{5C22544A-7EE6-4342-B048-85BDC9FD1C3A}</a:tableStyleId>
              </a:tblPr>
              <a:tblGrid>
                <a:gridCol w="898255">
                  <a:extLst>
                    <a:ext uri="{9D8B030D-6E8A-4147-A177-3AD203B41FA5}">
                      <a16:colId xmlns:a16="http://schemas.microsoft.com/office/drawing/2014/main" val="814543901"/>
                    </a:ext>
                  </a:extLst>
                </a:gridCol>
                <a:gridCol w="1557233">
                  <a:extLst>
                    <a:ext uri="{9D8B030D-6E8A-4147-A177-3AD203B41FA5}">
                      <a16:colId xmlns:a16="http://schemas.microsoft.com/office/drawing/2014/main" val="428477115"/>
                    </a:ext>
                  </a:extLst>
                </a:gridCol>
              </a:tblGrid>
              <a:tr h="277734">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ルビの対象</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詳細</a:t>
                      </a: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117203"/>
                  </a:ext>
                </a:extLst>
              </a:tr>
              <a:tr h="654769">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BIZ UDPゴシック" panose="020B0400000000000000" pitchFamily="50" charset="-128"/>
                          <a:ea typeface="BIZ UDPゴシック" panose="020B0400000000000000" pitchFamily="50" charset="-128"/>
                        </a:rPr>
                        <a:t>総ルビ</a:t>
                      </a:r>
                      <a:endParaRPr kumimoji="1" lang="en-US" altLang="ja-JP" sz="1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b="0" dirty="0">
                          <a:latin typeface="BIZ UDPゴシック" panose="020B0400000000000000" pitchFamily="50" charset="-128"/>
                          <a:ea typeface="BIZ UDPゴシック" panose="020B0400000000000000" pitchFamily="50" charset="-128"/>
                        </a:rPr>
                        <a:t>すべての漢字にルビをふる方法。</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8986716"/>
                  </a:ext>
                </a:extLst>
              </a:tr>
              <a:tr h="2446031">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パラルビ</a:t>
                      </a:r>
                      <a:endParaRPr kumimoji="1" lang="en-US" altLang="ja-JP" sz="1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000" b="0" dirty="0">
                          <a:latin typeface="BIZ UDPゴシック" panose="020B0400000000000000" pitchFamily="50" charset="-128"/>
                          <a:ea typeface="BIZ UDPゴシック" panose="020B0400000000000000" pitchFamily="50" charset="-128"/>
                        </a:rPr>
                        <a:t>一部（重要度の高い箇所、難読漢字の使用箇所等）の漢字にのみルビをふる方法。</a:t>
                      </a:r>
                      <a:endParaRPr kumimoji="1" lang="en-US" altLang="ja-JP" sz="1000" b="0" dirty="0">
                        <a:latin typeface="BIZ UDPゴシック" panose="020B0400000000000000" pitchFamily="50" charset="-128"/>
                        <a:ea typeface="BIZ UDPゴシック" panose="020B0400000000000000" pitchFamily="50" charset="-128"/>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1" lang="en-US" altLang="ja-JP" sz="1000" b="0" dirty="0">
                        <a:latin typeface="BIZ UDPゴシック" panose="020B0400000000000000" pitchFamily="50" charset="-128"/>
                        <a:ea typeface="BIZ UDPゴシック" panose="020B0400000000000000" pitchFamily="50" charset="-128"/>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b="1" dirty="0">
                          <a:latin typeface="BIZ UDPゴシック" panose="020B0400000000000000" pitchFamily="50" charset="-128"/>
                          <a:ea typeface="BIZ UDPゴシック" panose="020B0400000000000000" pitchFamily="50" charset="-128"/>
                        </a:rPr>
                        <a:t>採用理由：</a:t>
                      </a:r>
                      <a:endParaRPr kumimoji="1" lang="en-US" altLang="ja-JP" sz="1000" b="1" dirty="0">
                        <a:latin typeface="BIZ UDPゴシック" panose="020B0400000000000000" pitchFamily="50" charset="-128"/>
                        <a:ea typeface="BIZ UDPゴシック" panose="020B0400000000000000" pitchFamily="50" charset="-128"/>
                      </a:endParaRPr>
                    </a:p>
                    <a:p>
                      <a:pPr marL="72000" marR="0" lvl="0" indent="-720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latin typeface="BIZ UDPゴシック" panose="020B0400000000000000" pitchFamily="50" charset="-128"/>
                          <a:ea typeface="BIZ UDPゴシック" panose="020B0400000000000000" pitchFamily="50" charset="-128"/>
                        </a:rPr>
                        <a:t>総ルビでは情報量が増えるため、読みにくさにつながる</a:t>
                      </a:r>
                      <a:endParaRPr kumimoji="1" lang="en-US" altLang="ja-JP" sz="1000" b="0" dirty="0">
                        <a:latin typeface="BIZ UDPゴシック" panose="020B0400000000000000" pitchFamily="50" charset="-128"/>
                        <a:ea typeface="BIZ UDPゴシック" panose="020B0400000000000000" pitchFamily="50" charset="-128"/>
                      </a:endParaRPr>
                    </a:p>
                    <a:p>
                      <a:pPr marL="72000" marR="0" lvl="0" indent="-720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latin typeface="BIZ UDPゴシック" panose="020B0400000000000000" pitchFamily="50" charset="-128"/>
                          <a:ea typeface="BIZ UDPゴシック" panose="020B0400000000000000" pitchFamily="50" charset="-128"/>
                        </a:rPr>
                        <a:t>ほぼ見ないと想定される項目よりも、太枠内などの重要な項目に絞ってルビをふる方がより効果的　</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49031013"/>
                  </a:ext>
                </a:extLst>
              </a:tr>
            </a:tbl>
          </a:graphicData>
        </a:graphic>
      </p:graphicFrame>
      <p:graphicFrame>
        <p:nvGraphicFramePr>
          <p:cNvPr id="52" name="表 51">
            <a:extLst>
              <a:ext uri="{FF2B5EF4-FFF2-40B4-BE49-F238E27FC236}">
                <a16:creationId xmlns:a16="http://schemas.microsoft.com/office/drawing/2014/main" id="{13A8F3A7-27B9-536E-9EC0-C3C396A30911}"/>
              </a:ext>
            </a:extLst>
          </p:cNvPr>
          <p:cNvGraphicFramePr>
            <a:graphicFrameLocks noGrp="1"/>
          </p:cNvGraphicFramePr>
          <p:nvPr>
            <p:extLst>
              <p:ext uri="{D42A27DB-BD31-4B8C-83A1-F6EECF244321}">
                <p14:modId xmlns:p14="http://schemas.microsoft.com/office/powerpoint/2010/main" val="924569630"/>
              </p:ext>
            </p:extLst>
          </p:nvPr>
        </p:nvGraphicFramePr>
        <p:xfrm>
          <a:off x="3223467" y="1520987"/>
          <a:ext cx="5580095" cy="3403948"/>
        </p:xfrm>
        <a:graphic>
          <a:graphicData uri="http://schemas.openxmlformats.org/drawingml/2006/table">
            <a:tbl>
              <a:tblPr firstRow="1" bandRow="1">
                <a:tableStyleId>{5C22544A-7EE6-4342-B048-85BDC9FD1C3A}</a:tableStyleId>
              </a:tblPr>
              <a:tblGrid>
                <a:gridCol w="1049769">
                  <a:extLst>
                    <a:ext uri="{9D8B030D-6E8A-4147-A177-3AD203B41FA5}">
                      <a16:colId xmlns:a16="http://schemas.microsoft.com/office/drawing/2014/main" val="814543901"/>
                    </a:ext>
                  </a:extLst>
                </a:gridCol>
                <a:gridCol w="2688879">
                  <a:extLst>
                    <a:ext uri="{9D8B030D-6E8A-4147-A177-3AD203B41FA5}">
                      <a16:colId xmlns:a16="http://schemas.microsoft.com/office/drawing/2014/main" val="428477115"/>
                    </a:ext>
                  </a:extLst>
                </a:gridCol>
                <a:gridCol w="1841447">
                  <a:extLst>
                    <a:ext uri="{9D8B030D-6E8A-4147-A177-3AD203B41FA5}">
                      <a16:colId xmlns:a16="http://schemas.microsoft.com/office/drawing/2014/main" val="3363132102"/>
                    </a:ext>
                  </a:extLst>
                </a:gridCol>
              </a:tblGrid>
              <a:tr h="316822">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ルビの種類</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イメージ</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詳細</a:t>
                      </a: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117203"/>
                  </a:ext>
                </a:extLst>
              </a:tr>
              <a:tr h="649649">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BIZ UDPゴシック" panose="020B0400000000000000" pitchFamily="50" charset="-128"/>
                          <a:ea typeface="BIZ UDPゴシック" panose="020B0400000000000000" pitchFamily="50" charset="-128"/>
                        </a:rPr>
                        <a:t>グループ</a:t>
                      </a:r>
                      <a:endParaRPr kumimoji="1" lang="en-US" altLang="ja-JP" sz="1400" b="1"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BIZ UDPゴシック" panose="020B0400000000000000" pitchFamily="50" charset="-128"/>
                          <a:ea typeface="BIZ UDPゴシック" panose="020B0400000000000000" pitchFamily="50" charset="-128"/>
                        </a:rPr>
                        <a:t>ルビ</a:t>
                      </a:r>
                      <a:endParaRPr kumimoji="1" lang="en-US" altLang="ja-JP" sz="1400" b="1"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均等ルビ</a:t>
                      </a:r>
                      <a:r>
                        <a:rPr kumimoji="1" lang="en-US" altLang="ja-JP" sz="900" b="0" dirty="0">
                          <a:latin typeface="BIZ UDPゴシック" panose="020B0400000000000000" pitchFamily="50" charset="-128"/>
                          <a:ea typeface="BIZ UDPゴシック" panose="020B0400000000000000" pitchFamily="50" charset="-128"/>
                        </a:rPr>
                        <a:t>)</a:t>
                      </a:r>
                      <a:endParaRPr kumimoji="1" lang="ja-JP" altLang="en-US" sz="900" b="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kumimoji="1" lang="en-US" altLang="ja-JP" sz="1400" b="0" dirty="0">
                        <a:solidFill>
                          <a:srgbClr val="FF0066"/>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b="0" dirty="0">
                          <a:latin typeface="BIZ UDPゴシック" panose="020B0400000000000000" pitchFamily="50" charset="-128"/>
                          <a:ea typeface="BIZ UDPゴシック" panose="020B0400000000000000" pitchFamily="50" charset="-128"/>
                        </a:rPr>
                        <a:t>複数の漢字を１つのグループとしてとらえ、その範囲内で</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ルビをふる方法。</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8986716"/>
                  </a:ext>
                </a:extLst>
              </a:tr>
              <a:tr h="755406">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モノルビ</a:t>
                      </a:r>
                      <a:endParaRPr kumimoji="1" lang="en-US" altLang="ja-JP" sz="1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kumimoji="1" lang="en-US" altLang="ja-JP" sz="1400" b="1" dirty="0">
                        <a:latin typeface="BIZ UDPゴシック" panose="020B0400000000000000" pitchFamily="50" charset="-128"/>
                        <a:ea typeface="BIZ UDPゴシック" panose="020B0400000000000000" pitchFamily="50" charset="-128"/>
                      </a:endParaRPr>
                    </a:p>
                    <a:p>
                      <a:pPr algn="ctr"/>
                      <a:endParaRPr kumimoji="1" lang="ja-JP" altLang="en-US" sz="1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000" b="0" dirty="0">
                          <a:latin typeface="BIZ UDPゴシック" panose="020B0400000000000000" pitchFamily="50" charset="-128"/>
                          <a:ea typeface="BIZ UDPゴシック" panose="020B0400000000000000" pitchFamily="50" charset="-128"/>
                        </a:rPr>
                        <a:t>漢字</a:t>
                      </a:r>
                      <a:r>
                        <a:rPr kumimoji="1" lang="en-US" altLang="ja-JP" sz="1000" b="0" dirty="0">
                          <a:latin typeface="BIZ UDPゴシック" panose="020B0400000000000000" pitchFamily="50" charset="-128"/>
                          <a:ea typeface="BIZ UDPゴシック" panose="020B0400000000000000" pitchFamily="50" charset="-128"/>
                        </a:rPr>
                        <a:t>1</a:t>
                      </a:r>
                      <a:r>
                        <a:rPr kumimoji="1" lang="ja-JP" altLang="en-US" sz="1000" b="0" dirty="0">
                          <a:latin typeface="BIZ UDPゴシック" panose="020B0400000000000000" pitchFamily="50" charset="-128"/>
                          <a:ea typeface="BIZ UDPゴシック" panose="020B0400000000000000" pitchFamily="50" charset="-128"/>
                        </a:rPr>
                        <a:t>字ごとにルビをふる</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方法。１字に３字以上のルビがつく場合、漢字の両サイドに</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余白を作る必要がある。</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49031013"/>
                  </a:ext>
                </a:extLst>
              </a:tr>
              <a:tr h="1542116">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熟語ルビ</a:t>
                      </a:r>
                      <a:endParaRPr kumimoji="1" lang="en-US" altLang="ja-JP" sz="1400" b="0" dirty="0">
                        <a:latin typeface="BIZ UDPゴシック" panose="020B0400000000000000" pitchFamily="50" charset="-128"/>
                        <a:ea typeface="BIZ UDPゴシック" panose="020B0400000000000000" pitchFamily="50" charset="-128"/>
                      </a:endParaRPr>
                    </a:p>
                    <a:p>
                      <a:pPr algn="ct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ルビが</a:t>
                      </a:r>
                      <a:r>
                        <a:rPr kumimoji="1" lang="en-US" altLang="ja-JP" sz="900" b="0" dirty="0">
                          <a:latin typeface="BIZ UDPゴシック" panose="020B0400000000000000" pitchFamily="50" charset="-128"/>
                          <a:ea typeface="BIZ UDPゴシック" panose="020B0400000000000000" pitchFamily="50" charset="-128"/>
                        </a:rPr>
                        <a:t>2</a:t>
                      </a:r>
                      <a:r>
                        <a:rPr kumimoji="1" lang="ja-JP" altLang="en-US" sz="900" b="0" dirty="0">
                          <a:latin typeface="BIZ UDPゴシック" panose="020B0400000000000000" pitchFamily="50" charset="-128"/>
                          <a:ea typeface="BIZ UDPゴシック" panose="020B0400000000000000" pitchFamily="50" charset="-128"/>
                        </a:rPr>
                        <a:t>字以下の場合、モノルビと同様</a:t>
                      </a:r>
                      <a:r>
                        <a:rPr kumimoji="1" lang="en-US" altLang="ja-JP" sz="900" b="0" dirty="0">
                          <a:latin typeface="BIZ UDPゴシック" panose="020B0400000000000000" pitchFamily="50" charset="-128"/>
                          <a:ea typeface="BIZ UDPゴシック" panose="020B0400000000000000" pitchFamily="50" charset="-128"/>
                        </a:rPr>
                        <a:t>)</a:t>
                      </a:r>
                    </a:p>
                    <a:p>
                      <a:pPr algn="ctr"/>
                      <a:endParaRPr kumimoji="1" lang="en-US" altLang="ja-JP" sz="1000" b="0" dirty="0">
                        <a:latin typeface="BIZ UDPゴシック" panose="020B0400000000000000" pitchFamily="50" charset="-128"/>
                        <a:ea typeface="BIZ UDPゴシック" panose="020B0400000000000000" pitchFamily="50" charset="-128"/>
                      </a:endParaRPr>
                    </a:p>
                    <a:p>
                      <a:pPr algn="ct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熟語を構成する漢字</a:t>
                      </a:r>
                      <a: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t>1</a:t>
                      </a: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字に</a:t>
                      </a:r>
                      <a:b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b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対して</a:t>
                      </a:r>
                      <a: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t>3</a:t>
                      </a: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字以上のルビが付く場合に、熟語単位でルビを</a:t>
                      </a:r>
                      <a:b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b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配置する方法。</a:t>
                      </a:r>
                      <a:endPar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endParaRPr>
                    </a:p>
                    <a:p>
                      <a:pPr algn="l"/>
                      <a:endParaRPr kumimoji="1" lang="en-US" altLang="ja-JP" sz="400" b="0"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採用理由：</a:t>
                      </a:r>
                      <a:endParaRPr kumimoji="1" lang="en-US" altLang="ja-JP" sz="1000" b="1"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b="0" dirty="0">
                          <a:latin typeface="BIZ UDPゴシック" panose="020B0400000000000000" pitchFamily="50" charset="-128"/>
                          <a:ea typeface="BIZ UDPゴシック" panose="020B0400000000000000" pitchFamily="50" charset="-128"/>
                        </a:rPr>
                        <a:t>漢字部分との紐づきが認識しやすい</a:t>
                      </a:r>
                      <a:endParaRPr kumimoji="1" lang="en-US" altLang="ja-JP" sz="1000" b="0"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b="0" dirty="0">
                          <a:latin typeface="BIZ UDPゴシック" panose="020B0400000000000000" pitchFamily="50" charset="-128"/>
                          <a:ea typeface="BIZ UDPゴシック" panose="020B0400000000000000" pitchFamily="50" charset="-128"/>
                        </a:rPr>
                        <a:t>改行が可能</a:t>
                      </a:r>
                      <a:endParaRPr kumimoji="1" lang="en-US" altLang="ja-JP" sz="1000" b="0"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b="0" dirty="0">
                          <a:latin typeface="BIZ UDPゴシック" panose="020B0400000000000000" pitchFamily="50" charset="-128"/>
                          <a:ea typeface="BIZ UDPゴシック" panose="020B0400000000000000" pitchFamily="50" charset="-128"/>
                        </a:rPr>
                        <a:t>熟語の場合、余白を作る</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必要がなくなる場合がある</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49389330"/>
                  </a:ext>
                </a:extLst>
              </a:tr>
            </a:tbl>
          </a:graphicData>
        </a:graphic>
      </p:graphicFrame>
      <p:sp>
        <p:nvSpPr>
          <p:cNvPr id="55" name="テキスト ボックス 54">
            <a:extLst>
              <a:ext uri="{FF2B5EF4-FFF2-40B4-BE49-F238E27FC236}">
                <a16:creationId xmlns:a16="http://schemas.microsoft.com/office/drawing/2014/main" id="{7254CD5F-E235-7F34-7C9F-8C774B624692}"/>
              </a:ext>
            </a:extLst>
          </p:cNvPr>
          <p:cNvSpPr txBox="1"/>
          <p:nvPr/>
        </p:nvSpPr>
        <p:spPr>
          <a:xfrm>
            <a:off x="4506556" y="2086635"/>
            <a:ext cx="2136060" cy="313931"/>
          </a:xfrm>
          <a:prstGeom prst="rect">
            <a:avLst/>
          </a:prstGeom>
          <a:noFill/>
        </p:spPr>
        <p:txBody>
          <a:bodyPr wrap="square" rtlCol="0">
            <a:sp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療養費支給決定通知</a:t>
            </a:r>
          </a:p>
        </p:txBody>
      </p:sp>
      <p:sp>
        <p:nvSpPr>
          <p:cNvPr id="56" name="テキスト ボックス 55">
            <a:extLst>
              <a:ext uri="{FF2B5EF4-FFF2-40B4-BE49-F238E27FC236}">
                <a16:creationId xmlns:a16="http://schemas.microsoft.com/office/drawing/2014/main" id="{5E0D132A-9264-4E8E-5A22-1B201FCE2A91}"/>
              </a:ext>
            </a:extLst>
          </p:cNvPr>
          <p:cNvSpPr txBox="1"/>
          <p:nvPr/>
        </p:nvSpPr>
        <p:spPr>
          <a:xfrm>
            <a:off x="4506861" y="1911290"/>
            <a:ext cx="2013398" cy="223907"/>
          </a:xfrm>
          <a:prstGeom prst="rect">
            <a:avLst/>
          </a:prstGeom>
          <a:noFill/>
        </p:spPr>
        <p:txBody>
          <a:bodyPr wrap="square" rtlCol="0">
            <a:spAutoFit/>
          </a:bodyPr>
          <a:lstStyle/>
          <a:p>
            <a:pPr algn="dist"/>
            <a:r>
              <a:rPr lang="ja-JP" altLang="en-US" sz="950">
                <a:solidFill>
                  <a:schemeClr val="tx1"/>
                </a:solidFill>
                <a:latin typeface="Meiryo UI" panose="020B0604030504040204" pitchFamily="50" charset="-128"/>
                <a:ea typeface="Meiryo UI" panose="020B0604030504040204" pitchFamily="50" charset="-128"/>
              </a:rPr>
              <a:t>りょうようひ</a:t>
            </a:r>
            <a:r>
              <a:rPr lang="ja-JP" altLang="en-US" sz="950" dirty="0">
                <a:solidFill>
                  <a:schemeClr val="tx1"/>
                </a:solidFill>
                <a:latin typeface="Meiryo UI" panose="020B0604030504040204" pitchFamily="50" charset="-128"/>
                <a:ea typeface="Meiryo UI" panose="020B0604030504040204" pitchFamily="50" charset="-128"/>
              </a:rPr>
              <a:t>しきゅうけっていつうち</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89C610C8-4989-99DE-B763-FB24CFC3B698}"/>
              </a:ext>
            </a:extLst>
          </p:cNvPr>
          <p:cNvSpPr txBox="1"/>
          <p:nvPr/>
        </p:nvSpPr>
        <p:spPr>
          <a:xfrm>
            <a:off x="4456604" y="2809679"/>
            <a:ext cx="2355011" cy="313932"/>
          </a:xfrm>
          <a:prstGeom prst="rect">
            <a:avLst/>
          </a:prstGeom>
          <a:noFill/>
        </p:spPr>
        <p:txBody>
          <a:bodyPr wrap="square" rtlCol="0">
            <a:spAutoFit/>
          </a:bodyPr>
          <a:lstStyle/>
          <a:p>
            <a:r>
              <a:rPr lang="ja-JP" altLang="en-US" sz="1600" dirty="0">
                <a:solidFill>
                  <a:schemeClr val="tx1"/>
                </a:solidFill>
                <a:latin typeface="Meiryo UI" panose="020B0604030504040204" pitchFamily="50" charset="-128"/>
                <a:ea typeface="Meiryo UI" panose="020B0604030504040204" pitchFamily="50" charset="-128"/>
              </a:rPr>
              <a:t>療 養費支 給 決定通知</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F5FA3C31-4B40-DE73-7BD3-A8208999BBB0}"/>
              </a:ext>
            </a:extLst>
          </p:cNvPr>
          <p:cNvSpPr txBox="1"/>
          <p:nvPr/>
        </p:nvSpPr>
        <p:spPr>
          <a:xfrm>
            <a:off x="4736508" y="2619765"/>
            <a:ext cx="354584" cy="223907"/>
          </a:xfrm>
          <a:prstGeom prst="rect">
            <a:avLst/>
          </a:prstGeom>
          <a:noFill/>
        </p:spPr>
        <p:txBody>
          <a:bodyPr wrap="none" rtlCol="0">
            <a:spAutoFit/>
          </a:bodyPr>
          <a:lstStyle/>
          <a:p>
            <a:r>
              <a:rPr kumimoji="1" lang="ja-JP" altLang="en-US" sz="950" dirty="0">
                <a:solidFill>
                  <a:schemeClr val="tx1"/>
                </a:solidFill>
                <a:latin typeface="Meiryo UI" panose="020B0604030504040204" pitchFamily="50" charset="-128"/>
                <a:ea typeface="Meiryo UI" panose="020B0604030504040204" pitchFamily="50" charset="-128"/>
              </a:rPr>
              <a:t>よう</a:t>
            </a:r>
          </a:p>
        </p:txBody>
      </p:sp>
      <p:sp>
        <p:nvSpPr>
          <p:cNvPr id="63" name="テキスト ボックス 62">
            <a:extLst>
              <a:ext uri="{FF2B5EF4-FFF2-40B4-BE49-F238E27FC236}">
                <a16:creationId xmlns:a16="http://schemas.microsoft.com/office/drawing/2014/main" id="{C20D1974-4DC9-90DB-FE8E-819816BE3724}"/>
              </a:ext>
            </a:extLst>
          </p:cNvPr>
          <p:cNvSpPr txBox="1"/>
          <p:nvPr/>
        </p:nvSpPr>
        <p:spPr>
          <a:xfrm>
            <a:off x="4964509" y="2619765"/>
            <a:ext cx="284052" cy="223907"/>
          </a:xfrm>
          <a:prstGeom prst="rect">
            <a:avLst/>
          </a:prstGeom>
          <a:noFill/>
        </p:spPr>
        <p:txBody>
          <a:bodyPr wrap="none" rtlCol="0">
            <a:spAutoFit/>
          </a:bodyPr>
          <a:lstStyle/>
          <a:p>
            <a:r>
              <a:rPr kumimoji="1" lang="ja-JP" altLang="en-US" sz="950" dirty="0">
                <a:solidFill>
                  <a:schemeClr val="tx1"/>
                </a:solidFill>
                <a:latin typeface="Meiryo UI" panose="020B0604030504040204" pitchFamily="50" charset="-128"/>
                <a:ea typeface="Meiryo UI" panose="020B0604030504040204" pitchFamily="50" charset="-128"/>
              </a:rPr>
              <a:t>ひ</a:t>
            </a:r>
          </a:p>
        </p:txBody>
      </p:sp>
      <p:sp>
        <p:nvSpPr>
          <p:cNvPr id="64" name="テキスト ボックス 63">
            <a:extLst>
              <a:ext uri="{FF2B5EF4-FFF2-40B4-BE49-F238E27FC236}">
                <a16:creationId xmlns:a16="http://schemas.microsoft.com/office/drawing/2014/main" id="{2D011674-46A8-BC26-6986-112245C6E868}"/>
              </a:ext>
            </a:extLst>
          </p:cNvPr>
          <p:cNvSpPr txBox="1"/>
          <p:nvPr/>
        </p:nvSpPr>
        <p:spPr>
          <a:xfrm>
            <a:off x="5190109" y="2619765"/>
            <a:ext cx="272832" cy="223907"/>
          </a:xfrm>
          <a:prstGeom prst="rect">
            <a:avLst/>
          </a:prstGeom>
          <a:noFill/>
        </p:spPr>
        <p:txBody>
          <a:bodyPr wrap="none" rtlCol="0">
            <a:spAutoFit/>
          </a:bodyPr>
          <a:lstStyle/>
          <a:p>
            <a:r>
              <a:rPr kumimoji="1" lang="ja-JP" altLang="en-US" sz="950" dirty="0">
                <a:solidFill>
                  <a:schemeClr val="tx1"/>
                </a:solidFill>
                <a:latin typeface="Meiryo UI" panose="020B0604030504040204" pitchFamily="50" charset="-128"/>
                <a:ea typeface="Meiryo UI" panose="020B0604030504040204" pitchFamily="50" charset="-128"/>
              </a:rPr>
              <a:t>し</a:t>
            </a:r>
          </a:p>
        </p:txBody>
      </p:sp>
      <p:sp>
        <p:nvSpPr>
          <p:cNvPr id="65" name="テキスト ボックス 64">
            <a:extLst>
              <a:ext uri="{FF2B5EF4-FFF2-40B4-BE49-F238E27FC236}">
                <a16:creationId xmlns:a16="http://schemas.microsoft.com/office/drawing/2014/main" id="{D0A2D40A-59E0-0CAF-1736-62F3C69A5F72}"/>
              </a:ext>
            </a:extLst>
          </p:cNvPr>
          <p:cNvSpPr txBox="1"/>
          <p:nvPr/>
        </p:nvSpPr>
        <p:spPr>
          <a:xfrm>
            <a:off x="5690063" y="2619765"/>
            <a:ext cx="360996" cy="223907"/>
          </a:xfrm>
          <a:prstGeom prst="rect">
            <a:avLst/>
          </a:prstGeom>
          <a:noFill/>
        </p:spPr>
        <p:txBody>
          <a:bodyPr wrap="none" rtlCol="0">
            <a:spAutoFit/>
          </a:bodyPr>
          <a:lstStyle/>
          <a:p>
            <a:r>
              <a:rPr lang="ja-JP" altLang="en-US" sz="950" dirty="0">
                <a:solidFill>
                  <a:schemeClr val="tx1"/>
                </a:solidFill>
                <a:latin typeface="Meiryo UI" panose="020B0604030504040204" pitchFamily="50" charset="-128"/>
                <a:ea typeface="Meiryo UI" panose="020B0604030504040204" pitchFamily="50" charset="-128"/>
              </a:rPr>
              <a:t>けっ</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4494F0B3-750B-C7E6-E3D2-F7AD45130059}"/>
              </a:ext>
            </a:extLst>
          </p:cNvPr>
          <p:cNvSpPr txBox="1"/>
          <p:nvPr/>
        </p:nvSpPr>
        <p:spPr>
          <a:xfrm>
            <a:off x="5905845" y="2619765"/>
            <a:ext cx="380232" cy="223907"/>
          </a:xfrm>
          <a:prstGeom prst="rect">
            <a:avLst/>
          </a:prstGeom>
          <a:noFill/>
        </p:spPr>
        <p:txBody>
          <a:bodyPr wrap="none" rtlCol="0">
            <a:spAutoFit/>
          </a:bodyPr>
          <a:lstStyle/>
          <a:p>
            <a:pPr algn="ctr"/>
            <a:r>
              <a:rPr kumimoji="1" lang="ja-JP" altLang="en-US" sz="950" dirty="0">
                <a:solidFill>
                  <a:schemeClr val="tx1"/>
                </a:solidFill>
                <a:latin typeface="Meiryo UI" panose="020B0604030504040204" pitchFamily="50" charset="-128"/>
                <a:ea typeface="Meiryo UI" panose="020B0604030504040204" pitchFamily="50" charset="-128"/>
              </a:rPr>
              <a:t>てい</a:t>
            </a:r>
          </a:p>
        </p:txBody>
      </p:sp>
      <p:sp>
        <p:nvSpPr>
          <p:cNvPr id="67" name="テキスト ボックス 66">
            <a:extLst>
              <a:ext uri="{FF2B5EF4-FFF2-40B4-BE49-F238E27FC236}">
                <a16:creationId xmlns:a16="http://schemas.microsoft.com/office/drawing/2014/main" id="{465993C4-10F4-6CCF-9902-CDCE37F7AB02}"/>
              </a:ext>
            </a:extLst>
          </p:cNvPr>
          <p:cNvSpPr txBox="1"/>
          <p:nvPr/>
        </p:nvSpPr>
        <p:spPr>
          <a:xfrm>
            <a:off x="5355936" y="2619765"/>
            <a:ext cx="434735" cy="223907"/>
          </a:xfrm>
          <a:prstGeom prst="rect">
            <a:avLst/>
          </a:prstGeom>
          <a:noFill/>
        </p:spPr>
        <p:txBody>
          <a:bodyPr wrap="none" rtlCol="0">
            <a:spAutoFit/>
          </a:bodyPr>
          <a:lstStyle/>
          <a:p>
            <a:pPr algn="ctr"/>
            <a:r>
              <a:rPr lang="ja-JP" altLang="en-US" sz="950" dirty="0">
                <a:solidFill>
                  <a:srgbClr val="FF0066"/>
                </a:solidFill>
                <a:latin typeface="Meiryo UI" panose="020B0604030504040204" pitchFamily="50" charset="-128"/>
                <a:ea typeface="Meiryo UI" panose="020B0604030504040204" pitchFamily="50" charset="-128"/>
              </a:rPr>
              <a:t>きゅう</a:t>
            </a:r>
            <a:endParaRPr kumimoji="1" lang="ja-JP" altLang="en-US" sz="950" dirty="0">
              <a:solidFill>
                <a:srgbClr val="FF0066"/>
              </a:solidFill>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CFE1D68D-3EC1-5360-DE67-F3BCCB085B54}"/>
              </a:ext>
            </a:extLst>
          </p:cNvPr>
          <p:cNvSpPr txBox="1"/>
          <p:nvPr/>
        </p:nvSpPr>
        <p:spPr>
          <a:xfrm>
            <a:off x="6113916" y="2619765"/>
            <a:ext cx="359394"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つう</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8C7632DC-BA6E-48DE-5C50-61B13EA0695F}"/>
              </a:ext>
            </a:extLst>
          </p:cNvPr>
          <p:cNvSpPr txBox="1"/>
          <p:nvPr/>
        </p:nvSpPr>
        <p:spPr>
          <a:xfrm>
            <a:off x="6348409" y="2619765"/>
            <a:ext cx="277640"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ち</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F7CEE98-2E26-1360-35A8-3852F53CE343}"/>
              </a:ext>
            </a:extLst>
          </p:cNvPr>
          <p:cNvSpPr txBox="1"/>
          <p:nvPr/>
        </p:nvSpPr>
        <p:spPr>
          <a:xfrm>
            <a:off x="4433619" y="2619765"/>
            <a:ext cx="412293" cy="223907"/>
          </a:xfrm>
          <a:prstGeom prst="rect">
            <a:avLst/>
          </a:prstGeom>
          <a:noFill/>
        </p:spPr>
        <p:txBody>
          <a:bodyPr wrap="none" rtlCol="0">
            <a:spAutoFit/>
          </a:bodyPr>
          <a:lstStyle/>
          <a:p>
            <a:pPr algn="ctr"/>
            <a:r>
              <a:rPr kumimoji="1" lang="ja-JP" altLang="en-US" sz="950" dirty="0">
                <a:solidFill>
                  <a:srgbClr val="FF0066"/>
                </a:solidFill>
                <a:latin typeface="Meiryo UI" panose="020B0604030504040204" pitchFamily="50" charset="-128"/>
                <a:ea typeface="Meiryo UI" panose="020B0604030504040204" pitchFamily="50" charset="-128"/>
              </a:rPr>
              <a:t>りょう</a:t>
            </a:r>
          </a:p>
        </p:txBody>
      </p:sp>
      <p:sp>
        <p:nvSpPr>
          <p:cNvPr id="58" name="テキスト ボックス 57">
            <a:extLst>
              <a:ext uri="{FF2B5EF4-FFF2-40B4-BE49-F238E27FC236}">
                <a16:creationId xmlns:a16="http://schemas.microsoft.com/office/drawing/2014/main" id="{922D947B-B7D8-C0D4-05E1-75018870D35D}"/>
              </a:ext>
            </a:extLst>
          </p:cNvPr>
          <p:cNvSpPr txBox="1"/>
          <p:nvPr/>
        </p:nvSpPr>
        <p:spPr>
          <a:xfrm>
            <a:off x="4559564" y="3924960"/>
            <a:ext cx="2031325" cy="313932"/>
          </a:xfrm>
          <a:prstGeom prst="rect">
            <a:avLst/>
          </a:prstGeom>
          <a:noFill/>
        </p:spPr>
        <p:txBody>
          <a:bodyPr wrap="none" rtlCol="0">
            <a:sp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療養費支給決定通知</a:t>
            </a:r>
          </a:p>
        </p:txBody>
      </p:sp>
      <p:sp>
        <p:nvSpPr>
          <p:cNvPr id="75" name="テキスト ボックス 74">
            <a:extLst>
              <a:ext uri="{FF2B5EF4-FFF2-40B4-BE49-F238E27FC236}">
                <a16:creationId xmlns:a16="http://schemas.microsoft.com/office/drawing/2014/main" id="{12E6E47C-AE1A-4B96-7322-2BFB2DF463CE}"/>
              </a:ext>
            </a:extLst>
          </p:cNvPr>
          <p:cNvSpPr txBox="1"/>
          <p:nvPr/>
        </p:nvSpPr>
        <p:spPr>
          <a:xfrm>
            <a:off x="5189976" y="3740662"/>
            <a:ext cx="542816" cy="223907"/>
          </a:xfrm>
          <a:prstGeom prst="rect">
            <a:avLst/>
          </a:prstGeom>
          <a:noFill/>
        </p:spPr>
        <p:txBody>
          <a:bodyPr wrap="square" rtlCol="0">
            <a:spAutoFit/>
          </a:bodyPr>
          <a:lstStyle/>
          <a:p>
            <a:pPr algn="dist"/>
            <a:r>
              <a:rPr lang="ja-JP" altLang="en-US" sz="950" dirty="0">
                <a:solidFill>
                  <a:srgbClr val="FF0066"/>
                </a:solidFill>
                <a:latin typeface="Meiryo UI" panose="020B0604030504040204" pitchFamily="50" charset="-128"/>
                <a:ea typeface="Meiryo UI" panose="020B0604030504040204" pitchFamily="50" charset="-128"/>
              </a:rPr>
              <a:t>しきゅう</a:t>
            </a:r>
            <a:endParaRPr kumimoji="1" lang="ja-JP" altLang="en-US" sz="950" dirty="0">
              <a:solidFill>
                <a:srgbClr val="FF0066"/>
              </a:solidFill>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A79FE9F1-3855-A21B-D420-CF63B5782E9F}"/>
              </a:ext>
            </a:extLst>
          </p:cNvPr>
          <p:cNvSpPr txBox="1"/>
          <p:nvPr/>
        </p:nvSpPr>
        <p:spPr>
          <a:xfrm>
            <a:off x="4566307" y="3740662"/>
            <a:ext cx="750277" cy="223907"/>
          </a:xfrm>
          <a:prstGeom prst="rect">
            <a:avLst/>
          </a:prstGeom>
          <a:noFill/>
        </p:spPr>
        <p:txBody>
          <a:bodyPr wrap="square" rtlCol="0">
            <a:spAutoFit/>
          </a:bodyPr>
          <a:lstStyle/>
          <a:p>
            <a:pPr algn="dist"/>
            <a:r>
              <a:rPr lang="ja-JP" altLang="en-US" sz="950" dirty="0">
                <a:solidFill>
                  <a:srgbClr val="FF0066"/>
                </a:solidFill>
                <a:latin typeface="Meiryo UI" panose="020B0604030504040204" pitchFamily="50" charset="-128"/>
                <a:ea typeface="Meiryo UI" panose="020B0604030504040204" pitchFamily="50" charset="-128"/>
              </a:rPr>
              <a:t>りょうようひ</a:t>
            </a:r>
            <a:endParaRPr kumimoji="1" lang="ja-JP" altLang="en-US" sz="950" dirty="0">
              <a:solidFill>
                <a:srgbClr val="FF0066"/>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A9CBE94-CE0C-4EB1-C66A-8E875B34BC72}"/>
              </a:ext>
            </a:extLst>
          </p:cNvPr>
          <p:cNvSpPr txBox="1"/>
          <p:nvPr/>
        </p:nvSpPr>
        <p:spPr>
          <a:xfrm>
            <a:off x="5602898" y="3740662"/>
            <a:ext cx="360996" cy="223907"/>
          </a:xfrm>
          <a:prstGeom prst="rect">
            <a:avLst/>
          </a:prstGeom>
          <a:noFill/>
        </p:spPr>
        <p:txBody>
          <a:bodyPr wrap="none" rtlCol="0">
            <a:spAutoFit/>
          </a:bodyPr>
          <a:lstStyle/>
          <a:p>
            <a:r>
              <a:rPr lang="ja-JP" altLang="en-US" sz="950" dirty="0">
                <a:solidFill>
                  <a:schemeClr val="tx1"/>
                </a:solidFill>
                <a:latin typeface="Meiryo UI" panose="020B0604030504040204" pitchFamily="50" charset="-128"/>
                <a:ea typeface="Meiryo UI" panose="020B0604030504040204" pitchFamily="50" charset="-128"/>
              </a:rPr>
              <a:t>けっ</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0C0D637-C7A5-4C79-8D90-F3A461DD28AA}"/>
              </a:ext>
            </a:extLst>
          </p:cNvPr>
          <p:cNvSpPr txBox="1"/>
          <p:nvPr/>
        </p:nvSpPr>
        <p:spPr>
          <a:xfrm>
            <a:off x="5799826" y="3740662"/>
            <a:ext cx="380232" cy="223907"/>
          </a:xfrm>
          <a:prstGeom prst="rect">
            <a:avLst/>
          </a:prstGeom>
          <a:noFill/>
        </p:spPr>
        <p:txBody>
          <a:bodyPr wrap="none" rtlCol="0">
            <a:spAutoFit/>
          </a:bodyPr>
          <a:lstStyle/>
          <a:p>
            <a:pPr algn="ctr"/>
            <a:r>
              <a:rPr kumimoji="1" lang="ja-JP" altLang="en-US" sz="950" dirty="0">
                <a:solidFill>
                  <a:schemeClr val="tx1"/>
                </a:solidFill>
                <a:latin typeface="Meiryo UI" panose="020B0604030504040204" pitchFamily="50" charset="-128"/>
                <a:ea typeface="Meiryo UI" panose="020B0604030504040204" pitchFamily="50" charset="-128"/>
              </a:rPr>
              <a:t>てい</a:t>
            </a:r>
          </a:p>
        </p:txBody>
      </p:sp>
      <p:sp>
        <p:nvSpPr>
          <p:cNvPr id="9" name="テキスト ボックス 8">
            <a:extLst>
              <a:ext uri="{FF2B5EF4-FFF2-40B4-BE49-F238E27FC236}">
                <a16:creationId xmlns:a16="http://schemas.microsoft.com/office/drawing/2014/main" id="{4F07E9D2-6281-6B90-58CB-205117E30C55}"/>
              </a:ext>
            </a:extLst>
          </p:cNvPr>
          <p:cNvSpPr txBox="1"/>
          <p:nvPr/>
        </p:nvSpPr>
        <p:spPr>
          <a:xfrm>
            <a:off x="6017324" y="3740662"/>
            <a:ext cx="359394"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つう</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CBA37FC-C9BA-A72D-B22D-DEF43417278F}"/>
              </a:ext>
            </a:extLst>
          </p:cNvPr>
          <p:cNvSpPr txBox="1"/>
          <p:nvPr/>
        </p:nvSpPr>
        <p:spPr>
          <a:xfrm>
            <a:off x="6232963" y="3740662"/>
            <a:ext cx="277640"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ち</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2255CD77-67BD-E37A-FC02-9D2F21A01BBD}"/>
              </a:ext>
            </a:extLst>
          </p:cNvPr>
          <p:cNvSpPr/>
          <p:nvPr/>
        </p:nvSpPr>
        <p:spPr bwMode="auto">
          <a:xfrm>
            <a:off x="442461" y="3837509"/>
            <a:ext cx="742951" cy="195988"/>
          </a:xfrm>
          <a:prstGeom prst="roundRect">
            <a:avLst>
              <a:gd name="adj" fmla="val 50000"/>
            </a:avLst>
          </a:prstGeom>
          <a:solidFill>
            <a:srgbClr val="FF0066"/>
          </a:solidFill>
          <a:ln w="9525">
            <a:noFill/>
            <a:miter lim="800000"/>
            <a:headEnd/>
            <a:tailEnd/>
          </a:ln>
          <a:effectLst/>
        </p:spPr>
        <p:txBody>
          <a:bodyPr wrap="none" rtlCol="0" anchor="ctr" anchorCtr="0">
            <a:no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推奨</a:t>
            </a:r>
            <a:endParaRPr lang="en-US" altLang="ja-JP" sz="1000" dirty="0">
              <a:solidFill>
                <a:srgbClr val="FF5050"/>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06038787-CA1F-0147-017B-FE2A403DE402}"/>
              </a:ext>
            </a:extLst>
          </p:cNvPr>
          <p:cNvSpPr/>
          <p:nvPr/>
        </p:nvSpPr>
        <p:spPr bwMode="auto">
          <a:xfrm>
            <a:off x="3357255" y="4291478"/>
            <a:ext cx="742951" cy="195988"/>
          </a:xfrm>
          <a:prstGeom prst="roundRect">
            <a:avLst>
              <a:gd name="adj" fmla="val 50000"/>
            </a:avLst>
          </a:prstGeom>
          <a:solidFill>
            <a:srgbClr val="FF0066"/>
          </a:solidFill>
          <a:ln w="9525">
            <a:noFill/>
            <a:miter lim="800000"/>
            <a:headEnd/>
            <a:tailEnd/>
          </a:ln>
          <a:effectLst/>
        </p:spPr>
        <p:txBody>
          <a:bodyPr wrap="none" rtlCol="0" anchor="ctr" anchorCtr="0">
            <a:noAutofit/>
          </a:bodyP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推奨</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34203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9790A5-37C1-C473-7A89-522218B61878}"/>
              </a:ext>
            </a:extLst>
          </p:cNvPr>
          <p:cNvSpPr>
            <a:spLocks noGrp="1"/>
          </p:cNvSpPr>
          <p:nvPr>
            <p:ph type="title"/>
          </p:nvPr>
        </p:nvSpPr>
        <p:spPr/>
        <p:txBody>
          <a:bodyPr/>
          <a:lstStyle/>
          <a:p>
            <a:r>
              <a:rPr lang="en-US" altLang="ja-JP" dirty="0">
                <a:latin typeface="BIZ UDPゴシック" panose="020B0400000000000000" pitchFamily="50" charset="-128"/>
                <a:ea typeface="BIZ UDPゴシック" panose="020B0400000000000000" pitchFamily="50" charset="-128"/>
              </a:rPr>
              <a:t>3.4 </a:t>
            </a:r>
            <a:r>
              <a:rPr lang="ja-JP" altLang="en-US" dirty="0">
                <a:latin typeface="BIZ UDPゴシック" panose="020B0400000000000000" pitchFamily="50" charset="-128"/>
                <a:ea typeface="BIZ UDPゴシック" panose="020B0400000000000000" pitchFamily="50" charset="-128"/>
              </a:rPr>
              <a:t>その他対応事項：特性を持つ方に向けた配慮（色について①）</a:t>
            </a:r>
            <a:endParaRPr kumimoji="1" lang="ja-JP" altLang="en-US" dirty="0"/>
          </a:p>
        </p:txBody>
      </p:sp>
      <p:sp>
        <p:nvSpPr>
          <p:cNvPr id="3" name="テキスト ボックス 2">
            <a:extLst>
              <a:ext uri="{FF2B5EF4-FFF2-40B4-BE49-F238E27FC236}">
                <a16:creationId xmlns:a16="http://schemas.microsoft.com/office/drawing/2014/main" id="{E7892330-6200-4229-ED80-8580C5C71FB9}"/>
              </a:ext>
            </a:extLst>
          </p:cNvPr>
          <p:cNvSpPr txBox="1"/>
          <p:nvPr/>
        </p:nvSpPr>
        <p:spPr>
          <a:xfrm>
            <a:off x="400050" y="830798"/>
            <a:ext cx="8310586" cy="575542"/>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色は、目立つ、視線を奪うという点で、効果を発揮しやすい表現ですが、人によって見え方が異なるという特徴があります。</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そのため、色合いの違いのみで何かを表現することは避け、ほかの要素で表現したものをさらに際立たせるという形でデザインを検討してください。</a:t>
            </a:r>
            <a:endParaRPr lang="en-US" altLang="ja-JP" sz="1200" b="0" strike="sngStrike"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CB0E5F3-FD0A-CC84-0BD1-9AB5BEAF6C33}"/>
              </a:ext>
            </a:extLst>
          </p:cNvPr>
          <p:cNvSpPr txBox="1"/>
          <p:nvPr/>
        </p:nvSpPr>
        <p:spPr>
          <a:xfrm>
            <a:off x="400049" y="1612117"/>
            <a:ext cx="8158907" cy="1634294"/>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情報の強調</a:t>
            </a:r>
            <a:endParaRPr lang="en-US" altLang="ja-JP" dirty="0">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重要な箇所を強くアピールする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色の見え方が異なる方へは、文字の大きさ、線の太さ、色の濃淡（色が見えづらい方でも濃さはある程度判別が</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つくといわれています）で対応する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00100" lvl="1" indent="-342900">
              <a:buFont typeface="Arial" panose="020B0604020202020204" pitchFamily="34" charset="0"/>
              <a:buChar cha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情報の対比</a:t>
            </a:r>
            <a:endParaRPr lang="en-US" altLang="ja-JP" dirty="0">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情報のグルーピング（まとまり）を表現する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色の見え方が異なる方へは、レイアウトでグルーピングを表現しつつ、対比に使用する色を判別がつきやすい組み合わせにする（次ページに詳細を記載） </a:t>
            </a:r>
            <a:br>
              <a:rPr lang="en-US" altLang="ja-JP" sz="1200" dirty="0">
                <a:solidFill>
                  <a:schemeClr val="tx1"/>
                </a:solidFill>
                <a:latin typeface="BIZ UDPゴシック" panose="020B0400000000000000" pitchFamily="50" charset="-128"/>
                <a:ea typeface="BIZ UDPゴシック" panose="020B0400000000000000" pitchFamily="50" charset="-128"/>
              </a:rPr>
            </a:br>
            <a:endParaRPr lang="en-US" altLang="ja-JP" sz="200"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AC0C149-8529-2734-DC0D-AE23DCFC0810}"/>
              </a:ext>
            </a:extLst>
          </p:cNvPr>
          <p:cNvSpPr txBox="1"/>
          <p:nvPr/>
        </p:nvSpPr>
        <p:spPr>
          <a:xfrm>
            <a:off x="400050" y="3536966"/>
            <a:ext cx="8310586" cy="895630"/>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なお、カラー帳票は、色の調整がしやすい</a:t>
            </a:r>
            <a:r>
              <a:rPr lang="ja-JP" altLang="en-US" sz="1200" dirty="0">
                <a:solidFill>
                  <a:srgbClr val="FF0066"/>
                </a:solidFill>
                <a:latin typeface="BIZ UDPゴシック" panose="020B0400000000000000" pitchFamily="50" charset="-128"/>
                <a:ea typeface="BIZ UDPゴシック" panose="020B0400000000000000" pitchFamily="50" charset="-128"/>
              </a:rPr>
              <a:t>フルカラー</a:t>
            </a:r>
            <a:r>
              <a:rPr lang="ja-JP" altLang="en-US" sz="1200" dirty="0">
                <a:latin typeface="BIZ UDPゴシック" panose="020B0400000000000000" pitchFamily="50" charset="-128"/>
                <a:ea typeface="BIZ UDPゴシック" panose="020B0400000000000000" pitchFamily="50" charset="-128"/>
              </a:rPr>
              <a:t>を</a:t>
            </a:r>
            <a:r>
              <a:rPr lang="ja-JP" altLang="en-US" sz="1200" b="0" dirty="0">
                <a:latin typeface="BIZ UDPゴシック" panose="020B0400000000000000" pitchFamily="50" charset="-128"/>
                <a:ea typeface="BIZ UDPゴシック" panose="020B0400000000000000" pitchFamily="50" charset="-128"/>
              </a:rPr>
              <a:t>想定しています。</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モノカラーと呼ばれる</a:t>
            </a:r>
            <a:r>
              <a:rPr lang="en-US" altLang="ja-JP" sz="1200" b="0" dirty="0">
                <a:latin typeface="BIZ UDPゴシック" panose="020B0400000000000000" pitchFamily="50" charset="-128"/>
                <a:ea typeface="BIZ UDPゴシック" panose="020B0400000000000000" pitchFamily="50" charset="-128"/>
              </a:rPr>
              <a:t>2</a:t>
            </a:r>
            <a:r>
              <a:rPr lang="ja-JP" altLang="en-US" sz="1200" b="0" dirty="0">
                <a:latin typeface="BIZ UDPゴシック" panose="020B0400000000000000" pitchFamily="50" charset="-128"/>
                <a:ea typeface="BIZ UDPゴシック" panose="020B0400000000000000" pitchFamily="50" charset="-128"/>
              </a:rPr>
              <a:t>色刷りなどの印刷方法については、次の点に留意してください。</a:t>
            </a:r>
            <a:endParaRPr lang="en-US" altLang="ja-JP" sz="1200" b="0" dirty="0">
              <a:latin typeface="BIZ UDPゴシック" panose="020B0400000000000000" pitchFamily="50" charset="-128"/>
              <a:ea typeface="BIZ UDPゴシック" panose="020B0400000000000000" pitchFamily="50" charset="-128"/>
            </a:endParaRPr>
          </a:p>
          <a:p>
            <a:pPr marL="171450" indent="-171450">
              <a:spcAft>
                <a:spcPts val="600"/>
              </a:spcAft>
              <a:buFont typeface="Arial" panose="020B0604020202020204" pitchFamily="34" charset="0"/>
              <a:buChar char="•"/>
            </a:pPr>
            <a:r>
              <a:rPr lang="ja-JP" altLang="en-US" sz="1200" b="0" dirty="0">
                <a:latin typeface="BIZ UDPゴシック" panose="020B0400000000000000" pitchFamily="50" charset="-128"/>
                <a:ea typeface="BIZ UDPゴシック" panose="020B0400000000000000" pitchFamily="50" charset="-128"/>
              </a:rPr>
              <a:t>モノカラーでは細かな色の調整ができない（色覚特性のある方に最適な色を選択できないおそれがある）</a:t>
            </a:r>
            <a:endParaRPr lang="en-US" altLang="ja-JP" sz="1200" b="0" dirty="0">
              <a:latin typeface="BIZ UDPゴシック" panose="020B0400000000000000" pitchFamily="50" charset="-128"/>
              <a:ea typeface="BIZ UDPゴシック" panose="020B0400000000000000" pitchFamily="50" charset="-128"/>
            </a:endParaRPr>
          </a:p>
          <a:p>
            <a:pPr marL="171450" indent="-171450">
              <a:spcAft>
                <a:spcPts val="600"/>
              </a:spcAft>
              <a:buFont typeface="Arial" panose="020B0604020202020204" pitchFamily="34" charset="0"/>
              <a:buChar char="•"/>
            </a:pPr>
            <a:r>
              <a:rPr lang="ja-JP" altLang="en-US" sz="1200" b="0" dirty="0">
                <a:latin typeface="BIZ UDPゴシック" panose="020B0400000000000000" pitchFamily="50" charset="-128"/>
                <a:ea typeface="BIZ UDPゴシック" panose="020B0400000000000000" pitchFamily="50" charset="-128"/>
              </a:rPr>
              <a:t>モノクロ（白黒）と比較した場合の効果がそこまで大きくないと考えられる</a:t>
            </a:r>
            <a:endParaRPr lang="en-US" altLang="ja-JP" sz="1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02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目次</a:t>
            </a:r>
          </a:p>
        </p:txBody>
      </p:sp>
      <p:sp>
        <p:nvSpPr>
          <p:cNvPr id="6" name="テキスト ボックス 5">
            <a:extLst>
              <a:ext uri="{FF2B5EF4-FFF2-40B4-BE49-F238E27FC236}">
                <a16:creationId xmlns:a16="http://schemas.microsoft.com/office/drawing/2014/main" id="{F6C805CE-D8B8-41C4-A38E-77E603B68D79}"/>
              </a:ext>
            </a:extLst>
          </p:cNvPr>
          <p:cNvSpPr txBox="1"/>
          <p:nvPr/>
        </p:nvSpPr>
        <p:spPr>
          <a:xfrm>
            <a:off x="379351" y="708485"/>
            <a:ext cx="2718693" cy="2153218"/>
          </a:xfrm>
          <a:prstGeom prst="rect">
            <a:avLst/>
          </a:prstGeom>
          <a:noFill/>
        </p:spPr>
        <p:txBody>
          <a:bodyPr wrap="none" lIns="0" tIns="0" rIns="0" bIns="0" rtlCol="0">
            <a:spAutoFit/>
          </a:bodyPr>
          <a:lstStyle/>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本書について</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デザインにおける前提条件</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kumimoji="1" lang="ja-JP" altLang="en-US" sz="1600" dirty="0">
                <a:solidFill>
                  <a:schemeClr val="tx1"/>
                </a:solidFill>
                <a:latin typeface="BIZ UDPゴシック" panose="020B0400000000000000" pitchFamily="50" charset="-128"/>
                <a:ea typeface="BIZ UDPゴシック" panose="020B0400000000000000" pitchFamily="50" charset="-128"/>
              </a:rPr>
              <a:t>デザイン方針</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帳票への反映点</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kumimoji="1" lang="ja-JP" altLang="en-US" sz="1600" dirty="0">
                <a:solidFill>
                  <a:schemeClr val="tx1"/>
                </a:solidFill>
                <a:latin typeface="BIZ UDPゴシック" panose="020B0400000000000000" pitchFamily="50" charset="-128"/>
                <a:ea typeface="BIZ UDPゴシック" panose="020B0400000000000000" pitchFamily="50" charset="-128"/>
              </a:rPr>
              <a:t>サンプル帳票について</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印刷発注時の注意事項</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72674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C542255-1B7E-0763-DD77-FC557F689EBB}"/>
              </a:ext>
            </a:extLst>
          </p:cNvPr>
          <p:cNvPicPr>
            <a:picLocks noChangeAspect="1"/>
          </p:cNvPicPr>
          <p:nvPr/>
        </p:nvPicPr>
        <p:blipFill>
          <a:blip r:embed="rId2"/>
          <a:stretch>
            <a:fillRect/>
          </a:stretch>
        </p:blipFill>
        <p:spPr>
          <a:xfrm>
            <a:off x="440432" y="2027509"/>
            <a:ext cx="1173333" cy="1017614"/>
          </a:xfrm>
          <a:prstGeom prst="rect">
            <a:avLst/>
          </a:prstGeom>
        </p:spPr>
      </p:pic>
      <p:pic>
        <p:nvPicPr>
          <p:cNvPr id="7" name="図 6">
            <a:extLst>
              <a:ext uri="{FF2B5EF4-FFF2-40B4-BE49-F238E27FC236}">
                <a16:creationId xmlns:a16="http://schemas.microsoft.com/office/drawing/2014/main" id="{039E3B7C-3838-0696-6D69-086286C18083}"/>
              </a:ext>
            </a:extLst>
          </p:cNvPr>
          <p:cNvPicPr>
            <a:picLocks noChangeAspect="1"/>
          </p:cNvPicPr>
          <p:nvPr/>
        </p:nvPicPr>
        <p:blipFill>
          <a:blip r:embed="rId3">
            <a:alphaModFix/>
          </a:blip>
          <a:stretch>
            <a:fillRect/>
          </a:stretch>
        </p:blipFill>
        <p:spPr>
          <a:xfrm>
            <a:off x="2207080" y="1974463"/>
            <a:ext cx="1168570" cy="1159453"/>
          </a:xfrm>
          <a:prstGeom prst="rect">
            <a:avLst/>
          </a:prstGeom>
        </p:spPr>
      </p:pic>
      <p:pic>
        <p:nvPicPr>
          <p:cNvPr id="14" name="図 13">
            <a:extLst>
              <a:ext uri="{FF2B5EF4-FFF2-40B4-BE49-F238E27FC236}">
                <a16:creationId xmlns:a16="http://schemas.microsoft.com/office/drawing/2014/main" id="{C5541CC1-3702-577B-58A6-5F1EE2D842C9}"/>
              </a:ext>
            </a:extLst>
          </p:cNvPr>
          <p:cNvPicPr>
            <a:picLocks noChangeAspect="1"/>
          </p:cNvPicPr>
          <p:nvPr/>
        </p:nvPicPr>
        <p:blipFill>
          <a:blip r:embed="rId4">
            <a:alphaModFix/>
          </a:blip>
          <a:stretch>
            <a:fillRect/>
          </a:stretch>
        </p:blipFill>
        <p:spPr>
          <a:xfrm>
            <a:off x="3986395" y="1964292"/>
            <a:ext cx="1225284" cy="1199756"/>
          </a:xfrm>
          <a:prstGeom prst="rect">
            <a:avLst/>
          </a:prstGeom>
        </p:spPr>
      </p:pic>
      <p:sp>
        <p:nvSpPr>
          <p:cNvPr id="2" name="タイトル 1">
            <a:extLst>
              <a:ext uri="{FF2B5EF4-FFF2-40B4-BE49-F238E27FC236}">
                <a16:creationId xmlns:a16="http://schemas.microsoft.com/office/drawing/2014/main" id="{ACCD6B0C-B2B2-578F-8847-EE813BC0CA26}"/>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その他対応事項：特性を持つ方に向けた配慮（色について②）</a:t>
            </a:r>
            <a:endParaRPr kumimoji="1" lang="ja-JP" altLang="en-US" dirty="0"/>
          </a:p>
        </p:txBody>
      </p:sp>
      <p:sp>
        <p:nvSpPr>
          <p:cNvPr id="3" name="テキスト ボックス 2">
            <a:extLst>
              <a:ext uri="{FF2B5EF4-FFF2-40B4-BE49-F238E27FC236}">
                <a16:creationId xmlns:a16="http://schemas.microsoft.com/office/drawing/2014/main" id="{FD1E91FB-A74E-F166-F20D-6790B63CE500}"/>
              </a:ext>
            </a:extLst>
          </p:cNvPr>
          <p:cNvSpPr txBox="1"/>
          <p:nvPr/>
        </p:nvSpPr>
        <p:spPr>
          <a:xfrm>
            <a:off x="400050" y="830798"/>
            <a:ext cx="8310586" cy="652486"/>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色の見え方に特性を持つ方には、見え方の傾向があるといわれています。</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ソフトウェアを使って疑似的に見え方を再現する等の方法を利用し、一般的な色覚の方とは異なる見え方であっても、</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比較的区別がつきやすい色合いになるようデザインを検討してください。</a:t>
            </a:r>
            <a:endParaRPr lang="en-US" altLang="ja-JP" sz="1200" b="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BB02618-29E1-1ACC-34EF-8AE65FB41115}"/>
              </a:ext>
            </a:extLst>
          </p:cNvPr>
          <p:cNvSpPr txBox="1"/>
          <p:nvPr/>
        </p:nvSpPr>
        <p:spPr>
          <a:xfrm>
            <a:off x="173313"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ja-JP" altLang="en-US" sz="1400" b="1" dirty="0"/>
              <a:t>一般色覚</a:t>
            </a:r>
            <a:br>
              <a:rPr lang="en-US" altLang="ja-JP" dirty="0"/>
            </a:br>
            <a:r>
              <a:rPr lang="ja-JP" altLang="en-US" dirty="0"/>
              <a:t>（約</a:t>
            </a:r>
            <a:r>
              <a:rPr lang="en-US" altLang="ja-JP" dirty="0"/>
              <a:t>95%</a:t>
            </a:r>
            <a:r>
              <a:rPr lang="ja-JP" altLang="en-US" dirty="0"/>
              <a:t>）</a:t>
            </a:r>
            <a:endParaRPr lang="en-US" altLang="ja-JP" dirty="0"/>
          </a:p>
        </p:txBody>
      </p:sp>
      <p:sp>
        <p:nvSpPr>
          <p:cNvPr id="10" name="テキスト ボックス 9">
            <a:extLst>
              <a:ext uri="{FF2B5EF4-FFF2-40B4-BE49-F238E27FC236}">
                <a16:creationId xmlns:a16="http://schemas.microsoft.com/office/drawing/2014/main" id="{1DCA7521-C381-CCE1-C1E3-2187ED136F83}"/>
              </a:ext>
            </a:extLst>
          </p:cNvPr>
          <p:cNvSpPr txBox="1"/>
          <p:nvPr/>
        </p:nvSpPr>
        <p:spPr>
          <a:xfrm>
            <a:off x="1963831"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P</a:t>
            </a:r>
            <a:r>
              <a:rPr lang="ja-JP" altLang="en-US" sz="1400" b="1" dirty="0"/>
              <a:t>型（</a:t>
            </a:r>
            <a:r>
              <a:rPr lang="en-US" altLang="ja-JP" sz="1400" b="1" dirty="0"/>
              <a:t>1</a:t>
            </a:r>
            <a:r>
              <a:rPr lang="ja-JP" altLang="en-US" sz="1400" b="1" dirty="0"/>
              <a:t>型）色覚</a:t>
            </a:r>
            <a:br>
              <a:rPr lang="en-US" altLang="ja-JP" dirty="0"/>
            </a:br>
            <a:r>
              <a:rPr lang="ja-JP" altLang="en-US" dirty="0"/>
              <a:t>（約</a:t>
            </a:r>
            <a:r>
              <a:rPr lang="en-US" altLang="ja-JP" dirty="0"/>
              <a:t>1.5%</a:t>
            </a:r>
            <a:r>
              <a:rPr lang="ja-JP" altLang="en-US" dirty="0"/>
              <a:t>）</a:t>
            </a:r>
          </a:p>
        </p:txBody>
      </p:sp>
      <p:sp>
        <p:nvSpPr>
          <p:cNvPr id="11" name="テキスト ボックス 10">
            <a:extLst>
              <a:ext uri="{FF2B5EF4-FFF2-40B4-BE49-F238E27FC236}">
                <a16:creationId xmlns:a16="http://schemas.microsoft.com/office/drawing/2014/main" id="{BF49C3BF-EC49-F400-CF56-B7452236AE15}"/>
              </a:ext>
            </a:extLst>
          </p:cNvPr>
          <p:cNvSpPr txBox="1"/>
          <p:nvPr/>
        </p:nvSpPr>
        <p:spPr>
          <a:xfrm>
            <a:off x="3703009"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D</a:t>
            </a:r>
            <a:r>
              <a:rPr lang="ja-JP" altLang="en-US" sz="1400" b="1" dirty="0"/>
              <a:t>型（２型）色覚</a:t>
            </a:r>
            <a:br>
              <a:rPr lang="en-US" altLang="ja-JP" sz="1400" b="1" dirty="0"/>
            </a:br>
            <a:r>
              <a:rPr lang="ja-JP" altLang="en-US" dirty="0"/>
              <a:t>（約</a:t>
            </a:r>
            <a:r>
              <a:rPr lang="en-US" altLang="ja-JP" dirty="0"/>
              <a:t>3.5%</a:t>
            </a:r>
            <a:r>
              <a:rPr lang="ja-JP" altLang="en-US" dirty="0"/>
              <a:t>）</a:t>
            </a:r>
          </a:p>
        </p:txBody>
      </p:sp>
      <p:sp>
        <p:nvSpPr>
          <p:cNvPr id="19" name="テキスト ボックス 18">
            <a:extLst>
              <a:ext uri="{FF2B5EF4-FFF2-40B4-BE49-F238E27FC236}">
                <a16:creationId xmlns:a16="http://schemas.microsoft.com/office/drawing/2014/main" id="{2A15A847-F71F-A658-8E3A-3D4BF22F8006}"/>
              </a:ext>
            </a:extLst>
          </p:cNvPr>
          <p:cNvSpPr txBox="1"/>
          <p:nvPr/>
        </p:nvSpPr>
        <p:spPr>
          <a:xfrm>
            <a:off x="437698" y="4394694"/>
            <a:ext cx="8310586" cy="553998"/>
          </a:xfrm>
          <a:prstGeom prst="rect">
            <a:avLst/>
          </a:prstGeom>
          <a:noFill/>
        </p:spPr>
        <p:txBody>
          <a:bodyPr wrap="square" lIns="0" tIns="0" rIns="0" bIns="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各色覚の割合は、日本人男性の場合の割合です。日本人女性の場合は一般色覚が</a:t>
            </a:r>
            <a:r>
              <a:rPr lang="en-US" altLang="ja-JP" sz="1100" dirty="0">
                <a:solidFill>
                  <a:schemeClr val="tx1"/>
                </a:solidFill>
                <a:latin typeface="BIZ UDPゴシック" panose="020B0400000000000000" pitchFamily="50" charset="-128"/>
                <a:ea typeface="BIZ UDPゴシック" panose="020B0400000000000000" pitchFamily="50" charset="-128"/>
              </a:rPr>
              <a:t>99%</a:t>
            </a:r>
            <a:r>
              <a:rPr lang="ja-JP" altLang="en-US" sz="1100" dirty="0">
                <a:solidFill>
                  <a:schemeClr val="tx1"/>
                </a:solidFill>
                <a:latin typeface="BIZ UDPゴシック" panose="020B0400000000000000" pitchFamily="50" charset="-128"/>
                <a:ea typeface="BIZ UDPゴシック" panose="020B0400000000000000" pitchFamily="50" charset="-128"/>
              </a:rPr>
              <a:t>以上です。外国人の場合も割合は異なります。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endParaRPr lang="en-US" altLang="ja-JP" sz="6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参考：</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色覚の仕組みと呼称 </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 </a:t>
            </a:r>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カラーユニバーサルデザイン（</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CUD</a:t>
            </a:r>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）とは </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 </a:t>
            </a:r>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北海道カラーユニバーサルデザイン機構 </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(color.or.jp)</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40E51AE-01EA-A8DC-5401-756259D655E4}"/>
              </a:ext>
            </a:extLst>
          </p:cNvPr>
          <p:cNvSpPr txBox="1"/>
          <p:nvPr/>
        </p:nvSpPr>
        <p:spPr>
          <a:xfrm>
            <a:off x="5535067"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T</a:t>
            </a:r>
            <a:r>
              <a:rPr lang="ja-JP" altLang="en-US" sz="1400" b="1" dirty="0"/>
              <a:t>型（</a:t>
            </a:r>
            <a:r>
              <a:rPr lang="en-US" altLang="ja-JP" sz="1400" b="1" dirty="0"/>
              <a:t>3</a:t>
            </a:r>
            <a:r>
              <a:rPr lang="ja-JP" altLang="en-US" sz="1400" b="1" dirty="0"/>
              <a:t>型）色覚</a:t>
            </a:r>
            <a:br>
              <a:rPr lang="en-US" altLang="ja-JP" sz="1400" dirty="0"/>
            </a:br>
            <a:r>
              <a:rPr lang="ja-JP" altLang="en-US" dirty="0"/>
              <a:t>（約</a:t>
            </a:r>
            <a:r>
              <a:rPr lang="en-US" altLang="ja-JP" dirty="0"/>
              <a:t>0.001%</a:t>
            </a:r>
            <a:r>
              <a:rPr lang="ja-JP" altLang="en-US" dirty="0"/>
              <a:t>）</a:t>
            </a:r>
          </a:p>
        </p:txBody>
      </p:sp>
      <p:sp>
        <p:nvSpPr>
          <p:cNvPr id="21" name="テキスト ボックス 20">
            <a:extLst>
              <a:ext uri="{FF2B5EF4-FFF2-40B4-BE49-F238E27FC236}">
                <a16:creationId xmlns:a16="http://schemas.microsoft.com/office/drawing/2014/main" id="{07DEE6D7-BED5-DE6C-6371-082404110726}"/>
              </a:ext>
            </a:extLst>
          </p:cNvPr>
          <p:cNvSpPr txBox="1"/>
          <p:nvPr/>
        </p:nvSpPr>
        <p:spPr>
          <a:xfrm>
            <a:off x="7309540"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A</a:t>
            </a:r>
            <a:r>
              <a:rPr lang="ja-JP" altLang="en-US" sz="1400" b="1" dirty="0"/>
              <a:t>型色覚</a:t>
            </a:r>
            <a:br>
              <a:rPr lang="en-US" altLang="ja-JP" dirty="0"/>
            </a:br>
            <a:r>
              <a:rPr lang="ja-JP" altLang="en-US" dirty="0"/>
              <a:t>（約</a:t>
            </a:r>
            <a:r>
              <a:rPr lang="en-US" altLang="ja-JP" dirty="0"/>
              <a:t>0.001%</a:t>
            </a:r>
            <a:r>
              <a:rPr lang="ja-JP" altLang="en-US" dirty="0"/>
              <a:t>）</a:t>
            </a:r>
          </a:p>
        </p:txBody>
      </p:sp>
      <p:pic>
        <p:nvPicPr>
          <p:cNvPr id="6" name="図 5">
            <a:extLst>
              <a:ext uri="{FF2B5EF4-FFF2-40B4-BE49-F238E27FC236}">
                <a16:creationId xmlns:a16="http://schemas.microsoft.com/office/drawing/2014/main" id="{9FE50E9A-5DCD-DEA7-37C4-38CC14E313C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926570" y="2083633"/>
            <a:ext cx="872064" cy="858983"/>
          </a:xfrm>
          <a:prstGeom prst="rect">
            <a:avLst/>
          </a:prstGeom>
        </p:spPr>
      </p:pic>
      <p:pic>
        <p:nvPicPr>
          <p:cNvPr id="18" name="図 17">
            <a:extLst>
              <a:ext uri="{FF2B5EF4-FFF2-40B4-BE49-F238E27FC236}">
                <a16:creationId xmlns:a16="http://schemas.microsoft.com/office/drawing/2014/main" id="{977DB2C2-2999-6FAE-4A83-932AB6E8D76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707382" y="2083632"/>
            <a:ext cx="859386" cy="875375"/>
          </a:xfrm>
          <a:prstGeom prst="rect">
            <a:avLst/>
          </a:prstGeom>
        </p:spPr>
      </p:pic>
      <p:pic>
        <p:nvPicPr>
          <p:cNvPr id="4" name="図 3">
            <a:extLst>
              <a:ext uri="{FF2B5EF4-FFF2-40B4-BE49-F238E27FC236}">
                <a16:creationId xmlns:a16="http://schemas.microsoft.com/office/drawing/2014/main" id="{21D94EB7-0075-7C24-2D67-6E7B8D7F4D6A}"/>
              </a:ext>
            </a:extLst>
          </p:cNvPr>
          <p:cNvPicPr>
            <a:picLocks noChangeAspect="1"/>
          </p:cNvPicPr>
          <p:nvPr/>
        </p:nvPicPr>
        <p:blipFill rotWithShape="1">
          <a:blip r:embed="rId8"/>
          <a:srcRect l="1213" t="972" r="1515" b="1605"/>
          <a:stretch/>
        </p:blipFill>
        <p:spPr>
          <a:xfrm>
            <a:off x="191049" y="3053358"/>
            <a:ext cx="1621667" cy="1140042"/>
          </a:xfrm>
          <a:prstGeom prst="rect">
            <a:avLst/>
          </a:prstGeom>
          <a:ln>
            <a:solidFill>
              <a:schemeClr val="bg1">
                <a:lumMod val="75000"/>
              </a:schemeClr>
            </a:solidFill>
          </a:ln>
          <a:effectLst/>
        </p:spPr>
      </p:pic>
      <p:pic>
        <p:nvPicPr>
          <p:cNvPr id="8" name="図 7">
            <a:extLst>
              <a:ext uri="{FF2B5EF4-FFF2-40B4-BE49-F238E27FC236}">
                <a16:creationId xmlns:a16="http://schemas.microsoft.com/office/drawing/2014/main" id="{1BF7A5BB-0C64-E259-9EE7-3A06294505B9}"/>
              </a:ext>
            </a:extLst>
          </p:cNvPr>
          <p:cNvPicPr>
            <a:picLocks noChangeAspect="1"/>
          </p:cNvPicPr>
          <p:nvPr/>
        </p:nvPicPr>
        <p:blipFill rotWithShape="1">
          <a:blip r:embed="rId9"/>
          <a:srcRect l="3292" t="3759" r="3510" b="2172"/>
          <a:stretch/>
        </p:blipFill>
        <p:spPr>
          <a:xfrm>
            <a:off x="7330972" y="3056087"/>
            <a:ext cx="1627779" cy="1140042"/>
          </a:xfrm>
          <a:prstGeom prst="rect">
            <a:avLst/>
          </a:prstGeom>
          <a:ln>
            <a:solidFill>
              <a:schemeClr val="bg1">
                <a:lumMod val="75000"/>
              </a:schemeClr>
            </a:solidFill>
          </a:ln>
          <a:effectLst/>
        </p:spPr>
      </p:pic>
      <p:pic>
        <p:nvPicPr>
          <p:cNvPr id="17" name="図 16">
            <a:extLst>
              <a:ext uri="{FF2B5EF4-FFF2-40B4-BE49-F238E27FC236}">
                <a16:creationId xmlns:a16="http://schemas.microsoft.com/office/drawing/2014/main" id="{E9B0166F-1776-3EA2-58B6-FD8B1AE54F11}"/>
              </a:ext>
            </a:extLst>
          </p:cNvPr>
          <p:cNvPicPr>
            <a:picLocks noChangeAspect="1"/>
          </p:cNvPicPr>
          <p:nvPr/>
        </p:nvPicPr>
        <p:blipFill rotWithShape="1">
          <a:blip r:embed="rId10"/>
          <a:srcRect l="2901" t="4444" r="1882" b="1667"/>
          <a:stretch/>
        </p:blipFill>
        <p:spPr>
          <a:xfrm>
            <a:off x="1977866" y="3056087"/>
            <a:ext cx="1616072" cy="1140042"/>
          </a:xfrm>
          <a:prstGeom prst="rect">
            <a:avLst/>
          </a:prstGeom>
          <a:ln>
            <a:solidFill>
              <a:schemeClr val="bg1">
                <a:lumMod val="75000"/>
              </a:schemeClr>
            </a:solidFill>
          </a:ln>
          <a:effectLst/>
        </p:spPr>
      </p:pic>
      <p:pic>
        <p:nvPicPr>
          <p:cNvPr id="22" name="図 21">
            <a:extLst>
              <a:ext uri="{FF2B5EF4-FFF2-40B4-BE49-F238E27FC236}">
                <a16:creationId xmlns:a16="http://schemas.microsoft.com/office/drawing/2014/main" id="{E97C6FB2-24A4-156C-E78E-A93642D1F5BB}"/>
              </a:ext>
            </a:extLst>
          </p:cNvPr>
          <p:cNvPicPr>
            <a:picLocks noChangeAspect="1"/>
          </p:cNvPicPr>
          <p:nvPr/>
        </p:nvPicPr>
        <p:blipFill rotWithShape="1">
          <a:blip r:embed="rId11"/>
          <a:srcRect l="2893" t="2617" r="1899" b="3555"/>
          <a:stretch/>
        </p:blipFill>
        <p:spPr>
          <a:xfrm>
            <a:off x="3759088" y="3056086"/>
            <a:ext cx="1624693" cy="1140042"/>
          </a:xfrm>
          <a:prstGeom prst="rect">
            <a:avLst/>
          </a:prstGeom>
          <a:ln>
            <a:solidFill>
              <a:schemeClr val="bg1">
                <a:lumMod val="75000"/>
              </a:schemeClr>
            </a:solidFill>
          </a:ln>
          <a:effectLst/>
        </p:spPr>
      </p:pic>
      <p:pic>
        <p:nvPicPr>
          <p:cNvPr id="24" name="図 23">
            <a:extLst>
              <a:ext uri="{FF2B5EF4-FFF2-40B4-BE49-F238E27FC236}">
                <a16:creationId xmlns:a16="http://schemas.microsoft.com/office/drawing/2014/main" id="{D696DD3E-8902-E2F1-0854-16C5FD458715}"/>
              </a:ext>
            </a:extLst>
          </p:cNvPr>
          <p:cNvPicPr>
            <a:picLocks noChangeAspect="1"/>
          </p:cNvPicPr>
          <p:nvPr/>
        </p:nvPicPr>
        <p:blipFill rotWithShape="1">
          <a:blip r:embed="rId12"/>
          <a:srcRect l="4297" t="5757" r="6149" b="7913"/>
          <a:stretch/>
        </p:blipFill>
        <p:spPr>
          <a:xfrm>
            <a:off x="5548931" y="3056087"/>
            <a:ext cx="1616889" cy="1140042"/>
          </a:xfrm>
          <a:prstGeom prst="rect">
            <a:avLst/>
          </a:prstGeom>
          <a:ln>
            <a:solidFill>
              <a:schemeClr val="bg1">
                <a:lumMod val="75000"/>
              </a:schemeClr>
            </a:solidFill>
          </a:ln>
          <a:effectLst/>
        </p:spPr>
      </p:pic>
    </p:spTree>
    <p:extLst>
      <p:ext uri="{BB962C8B-B14F-4D97-AF65-F5344CB8AC3E}">
        <p14:creationId xmlns:p14="http://schemas.microsoft.com/office/powerpoint/2010/main" val="3313901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2821606" cy="397032"/>
          </a:xfrm>
        </p:spPr>
        <p:txBody>
          <a:bodyPr/>
          <a:lstStyle/>
          <a:p>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その他の留意事項</a:t>
            </a:r>
          </a:p>
        </p:txBody>
      </p:sp>
    </p:spTree>
    <p:extLst>
      <p:ext uri="{BB962C8B-B14F-4D97-AF65-F5344CB8AC3E}">
        <p14:creationId xmlns:p14="http://schemas.microsoft.com/office/powerpoint/2010/main" val="595390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2" y="134613"/>
            <a:ext cx="7486488" cy="369332"/>
          </a:xfrm>
        </p:spPr>
        <p:txBody>
          <a:bodyPr/>
          <a:lstStyle/>
          <a:p>
            <a:r>
              <a:rPr lang="ja-JP" altLang="en-US" dirty="0"/>
              <a:t>４</a:t>
            </a:r>
            <a:r>
              <a:rPr kumimoji="1" lang="en-US" altLang="ja-JP" dirty="0"/>
              <a:t>.</a:t>
            </a:r>
            <a:r>
              <a:rPr kumimoji="1" lang="ja-JP" altLang="en-US" dirty="0"/>
              <a:t>１</a:t>
            </a:r>
            <a:r>
              <a:rPr kumimoji="1" lang="en-US" altLang="ja-JP" dirty="0"/>
              <a:t>.</a:t>
            </a:r>
            <a:r>
              <a:rPr lang="ja-JP" altLang="en-US" dirty="0"/>
              <a:t> 白黒</a:t>
            </a:r>
            <a:r>
              <a:rPr lang="en-US" altLang="ja-JP" dirty="0"/>
              <a:t>/</a:t>
            </a:r>
            <a:r>
              <a:rPr lang="ja-JP" altLang="en-US" dirty="0"/>
              <a:t>フルカラーについて</a:t>
            </a:r>
            <a:endParaRPr kumimoji="1" lang="ja-JP" altLang="en-US" dirty="0"/>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866152"/>
            <a:ext cx="4505554" cy="249299"/>
          </a:xfrm>
          <a:prstGeom prst="rect">
            <a:avLst/>
          </a:prstGeom>
          <a:noFill/>
        </p:spPr>
        <p:txBody>
          <a:bodyPr wrap="square" lIns="0" tIns="0" rIns="0" bIns="0" rtlCol="0">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印刷方法（白黒／フルカラー）について</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599846" y="1354441"/>
            <a:ext cx="7919314" cy="1477328"/>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ユニバーサルデザインに配慮してフルカラー印刷用と白黒印刷用を検討してください。</a:t>
            </a:r>
            <a:endParaRPr lang="en-US" altLang="ja-JP" sz="1600" strike="sngStrike"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特にフルカラー印刷用のデータでは、色合いによってグルーピング（情報のまとまり）を</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表現する等、白黒印刷では表現しきれない情報を視覚的に表現することが可能です。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フルカラーのメリットと印刷にかけるコスト等を踏まえ、白黒かフルカラーかを選択のうえ、各自治体の判断でどちらを使用するかは採択してください。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6781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75BC7F68-06E4-FBFB-377C-8ED5FD92822A}"/>
              </a:ext>
            </a:extLst>
          </p:cNvPr>
          <p:cNvSpPr/>
          <p:nvPr/>
        </p:nvSpPr>
        <p:spPr bwMode="auto">
          <a:xfrm>
            <a:off x="599844" y="1947617"/>
            <a:ext cx="7842405" cy="2996419"/>
          </a:xfrm>
          <a:prstGeom prst="roundRect">
            <a:avLst>
              <a:gd name="adj" fmla="val 7870"/>
            </a:avLst>
          </a:prstGeom>
          <a:solidFill>
            <a:schemeClr val="bg1">
              <a:lumMod val="95000"/>
            </a:schemeClr>
          </a:solidFill>
          <a:ln w="9525">
            <a:noFill/>
            <a:miter lim="800000"/>
            <a:headEnd/>
            <a:tailEnd/>
          </a:ln>
          <a:effectLst/>
        </p:spPr>
        <p:txBody>
          <a:bodyPr wrap="square" rtlCol="0" anchor="ctr" anchorCtr="0">
            <a:noAutofit/>
          </a:bodyPr>
          <a:lstStyle/>
          <a:p>
            <a:pPr algn="ct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741502"/>
            <a:ext cx="4505554" cy="249299"/>
          </a:xfrm>
          <a:prstGeom prst="rect">
            <a:avLst/>
          </a:prstGeom>
          <a:noFill/>
        </p:spPr>
        <p:txBody>
          <a:bodyPr wrap="square" lIns="0" tIns="0" rIns="0" bIns="0" rtlCol="0">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印刷物の色の</a:t>
            </a:r>
            <a:r>
              <a:rPr lang="ja-JP" altLang="en-US" sz="1800" b="1" dirty="0">
                <a:solidFill>
                  <a:schemeClr val="tx1"/>
                </a:solidFill>
                <a:latin typeface="BIZ UDPゴシック" panose="020B0400000000000000" pitchFamily="50" charset="-128"/>
                <a:ea typeface="BIZ UDPゴシック" panose="020B0400000000000000" pitchFamily="50" charset="-128"/>
              </a:rPr>
              <a:t>補正依頼</a:t>
            </a:r>
            <a:r>
              <a:rPr lang="ja-JP" altLang="en-US" sz="1400" b="1" dirty="0">
                <a:solidFill>
                  <a:schemeClr val="tx1"/>
                </a:solidFill>
                <a:latin typeface="BIZ UDPゴシック" panose="020B0400000000000000" pitchFamily="50" charset="-128"/>
                <a:ea typeface="BIZ UDPゴシック" panose="020B0400000000000000" pitchFamily="50" charset="-128"/>
              </a:rPr>
              <a:t>（フルカラーの場合のみ）</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599846" y="1134907"/>
            <a:ext cx="7919314" cy="738664"/>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ユニバーサルデザイン対応に伴い、色覚特性を持った方にも見やすい色になるよう調整してください。カラー印刷を行う場合は、印刷機の色補正を行うよう印刷会社に依頼してください。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4A1FF04-439F-8D3D-AC5B-26D820860F3A}"/>
              </a:ext>
            </a:extLst>
          </p:cNvPr>
          <p:cNvSpPr txBox="1"/>
          <p:nvPr/>
        </p:nvSpPr>
        <p:spPr>
          <a:xfrm>
            <a:off x="771297" y="1981687"/>
            <a:ext cx="7499497" cy="2962349"/>
          </a:xfrm>
          <a:prstGeom prst="rect">
            <a:avLst/>
          </a:prstGeom>
          <a:noFill/>
        </p:spPr>
        <p:txBody>
          <a:bodyPr wrap="square" lIns="0" tIns="0" rIns="0" bIns="0" rtlCol="0">
            <a:spAutoFit/>
          </a:bodyPr>
          <a:lstStyle/>
          <a:p>
            <a:pPr>
              <a:lnSpc>
                <a:spcPct val="100000"/>
              </a:lnSpc>
              <a:spcAft>
                <a:spcPts val="300"/>
              </a:spcAft>
            </a:pPr>
            <a:r>
              <a:rPr lang="ja-JP" altLang="en-US" sz="1300" dirty="0">
                <a:solidFill>
                  <a:schemeClr val="tx1"/>
                </a:solidFill>
                <a:latin typeface="BIZ UDPゴシック" panose="020B0400000000000000" pitchFamily="50" charset="-128"/>
                <a:ea typeface="BIZ UDPゴシック" panose="020B0400000000000000" pitchFamily="50" charset="-128"/>
              </a:rPr>
              <a:t>印刷工程では、本番印刷の前に校正刷り（試し刷り）が実施されます。その際、内容が正しく印刷されて</a:t>
            </a:r>
            <a:br>
              <a:rPr lang="en-US" altLang="ja-JP" sz="1300" dirty="0">
                <a:solidFill>
                  <a:schemeClr val="tx1"/>
                </a:solidFill>
                <a:latin typeface="BIZ UDPゴシック" panose="020B0400000000000000" pitchFamily="50" charset="-128"/>
                <a:ea typeface="BIZ UDPゴシック" panose="020B0400000000000000" pitchFamily="50" charset="-128"/>
              </a:rPr>
            </a:br>
            <a:r>
              <a:rPr lang="ja-JP" altLang="en-US" sz="1300" dirty="0">
                <a:solidFill>
                  <a:schemeClr val="tx1"/>
                </a:solidFill>
                <a:latin typeface="BIZ UDPゴシック" panose="020B0400000000000000" pitchFamily="50" charset="-128"/>
                <a:ea typeface="BIZ UDPゴシック" panose="020B0400000000000000" pitchFamily="50" charset="-128"/>
              </a:rPr>
              <a:t>いるかを確認するとともに、色についても併せて確認してください。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marL="171450" indent="-171450">
              <a:lnSpc>
                <a:spcPct val="100000"/>
              </a:lnSpc>
              <a:buFont typeface="Arial" panose="020B0604020202020204" pitchFamily="34" charset="0"/>
              <a:buChar char="•"/>
            </a:pPr>
            <a:r>
              <a:rPr lang="ja-JP" altLang="en-US" sz="1300" dirty="0">
                <a:solidFill>
                  <a:schemeClr val="tx1"/>
                </a:solidFill>
                <a:latin typeface="BIZ UDPゴシック" panose="020B0400000000000000" pitchFamily="50" charset="-128"/>
                <a:ea typeface="BIZ UDPゴシック" panose="020B0400000000000000" pitchFamily="50" charset="-128"/>
              </a:rPr>
              <a:t>紙面上で異なる色が使われている箇所が似通った色になっていないか、背景色と文字のコントラストが低く見づらくなっている箇所がないかを確認してください。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marL="171450" indent="-171450">
              <a:lnSpc>
                <a:spcPct val="100000"/>
              </a:lnSpc>
              <a:buFont typeface="Arial" panose="020B0604020202020204" pitchFamily="34" charset="0"/>
              <a:buChar char="•"/>
            </a:pPr>
            <a:r>
              <a:rPr lang="ja-JP" altLang="en-US" sz="1300" dirty="0">
                <a:solidFill>
                  <a:schemeClr val="tx1"/>
                </a:solidFill>
                <a:latin typeface="BIZ UDPゴシック" panose="020B0400000000000000" pitchFamily="50" charset="-128"/>
                <a:ea typeface="BIZ UDPゴシック" panose="020B0400000000000000" pitchFamily="50" charset="-128"/>
              </a:rPr>
              <a:t>色覚特性を持つ方の見え方を疑似的に再現・確認できるシミュレータ（スマートフォンアプリなどで提供されています）を使用して、色覚特性を持つ方にとって見づらくなっていないかを確認することも効果的です。</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なお、より精密な確認方法として、色見本帳（カラーチャート）と比較することでデータの色指定のとおりに</a:t>
            </a:r>
            <a:br>
              <a:rPr lang="en-US" altLang="ja-JP" sz="1300" dirty="0">
                <a:solidFill>
                  <a:schemeClr val="tx1"/>
                </a:solidFill>
                <a:latin typeface="BIZ UDPゴシック" panose="020B0400000000000000" pitchFamily="50" charset="-128"/>
                <a:ea typeface="BIZ UDPゴシック" panose="020B0400000000000000" pitchFamily="50" charset="-128"/>
              </a:rPr>
            </a:br>
            <a:r>
              <a:rPr lang="ja-JP" altLang="en-US" sz="1300" dirty="0">
                <a:solidFill>
                  <a:schemeClr val="tx1"/>
                </a:solidFill>
                <a:latin typeface="BIZ UDPゴシック" panose="020B0400000000000000" pitchFamily="50" charset="-128"/>
                <a:ea typeface="BIZ UDPゴシック" panose="020B0400000000000000" pitchFamily="50" charset="-128"/>
              </a:rPr>
              <a:t>印刷されているか確認する方法もあります。色見本帳は自治体にて別途購入するか、印刷会社から借用</a:t>
            </a:r>
            <a:br>
              <a:rPr lang="en-US" altLang="ja-JP" sz="1300" dirty="0">
                <a:solidFill>
                  <a:schemeClr val="tx1"/>
                </a:solidFill>
                <a:latin typeface="BIZ UDPゴシック" panose="020B0400000000000000" pitchFamily="50" charset="-128"/>
                <a:ea typeface="BIZ UDPゴシック" panose="020B0400000000000000" pitchFamily="50" charset="-128"/>
              </a:rPr>
            </a:br>
            <a:r>
              <a:rPr lang="ja-JP" altLang="en-US" sz="1300" dirty="0">
                <a:solidFill>
                  <a:schemeClr val="tx1"/>
                </a:solidFill>
                <a:latin typeface="BIZ UDPゴシック" panose="020B0400000000000000" pitchFamily="50" charset="-128"/>
                <a:ea typeface="BIZ UDPゴシック" panose="020B0400000000000000" pitchFamily="50" charset="-128"/>
              </a:rPr>
              <a:t>してください。</a:t>
            </a:r>
            <a:r>
              <a:rPr lang="en-US" altLang="ja-JP" sz="1300" dirty="0">
                <a:solidFill>
                  <a:schemeClr val="tx1"/>
                </a:solidFill>
                <a:latin typeface="BIZ UDPゴシック" panose="020B0400000000000000" pitchFamily="50" charset="-128"/>
                <a:ea typeface="BIZ UDPゴシック" panose="020B0400000000000000" pitchFamily="50" charset="-128"/>
              </a:rPr>
              <a:t>(</a:t>
            </a:r>
            <a:r>
              <a:rPr lang="ja-JP" altLang="en-US" sz="1300" dirty="0">
                <a:solidFill>
                  <a:schemeClr val="tx1"/>
                </a:solidFill>
                <a:latin typeface="BIZ UDPゴシック" panose="020B0400000000000000" pitchFamily="50" charset="-128"/>
                <a:ea typeface="BIZ UDPゴシック" panose="020B0400000000000000" pitchFamily="50" charset="-128"/>
              </a:rPr>
              <a:t>なお、ここで記載しているのはあくまで厳密に実施する場合の方法であってここまでを</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実施してくださいという指定ではありませんので注意していください）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提供しているサンプルファイルには既に各色の値が指定済みとなっているため、ファイルをそのまま読みこんで使用できる印刷業者の場合は特に色を指定する必要はありません。そのまま使用できない場合や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色見本帳で確認する際には、次ページ以降で示す値を参照するようにしてください。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390FED73-9CB9-19F9-E950-929D8E72B72A}"/>
              </a:ext>
            </a:extLst>
          </p:cNvPr>
          <p:cNvSpPr>
            <a:spLocks noGrp="1"/>
          </p:cNvSpPr>
          <p:nvPr>
            <p:ph type="title"/>
          </p:nvPr>
        </p:nvSpPr>
        <p:spPr>
          <a:xfrm>
            <a:off x="113192" y="134613"/>
            <a:ext cx="7486488" cy="369332"/>
          </a:xfrm>
        </p:spPr>
        <p:txBody>
          <a:bodyPr/>
          <a:lstStyle/>
          <a:p>
            <a:r>
              <a:rPr lang="ja-JP" altLang="en-US" dirty="0"/>
              <a:t>４</a:t>
            </a:r>
            <a:r>
              <a:rPr kumimoji="1" lang="en-US" altLang="ja-JP" dirty="0"/>
              <a:t>.</a:t>
            </a:r>
            <a:r>
              <a:rPr kumimoji="1" lang="ja-JP" altLang="en-US" dirty="0"/>
              <a:t>１</a:t>
            </a:r>
            <a:r>
              <a:rPr kumimoji="1" lang="en-US" altLang="ja-JP" dirty="0"/>
              <a:t>.</a:t>
            </a:r>
            <a:r>
              <a:rPr lang="ja-JP" altLang="en-US" dirty="0"/>
              <a:t> 白黒</a:t>
            </a:r>
            <a:r>
              <a:rPr lang="en-US" altLang="ja-JP" dirty="0"/>
              <a:t>/</a:t>
            </a:r>
            <a:r>
              <a:rPr lang="ja-JP" altLang="en-US" dirty="0"/>
              <a:t>フルカラーについて</a:t>
            </a:r>
            <a:endParaRPr kumimoji="1" lang="ja-JP" altLang="en-US" dirty="0"/>
          </a:p>
        </p:txBody>
      </p:sp>
    </p:spTree>
    <p:extLst>
      <p:ext uri="{BB962C8B-B14F-4D97-AF65-F5344CB8AC3E}">
        <p14:creationId xmlns:p14="http://schemas.microsoft.com/office/powerpoint/2010/main" val="2492444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2" y="134613"/>
            <a:ext cx="7486488" cy="369332"/>
          </a:xfrm>
        </p:spPr>
        <p:txBody>
          <a:bodyPr/>
          <a:lstStyle/>
          <a:p>
            <a:r>
              <a:rPr lang="ja-JP" altLang="en-US" dirty="0"/>
              <a:t>４</a:t>
            </a:r>
            <a:r>
              <a:rPr kumimoji="1" lang="en-US" altLang="ja-JP" dirty="0"/>
              <a:t>.</a:t>
            </a:r>
            <a:r>
              <a:rPr kumimoji="1" lang="ja-JP" altLang="en-US" dirty="0"/>
              <a:t>２</a:t>
            </a:r>
            <a:r>
              <a:rPr kumimoji="1" lang="en-US" altLang="ja-JP" dirty="0"/>
              <a:t>.</a:t>
            </a:r>
            <a:r>
              <a:rPr lang="ja-JP" altLang="en-US" dirty="0"/>
              <a:t>音声コードの作成・配置について</a:t>
            </a:r>
            <a:endParaRPr kumimoji="1" lang="ja-JP" altLang="en-US" dirty="0"/>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741502"/>
            <a:ext cx="4505554" cy="249299"/>
          </a:xfrm>
          <a:prstGeom prst="rect">
            <a:avLst/>
          </a:prstGeom>
          <a:noFill/>
        </p:spPr>
        <p:txBody>
          <a:bodyPr wrap="square" lIns="0" tIns="0" rIns="0" bIns="0" rtlCol="0">
            <a:spAutoFit/>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音声コードの作成・配置</a:t>
            </a:r>
            <a:r>
              <a:rPr lang="ja-JP" altLang="en-US" sz="1400" b="1" dirty="0">
                <a:solidFill>
                  <a:schemeClr val="tx1"/>
                </a:solidFill>
                <a:latin typeface="BIZ UDPゴシック" panose="020B0400000000000000" pitchFamily="50" charset="-128"/>
                <a:ea typeface="BIZ UDPゴシック" panose="020B0400000000000000" pitchFamily="50" charset="-128"/>
              </a:rPr>
              <a:t>（任意）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612343" y="1160760"/>
            <a:ext cx="7919314" cy="2215991"/>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専用の読み取り装置等で読み取り・読み上げが可能な音声コードを配置することを検討してください。音声コードを使用する場合には、各自治体にて、音声コード作成のためのソフトウェアを選定・購入の上、読み上げる音声の内容を検討し、所定の位置に配置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なお、音声コードを記載する場合には、視覚障がい者の方が、触覚によって位置を把握</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できるようにするために、印刷用紙に「切り欠き」と呼ばれる加工を施す必要があります。</a:t>
            </a:r>
            <a:br>
              <a:rPr lang="en-US" altLang="ja-JP" sz="1600" dirty="0">
                <a:solidFill>
                  <a:schemeClr val="tx1"/>
                </a:solidFill>
                <a:latin typeface="BIZ UDPゴシック" panose="020B0400000000000000" pitchFamily="50" charset="-128"/>
                <a:ea typeface="BIZ UDPゴシック" panose="020B0400000000000000" pitchFamily="50" charset="-128"/>
              </a:rPr>
            </a:b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音声コードと切り欠きの位置については、「</a:t>
            </a:r>
            <a:r>
              <a:rPr lang="en-US" altLang="ja-JP" sz="1600" dirty="0">
                <a:solidFill>
                  <a:schemeClr val="tx1"/>
                </a:solidFill>
                <a:latin typeface="BIZ UDPゴシック" panose="020B0400000000000000" pitchFamily="50" charset="-128"/>
                <a:ea typeface="BIZ UDPゴシック" panose="020B0400000000000000" pitchFamily="50" charset="-128"/>
              </a:rPr>
              <a:t>5.2 </a:t>
            </a:r>
            <a:r>
              <a:rPr lang="ja-JP" altLang="en-US" sz="1600" dirty="0">
                <a:solidFill>
                  <a:schemeClr val="tx1"/>
                </a:solidFill>
                <a:latin typeface="BIZ UDPゴシック" panose="020B0400000000000000" pitchFamily="50" charset="-128"/>
                <a:ea typeface="BIZ UDPゴシック" panose="020B0400000000000000" pitchFamily="50" charset="-128"/>
              </a:rPr>
              <a:t>発注時に必要な情報」を参照してください。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17B379A2-4EF9-8E8C-4BA9-1A17D43C8E84}"/>
              </a:ext>
            </a:extLst>
          </p:cNvPr>
          <p:cNvSpPr/>
          <p:nvPr/>
        </p:nvSpPr>
        <p:spPr bwMode="auto">
          <a:xfrm>
            <a:off x="612343" y="3546710"/>
            <a:ext cx="7842405" cy="1462177"/>
          </a:xfrm>
          <a:prstGeom prst="roundRect">
            <a:avLst>
              <a:gd name="adj" fmla="val 12093"/>
            </a:avLst>
          </a:prstGeom>
          <a:solidFill>
            <a:schemeClr val="bg1">
              <a:lumMod val="95000"/>
            </a:schemeClr>
          </a:solidFill>
          <a:ln w="9525">
            <a:noFill/>
            <a:miter lim="800000"/>
            <a:headEnd/>
            <a:tailEnd/>
          </a:ln>
          <a:effectLst/>
        </p:spPr>
        <p:txBody>
          <a:bodyPr wrap="square" rtlCol="0" anchor="ctr" anchorCtr="0">
            <a:noAutofit/>
          </a:bodyPr>
          <a:lstStyle/>
          <a:p>
            <a:pPr algn="ct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77C0D5F-5968-EFB7-7200-11AF5D866B52}"/>
              </a:ext>
            </a:extLst>
          </p:cNvPr>
          <p:cNvSpPr txBox="1"/>
          <p:nvPr/>
        </p:nvSpPr>
        <p:spPr>
          <a:xfrm>
            <a:off x="770953" y="3637157"/>
            <a:ext cx="7499497" cy="1292662"/>
          </a:xfrm>
          <a:prstGeom prst="rect">
            <a:avLst/>
          </a:prstGeom>
          <a:noFill/>
        </p:spPr>
        <p:txBody>
          <a:bodyPr wrap="square" lIns="0" tIns="0" rIns="0" bIns="0" rtlCol="0">
            <a:spAutoFit/>
          </a:bodyPr>
          <a:lstStyle/>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一般的に切り欠き加工は通常印刷と比してコスト高となります。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印刷部数によってもコストは異なるため、標準仕様書の機能・帳票要件で規定している「視覚障がい者」などの振分け機能が具備されている場合、対象者のデータを振分けしてより少量の印刷とすることでコスト低減につなげることなどが可能で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なお、これらの施策は標準仕様書で実施を必須と規定しているものではないため、実施しない場合は帳票デザインから該当のデザイン部分を削除するようにしてください。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285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1" y="134613"/>
            <a:ext cx="8619991" cy="369332"/>
          </a:xfrm>
        </p:spPr>
        <p:txBody>
          <a:bodyPr/>
          <a:lstStyle/>
          <a:p>
            <a:r>
              <a:rPr lang="ja-JP" altLang="en-US" dirty="0"/>
              <a:t>４</a:t>
            </a:r>
            <a:r>
              <a:rPr kumimoji="1" lang="en-US" altLang="ja-JP" dirty="0"/>
              <a:t>.</a:t>
            </a:r>
            <a:r>
              <a:rPr kumimoji="1" lang="ja-JP" altLang="en-US" dirty="0"/>
              <a:t>３</a:t>
            </a:r>
            <a:r>
              <a:rPr kumimoji="1" lang="en-US" altLang="ja-JP" dirty="0"/>
              <a:t>.</a:t>
            </a:r>
            <a:r>
              <a:rPr lang="ja-JP" altLang="en-US" dirty="0"/>
              <a:t>本書の</a:t>
            </a:r>
            <a:r>
              <a:rPr kumimoji="1" lang="ja-JP" altLang="en-US" dirty="0"/>
              <a:t>内容に対しての変更について</a:t>
            </a:r>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741502"/>
            <a:ext cx="4505554" cy="249299"/>
          </a:xfrm>
          <a:prstGeom prst="rect">
            <a:avLst/>
          </a:prstGeom>
          <a:noFill/>
        </p:spPr>
        <p:txBody>
          <a:bodyPr wrap="square" lIns="0" tIns="0" rIns="0" bIns="0" rtlCol="0">
            <a:spAutoFit/>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変更の考え方</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612343" y="1160760"/>
            <a:ext cx="7919314" cy="2462213"/>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本書の位置付けでも記載した様にここで規定している内容は必ず遵守しなければならないものとして規定しているわけではありません。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ただし、全てを自由に変更してよいとなると本来目的としている「住民への通知の統一性」といったものを損なう可能性もあるため、各項目の変更に対する考え方について以降にまとめたものを記載します。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なお、各帳票の変更をどこまで反映してよいのか？という具体的な考え方やルールはデジタル庁からも示されてはいません。あくまでここで記載しているものは国民健康保険システムにおいて検討した内容である前提として取り扱っ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2122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1" y="134613"/>
            <a:ext cx="8648187" cy="369332"/>
          </a:xfrm>
        </p:spPr>
        <p:txBody>
          <a:bodyPr/>
          <a:lstStyle/>
          <a:p>
            <a:r>
              <a:rPr lang="ja-JP" altLang="en-US" dirty="0"/>
              <a:t>４</a:t>
            </a:r>
            <a:r>
              <a:rPr kumimoji="1" lang="en-US" altLang="ja-JP" dirty="0"/>
              <a:t>.</a:t>
            </a:r>
            <a:r>
              <a:rPr kumimoji="1" lang="ja-JP" altLang="en-US" dirty="0"/>
              <a:t>３</a:t>
            </a:r>
            <a:r>
              <a:rPr kumimoji="1" lang="en-US" altLang="ja-JP" dirty="0"/>
              <a:t>.</a:t>
            </a:r>
            <a:r>
              <a:rPr kumimoji="1" lang="ja-JP" altLang="en-US" dirty="0"/>
              <a:t>本書の内容に対しての変更について</a:t>
            </a:r>
          </a:p>
        </p:txBody>
      </p:sp>
      <p:graphicFrame>
        <p:nvGraphicFramePr>
          <p:cNvPr id="4" name="表 7">
            <a:extLst>
              <a:ext uri="{FF2B5EF4-FFF2-40B4-BE49-F238E27FC236}">
                <a16:creationId xmlns:a16="http://schemas.microsoft.com/office/drawing/2014/main" id="{F25C420E-06F1-8F10-8473-205E6CA11352}"/>
              </a:ext>
            </a:extLst>
          </p:cNvPr>
          <p:cNvGraphicFramePr>
            <a:graphicFrameLocks noGrp="1"/>
          </p:cNvGraphicFramePr>
          <p:nvPr>
            <p:extLst>
              <p:ext uri="{D42A27DB-BD31-4B8C-83A1-F6EECF244321}">
                <p14:modId xmlns:p14="http://schemas.microsoft.com/office/powerpoint/2010/main" val="1150299466"/>
              </p:ext>
            </p:extLst>
          </p:nvPr>
        </p:nvGraphicFramePr>
        <p:xfrm>
          <a:off x="265592" y="780435"/>
          <a:ext cx="8139535" cy="3463865"/>
        </p:xfrm>
        <a:graphic>
          <a:graphicData uri="http://schemas.openxmlformats.org/drawingml/2006/table">
            <a:tbl>
              <a:tblPr firstRow="1" bandRow="1">
                <a:tableStyleId>{5FD0F851-EC5A-4D38-B0AD-8093EC10F338}</a:tableStyleId>
              </a:tblPr>
              <a:tblGrid>
                <a:gridCol w="377843">
                  <a:extLst>
                    <a:ext uri="{9D8B030D-6E8A-4147-A177-3AD203B41FA5}">
                      <a16:colId xmlns:a16="http://schemas.microsoft.com/office/drawing/2014/main" val="3324624224"/>
                    </a:ext>
                  </a:extLst>
                </a:gridCol>
                <a:gridCol w="697685">
                  <a:extLst>
                    <a:ext uri="{9D8B030D-6E8A-4147-A177-3AD203B41FA5}">
                      <a16:colId xmlns:a16="http://schemas.microsoft.com/office/drawing/2014/main" val="802251964"/>
                    </a:ext>
                  </a:extLst>
                </a:gridCol>
                <a:gridCol w="1638352">
                  <a:extLst>
                    <a:ext uri="{9D8B030D-6E8A-4147-A177-3AD203B41FA5}">
                      <a16:colId xmlns:a16="http://schemas.microsoft.com/office/drawing/2014/main" val="3348427244"/>
                    </a:ext>
                  </a:extLst>
                </a:gridCol>
                <a:gridCol w="5425655">
                  <a:extLst>
                    <a:ext uri="{9D8B030D-6E8A-4147-A177-3AD203B41FA5}">
                      <a16:colId xmlns:a16="http://schemas.microsoft.com/office/drawing/2014/main" val="676421179"/>
                    </a:ext>
                  </a:extLst>
                </a:gridCol>
              </a:tblGrid>
              <a:tr h="2885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a:r>
                        <a:rPr kumimoji="1" lang="ja-JP" altLang="en-US" sz="1100">
                          <a:latin typeface="BIZ UDPゴシック" panose="020B0400000000000000" pitchFamily="50" charset="-128"/>
                          <a:ea typeface="BIZ UDPゴシック" panose="020B0400000000000000" pitchFamily="50" charset="-128"/>
                        </a:rPr>
                        <a:t>区分</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考え方</a:t>
                      </a:r>
                    </a:p>
                  </a:txBody>
                  <a:tcPr marT="18000" marB="18000" anchor="ctr"/>
                </a:tc>
                <a:extLst>
                  <a:ext uri="{0D108BD9-81ED-4DB2-BD59-A6C34878D82A}">
                    <a16:rowId xmlns:a16="http://schemas.microsoft.com/office/drawing/2014/main" val="2399424419"/>
                  </a:ext>
                </a:extLst>
              </a:tr>
              <a:tr h="648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1</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全般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システムから出力される帳票との関係について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ユニバーサルデザインを採用した</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外部印刷委託時とシステムでの再印刷時などで</a:t>
                      </a: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大幅に異なるデザインとした場合は、住民にとってわかりにくいものになる可能性が考えられますので、地方公共団体情報システム標準化基本方針を踏まえて検討してください。</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01843975"/>
                  </a:ext>
                </a:extLst>
              </a:tr>
              <a:tr h="1008000">
                <a:tc>
                  <a:txBody>
                    <a:bodyPr/>
                    <a:lstStyle/>
                    <a:p>
                      <a:pPr algn="ctr"/>
                      <a:r>
                        <a:rPr kumimoji="1" lang="en-US" altLang="ja-JP" sz="1100">
                          <a:latin typeface="BIZ UDPゴシック" panose="020B0400000000000000" pitchFamily="50" charset="-128"/>
                          <a:ea typeface="BIZ UDPゴシック" panose="020B0400000000000000" pitchFamily="50" charset="-128"/>
                        </a:rPr>
                        <a:t>2</a:t>
                      </a:r>
                      <a:endParaRPr kumimoji="1" lang="ja-JP" altLang="en-US" sz="110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全般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モノクロ</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カラーについて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a:solidFill>
                            <a:srgbClr val="000000"/>
                          </a:solidFill>
                          <a:effectLst/>
                          <a:latin typeface="BIZ UDPゴシック" panose="020B0400000000000000" pitchFamily="50" charset="-128"/>
                          <a:ea typeface="BIZ UDPゴシック" panose="020B0400000000000000" pitchFamily="50" charset="-128"/>
                        </a:rPr>
                        <a:t>前述のとおり</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モノクロでもカラーでも伝わりやすさを考慮したデザイン</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を検討してください。</a:t>
                      </a:r>
                      <a:endParaRPr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なお、他の業務の帳票と統一感をとるために色味などを変更する場合は、本書でまとめている考え方なども参考に変更を行ってください。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（必ずこの色を使用してくださいという指定ではありませんが、変更する場合、見え方に特性がある方への配慮等含めて検討する必要があることはご考慮ください。）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1429735508"/>
                  </a:ext>
                </a:extLst>
              </a:tr>
              <a:tr h="151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3</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全般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用紙サイズについて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デジタル庁の指定により基本的に専用サイズの用紙とするのではなく規定用紙（</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等）</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の採用を想定しています。</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（厳密に</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である必要はなく外部印刷の場合ロール紙などを裁断する場合は</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に対して一定量誤差は発生しますがそれを</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NG</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としているわけではありません。）</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なお、フォントサイズが小さくても問題ないと判断する場合、この</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デザインをそのまま</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４サイズに縮小すれば</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４としても使用することは可能です。</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ただし、縮小した分印字される文字が小さくなることについての影響を検討の上で、実施してください。）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682302891"/>
                  </a:ext>
                </a:extLst>
              </a:tr>
            </a:tbl>
          </a:graphicData>
        </a:graphic>
      </p:graphicFrame>
    </p:spTree>
    <p:extLst>
      <p:ext uri="{BB962C8B-B14F-4D97-AF65-F5344CB8AC3E}">
        <p14:creationId xmlns:p14="http://schemas.microsoft.com/office/powerpoint/2010/main" val="2727662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2" y="134613"/>
            <a:ext cx="8434178" cy="369332"/>
          </a:xfrm>
        </p:spPr>
        <p:txBody>
          <a:bodyPr/>
          <a:lstStyle/>
          <a:p>
            <a:r>
              <a:rPr lang="ja-JP" altLang="en-US" dirty="0"/>
              <a:t>４</a:t>
            </a:r>
            <a:r>
              <a:rPr kumimoji="1" lang="en-US" altLang="ja-JP" dirty="0"/>
              <a:t>.</a:t>
            </a:r>
            <a:r>
              <a:rPr kumimoji="1" lang="ja-JP" altLang="en-US" dirty="0"/>
              <a:t>３</a:t>
            </a:r>
            <a:r>
              <a:rPr kumimoji="1" lang="en-US" altLang="ja-JP" dirty="0"/>
              <a:t>.</a:t>
            </a:r>
            <a:r>
              <a:rPr kumimoji="1" lang="ja-JP" altLang="en-US" dirty="0"/>
              <a:t>本書の内容に対しての変更について</a:t>
            </a:r>
          </a:p>
        </p:txBody>
      </p:sp>
      <p:graphicFrame>
        <p:nvGraphicFramePr>
          <p:cNvPr id="3" name="表 7">
            <a:extLst>
              <a:ext uri="{FF2B5EF4-FFF2-40B4-BE49-F238E27FC236}">
                <a16:creationId xmlns:a16="http://schemas.microsoft.com/office/drawing/2014/main" id="{5D974B55-3BBA-480A-63DE-F27821E39560}"/>
              </a:ext>
            </a:extLst>
          </p:cNvPr>
          <p:cNvGraphicFramePr>
            <a:graphicFrameLocks noGrp="1"/>
          </p:cNvGraphicFramePr>
          <p:nvPr>
            <p:extLst>
              <p:ext uri="{D42A27DB-BD31-4B8C-83A1-F6EECF244321}">
                <p14:modId xmlns:p14="http://schemas.microsoft.com/office/powerpoint/2010/main" val="2893803666"/>
              </p:ext>
            </p:extLst>
          </p:nvPr>
        </p:nvGraphicFramePr>
        <p:xfrm>
          <a:off x="271000" y="778299"/>
          <a:ext cx="8139534" cy="3033921"/>
        </p:xfrm>
        <a:graphic>
          <a:graphicData uri="http://schemas.openxmlformats.org/drawingml/2006/table">
            <a:tbl>
              <a:tblPr firstRow="1" bandRow="1">
                <a:tableStyleId>{5FD0F851-EC5A-4D38-B0AD-8093EC10F338}</a:tableStyleId>
              </a:tblPr>
              <a:tblGrid>
                <a:gridCol w="377843">
                  <a:extLst>
                    <a:ext uri="{9D8B030D-6E8A-4147-A177-3AD203B41FA5}">
                      <a16:colId xmlns:a16="http://schemas.microsoft.com/office/drawing/2014/main" val="3324624224"/>
                    </a:ext>
                  </a:extLst>
                </a:gridCol>
                <a:gridCol w="676656">
                  <a:extLst>
                    <a:ext uri="{9D8B030D-6E8A-4147-A177-3AD203B41FA5}">
                      <a16:colId xmlns:a16="http://schemas.microsoft.com/office/drawing/2014/main" val="802251964"/>
                    </a:ext>
                  </a:extLst>
                </a:gridCol>
                <a:gridCol w="1284351">
                  <a:extLst>
                    <a:ext uri="{9D8B030D-6E8A-4147-A177-3AD203B41FA5}">
                      <a16:colId xmlns:a16="http://schemas.microsoft.com/office/drawing/2014/main" val="3348427244"/>
                    </a:ext>
                  </a:extLst>
                </a:gridCol>
                <a:gridCol w="5800684">
                  <a:extLst>
                    <a:ext uri="{9D8B030D-6E8A-4147-A177-3AD203B41FA5}">
                      <a16:colId xmlns:a16="http://schemas.microsoft.com/office/drawing/2014/main" val="676421179"/>
                    </a:ext>
                  </a:extLst>
                </a:gridCol>
              </a:tblGrid>
              <a:tr h="2885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a:r>
                        <a:rPr kumimoji="1" lang="ja-JP" altLang="en-US" sz="1100">
                          <a:latin typeface="BIZ UDPゴシック" panose="020B0400000000000000" pitchFamily="50" charset="-128"/>
                          <a:ea typeface="BIZ UDPゴシック" panose="020B0400000000000000" pitchFamily="50" charset="-128"/>
                        </a:rPr>
                        <a:t>区分</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考え方</a:t>
                      </a:r>
                      <a:endParaRPr kumimoji="1" lang="en-US" altLang="ja-JP" sz="1100" dirty="0">
                        <a:latin typeface="BIZ UDPゴシック" panose="020B0400000000000000" pitchFamily="50" charset="-128"/>
                        <a:ea typeface="BIZ UDPゴシック" panose="020B0400000000000000" pitchFamily="50" charset="-128"/>
                      </a:endParaRPr>
                    </a:p>
                  </a:txBody>
                  <a:tcPr marT="18000" marB="18000" anchor="ctr"/>
                </a:tc>
                <a:extLst>
                  <a:ext uri="{0D108BD9-81ED-4DB2-BD59-A6C34878D82A}">
                    <a16:rowId xmlns:a16="http://schemas.microsoft.com/office/drawing/2014/main" val="2399424419"/>
                  </a:ext>
                </a:extLst>
              </a:tr>
              <a:tr h="693421">
                <a:tc>
                  <a:txBody>
                    <a:bodyPr/>
                    <a:lstStyle/>
                    <a:p>
                      <a:pPr algn="ctr"/>
                      <a:r>
                        <a:rPr kumimoji="1" lang="en-US" altLang="ja-JP" sz="1100" dirty="0">
                          <a:latin typeface="BIZ UDPゴシック" panose="020B0400000000000000" pitchFamily="50" charset="-128"/>
                          <a:ea typeface="BIZ UDPゴシック" panose="020B0400000000000000" pitchFamily="50" charset="-128"/>
                        </a:rPr>
                        <a:t>4</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宛名</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宛名領域の文字数について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住記の標準仕様書</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で規定されている以下の文字数を想定しています。</a:t>
                      </a:r>
                      <a:endParaRPr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住所：</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17</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文字</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行</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氏名：</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17</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文字</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×2</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行</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01843975"/>
                  </a:ext>
                </a:extLst>
              </a:tr>
              <a:tr h="61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5</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宛名</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宛名の窓のサイズについて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文字サイズが大きくなることで窓あき部も大きくする必要があるため、郵便法で規定の最大サイズの縦</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55mm×</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横１００</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mm</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を想定しています。</a:t>
                      </a:r>
                      <a:endParaRPr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宛名のフォントサイズを小さくする場合の窓サイズの変更は適宜、実施してください。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682302891"/>
                  </a:ext>
                </a:extLst>
              </a:tr>
              <a:tr h="648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６</a:t>
                      </a: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フォント</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使用するフォントについて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共通機能要件で規定されているものに準拠します。基本的に氏名、住所等を表すものは</a:t>
                      </a:r>
                      <a:r>
                        <a:rPr lang="en-US" altLang="ja-JP" sz="1100" b="0" u="none" strike="noStrike" dirty="0" err="1">
                          <a:solidFill>
                            <a:srgbClr val="000000"/>
                          </a:solidFill>
                          <a:effectLst/>
                          <a:latin typeface="BIZ UDPゴシック" panose="020B0400000000000000" pitchFamily="50" charset="-128"/>
                          <a:ea typeface="BIZ UDPゴシック" panose="020B0400000000000000" pitchFamily="50" charset="-128"/>
                        </a:rPr>
                        <a:t>IPAmj</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明朝（市長名や市役所の所在地も同様）。それ以外は、</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BIZ</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UDP</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の採用を想定していますが、</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このフォント自体は指定がないため、変更は可能です。</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823143383"/>
                  </a:ext>
                </a:extLst>
              </a:tr>
              <a:tr h="79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7</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フォント</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フォントサイズについて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可読性を考慮して</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12pt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から</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14pt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の間で作成</a:t>
                      </a: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することを想定していますが、</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被保険者氏名について外国人の場合はアルファベット表記となることから、文字切れがないようにサイズを小さくするなどはシステムや印刷業者が対応できるかを確認の上、適宜実施してください。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4294801894"/>
                  </a:ext>
                </a:extLst>
              </a:tr>
            </a:tbl>
          </a:graphicData>
        </a:graphic>
      </p:graphicFrame>
    </p:spTree>
    <p:extLst>
      <p:ext uri="{BB962C8B-B14F-4D97-AF65-F5344CB8AC3E}">
        <p14:creationId xmlns:p14="http://schemas.microsoft.com/office/powerpoint/2010/main" val="3353286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1" y="134613"/>
            <a:ext cx="8589821" cy="369332"/>
          </a:xfrm>
        </p:spPr>
        <p:txBody>
          <a:bodyPr/>
          <a:lstStyle/>
          <a:p>
            <a:r>
              <a:rPr lang="ja-JP" altLang="en-US" dirty="0"/>
              <a:t>４</a:t>
            </a:r>
            <a:r>
              <a:rPr kumimoji="1" lang="en-US" altLang="ja-JP" dirty="0"/>
              <a:t>.</a:t>
            </a:r>
            <a:r>
              <a:rPr kumimoji="1" lang="ja-JP" altLang="en-US" dirty="0"/>
              <a:t>３</a:t>
            </a:r>
            <a:r>
              <a:rPr kumimoji="1" lang="en-US" altLang="ja-JP" dirty="0"/>
              <a:t>.</a:t>
            </a:r>
            <a:r>
              <a:rPr kumimoji="1" lang="ja-JP" altLang="en-US" dirty="0"/>
              <a:t>本書の内容に対しての変更について</a:t>
            </a:r>
          </a:p>
        </p:txBody>
      </p:sp>
      <p:graphicFrame>
        <p:nvGraphicFramePr>
          <p:cNvPr id="3" name="表 7">
            <a:extLst>
              <a:ext uri="{FF2B5EF4-FFF2-40B4-BE49-F238E27FC236}">
                <a16:creationId xmlns:a16="http://schemas.microsoft.com/office/drawing/2014/main" id="{5D974B55-3BBA-480A-63DE-F27821E39560}"/>
              </a:ext>
            </a:extLst>
          </p:cNvPr>
          <p:cNvGraphicFramePr>
            <a:graphicFrameLocks noGrp="1"/>
          </p:cNvGraphicFramePr>
          <p:nvPr>
            <p:extLst>
              <p:ext uri="{D42A27DB-BD31-4B8C-83A1-F6EECF244321}">
                <p14:modId xmlns:p14="http://schemas.microsoft.com/office/powerpoint/2010/main" val="2947563609"/>
              </p:ext>
            </p:extLst>
          </p:nvPr>
        </p:nvGraphicFramePr>
        <p:xfrm>
          <a:off x="280525" y="787824"/>
          <a:ext cx="8139534" cy="4068500"/>
        </p:xfrm>
        <a:graphic>
          <a:graphicData uri="http://schemas.openxmlformats.org/drawingml/2006/table">
            <a:tbl>
              <a:tblPr firstRow="1" bandRow="1">
                <a:tableStyleId>{5FD0F851-EC5A-4D38-B0AD-8093EC10F338}</a:tableStyleId>
              </a:tblPr>
              <a:tblGrid>
                <a:gridCol w="377843">
                  <a:extLst>
                    <a:ext uri="{9D8B030D-6E8A-4147-A177-3AD203B41FA5}">
                      <a16:colId xmlns:a16="http://schemas.microsoft.com/office/drawing/2014/main" val="3324624224"/>
                    </a:ext>
                  </a:extLst>
                </a:gridCol>
                <a:gridCol w="676656">
                  <a:extLst>
                    <a:ext uri="{9D8B030D-6E8A-4147-A177-3AD203B41FA5}">
                      <a16:colId xmlns:a16="http://schemas.microsoft.com/office/drawing/2014/main" val="802251964"/>
                    </a:ext>
                  </a:extLst>
                </a:gridCol>
                <a:gridCol w="1474851">
                  <a:extLst>
                    <a:ext uri="{9D8B030D-6E8A-4147-A177-3AD203B41FA5}">
                      <a16:colId xmlns:a16="http://schemas.microsoft.com/office/drawing/2014/main" val="3348427244"/>
                    </a:ext>
                  </a:extLst>
                </a:gridCol>
                <a:gridCol w="5610184">
                  <a:extLst>
                    <a:ext uri="{9D8B030D-6E8A-4147-A177-3AD203B41FA5}">
                      <a16:colId xmlns:a16="http://schemas.microsoft.com/office/drawing/2014/main" val="676421179"/>
                    </a:ext>
                  </a:extLst>
                </a:gridCol>
              </a:tblGrid>
              <a:tr h="2885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a:r>
                        <a:rPr kumimoji="1" lang="ja-JP" altLang="en-US" sz="1100">
                          <a:latin typeface="BIZ UDPゴシック" panose="020B0400000000000000" pitchFamily="50" charset="-128"/>
                          <a:ea typeface="BIZ UDPゴシック" panose="020B0400000000000000" pitchFamily="50" charset="-128"/>
                        </a:rPr>
                        <a:t>区分</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考え方</a:t>
                      </a:r>
                      <a:endParaRPr kumimoji="1" lang="en-US" altLang="ja-JP" sz="1100" dirty="0">
                        <a:latin typeface="BIZ UDPゴシック" panose="020B0400000000000000" pitchFamily="50" charset="-128"/>
                        <a:ea typeface="BIZ UDPゴシック" panose="020B0400000000000000" pitchFamily="50" charset="-128"/>
                      </a:endParaRPr>
                    </a:p>
                  </a:txBody>
                  <a:tcPr marT="18000" marB="18000" anchor="ctr"/>
                </a:tc>
                <a:extLst>
                  <a:ext uri="{0D108BD9-81ED-4DB2-BD59-A6C34878D82A}">
                    <a16:rowId xmlns:a16="http://schemas.microsoft.com/office/drawing/2014/main" val="2399424419"/>
                  </a:ext>
                </a:extLst>
              </a:tr>
              <a:tr h="1800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８</a:t>
                      </a: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裏面</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帳票の裏面について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帳票の裏面については、基本的には固定印字可能なものを配置</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する想定です。</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（問い合わせ先などを区毎に分割している等一部のケースは除く）</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ため、裏面については自治体にて記載が必要とする要素に応じて適宜、変更してください。（裏面記載事項は標準仕様書上、一般的に求められているものを記載しています。また、文言マスタにより一定の変更を自治体毎に可能としていますが、当該機能を活用しても変更できない。若しくは本紙とは別に別紙を封入しており、別紙側で説明を行っている等により変更の必要がある場合は適宜、変更してください。ただし、金額部分の通知内容など個人により変更となる部分を変更するとシステムのカスタマイズが必要になる可能性があるため、留意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01843975"/>
                  </a:ext>
                </a:extLst>
              </a:tr>
              <a:tr h="936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９</a:t>
                      </a: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文言</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文言の変更について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基本的に自治体毎に変更が必要となる個所は文言マスタにより変更可能となるように要件規定していますが、その規定では対応しきれないものを細やかに表したい場合は、外付けシステムで文言の設定内容を細分化する等の対応を行ってください。</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（固定印字項目については原則、皆様の意見を集約して規定しているため、変更は推奨とはしていません。）</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682302891"/>
                  </a:ext>
                </a:extLst>
              </a:tr>
              <a:tr h="432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１０</a:t>
                      </a: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印字項目の追加や配置の変更について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基本的には統一的なデザインとする観点、カスタマイズを必要とする要件が増加することから変更は推奨しません。</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823143383"/>
                  </a:ext>
                </a:extLst>
              </a:tr>
              <a:tr h="61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11</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デザインの認証について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デザインを変更する場合や見直す場合に第三者的な機関に認証を取得する必要があるかなどのルールは規定しません。各自治体で規定されている考え方やガイドラインに従って実施要否を判断してください。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189570454"/>
                  </a:ext>
                </a:extLst>
              </a:tr>
            </a:tbl>
          </a:graphicData>
        </a:graphic>
      </p:graphicFrame>
    </p:spTree>
    <p:extLst>
      <p:ext uri="{BB962C8B-B14F-4D97-AF65-F5344CB8AC3E}">
        <p14:creationId xmlns:p14="http://schemas.microsoft.com/office/powerpoint/2010/main" val="471675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194F5A-57C2-5F2E-A143-865E44C541A0}"/>
              </a:ext>
            </a:extLst>
          </p:cNvPr>
          <p:cNvSpPr>
            <a:spLocks noGrp="1"/>
          </p:cNvSpPr>
          <p:nvPr>
            <p:ph type="title"/>
          </p:nvPr>
        </p:nvSpPr>
        <p:spPr>
          <a:xfrm>
            <a:off x="566739" y="2365097"/>
            <a:ext cx="3752950" cy="424732"/>
          </a:xfrm>
        </p:spPr>
        <p:txBody>
          <a:bodyPr/>
          <a:lstStyle/>
          <a:p>
            <a:r>
              <a:rPr lang="ja-JP" altLang="en-US" dirty="0"/>
              <a:t>５</a:t>
            </a:r>
            <a:r>
              <a:rPr kumimoji="1" lang="en-US" altLang="ja-JP" dirty="0"/>
              <a:t>.</a:t>
            </a:r>
            <a:r>
              <a:rPr lang="ja-JP" altLang="en-US" dirty="0"/>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印刷発注時の注意事項</a:t>
            </a:r>
            <a:endParaRPr kumimoji="1" lang="ja-JP" altLang="en-US" dirty="0"/>
          </a:p>
        </p:txBody>
      </p:sp>
    </p:spTree>
    <p:extLst>
      <p:ext uri="{BB962C8B-B14F-4D97-AF65-F5344CB8AC3E}">
        <p14:creationId xmlns:p14="http://schemas.microsoft.com/office/powerpoint/2010/main" val="301462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2157963" cy="397032"/>
          </a:xfrm>
        </p:spPr>
        <p:txBody>
          <a:bodyPr/>
          <a:lstStyle/>
          <a:p>
            <a:r>
              <a:rPr lang="ja-JP" altLang="en-US" dirty="0">
                <a:latin typeface="BIZ UDPゴシック" panose="020B0400000000000000" pitchFamily="50" charset="-128"/>
                <a:ea typeface="BIZ UDPゴシック" panose="020B0400000000000000" pitchFamily="50" charset="-128"/>
              </a:rPr>
              <a:t>１</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本書について</a:t>
            </a:r>
          </a:p>
        </p:txBody>
      </p:sp>
    </p:spTree>
    <p:extLst>
      <p:ext uri="{BB962C8B-B14F-4D97-AF65-F5344CB8AC3E}">
        <p14:creationId xmlns:p14="http://schemas.microsoft.com/office/powerpoint/2010/main" val="3736998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6DB246-133A-84C8-FBFC-28C183DD647C}"/>
              </a:ext>
            </a:extLst>
          </p:cNvPr>
          <p:cNvSpPr>
            <a:spLocks noGrp="1"/>
          </p:cNvSpPr>
          <p:nvPr>
            <p:ph type="title"/>
          </p:nvPr>
        </p:nvSpPr>
        <p:spPr/>
        <p:txBody>
          <a:bodyPr/>
          <a:lstStyle/>
          <a:p>
            <a:r>
              <a:rPr lang="ja-JP" altLang="en-US" dirty="0"/>
              <a:t>５</a:t>
            </a:r>
            <a:r>
              <a:rPr kumimoji="1" lang="en-US" altLang="ja-JP" dirty="0"/>
              <a:t>.1. </a:t>
            </a:r>
            <a:r>
              <a:rPr lang="ja-JP" altLang="en-US" dirty="0"/>
              <a:t>大まかな流れ</a:t>
            </a:r>
            <a:endParaRPr kumimoji="1" lang="ja-JP" altLang="en-US" dirty="0"/>
          </a:p>
        </p:txBody>
      </p:sp>
      <p:sp>
        <p:nvSpPr>
          <p:cNvPr id="7" name="四角形: 角を丸くする 6">
            <a:extLst>
              <a:ext uri="{FF2B5EF4-FFF2-40B4-BE49-F238E27FC236}">
                <a16:creationId xmlns:a16="http://schemas.microsoft.com/office/drawing/2014/main" id="{5651A6E0-8462-E218-2B93-391875FCB052}"/>
              </a:ext>
            </a:extLst>
          </p:cNvPr>
          <p:cNvSpPr/>
          <p:nvPr/>
        </p:nvSpPr>
        <p:spPr bwMode="auto">
          <a:xfrm>
            <a:off x="2434505" y="1333047"/>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企画・編集・デザイン</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7BEB4B23-520C-CAC2-E9F1-DEE9E916445F}"/>
              </a:ext>
            </a:extLst>
          </p:cNvPr>
          <p:cNvSpPr/>
          <p:nvPr/>
        </p:nvSpPr>
        <p:spPr bwMode="auto">
          <a:xfrm>
            <a:off x="4689622" y="1346653"/>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印刷</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51AA5DD7-CB43-D7DF-108E-4DEB1A6DCD8F}"/>
              </a:ext>
            </a:extLst>
          </p:cNvPr>
          <p:cNvSpPr/>
          <p:nvPr/>
        </p:nvSpPr>
        <p:spPr bwMode="auto">
          <a:xfrm>
            <a:off x="6944738" y="1346653"/>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加工</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2C83EF4B-586E-E09E-3955-8BBEEC0841F7}"/>
              </a:ext>
            </a:extLst>
          </p:cNvPr>
          <p:cNvSpPr txBox="1"/>
          <p:nvPr/>
        </p:nvSpPr>
        <p:spPr>
          <a:xfrm>
            <a:off x="194225" y="771525"/>
            <a:ext cx="8770388" cy="387798"/>
          </a:xfrm>
          <a:prstGeom prst="rect">
            <a:avLst/>
          </a:prstGeom>
          <a:noFill/>
        </p:spPr>
        <p:txBody>
          <a:bodyPr wrap="square" lIns="0" tIns="0" rIns="0" bIns="0" rtlCol="0">
            <a:spAutoFit/>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印刷会社に印刷を依頼する際の大まかな工程は次のとおりです。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細かい工程や各工程に掛かる期間は印刷会社によって異なるため、発注する印刷会社と調整が必要になります。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0CD3EB59-93DD-B55E-05ED-E294A639D886}"/>
              </a:ext>
            </a:extLst>
          </p:cNvPr>
          <p:cNvSpPr/>
          <p:nvPr/>
        </p:nvSpPr>
        <p:spPr bwMode="auto">
          <a:xfrm>
            <a:off x="179388" y="1333047"/>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見積もり</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33" name="二等辺三角形 32">
            <a:extLst>
              <a:ext uri="{FF2B5EF4-FFF2-40B4-BE49-F238E27FC236}">
                <a16:creationId xmlns:a16="http://schemas.microsoft.com/office/drawing/2014/main" id="{06C01ADB-56B7-D4BF-209E-175FA66CCA64}"/>
              </a:ext>
            </a:extLst>
          </p:cNvPr>
          <p:cNvSpPr/>
          <p:nvPr/>
        </p:nvSpPr>
        <p:spPr bwMode="auto">
          <a:xfrm rot="5400000">
            <a:off x="2253801" y="1536945"/>
            <a:ext cx="145215" cy="118025"/>
          </a:xfrm>
          <a:prstGeom prst="triangle">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endParaRPr lang="ja-JP" altLang="en-US" sz="1800" b="1">
              <a:solidFill>
                <a:schemeClr val="tx1"/>
              </a:solidFill>
              <a:latin typeface="BIZ UDPゴシック" panose="020B0400000000000000" pitchFamily="50" charset="-128"/>
              <a:ea typeface="BIZ UDPゴシック" panose="020B0400000000000000" pitchFamily="50" charset="-128"/>
            </a:endParaRPr>
          </a:p>
        </p:txBody>
      </p:sp>
      <p:sp>
        <p:nvSpPr>
          <p:cNvPr id="34" name="二等辺三角形 33">
            <a:extLst>
              <a:ext uri="{FF2B5EF4-FFF2-40B4-BE49-F238E27FC236}">
                <a16:creationId xmlns:a16="http://schemas.microsoft.com/office/drawing/2014/main" id="{CDE8C3A4-F553-CBEA-BE49-9D8B65AE164B}"/>
              </a:ext>
            </a:extLst>
          </p:cNvPr>
          <p:cNvSpPr/>
          <p:nvPr/>
        </p:nvSpPr>
        <p:spPr bwMode="auto">
          <a:xfrm rot="5400000">
            <a:off x="4509429" y="1536945"/>
            <a:ext cx="145215" cy="118025"/>
          </a:xfrm>
          <a:prstGeom prst="triangle">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endParaRPr lang="ja-JP" altLang="en-US" sz="1800" b="1">
              <a:solidFill>
                <a:schemeClr val="tx1"/>
              </a:solidFill>
              <a:latin typeface="BIZ UDPゴシック" panose="020B0400000000000000" pitchFamily="50" charset="-128"/>
              <a:ea typeface="BIZ UDPゴシック" panose="020B0400000000000000" pitchFamily="50" charset="-128"/>
            </a:endParaRPr>
          </a:p>
        </p:txBody>
      </p:sp>
      <p:sp>
        <p:nvSpPr>
          <p:cNvPr id="35" name="二等辺三角形 34">
            <a:extLst>
              <a:ext uri="{FF2B5EF4-FFF2-40B4-BE49-F238E27FC236}">
                <a16:creationId xmlns:a16="http://schemas.microsoft.com/office/drawing/2014/main" id="{B53F8011-9974-B72F-23D7-EA394F7BB51A}"/>
              </a:ext>
            </a:extLst>
          </p:cNvPr>
          <p:cNvSpPr/>
          <p:nvPr/>
        </p:nvSpPr>
        <p:spPr bwMode="auto">
          <a:xfrm rot="5400000">
            <a:off x="6771155" y="1536945"/>
            <a:ext cx="145215" cy="118025"/>
          </a:xfrm>
          <a:prstGeom prst="triangle">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endParaRPr lang="ja-JP" altLang="en-US" sz="1800" b="1">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3A90A78B-DA9D-6525-BC65-0E96F59F5B9C}"/>
              </a:ext>
            </a:extLst>
          </p:cNvPr>
          <p:cNvSpPr txBox="1"/>
          <p:nvPr/>
        </p:nvSpPr>
        <p:spPr>
          <a:xfrm>
            <a:off x="2434505" y="195098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帳票サンプルのデータを基に、</a:t>
            </a:r>
            <a:br>
              <a:rPr lang="en-US" altLang="ja-JP" sz="1050" dirty="0">
                <a:solidFill>
                  <a:schemeClr val="tx1"/>
                </a:solidFill>
                <a:latin typeface="BIZ UDPゴシック" panose="020B0400000000000000" pitchFamily="50" charset="-128"/>
                <a:ea typeface="BIZ UDPゴシック" panose="020B0400000000000000" pitchFamily="50" charset="-128"/>
              </a:rPr>
            </a:br>
            <a:r>
              <a:rPr lang="ja-JP" altLang="en-US" sz="1050" dirty="0">
                <a:solidFill>
                  <a:schemeClr val="tx1"/>
                </a:solidFill>
                <a:latin typeface="BIZ UDPゴシック" panose="020B0400000000000000" pitchFamily="50" charset="-128"/>
                <a:ea typeface="BIZ UDPゴシック" panose="020B0400000000000000" pitchFamily="50" charset="-128"/>
              </a:rPr>
              <a:t>帳票に印刷する内容を検討します。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17FB5893-891B-4B2B-0A22-4D8E6C6B82E2}"/>
              </a:ext>
            </a:extLst>
          </p:cNvPr>
          <p:cNvSpPr txBox="1"/>
          <p:nvPr/>
        </p:nvSpPr>
        <p:spPr>
          <a:xfrm>
            <a:off x="4690025" y="195098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プリプレス工程で作成したデータを基に、印刷を行います。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2EB6A727-FE87-D3B8-4808-9E3497969C40}"/>
              </a:ext>
            </a:extLst>
          </p:cNvPr>
          <p:cNvSpPr txBox="1"/>
          <p:nvPr/>
        </p:nvSpPr>
        <p:spPr>
          <a:xfrm>
            <a:off x="6968405" y="194336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印刷した用紙に対して裁断や折り等の加工を施します。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B9DD92E0-799D-DAA4-2B0D-970429E6A049}"/>
              </a:ext>
            </a:extLst>
          </p:cNvPr>
          <p:cNvSpPr txBox="1"/>
          <p:nvPr/>
        </p:nvSpPr>
        <p:spPr>
          <a:xfrm>
            <a:off x="194225" y="195098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印刷の仕様を検討・決定し、日程や費用を見積もります。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DA484409-C0E5-2664-B67A-141369C931EE}"/>
              </a:ext>
            </a:extLst>
          </p:cNvPr>
          <p:cNvGrpSpPr/>
          <p:nvPr/>
        </p:nvGrpSpPr>
        <p:grpSpPr>
          <a:xfrm>
            <a:off x="194225" y="3443618"/>
            <a:ext cx="8770810" cy="854006"/>
            <a:chOff x="194225" y="2451118"/>
            <a:chExt cx="8770810" cy="854006"/>
          </a:xfrm>
        </p:grpSpPr>
        <p:sp>
          <p:nvSpPr>
            <p:cNvPr id="40" name="テキスト ボックス 39">
              <a:extLst>
                <a:ext uri="{FF2B5EF4-FFF2-40B4-BE49-F238E27FC236}">
                  <a16:creationId xmlns:a16="http://schemas.microsoft.com/office/drawing/2014/main" id="{4B85E70C-7753-00C0-8A8E-2EDE9603ECA2}"/>
                </a:ext>
              </a:extLst>
            </p:cNvPr>
            <p:cNvSpPr txBox="1"/>
            <p:nvPr/>
          </p:nvSpPr>
          <p:spPr>
            <a:xfrm>
              <a:off x="2434505" y="2458738"/>
              <a:ext cx="1996630" cy="692497"/>
            </a:xfrm>
            <a:prstGeom prst="rect">
              <a:avLst/>
            </a:prstGeom>
            <a:noFill/>
          </p:spPr>
          <p:txBody>
            <a:bodyPr wrap="square" lIns="0" tIns="0" rIns="0" bIns="0" rtlCol="0">
              <a:spAutoFit/>
            </a:bodyPr>
            <a:lstStyle/>
            <a:p>
              <a:pPr>
                <a:lnSpc>
                  <a:spcPct val="100000"/>
                </a:lnSpc>
                <a:spcAft>
                  <a:spcPts val="6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600"/>
                </a:spcAft>
              </a:pPr>
              <a:r>
                <a:rPr lang="ja-JP" altLang="en-US" sz="1000" dirty="0">
                  <a:solidFill>
                    <a:schemeClr val="tx1"/>
                  </a:solidFill>
                  <a:latin typeface="BIZ UDPゴシック" panose="020B0400000000000000" pitchFamily="50" charset="-128"/>
                  <a:ea typeface="BIZ UDPゴシック" panose="020B0400000000000000" pitchFamily="50" charset="-128"/>
                </a:rPr>
                <a:t>帳票サンプルデータと自治体の指示に基づき、版下原稿データを作成</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する。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A844A817-FB6A-8C5A-4769-A64E13A2E2DB}"/>
                </a:ext>
              </a:extLst>
            </p:cNvPr>
            <p:cNvSpPr txBox="1"/>
            <p:nvPr/>
          </p:nvSpPr>
          <p:spPr>
            <a:xfrm>
              <a:off x="4690025" y="2458738"/>
              <a:ext cx="1996630" cy="846386"/>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印刷機の色補正、校正刷り（試し</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刷り）を実施し、自治体に確認を依頼する。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問題がなければ、本番印刷を行う。</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BD62FDF3-CBA0-1E48-FE9A-8DF4E62FBB0E}"/>
                </a:ext>
              </a:extLst>
            </p:cNvPr>
            <p:cNvSpPr txBox="1"/>
            <p:nvPr/>
          </p:nvSpPr>
          <p:spPr>
            <a:xfrm>
              <a:off x="6968405" y="2451118"/>
              <a:ext cx="1996630" cy="500137"/>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刷り上がった帳票に対して各種加工を行い、自治体に納品する。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9983377B-40B7-F711-C2A1-B61097531231}"/>
                </a:ext>
              </a:extLst>
            </p:cNvPr>
            <p:cNvSpPr txBox="1"/>
            <p:nvPr/>
          </p:nvSpPr>
          <p:spPr>
            <a:xfrm>
              <a:off x="194225" y="2458738"/>
              <a:ext cx="1996630" cy="807913"/>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印刷部数、色数、用紙の種類等から印刷方法や加工方法を検討し、</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各工程に掛かる期間や費用を</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見積もる。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872EC0C2-BCDF-BF70-156C-FEC3D5BACF8C}"/>
              </a:ext>
            </a:extLst>
          </p:cNvPr>
          <p:cNvGrpSpPr/>
          <p:nvPr/>
        </p:nvGrpSpPr>
        <p:grpSpPr>
          <a:xfrm>
            <a:off x="194225" y="2451118"/>
            <a:ext cx="8770810" cy="846386"/>
            <a:chOff x="194225" y="3420696"/>
            <a:chExt cx="8770810" cy="846386"/>
          </a:xfrm>
        </p:grpSpPr>
        <p:sp>
          <p:nvSpPr>
            <p:cNvPr id="44" name="テキスト ボックス 43">
              <a:extLst>
                <a:ext uri="{FF2B5EF4-FFF2-40B4-BE49-F238E27FC236}">
                  <a16:creationId xmlns:a16="http://schemas.microsoft.com/office/drawing/2014/main" id="{34C30DA8-40EC-B279-9B54-4FB8562A056C}"/>
                </a:ext>
              </a:extLst>
            </p:cNvPr>
            <p:cNvSpPr txBox="1"/>
            <p:nvPr/>
          </p:nvSpPr>
          <p:spPr>
            <a:xfrm>
              <a:off x="194225" y="3420696"/>
              <a:ext cx="1996630" cy="807913"/>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b="1"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印刷部数、色数（白黒</a:t>
              </a:r>
              <a:r>
                <a:rPr lang="en-US" altLang="ja-JP" sz="1000" dirty="0">
                  <a:solidFill>
                    <a:srgbClr val="FF0066"/>
                  </a:solidFill>
                  <a:latin typeface="BIZ UDPゴシック" panose="020B0400000000000000" pitchFamily="50" charset="-128"/>
                  <a:ea typeface="BIZ UDPゴシック" panose="020B0400000000000000" pitchFamily="50" charset="-128"/>
                </a:rPr>
                <a:t>/</a:t>
              </a:r>
              <a:r>
                <a:rPr lang="ja-JP" altLang="en-US" sz="1000" dirty="0">
                  <a:solidFill>
                    <a:srgbClr val="FF0066"/>
                  </a:solidFill>
                  <a:latin typeface="BIZ UDPゴシック" panose="020B0400000000000000" pitchFamily="50" charset="-128"/>
                  <a:ea typeface="BIZ UDPゴシック" panose="020B0400000000000000" pitchFamily="50" charset="-128"/>
                </a:rPr>
                <a:t>フルカラー）、切り欠き加工の有無、封入・発送</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工程まで依頼するかどうかを検討し、印刷会社に見積を依頼する。</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A23C53A0-389F-B150-C24F-3220C9D797C4}"/>
                </a:ext>
              </a:extLst>
            </p:cNvPr>
            <p:cNvSpPr txBox="1"/>
            <p:nvPr/>
          </p:nvSpPr>
          <p:spPr>
            <a:xfrm>
              <a:off x="2434505" y="3420696"/>
              <a:ext cx="1996630" cy="807913"/>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b="1"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広域連合や市区町村・被保険者・</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期間ごとに異なる情報等、帳票に</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印字する入力情報を用意して、</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印刷会社に引き渡す。</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DFAB8F3B-B971-DADE-FAF7-30FD93BDBD3B}"/>
                </a:ext>
              </a:extLst>
            </p:cNvPr>
            <p:cNvSpPr txBox="1"/>
            <p:nvPr/>
          </p:nvSpPr>
          <p:spPr>
            <a:xfrm>
              <a:off x="4690025" y="3420696"/>
              <a:ext cx="1996630" cy="846386"/>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フルカラー印刷の場合は、印刷会社に印刷機の色補正を依頼する。</a:t>
              </a: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校正刷りについて、記載内容や色に問題がないか確認する。</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F3009A63-0C70-CEF7-CFDF-8638798870BE}"/>
                </a:ext>
              </a:extLst>
            </p:cNvPr>
            <p:cNvSpPr txBox="1"/>
            <p:nvPr/>
          </p:nvSpPr>
          <p:spPr>
            <a:xfrm>
              <a:off x="6968405" y="3420696"/>
              <a:ext cx="1996630" cy="500137"/>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b="1"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印刷会社からの納品物の仕上がりを確認する。</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grpSp>
      <p:sp>
        <p:nvSpPr>
          <p:cNvPr id="49" name="テキスト ボックス 48">
            <a:extLst>
              <a:ext uri="{FF2B5EF4-FFF2-40B4-BE49-F238E27FC236}">
                <a16:creationId xmlns:a16="http://schemas.microsoft.com/office/drawing/2014/main" id="{75995621-002D-C3A7-4934-9677DD30ADDC}"/>
              </a:ext>
            </a:extLst>
          </p:cNvPr>
          <p:cNvSpPr txBox="1"/>
          <p:nvPr/>
        </p:nvSpPr>
        <p:spPr>
          <a:xfrm>
            <a:off x="194225" y="4579709"/>
            <a:ext cx="8531764" cy="304699"/>
          </a:xfrm>
          <a:prstGeom prst="rect">
            <a:avLst/>
          </a:prstGeom>
          <a:noFill/>
        </p:spPr>
        <p:txBody>
          <a:bodyPr wrap="square" lIns="0" tIns="0" rIns="0" bIns="0" rtlCol="0">
            <a:spAutoFit/>
          </a:bodyPr>
          <a:lstStyle/>
          <a:p>
            <a:pPr marL="123825" indent="-123825"/>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封筒への封入や発送まで印刷会社に依頼する場合には、加工の後に封入・発送の工程が発生します。</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発送を依頼する場合の納品物確認については、印刷会社と調整が必要になります。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78655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a:xfrm>
            <a:off x="113192" y="134613"/>
            <a:ext cx="7486488" cy="369332"/>
          </a:xfrm>
        </p:spPr>
        <p:txBody>
          <a:bodyPr/>
          <a:lstStyle/>
          <a:p>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発注時に必要な情報</a:t>
            </a:r>
          </a:p>
        </p:txBody>
      </p:sp>
      <p:sp>
        <p:nvSpPr>
          <p:cNvPr id="2" name="テキスト ボックス 1">
            <a:extLst>
              <a:ext uri="{FF2B5EF4-FFF2-40B4-BE49-F238E27FC236}">
                <a16:creationId xmlns:a16="http://schemas.microsoft.com/office/drawing/2014/main" id="{9DF1936D-A8B4-C0CF-3578-7FE7F423549E}"/>
              </a:ext>
            </a:extLst>
          </p:cNvPr>
          <p:cNvSpPr txBox="1"/>
          <p:nvPr/>
        </p:nvSpPr>
        <p:spPr>
          <a:xfrm>
            <a:off x="341862" y="3267756"/>
            <a:ext cx="3568294" cy="193899"/>
          </a:xfrm>
          <a:prstGeom prst="rect">
            <a:avLst/>
          </a:prstGeom>
          <a:noFill/>
        </p:spPr>
        <p:txBody>
          <a:bodyPr wrap="square" lIns="0" tIns="0" rIns="0" bIns="0" rtlCol="0">
            <a:spAutoFit/>
          </a:bodyPr>
          <a:lstStyle/>
          <a:p>
            <a:r>
              <a:rPr lang="ja-JP" altLang="en-US" sz="1400" b="1" dirty="0">
                <a:solidFill>
                  <a:schemeClr val="tx1"/>
                </a:solidFill>
                <a:latin typeface="BIZ UDPゴシック" panose="020B0400000000000000" pitchFamily="50" charset="-128"/>
                <a:ea typeface="BIZ UDPゴシック" panose="020B0400000000000000" pitchFamily="50" charset="-128"/>
              </a:rPr>
              <a:t>使用フォント</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（印刷会社が用意）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3988366-68D5-370F-844E-13921EFC5096}"/>
              </a:ext>
            </a:extLst>
          </p:cNvPr>
          <p:cNvSpPr txBox="1"/>
          <p:nvPr/>
        </p:nvSpPr>
        <p:spPr>
          <a:xfrm>
            <a:off x="341861" y="3531040"/>
            <a:ext cx="6980265" cy="553998"/>
          </a:xfrm>
          <a:prstGeom prst="rect">
            <a:avLst/>
          </a:prstGeom>
          <a:noFill/>
        </p:spPr>
        <p:txBody>
          <a:bodyPr wrap="square" lIns="0" tIns="0" rIns="0" bIns="0" rtlCol="0">
            <a:spAutoFit/>
          </a:bodyPr>
          <a:lstStyle/>
          <a:p>
            <a:pPr marL="180000" indent="-180000">
              <a:lnSpc>
                <a:spcPct val="100000"/>
              </a:lnSpc>
              <a:buFont typeface="Arial" panose="020B0604020202020204" pitchFamily="34" charset="0"/>
              <a:buChar char="•"/>
            </a:pPr>
            <a:r>
              <a:rPr lang="en-US" altLang="ja-JP" sz="1200" dirty="0" err="1">
                <a:solidFill>
                  <a:schemeClr val="tx1"/>
                </a:solidFill>
                <a:latin typeface="BIZ UDPゴシック" panose="020B0400000000000000" pitchFamily="50" charset="-128"/>
                <a:ea typeface="BIZ UDPゴシック" panose="020B0400000000000000" pitchFamily="50" charset="-128"/>
              </a:rPr>
              <a:t>IPAmj</a:t>
            </a:r>
            <a:r>
              <a:rPr lang="ja-JP" altLang="en-US" sz="1200" dirty="0">
                <a:solidFill>
                  <a:schemeClr val="tx1"/>
                </a:solidFill>
                <a:latin typeface="BIZ UDPゴシック" panose="020B0400000000000000" pitchFamily="50" charset="-128"/>
                <a:ea typeface="BIZ UDPゴシック" panose="020B0400000000000000" pitchFamily="50" charset="-128"/>
              </a:rPr>
              <a:t>明朝</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：被保険者氏名、住所等に使用</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80000" indent="-180000">
              <a:lnSpc>
                <a:spcPct val="100000"/>
              </a:lnSpc>
              <a:buFont typeface="Arial" panose="020B0604020202020204" pitchFamily="34" charset="0"/>
              <a:buChar char="•"/>
            </a:pPr>
            <a:r>
              <a:rPr lang="en-US" altLang="ja-JP" sz="1200" dirty="0">
                <a:solidFill>
                  <a:schemeClr val="tx1"/>
                </a:solidFill>
                <a:latin typeface="BIZ UDPゴシック" panose="020B0400000000000000" pitchFamily="50" charset="-128"/>
                <a:ea typeface="BIZ UDPゴシック" panose="020B0400000000000000" pitchFamily="50" charset="-128"/>
              </a:rPr>
              <a:t>BIZ UD</a:t>
            </a:r>
            <a:r>
              <a:rPr lang="ja-JP" altLang="en-US" sz="1200" dirty="0">
                <a:solidFill>
                  <a:schemeClr val="tx1"/>
                </a:solidFill>
                <a:latin typeface="BIZ UDPゴシック" panose="020B0400000000000000" pitchFamily="50" charset="-128"/>
                <a:ea typeface="BIZ UDPゴシック" panose="020B0400000000000000" pitchFamily="50" charset="-128"/>
              </a:rPr>
              <a:t>ゴシック</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：保険料額など金額の数値等に使用</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80000" indent="-180000">
              <a:lnSpc>
                <a:spcPct val="100000"/>
              </a:lnSpc>
              <a:buFont typeface="Arial" panose="020B0604020202020204" pitchFamily="34" charset="0"/>
              <a:buChar char="•"/>
            </a:pPr>
            <a:r>
              <a:rPr lang="en-US" altLang="ja-JP" sz="1200" dirty="0">
                <a:solidFill>
                  <a:schemeClr val="tx1"/>
                </a:solidFill>
                <a:latin typeface="BIZ UDPゴシック" panose="020B0400000000000000" pitchFamily="50" charset="-128"/>
                <a:ea typeface="BIZ UDPゴシック" panose="020B0400000000000000" pitchFamily="50" charset="-128"/>
              </a:rPr>
              <a:t>BIZ UDP</a:t>
            </a:r>
            <a:r>
              <a:rPr lang="ja-JP" altLang="en-US" sz="1200" dirty="0">
                <a:solidFill>
                  <a:schemeClr val="tx1"/>
                </a:solidFill>
                <a:latin typeface="BIZ UDPゴシック" panose="020B0400000000000000" pitchFamily="50" charset="-128"/>
                <a:ea typeface="BIZ UDPゴシック" panose="020B0400000000000000" pitchFamily="50" charset="-128"/>
              </a:rPr>
              <a:t>ゴシック</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：上記以外の箇所に使用</a:t>
            </a:r>
          </a:p>
        </p:txBody>
      </p:sp>
      <p:sp>
        <p:nvSpPr>
          <p:cNvPr id="7" name="テキスト ボックス 6">
            <a:extLst>
              <a:ext uri="{FF2B5EF4-FFF2-40B4-BE49-F238E27FC236}">
                <a16:creationId xmlns:a16="http://schemas.microsoft.com/office/drawing/2014/main" id="{F125CB20-0C8C-96D5-25A5-521B4CD65A88}"/>
              </a:ext>
            </a:extLst>
          </p:cNvPr>
          <p:cNvSpPr txBox="1"/>
          <p:nvPr/>
        </p:nvSpPr>
        <p:spPr>
          <a:xfrm>
            <a:off x="341860" y="4429442"/>
            <a:ext cx="6157999" cy="193899"/>
          </a:xfrm>
          <a:prstGeom prst="rect">
            <a:avLst/>
          </a:prstGeom>
          <a:noFill/>
        </p:spPr>
        <p:txBody>
          <a:bodyPr wrap="square" lIns="0" tIns="0" rIns="0" bIns="0"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帳票サンプルデータの編集用ソフト（印刷会社が用意）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2788F32-3CE5-AE36-B6FC-068DC80E32D3}"/>
              </a:ext>
            </a:extLst>
          </p:cNvPr>
          <p:cNvSpPr txBox="1"/>
          <p:nvPr/>
        </p:nvSpPr>
        <p:spPr>
          <a:xfrm>
            <a:off x="341860" y="4701945"/>
            <a:ext cx="4097745" cy="184666"/>
          </a:xfrm>
          <a:prstGeom prst="rect">
            <a:avLst/>
          </a:prstGeom>
          <a:noFill/>
        </p:spPr>
        <p:txBody>
          <a:bodyPr wrap="square" lIns="0" tIns="0" rIns="0" bIns="0" rtlCol="0">
            <a:spAutoFit/>
          </a:bodyPr>
          <a:lstStyle/>
          <a:p>
            <a:pPr>
              <a:lnSpc>
                <a:spcPct val="100000"/>
              </a:lnSpc>
            </a:pPr>
            <a:r>
              <a:rPr lang="en-US" altLang="ja-JP" sz="1200" dirty="0">
                <a:solidFill>
                  <a:schemeClr val="tx1"/>
                </a:solidFill>
                <a:latin typeface="BIZ UDPゴシック" panose="020B0400000000000000" pitchFamily="50" charset="-128"/>
                <a:ea typeface="BIZ UDPゴシック" panose="020B0400000000000000" pitchFamily="50" charset="-128"/>
              </a:rPr>
              <a:t>Adobe Illustrator CC 26.0</a:t>
            </a:r>
            <a:r>
              <a:rPr lang="ja-JP" altLang="en-US" sz="1200" dirty="0">
                <a:solidFill>
                  <a:schemeClr val="tx1"/>
                </a:solidFill>
                <a:latin typeface="BIZ UDPゴシック" panose="020B0400000000000000" pitchFamily="50" charset="-128"/>
                <a:ea typeface="BIZ UDPゴシック" panose="020B0400000000000000" pitchFamily="50" charset="-128"/>
              </a:rPr>
              <a:t>以降</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3" name="表 2">
            <a:extLst>
              <a:ext uri="{FF2B5EF4-FFF2-40B4-BE49-F238E27FC236}">
                <a16:creationId xmlns:a16="http://schemas.microsoft.com/office/drawing/2014/main" id="{41FCAB6D-DBBC-4FB6-74CF-DEE17E38C93B}"/>
              </a:ext>
            </a:extLst>
          </p:cNvPr>
          <p:cNvGraphicFramePr>
            <a:graphicFrameLocks noGrp="1"/>
          </p:cNvGraphicFramePr>
          <p:nvPr>
            <p:extLst>
              <p:ext uri="{D42A27DB-BD31-4B8C-83A1-F6EECF244321}">
                <p14:modId xmlns:p14="http://schemas.microsoft.com/office/powerpoint/2010/main" val="853649239"/>
              </p:ext>
            </p:extLst>
          </p:nvPr>
        </p:nvGraphicFramePr>
        <p:xfrm>
          <a:off x="341861" y="1024782"/>
          <a:ext cx="5650119" cy="1555366"/>
        </p:xfrm>
        <a:graphic>
          <a:graphicData uri="http://schemas.openxmlformats.org/drawingml/2006/table">
            <a:tbl>
              <a:tblPr firstRow="1" bandRow="1">
                <a:tableStyleId>{5C22544A-7EE6-4342-B048-85BDC9FD1C3A}</a:tableStyleId>
              </a:tblPr>
              <a:tblGrid>
                <a:gridCol w="508318">
                  <a:extLst>
                    <a:ext uri="{9D8B030D-6E8A-4147-A177-3AD203B41FA5}">
                      <a16:colId xmlns:a16="http://schemas.microsoft.com/office/drawing/2014/main" val="814543901"/>
                    </a:ext>
                  </a:extLst>
                </a:gridCol>
                <a:gridCol w="1369727">
                  <a:extLst>
                    <a:ext uri="{9D8B030D-6E8A-4147-A177-3AD203B41FA5}">
                      <a16:colId xmlns:a16="http://schemas.microsoft.com/office/drawing/2014/main" val="428477115"/>
                    </a:ext>
                  </a:extLst>
                </a:gridCol>
                <a:gridCol w="3772074">
                  <a:extLst>
                    <a:ext uri="{9D8B030D-6E8A-4147-A177-3AD203B41FA5}">
                      <a16:colId xmlns:a16="http://schemas.microsoft.com/office/drawing/2014/main" val="3363132102"/>
                    </a:ext>
                  </a:extLst>
                </a:gridCol>
              </a:tblGrid>
              <a:tr h="218286">
                <a:tc>
                  <a:txBody>
                    <a:bodyP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No.</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項目</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指定内容</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117203"/>
                  </a:ext>
                </a:extLst>
              </a:tr>
              <a:tr h="286820">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1400" b="0" dirty="0">
                          <a:latin typeface="BIZ UDPゴシック" panose="020B0400000000000000" pitchFamily="50" charset="-128"/>
                          <a:ea typeface="BIZ UDPゴシック" panose="020B0400000000000000" pitchFamily="50" charset="-128"/>
                        </a:rPr>
                        <a:t>1</a:t>
                      </a:r>
                      <a:endParaRPr kumimoji="1" lang="ja-JP" altLang="en-US" sz="1400" b="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solidFill>
                            <a:schemeClr val="tx1"/>
                          </a:solidFill>
                          <a:latin typeface="BIZ UDPゴシック" panose="020B0400000000000000" pitchFamily="50" charset="-128"/>
                          <a:ea typeface="BIZ UDPゴシック" panose="020B0400000000000000" pitchFamily="50" charset="-128"/>
                        </a:rPr>
                        <a:t>用紙のサイズ</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en-US" altLang="ja-JP" sz="1400" b="0" dirty="0">
                          <a:latin typeface="BIZ UDPゴシック" panose="020B0400000000000000" pitchFamily="50" charset="-128"/>
                          <a:ea typeface="BIZ UDPゴシック" panose="020B0400000000000000" pitchFamily="50" charset="-128"/>
                        </a:rPr>
                        <a:t>A3</a:t>
                      </a:r>
                      <a:r>
                        <a:rPr kumimoji="1" lang="en-US" altLang="ja-JP" sz="1400" b="0" baseline="300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8986716"/>
                  </a:ext>
                </a:extLst>
              </a:tr>
              <a:tr h="293028">
                <a:tc>
                  <a:txBody>
                    <a:bodyPr/>
                    <a:lstStyle/>
                    <a:p>
                      <a:pPr algn="ctr"/>
                      <a:r>
                        <a:rPr kumimoji="1" lang="en-US" altLang="ja-JP" sz="1400" b="0" dirty="0">
                          <a:latin typeface="BIZ UDPゴシック" panose="020B0400000000000000" pitchFamily="50" charset="-128"/>
                          <a:ea typeface="BIZ UDPゴシック" panose="020B0400000000000000" pitchFamily="50" charset="-128"/>
                        </a:rPr>
                        <a:t>2</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latin typeface="BIZ UDPゴシック" panose="020B0400000000000000" pitchFamily="50" charset="-128"/>
                          <a:ea typeface="BIZ UDPゴシック" panose="020B0400000000000000" pitchFamily="50" charset="-128"/>
                        </a:rPr>
                        <a:t>用紙の種類</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0" dirty="0">
                          <a:latin typeface="BIZ UDPゴシック" panose="020B0400000000000000" pitchFamily="50" charset="-128"/>
                          <a:ea typeface="BIZ UDPゴシック" panose="020B0400000000000000" pitchFamily="50" charset="-128"/>
                        </a:rPr>
                        <a:t>裏うつりしない程度の厚さの上質紙</a:t>
                      </a:r>
                      <a:endParaRPr kumimoji="1" lang="en-US" altLang="ja-JP"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49031013"/>
                  </a:ext>
                </a:extLst>
              </a:tr>
              <a:tr h="275980">
                <a:tc>
                  <a:txBody>
                    <a:bodyPr/>
                    <a:lstStyle/>
                    <a:p>
                      <a:pPr algn="ctr"/>
                      <a:r>
                        <a:rPr kumimoji="1" lang="en-US" altLang="ja-JP" sz="1400" b="0" dirty="0">
                          <a:latin typeface="BIZ UDPゴシック" panose="020B0400000000000000" pitchFamily="50" charset="-128"/>
                          <a:ea typeface="BIZ UDPゴシック" panose="020B0400000000000000" pitchFamily="50" charset="-128"/>
                        </a:rPr>
                        <a:t>3</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latin typeface="BIZ UDPゴシック" panose="020B0400000000000000" pitchFamily="50" charset="-128"/>
                          <a:ea typeface="BIZ UDPゴシック" panose="020B0400000000000000" pitchFamily="50" charset="-128"/>
                        </a:rPr>
                        <a:t>部数</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0" dirty="0">
                          <a:latin typeface="BIZ UDPゴシック" panose="020B0400000000000000" pitchFamily="50" charset="-128"/>
                          <a:ea typeface="BIZ UDPゴシック" panose="020B0400000000000000" pitchFamily="50" charset="-128"/>
                        </a:rPr>
                        <a:t>送付先の被保険者の人数分等、任意の部数</a:t>
                      </a:r>
                      <a:endParaRPr kumimoji="1" lang="en-US" altLang="ja-JP"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49389330"/>
                  </a:ext>
                </a:extLst>
              </a:tr>
              <a:tr h="381886">
                <a:tc>
                  <a:txBody>
                    <a:bodyPr/>
                    <a:lstStyle/>
                    <a:p>
                      <a:pPr algn="ctr"/>
                      <a:r>
                        <a:rPr kumimoji="1" lang="en-US" altLang="ja-JP" sz="1400" b="0" dirty="0">
                          <a:latin typeface="BIZ UDPゴシック" panose="020B0400000000000000" pitchFamily="50" charset="-128"/>
                          <a:ea typeface="BIZ UDPゴシック" panose="020B0400000000000000" pitchFamily="50" charset="-128"/>
                        </a:rPr>
                        <a:t>4</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latin typeface="BIZ UDPゴシック" panose="020B0400000000000000" pitchFamily="50" charset="-128"/>
                          <a:ea typeface="BIZ UDPゴシック" panose="020B0400000000000000" pitchFamily="50" charset="-128"/>
                        </a:rPr>
                        <a:t>色数</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400" b="0" dirty="0">
                          <a:latin typeface="BIZ UDPゴシック" panose="020B0400000000000000" pitchFamily="50" charset="-128"/>
                          <a:ea typeface="BIZ UDPゴシック" panose="020B0400000000000000" pitchFamily="50" charset="-128"/>
                        </a:rPr>
                        <a:t>白黒（</a:t>
                      </a:r>
                      <a:r>
                        <a:rPr kumimoji="1" lang="en-US" altLang="ja-JP" sz="1400" b="0" dirty="0">
                          <a:latin typeface="BIZ UDPゴシック" panose="020B0400000000000000" pitchFamily="50" charset="-128"/>
                          <a:ea typeface="BIZ UDPゴシック" panose="020B0400000000000000" pitchFamily="50" charset="-128"/>
                        </a:rPr>
                        <a:t>1</a:t>
                      </a:r>
                      <a:r>
                        <a:rPr kumimoji="1" lang="ja-JP" altLang="en-US" sz="1400" b="0" dirty="0">
                          <a:latin typeface="BIZ UDPゴシック" panose="020B0400000000000000" pitchFamily="50" charset="-128"/>
                          <a:ea typeface="BIZ UDPゴシック" panose="020B0400000000000000" pitchFamily="50" charset="-128"/>
                        </a:rPr>
                        <a:t>色）またはフルカラー（</a:t>
                      </a:r>
                      <a:r>
                        <a:rPr kumimoji="1" lang="en-US" altLang="ja-JP" sz="1400" b="0" dirty="0">
                          <a:latin typeface="BIZ UDPゴシック" panose="020B0400000000000000" pitchFamily="50" charset="-128"/>
                          <a:ea typeface="BIZ UDPゴシック" panose="020B0400000000000000" pitchFamily="50" charset="-128"/>
                        </a:rPr>
                        <a:t>4</a:t>
                      </a:r>
                      <a:r>
                        <a:rPr kumimoji="1" lang="ja-JP" altLang="en-US" sz="1400" b="0" dirty="0">
                          <a:latin typeface="BIZ UDPゴシック" panose="020B0400000000000000" pitchFamily="50" charset="-128"/>
                          <a:ea typeface="BIZ UDPゴシック" panose="020B0400000000000000" pitchFamily="50" charset="-128"/>
                        </a:rPr>
                        <a:t>色）</a:t>
                      </a:r>
                      <a:endParaRPr kumimoji="1" lang="en-US" altLang="ja-JP"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23618207"/>
                  </a:ext>
                </a:extLst>
              </a:tr>
            </a:tbl>
          </a:graphicData>
        </a:graphic>
      </p:graphicFrame>
      <p:sp>
        <p:nvSpPr>
          <p:cNvPr id="4" name="テキスト ボックス 3">
            <a:extLst>
              <a:ext uri="{FF2B5EF4-FFF2-40B4-BE49-F238E27FC236}">
                <a16:creationId xmlns:a16="http://schemas.microsoft.com/office/drawing/2014/main" id="{8E2738A4-A4F3-9608-8312-35D28F64B29E}"/>
              </a:ext>
            </a:extLst>
          </p:cNvPr>
          <p:cNvSpPr txBox="1"/>
          <p:nvPr/>
        </p:nvSpPr>
        <p:spPr>
          <a:xfrm>
            <a:off x="341861" y="791581"/>
            <a:ext cx="6011313" cy="193899"/>
          </a:xfrm>
          <a:prstGeom prst="rect">
            <a:avLst/>
          </a:prstGeom>
          <a:noFill/>
        </p:spPr>
        <p:txBody>
          <a:bodyPr wrap="square" lIns="0" tIns="0" rIns="0" bIns="0" rtlCol="0">
            <a:spAutoFit/>
          </a:bodyPr>
          <a:lstStyle/>
          <a:p>
            <a:r>
              <a:rPr lang="ja-JP" altLang="en-US" sz="1400" b="1" dirty="0">
                <a:solidFill>
                  <a:schemeClr val="tx1"/>
                </a:solidFill>
                <a:latin typeface="BIZ UDPゴシック" panose="020B0400000000000000" pitchFamily="50" charset="-128"/>
                <a:ea typeface="BIZ UDPゴシック" panose="020B0400000000000000" pitchFamily="50" charset="-128"/>
              </a:rPr>
              <a:t>基本情報・・・</a:t>
            </a:r>
            <a:r>
              <a:rPr lang="ja-JP" altLang="en-US" sz="1400" dirty="0">
                <a:solidFill>
                  <a:schemeClr val="tx1"/>
                </a:solidFill>
                <a:latin typeface="BIZ UDPゴシック" panose="020B0400000000000000" pitchFamily="50" charset="-128"/>
                <a:ea typeface="BIZ UDPゴシック" panose="020B0400000000000000" pitchFamily="50" charset="-128"/>
              </a:rPr>
              <a:t>印刷を依頼する上でまず最低限指定が必要となる情報です。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8F7B470-0CBD-E94C-D471-AF27363EA762}"/>
              </a:ext>
            </a:extLst>
          </p:cNvPr>
          <p:cNvSpPr txBox="1"/>
          <p:nvPr/>
        </p:nvSpPr>
        <p:spPr>
          <a:xfrm>
            <a:off x="344242" y="2670055"/>
            <a:ext cx="5697832" cy="276999"/>
          </a:xfrm>
          <a:prstGeom prst="rect">
            <a:avLst/>
          </a:prstGeom>
          <a:noFill/>
        </p:spPr>
        <p:txBody>
          <a:bodyPr wrap="square" lIns="0" tIns="0" rIns="0" bIns="0" rtlCol="0">
            <a:spAutoFit/>
          </a:bodyPr>
          <a:lstStyle/>
          <a:p>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　印刷会社での用紙の用意の方法（ロール紙からの裁断等）によっては用紙のサイズに多少の誤差が</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dirty="0">
                <a:solidFill>
                  <a:schemeClr val="tx1"/>
                </a:solidFill>
                <a:latin typeface="BIZ UDPゴシック" panose="020B0400000000000000" pitchFamily="50" charset="-128"/>
                <a:ea typeface="BIZ UDPゴシック" panose="020B0400000000000000" pitchFamily="50" charset="-128"/>
              </a:rPr>
              <a:t>生じる場合がありますが、印刷上、問題はありません。</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54875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a:xfrm>
            <a:off x="113192" y="134613"/>
            <a:ext cx="7486488" cy="369332"/>
          </a:xfrm>
        </p:spPr>
        <p:txBody>
          <a:bodyPr/>
          <a:lstStyle/>
          <a:p>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発注時に必要な情報</a:t>
            </a:r>
          </a:p>
        </p:txBody>
      </p:sp>
      <p:sp>
        <p:nvSpPr>
          <p:cNvPr id="2" name="テキスト ボックス 1">
            <a:extLst>
              <a:ext uri="{FF2B5EF4-FFF2-40B4-BE49-F238E27FC236}">
                <a16:creationId xmlns:a16="http://schemas.microsoft.com/office/drawing/2014/main" id="{9DF1936D-A8B4-C0CF-3578-7FE7F423549E}"/>
              </a:ext>
            </a:extLst>
          </p:cNvPr>
          <p:cNvSpPr txBox="1"/>
          <p:nvPr/>
        </p:nvSpPr>
        <p:spPr>
          <a:xfrm>
            <a:off x="599846" y="1024782"/>
            <a:ext cx="6528852" cy="249299"/>
          </a:xfrm>
          <a:prstGeom prst="rect">
            <a:avLst/>
          </a:prstGeom>
          <a:noFill/>
        </p:spPr>
        <p:txBody>
          <a:bodyPr wrap="square" lIns="0" tIns="0" rIns="0" bIns="0" rtlCol="0">
            <a:spAutoFit/>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音声コード</a:t>
            </a:r>
            <a:r>
              <a:rPr kumimoji="1" lang="ja-JP" altLang="en-US" sz="1800" b="1" dirty="0">
                <a:solidFill>
                  <a:schemeClr val="tx1"/>
                </a:solidFill>
                <a:latin typeface="BIZ UDPゴシック" panose="020B0400000000000000" pitchFamily="50" charset="-128"/>
                <a:ea typeface="BIZ UDPゴシック" panose="020B0400000000000000" pitchFamily="50" charset="-128"/>
              </a:rPr>
              <a:t>の</a:t>
            </a:r>
            <a:r>
              <a:rPr lang="ja-JP" altLang="en-US" sz="1800" b="1" dirty="0">
                <a:solidFill>
                  <a:schemeClr val="tx1"/>
                </a:solidFill>
                <a:latin typeface="BIZ UDPゴシック" panose="020B0400000000000000" pitchFamily="50" charset="-128"/>
                <a:ea typeface="BIZ UDPゴシック" panose="020B0400000000000000" pitchFamily="50" charset="-128"/>
              </a:rPr>
              <a:t>配置</a:t>
            </a:r>
            <a:r>
              <a:rPr lang="ja-JP" altLang="en-US" sz="1400" b="1" dirty="0">
                <a:solidFill>
                  <a:schemeClr val="tx1"/>
                </a:solidFill>
                <a:latin typeface="BIZ UDPゴシック" panose="020B0400000000000000" pitchFamily="50" charset="-128"/>
                <a:ea typeface="BIZ UDPゴシック" panose="020B0400000000000000" pitchFamily="50" charset="-128"/>
              </a:rPr>
              <a:t>（音声コード使用の場合のみ）</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3988366-68D5-370F-844E-13921EFC5096}"/>
              </a:ext>
            </a:extLst>
          </p:cNvPr>
          <p:cNvSpPr txBox="1"/>
          <p:nvPr/>
        </p:nvSpPr>
        <p:spPr>
          <a:xfrm>
            <a:off x="599845" y="1477658"/>
            <a:ext cx="8364768" cy="492443"/>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音声コード（　　）の周囲に最低</a:t>
            </a:r>
            <a:r>
              <a:rPr lang="en-US" altLang="ja-JP" sz="1600" dirty="0">
                <a:solidFill>
                  <a:schemeClr val="tx1"/>
                </a:solidFill>
                <a:latin typeface="BIZ UDPゴシック" panose="020B0400000000000000" pitchFamily="50" charset="-128"/>
                <a:ea typeface="BIZ UDPゴシック" panose="020B0400000000000000" pitchFamily="50" charset="-128"/>
              </a:rPr>
              <a:t>5mm</a:t>
            </a:r>
            <a:r>
              <a:rPr lang="ja-JP" altLang="en-US" sz="1600" dirty="0">
                <a:solidFill>
                  <a:schemeClr val="tx1"/>
                </a:solidFill>
                <a:latin typeface="BIZ UDPゴシック" panose="020B0400000000000000" pitchFamily="50" charset="-128"/>
                <a:ea typeface="BIZ UDPゴシック" panose="020B0400000000000000" pitchFamily="50" charset="-128"/>
              </a:rPr>
              <a:t>の余白を設けます。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また、音声コードの中心が印刷物の端から</a:t>
            </a:r>
            <a:r>
              <a:rPr lang="en-US" altLang="ja-JP" sz="1600" dirty="0">
                <a:solidFill>
                  <a:schemeClr val="tx1"/>
                </a:solidFill>
                <a:latin typeface="BIZ UDPゴシック" panose="020B0400000000000000" pitchFamily="50" charset="-128"/>
                <a:ea typeface="BIZ UDPゴシック" panose="020B0400000000000000" pitchFamily="50" charset="-128"/>
              </a:rPr>
              <a:t>25mm</a:t>
            </a:r>
            <a:r>
              <a:rPr lang="ja-JP" altLang="en-US" sz="1600" dirty="0">
                <a:solidFill>
                  <a:schemeClr val="tx1"/>
                </a:solidFill>
                <a:latin typeface="BIZ UDPゴシック" panose="020B0400000000000000" pitchFamily="50" charset="-128"/>
                <a:ea typeface="BIZ UDPゴシック" panose="020B0400000000000000" pitchFamily="50" charset="-128"/>
              </a:rPr>
              <a:t>になるよう音声コードを配置します。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52712FE2-AF81-DB61-AC21-8C4F3218FD56}"/>
              </a:ext>
            </a:extLst>
          </p:cNvPr>
          <p:cNvGrpSpPr/>
          <p:nvPr/>
        </p:nvGrpSpPr>
        <p:grpSpPr>
          <a:xfrm>
            <a:off x="599845" y="2006717"/>
            <a:ext cx="7401155" cy="2913937"/>
            <a:chOff x="599845" y="2006717"/>
            <a:chExt cx="7401155" cy="2913937"/>
          </a:xfrm>
        </p:grpSpPr>
        <p:pic>
          <p:nvPicPr>
            <p:cNvPr id="28" name="図 27">
              <a:extLst>
                <a:ext uri="{FF2B5EF4-FFF2-40B4-BE49-F238E27FC236}">
                  <a16:creationId xmlns:a16="http://schemas.microsoft.com/office/drawing/2014/main" id="{89BAC9E0-1915-C7A3-D542-45F471CB8264}"/>
                </a:ext>
              </a:extLst>
            </p:cNvPr>
            <p:cNvPicPr>
              <a:picLocks noChangeAspect="1"/>
            </p:cNvPicPr>
            <p:nvPr/>
          </p:nvPicPr>
          <p:blipFill rotWithShape="1">
            <a:blip r:embed="rId2"/>
            <a:srcRect l="70297" t="83766" r="-1"/>
            <a:stretch/>
          </p:blipFill>
          <p:spPr>
            <a:xfrm>
              <a:off x="599845" y="2173678"/>
              <a:ext cx="6293820" cy="2428875"/>
            </a:xfrm>
            <a:prstGeom prst="rect">
              <a:avLst/>
            </a:prstGeom>
            <a:effectLst>
              <a:outerShdw blurRad="50800" dist="38100" dir="5400000" algn="t" rotWithShape="0">
                <a:prstClr val="black">
                  <a:alpha val="40000"/>
                </a:prstClr>
              </a:outerShdw>
            </a:effectLst>
          </p:spPr>
        </p:pic>
        <p:cxnSp>
          <p:nvCxnSpPr>
            <p:cNvPr id="24" name="直線コネクタ 23">
              <a:extLst>
                <a:ext uri="{FF2B5EF4-FFF2-40B4-BE49-F238E27FC236}">
                  <a16:creationId xmlns:a16="http://schemas.microsoft.com/office/drawing/2014/main" id="{F8D1E77B-FB7E-B392-9FF5-47152D7DC6EA}"/>
                </a:ext>
              </a:extLst>
            </p:cNvPr>
            <p:cNvCxnSpPr>
              <a:cxnSpLocks/>
            </p:cNvCxnSpPr>
            <p:nvPr/>
          </p:nvCxnSpPr>
          <p:spPr bwMode="auto">
            <a:xfrm>
              <a:off x="5619750" y="3340233"/>
              <a:ext cx="1255098" cy="0"/>
            </a:xfrm>
            <a:prstGeom prst="line">
              <a:avLst/>
            </a:prstGeom>
            <a:noFill/>
            <a:ln w="9525" cap="flat" cmpd="sng" algn="ctr">
              <a:solidFill>
                <a:srgbClr val="FF0066"/>
              </a:solidFill>
              <a:prstDash val="solid"/>
              <a:round/>
              <a:headEnd type="none" w="med" len="med"/>
              <a:tailEnd type="none" w="med" len="med"/>
            </a:ln>
            <a:effectLst/>
          </p:spPr>
        </p:cxnSp>
        <p:cxnSp>
          <p:nvCxnSpPr>
            <p:cNvPr id="3" name="直線矢印コネクタ 2">
              <a:extLst>
                <a:ext uri="{FF2B5EF4-FFF2-40B4-BE49-F238E27FC236}">
                  <a16:creationId xmlns:a16="http://schemas.microsoft.com/office/drawing/2014/main" id="{5397EBBC-0C9D-548F-57AE-893D235B45D9}"/>
                </a:ext>
              </a:extLst>
            </p:cNvPr>
            <p:cNvCxnSpPr>
              <a:cxnSpLocks/>
            </p:cNvCxnSpPr>
            <p:nvPr/>
          </p:nvCxnSpPr>
          <p:spPr bwMode="auto">
            <a:xfrm>
              <a:off x="4294081" y="4001220"/>
              <a:ext cx="0" cy="282575"/>
            </a:xfrm>
            <a:prstGeom prst="straightConnector1">
              <a:avLst/>
            </a:prstGeom>
            <a:noFill/>
            <a:ln w="9525" cap="flat" cmpd="sng" algn="ctr">
              <a:solidFill>
                <a:srgbClr val="FF0066"/>
              </a:solidFill>
              <a:prstDash val="solid"/>
              <a:round/>
              <a:headEnd type="triangle"/>
              <a:tailEnd type="triangle"/>
            </a:ln>
            <a:effectLst/>
          </p:spPr>
        </p:cxnSp>
        <p:sp>
          <p:nvSpPr>
            <p:cNvPr id="7" name="テキスト ボックス 6">
              <a:extLst>
                <a:ext uri="{FF2B5EF4-FFF2-40B4-BE49-F238E27FC236}">
                  <a16:creationId xmlns:a16="http://schemas.microsoft.com/office/drawing/2014/main" id="{050D11D6-E84A-DD8F-E8B0-7EDC49B89957}"/>
                </a:ext>
              </a:extLst>
            </p:cNvPr>
            <p:cNvSpPr txBox="1"/>
            <p:nvPr/>
          </p:nvSpPr>
          <p:spPr>
            <a:xfrm>
              <a:off x="3803962" y="4037926"/>
              <a:ext cx="647384" cy="161583"/>
            </a:xfrm>
            <a:prstGeom prst="rect">
              <a:avLst/>
            </a:prstGeom>
            <a:noFill/>
          </p:spPr>
          <p:txBody>
            <a:bodyPr wrap="square" lIns="0" tIns="0" rIns="0" bIns="0" rtlCol="0">
              <a:spAutoFit/>
            </a:bodyPr>
            <a:lstStyle/>
            <a:p>
              <a:pP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5mm</a:t>
              </a:r>
            </a:p>
          </p:txBody>
        </p:sp>
        <p:cxnSp>
          <p:nvCxnSpPr>
            <p:cNvPr id="13" name="直線コネクタ 12">
              <a:extLst>
                <a:ext uri="{FF2B5EF4-FFF2-40B4-BE49-F238E27FC236}">
                  <a16:creationId xmlns:a16="http://schemas.microsoft.com/office/drawing/2014/main" id="{4FEF5332-19F0-FE27-0558-D1760536F44F}"/>
                </a:ext>
              </a:extLst>
            </p:cNvPr>
            <p:cNvCxnSpPr>
              <a:cxnSpLocks/>
            </p:cNvCxnSpPr>
            <p:nvPr/>
          </p:nvCxnSpPr>
          <p:spPr bwMode="auto">
            <a:xfrm>
              <a:off x="4120794" y="4001220"/>
              <a:ext cx="1106229" cy="0"/>
            </a:xfrm>
            <a:prstGeom prst="line">
              <a:avLst/>
            </a:prstGeom>
            <a:noFill/>
            <a:ln w="9525" cap="flat" cmpd="sng" algn="ctr">
              <a:solidFill>
                <a:srgbClr val="FF0066"/>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5AE587AA-DB57-8430-A732-86BCC01C49B4}"/>
                </a:ext>
              </a:extLst>
            </p:cNvPr>
            <p:cNvCxnSpPr>
              <a:cxnSpLocks/>
            </p:cNvCxnSpPr>
            <p:nvPr/>
          </p:nvCxnSpPr>
          <p:spPr bwMode="auto">
            <a:xfrm>
              <a:off x="4120794" y="4283795"/>
              <a:ext cx="1106229" cy="0"/>
            </a:xfrm>
            <a:prstGeom prst="line">
              <a:avLst/>
            </a:prstGeom>
            <a:noFill/>
            <a:ln w="9525" cap="flat" cmpd="sng" algn="ctr">
              <a:solidFill>
                <a:srgbClr val="FF0066"/>
              </a:solidFill>
              <a:prstDash val="solid"/>
              <a:round/>
              <a:headEnd type="none" w="med" len="med"/>
              <a:tailEnd type="none" w="med" len="med"/>
            </a:ln>
            <a:effectLst/>
          </p:spPr>
        </p:cxnSp>
        <p:cxnSp>
          <p:nvCxnSpPr>
            <p:cNvPr id="27" name="直線コネクタ 26">
              <a:extLst>
                <a:ext uri="{FF2B5EF4-FFF2-40B4-BE49-F238E27FC236}">
                  <a16:creationId xmlns:a16="http://schemas.microsoft.com/office/drawing/2014/main" id="{5002053F-1921-DA71-E204-FD249C69B540}"/>
                </a:ext>
              </a:extLst>
            </p:cNvPr>
            <p:cNvCxnSpPr>
              <a:cxnSpLocks/>
            </p:cNvCxnSpPr>
            <p:nvPr/>
          </p:nvCxnSpPr>
          <p:spPr bwMode="auto">
            <a:xfrm rot="5400000">
              <a:off x="4991100" y="3967782"/>
              <a:ext cx="1255098" cy="0"/>
            </a:xfrm>
            <a:prstGeom prst="line">
              <a:avLst/>
            </a:prstGeom>
            <a:noFill/>
            <a:ln w="9525" cap="flat" cmpd="sng" algn="ctr">
              <a:solidFill>
                <a:srgbClr val="FF0066"/>
              </a:solidFill>
              <a:prstDash val="solid"/>
              <a:round/>
              <a:headEnd type="none" w="med" len="med"/>
              <a:tailEnd type="none" w="med" len="med"/>
            </a:ln>
            <a:effectLst/>
          </p:spPr>
        </p:cxnSp>
        <p:sp>
          <p:nvSpPr>
            <p:cNvPr id="29" name="右大かっこ 28">
              <a:extLst>
                <a:ext uri="{FF2B5EF4-FFF2-40B4-BE49-F238E27FC236}">
                  <a16:creationId xmlns:a16="http://schemas.microsoft.com/office/drawing/2014/main" id="{17676F43-8430-C980-E116-BEDD735AB3E9}"/>
                </a:ext>
              </a:extLst>
            </p:cNvPr>
            <p:cNvSpPr/>
            <p:nvPr/>
          </p:nvSpPr>
          <p:spPr bwMode="auto">
            <a:xfrm>
              <a:off x="6980607" y="3357048"/>
              <a:ext cx="96468" cy="1228757"/>
            </a:xfrm>
            <a:prstGeom prst="rightBracket">
              <a:avLst>
                <a:gd name="adj" fmla="val 0"/>
              </a:avLst>
            </a:prstGeom>
            <a:noFill/>
            <a:ln w="9525" cap="flat" cmpd="sng" algn="ctr">
              <a:solidFill>
                <a:srgbClr val="FF0066"/>
              </a:solidFill>
              <a:prstDash val="solid"/>
              <a:round/>
              <a:headEnd type="none" w="med" len="med"/>
              <a:tailEnd type="none" w="med" len="med"/>
            </a:ln>
            <a:effectLst/>
          </p:spPr>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E05C585-ACE4-245A-9E9F-B3897C740E1E}"/>
                </a:ext>
              </a:extLst>
            </p:cNvPr>
            <p:cNvSpPr txBox="1"/>
            <p:nvPr/>
          </p:nvSpPr>
          <p:spPr>
            <a:xfrm>
              <a:off x="7128698" y="3844671"/>
              <a:ext cx="872302" cy="161583"/>
            </a:xfrm>
            <a:prstGeom prst="rect">
              <a:avLst/>
            </a:prstGeom>
            <a:noFill/>
          </p:spPr>
          <p:txBody>
            <a:bodyPr wrap="square" lIns="0" tIns="0" rIns="0" bIns="0" rtlCol="0">
              <a:spAutoFit/>
            </a:bodyPr>
            <a:lstStyle/>
            <a:p>
              <a:pP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25mm</a:t>
              </a:r>
            </a:p>
          </p:txBody>
        </p:sp>
        <p:sp>
          <p:nvSpPr>
            <p:cNvPr id="1024" name="右大かっこ 1023">
              <a:extLst>
                <a:ext uri="{FF2B5EF4-FFF2-40B4-BE49-F238E27FC236}">
                  <a16:creationId xmlns:a16="http://schemas.microsoft.com/office/drawing/2014/main" id="{41097BE2-6323-2AD4-FC3B-E9914ADEFDD7}"/>
                </a:ext>
              </a:extLst>
            </p:cNvPr>
            <p:cNvSpPr/>
            <p:nvPr/>
          </p:nvSpPr>
          <p:spPr bwMode="auto">
            <a:xfrm rot="5400000">
              <a:off x="6194318" y="4082725"/>
              <a:ext cx="96468" cy="1228757"/>
            </a:xfrm>
            <a:prstGeom prst="rightBracket">
              <a:avLst>
                <a:gd name="adj" fmla="val 0"/>
              </a:avLst>
            </a:prstGeom>
            <a:noFill/>
            <a:ln w="9525" cap="flat" cmpd="sng" algn="ctr">
              <a:solidFill>
                <a:srgbClr val="FF0066"/>
              </a:solidFill>
              <a:prstDash val="solid"/>
              <a:round/>
              <a:headEnd type="none" w="med" len="med"/>
              <a:tailEnd type="none" w="med" len="med"/>
            </a:ln>
            <a:effectLst/>
          </p:spPr>
          <p:txBody>
            <a:bodyPr rtlCol="0" anchor="ctr"/>
            <a:lstStyle/>
            <a:p>
              <a:pPr algn="ctr"/>
              <a:endParaRPr kumimoji="1" lang="ja-JP" altLang="en-US"/>
            </a:p>
          </p:txBody>
        </p:sp>
        <p:sp>
          <p:nvSpPr>
            <p:cNvPr id="1025" name="テキスト ボックス 1024">
              <a:extLst>
                <a:ext uri="{FF2B5EF4-FFF2-40B4-BE49-F238E27FC236}">
                  <a16:creationId xmlns:a16="http://schemas.microsoft.com/office/drawing/2014/main" id="{402C07EC-A4C9-46D1-B19A-C41B7870AA1D}"/>
                </a:ext>
              </a:extLst>
            </p:cNvPr>
            <p:cNvSpPr txBox="1"/>
            <p:nvPr/>
          </p:nvSpPr>
          <p:spPr>
            <a:xfrm>
              <a:off x="5628173" y="4759071"/>
              <a:ext cx="1228758" cy="161583"/>
            </a:xfrm>
            <a:prstGeom prst="rect">
              <a:avLst/>
            </a:prstGeom>
            <a:noFill/>
          </p:spPr>
          <p:txBody>
            <a:bodyPr wrap="square" lIns="0" tIns="0" rIns="0" bIns="0" rtlCol="0">
              <a:spAutoFit/>
            </a:bodyPr>
            <a:lstStyle/>
            <a:p>
              <a:pPr algn="ct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25mm</a:t>
              </a:r>
            </a:p>
          </p:txBody>
        </p:sp>
        <p:sp>
          <p:nvSpPr>
            <p:cNvPr id="1027" name="正方形/長方形 1026">
              <a:extLst>
                <a:ext uri="{FF2B5EF4-FFF2-40B4-BE49-F238E27FC236}">
                  <a16:creationId xmlns:a16="http://schemas.microsoft.com/office/drawing/2014/main" id="{5BCC2F09-F827-DB51-C381-5084E14B0F6F}"/>
                </a:ext>
              </a:extLst>
            </p:cNvPr>
            <p:cNvSpPr/>
            <p:nvPr/>
          </p:nvSpPr>
          <p:spPr bwMode="auto">
            <a:xfrm>
              <a:off x="4936466" y="2660584"/>
              <a:ext cx="1367034" cy="1351082"/>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sp>
          <p:nvSpPr>
            <p:cNvPr id="1031" name="正方形/長方形 1030">
              <a:extLst>
                <a:ext uri="{FF2B5EF4-FFF2-40B4-BE49-F238E27FC236}">
                  <a16:creationId xmlns:a16="http://schemas.microsoft.com/office/drawing/2014/main" id="{2A395AF6-1093-84C8-C66A-35F346AB4264}"/>
                </a:ext>
              </a:extLst>
            </p:cNvPr>
            <p:cNvSpPr/>
            <p:nvPr/>
          </p:nvSpPr>
          <p:spPr bwMode="auto">
            <a:xfrm>
              <a:off x="4637682" y="2363216"/>
              <a:ext cx="1947862" cy="1925132"/>
            </a:xfrm>
            <a:prstGeom prst="rect">
              <a:avLst/>
            </a:prstGeom>
            <a:noFill/>
            <a:ln w="9525" cap="flat" cmpd="sng" algn="ctr">
              <a:solidFill>
                <a:schemeClr val="bg1">
                  <a:lumMod val="50000"/>
                </a:schemeClr>
              </a:solidFill>
              <a:prstDash val="dash"/>
              <a:round/>
              <a:headEnd type="none" w="med" len="med"/>
              <a:tailEnd type="none" w="med" len="med"/>
            </a:ln>
            <a:effectLst/>
          </p:spPr>
          <p:txBody>
            <a:bodyPr wrap="none" rtlCol="0" anchor="ctr" anchorCtr="0">
              <a:noAutofit/>
            </a:bodyPr>
            <a:lstStyle/>
            <a:p>
              <a:pPr algn="ctr"/>
              <a:endParaRPr lang="ja-JP" altLang="en-US" sz="1800">
                <a:solidFill>
                  <a:schemeClr val="tx1"/>
                </a:solidFill>
              </a:endParaRPr>
            </a:p>
          </p:txBody>
        </p:sp>
        <p:grpSp>
          <p:nvGrpSpPr>
            <p:cNvPr id="1034" name="グループ化 1033">
              <a:extLst>
                <a:ext uri="{FF2B5EF4-FFF2-40B4-BE49-F238E27FC236}">
                  <a16:creationId xmlns:a16="http://schemas.microsoft.com/office/drawing/2014/main" id="{C8A2E0BB-4C5F-75C4-11E3-72A21987BBEC}"/>
                </a:ext>
              </a:extLst>
            </p:cNvPr>
            <p:cNvGrpSpPr/>
            <p:nvPr/>
          </p:nvGrpSpPr>
          <p:grpSpPr>
            <a:xfrm rot="5400000">
              <a:off x="6033009" y="2462939"/>
              <a:ext cx="811343" cy="282575"/>
              <a:chOff x="4273194" y="4153620"/>
              <a:chExt cx="1106229" cy="282575"/>
            </a:xfrm>
          </p:grpSpPr>
          <p:cxnSp>
            <p:nvCxnSpPr>
              <p:cNvPr id="1032" name="直線コネクタ 1031">
                <a:extLst>
                  <a:ext uri="{FF2B5EF4-FFF2-40B4-BE49-F238E27FC236}">
                    <a16:creationId xmlns:a16="http://schemas.microsoft.com/office/drawing/2014/main" id="{4BB6C7B2-5967-A62B-DC8B-B0BE1E1B11C4}"/>
                  </a:ext>
                </a:extLst>
              </p:cNvPr>
              <p:cNvCxnSpPr>
                <a:cxnSpLocks/>
              </p:cNvCxnSpPr>
              <p:nvPr/>
            </p:nvCxnSpPr>
            <p:spPr bwMode="auto">
              <a:xfrm>
                <a:off x="4273194" y="4153620"/>
                <a:ext cx="1106229" cy="0"/>
              </a:xfrm>
              <a:prstGeom prst="line">
                <a:avLst/>
              </a:prstGeom>
              <a:noFill/>
              <a:ln w="9525" cap="flat" cmpd="sng" algn="ctr">
                <a:solidFill>
                  <a:srgbClr val="FF0066"/>
                </a:solidFill>
                <a:prstDash val="solid"/>
                <a:round/>
                <a:headEnd type="none" w="med" len="med"/>
                <a:tailEnd type="none" w="med" len="med"/>
              </a:ln>
              <a:effectLst/>
            </p:spPr>
          </p:cxnSp>
          <p:cxnSp>
            <p:nvCxnSpPr>
              <p:cNvPr id="1033" name="直線コネクタ 1032">
                <a:extLst>
                  <a:ext uri="{FF2B5EF4-FFF2-40B4-BE49-F238E27FC236}">
                    <a16:creationId xmlns:a16="http://schemas.microsoft.com/office/drawing/2014/main" id="{32BC9EA2-7A21-890D-CDA3-665E08462745}"/>
                  </a:ext>
                </a:extLst>
              </p:cNvPr>
              <p:cNvCxnSpPr>
                <a:cxnSpLocks/>
              </p:cNvCxnSpPr>
              <p:nvPr/>
            </p:nvCxnSpPr>
            <p:spPr bwMode="auto">
              <a:xfrm>
                <a:off x="4273194" y="4436195"/>
                <a:ext cx="1106229" cy="0"/>
              </a:xfrm>
              <a:prstGeom prst="line">
                <a:avLst/>
              </a:prstGeom>
              <a:noFill/>
              <a:ln w="9525" cap="flat" cmpd="sng" algn="ctr">
                <a:solidFill>
                  <a:srgbClr val="FF0066"/>
                </a:solidFill>
                <a:prstDash val="solid"/>
                <a:round/>
                <a:headEnd type="none" w="med" len="med"/>
                <a:tailEnd type="none" w="med" len="med"/>
              </a:ln>
              <a:effectLst/>
            </p:spPr>
          </p:cxnSp>
        </p:grpSp>
        <p:cxnSp>
          <p:nvCxnSpPr>
            <p:cNvPr id="1035" name="直線矢印コネクタ 1034">
              <a:extLst>
                <a:ext uri="{FF2B5EF4-FFF2-40B4-BE49-F238E27FC236}">
                  <a16:creationId xmlns:a16="http://schemas.microsoft.com/office/drawing/2014/main" id="{FAF22F2E-D586-DF3E-63B0-48DF09D28C59}"/>
                </a:ext>
              </a:extLst>
            </p:cNvPr>
            <p:cNvCxnSpPr>
              <a:cxnSpLocks/>
            </p:cNvCxnSpPr>
            <p:nvPr/>
          </p:nvCxnSpPr>
          <p:spPr bwMode="auto">
            <a:xfrm rot="5400000">
              <a:off x="6438681" y="2111388"/>
              <a:ext cx="0" cy="282575"/>
            </a:xfrm>
            <a:prstGeom prst="straightConnector1">
              <a:avLst/>
            </a:prstGeom>
            <a:noFill/>
            <a:ln w="9525" cap="flat" cmpd="sng" algn="ctr">
              <a:solidFill>
                <a:srgbClr val="FF0066"/>
              </a:solidFill>
              <a:prstDash val="solid"/>
              <a:round/>
              <a:headEnd type="triangle"/>
              <a:tailEnd type="triangle"/>
            </a:ln>
            <a:effectLst/>
          </p:spPr>
        </p:cxnSp>
        <p:sp>
          <p:nvSpPr>
            <p:cNvPr id="1036" name="テキスト ボックス 1035">
              <a:extLst>
                <a:ext uri="{FF2B5EF4-FFF2-40B4-BE49-F238E27FC236}">
                  <a16:creationId xmlns:a16="http://schemas.microsoft.com/office/drawing/2014/main" id="{81ED685A-C837-D1CC-170A-BB9972BD93DC}"/>
                </a:ext>
              </a:extLst>
            </p:cNvPr>
            <p:cNvSpPr txBox="1"/>
            <p:nvPr/>
          </p:nvSpPr>
          <p:spPr>
            <a:xfrm>
              <a:off x="6256276" y="2006717"/>
              <a:ext cx="647384" cy="161583"/>
            </a:xfrm>
            <a:prstGeom prst="rect">
              <a:avLst/>
            </a:prstGeom>
            <a:noFill/>
          </p:spPr>
          <p:txBody>
            <a:bodyPr wrap="square" lIns="0" tIns="0" rIns="0" bIns="0" rtlCol="0">
              <a:spAutoFit/>
            </a:bodyPr>
            <a:lstStyle/>
            <a:p>
              <a:pP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5mm</a:t>
              </a:r>
            </a:p>
          </p:txBody>
        </p:sp>
      </p:grpSp>
      <p:sp>
        <p:nvSpPr>
          <p:cNvPr id="1037" name="正方形/長方形 1036">
            <a:extLst>
              <a:ext uri="{FF2B5EF4-FFF2-40B4-BE49-F238E27FC236}">
                <a16:creationId xmlns:a16="http://schemas.microsoft.com/office/drawing/2014/main" id="{8E758B4F-DFE4-37C8-73B9-CE6812AA7A97}"/>
              </a:ext>
            </a:extLst>
          </p:cNvPr>
          <p:cNvSpPr/>
          <p:nvPr/>
        </p:nvSpPr>
        <p:spPr bwMode="auto">
          <a:xfrm>
            <a:off x="1686923" y="1511504"/>
            <a:ext cx="195217" cy="192939"/>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spTree>
    <p:extLst>
      <p:ext uri="{BB962C8B-B14F-4D97-AF65-F5344CB8AC3E}">
        <p14:creationId xmlns:p14="http://schemas.microsoft.com/office/powerpoint/2010/main" val="192703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a:xfrm>
            <a:off x="113192" y="134613"/>
            <a:ext cx="7486488" cy="369332"/>
          </a:xfrm>
        </p:spPr>
        <p:txBody>
          <a:bodyPr/>
          <a:lstStyle/>
          <a:p>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発注時に必要な情報</a:t>
            </a:r>
          </a:p>
        </p:txBody>
      </p:sp>
      <p:sp>
        <p:nvSpPr>
          <p:cNvPr id="2" name="テキスト ボックス 1">
            <a:extLst>
              <a:ext uri="{FF2B5EF4-FFF2-40B4-BE49-F238E27FC236}">
                <a16:creationId xmlns:a16="http://schemas.microsoft.com/office/drawing/2014/main" id="{9DF1936D-A8B4-C0CF-3578-7FE7F423549E}"/>
              </a:ext>
            </a:extLst>
          </p:cNvPr>
          <p:cNvSpPr txBox="1"/>
          <p:nvPr/>
        </p:nvSpPr>
        <p:spPr>
          <a:xfrm>
            <a:off x="599845" y="1024782"/>
            <a:ext cx="5787099" cy="249299"/>
          </a:xfrm>
          <a:prstGeom prst="rect">
            <a:avLst/>
          </a:prstGeom>
          <a:noFill/>
        </p:spPr>
        <p:txBody>
          <a:bodyPr wrap="square" lIns="0" tIns="0" rIns="0" bIns="0" rtlCol="0">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切り欠きの</a:t>
            </a:r>
            <a:r>
              <a:rPr lang="ja-JP" altLang="en-US" sz="1800" b="1" dirty="0">
                <a:solidFill>
                  <a:schemeClr val="tx1"/>
                </a:solidFill>
                <a:latin typeface="BIZ UDPゴシック" panose="020B0400000000000000" pitchFamily="50" charset="-128"/>
                <a:ea typeface="BIZ UDPゴシック" panose="020B0400000000000000" pitchFamily="50" charset="-128"/>
              </a:rPr>
              <a:t>仕様</a:t>
            </a:r>
            <a:r>
              <a:rPr lang="ja-JP" altLang="en-US" sz="1400" b="1" dirty="0">
                <a:solidFill>
                  <a:schemeClr val="tx1"/>
                </a:solidFill>
                <a:latin typeface="BIZ UDPゴシック" panose="020B0400000000000000" pitchFamily="50" charset="-128"/>
                <a:ea typeface="BIZ UDPゴシック" panose="020B0400000000000000" pitchFamily="50" charset="-128"/>
              </a:rPr>
              <a:t>（音声コード使用の場合のみ）</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3988366-68D5-370F-844E-13921EFC5096}"/>
              </a:ext>
            </a:extLst>
          </p:cNvPr>
          <p:cNvSpPr txBox="1"/>
          <p:nvPr/>
        </p:nvSpPr>
        <p:spPr>
          <a:xfrm>
            <a:off x="599845" y="1477658"/>
            <a:ext cx="8364768" cy="492443"/>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音声コード（　　）の横の端に半円（目安：直径</a:t>
            </a:r>
            <a:r>
              <a:rPr lang="en-US" altLang="ja-JP" sz="1600" dirty="0">
                <a:solidFill>
                  <a:schemeClr val="tx1"/>
                </a:solidFill>
                <a:latin typeface="BIZ UDPゴシック" panose="020B0400000000000000" pitchFamily="50" charset="-128"/>
                <a:ea typeface="BIZ UDPゴシック" panose="020B0400000000000000" pitchFamily="50" charset="-128"/>
              </a:rPr>
              <a:t>6mm</a:t>
            </a:r>
            <a:r>
              <a:rPr lang="ja-JP" altLang="en-US" sz="1600" dirty="0">
                <a:solidFill>
                  <a:schemeClr val="tx1"/>
                </a:solidFill>
                <a:latin typeface="BIZ UDPゴシック" panose="020B0400000000000000" pitchFamily="50" charset="-128"/>
                <a:ea typeface="BIZ UDPゴシック" panose="020B0400000000000000" pitchFamily="50" charset="-128"/>
              </a:rPr>
              <a:t>程度）の切り欠きを設けます。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（表面のみに音声コードを設ける場合、基本的に空ける切り欠きの穴は１つとなります。）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CA1C3BED-C993-6286-D935-DB6F0F104CB3}"/>
              </a:ext>
            </a:extLst>
          </p:cNvPr>
          <p:cNvGrpSpPr/>
          <p:nvPr/>
        </p:nvGrpSpPr>
        <p:grpSpPr>
          <a:xfrm>
            <a:off x="599845" y="2173678"/>
            <a:ext cx="8364767" cy="2428875"/>
            <a:chOff x="599845" y="2173678"/>
            <a:chExt cx="8364767" cy="2428875"/>
          </a:xfrm>
        </p:grpSpPr>
        <p:pic>
          <p:nvPicPr>
            <p:cNvPr id="3" name="図 2">
              <a:extLst>
                <a:ext uri="{FF2B5EF4-FFF2-40B4-BE49-F238E27FC236}">
                  <a16:creationId xmlns:a16="http://schemas.microsoft.com/office/drawing/2014/main" id="{9F711F5B-2888-72CC-E1CD-6B60CE371069}"/>
                </a:ext>
              </a:extLst>
            </p:cNvPr>
            <p:cNvPicPr>
              <a:picLocks noChangeAspect="1"/>
            </p:cNvPicPr>
            <p:nvPr/>
          </p:nvPicPr>
          <p:blipFill rotWithShape="1">
            <a:blip r:embed="rId2"/>
            <a:srcRect l="70297" t="83766" r="-1"/>
            <a:stretch/>
          </p:blipFill>
          <p:spPr>
            <a:xfrm>
              <a:off x="599845" y="2173678"/>
              <a:ext cx="6293820" cy="2428875"/>
            </a:xfrm>
            <a:prstGeom prst="rect">
              <a:avLst/>
            </a:prstGeom>
            <a:effectLst>
              <a:outerShdw blurRad="50800" dist="38100" dir="5400000" algn="t" rotWithShape="0">
                <a:prstClr val="black">
                  <a:alpha val="40000"/>
                </a:prstClr>
              </a:outerShdw>
            </a:effectLst>
          </p:spPr>
        </p:pic>
        <p:cxnSp>
          <p:nvCxnSpPr>
            <p:cNvPr id="21" name="直線矢印コネクタ 20">
              <a:extLst>
                <a:ext uri="{FF2B5EF4-FFF2-40B4-BE49-F238E27FC236}">
                  <a16:creationId xmlns:a16="http://schemas.microsoft.com/office/drawing/2014/main" id="{7357BEF1-0788-5A97-B625-9203FF57B4DE}"/>
                </a:ext>
              </a:extLst>
            </p:cNvPr>
            <p:cNvCxnSpPr/>
            <p:nvPr/>
          </p:nvCxnSpPr>
          <p:spPr bwMode="auto">
            <a:xfrm>
              <a:off x="7004050" y="3155950"/>
              <a:ext cx="0" cy="330200"/>
            </a:xfrm>
            <a:prstGeom prst="straightConnector1">
              <a:avLst/>
            </a:prstGeom>
            <a:noFill/>
            <a:ln w="9525" cap="flat" cmpd="sng" algn="ctr">
              <a:solidFill>
                <a:srgbClr val="FF0066"/>
              </a:solidFill>
              <a:prstDash val="solid"/>
              <a:round/>
              <a:headEnd type="triangle"/>
              <a:tailEnd type="triangle"/>
            </a:ln>
            <a:effectLst/>
          </p:spPr>
        </p:cxnSp>
        <p:sp>
          <p:nvSpPr>
            <p:cNvPr id="22" name="テキスト ボックス 21">
              <a:extLst>
                <a:ext uri="{FF2B5EF4-FFF2-40B4-BE49-F238E27FC236}">
                  <a16:creationId xmlns:a16="http://schemas.microsoft.com/office/drawing/2014/main" id="{4C9E103C-85B8-E18C-4D84-E5ECBF0E450D}"/>
                </a:ext>
              </a:extLst>
            </p:cNvPr>
            <p:cNvSpPr txBox="1"/>
            <p:nvPr/>
          </p:nvSpPr>
          <p:spPr>
            <a:xfrm>
              <a:off x="7101736" y="3213100"/>
              <a:ext cx="1862876" cy="184666"/>
            </a:xfrm>
            <a:prstGeom prst="rect">
              <a:avLst/>
            </a:prstGeom>
            <a:noFill/>
          </p:spPr>
          <p:txBody>
            <a:bodyPr wrap="square" lIns="0" tIns="0" rIns="0" bIns="0" rtlCol="0">
              <a:spAutoFit/>
            </a:bodyPr>
            <a:lstStyle/>
            <a:p>
              <a:pPr>
                <a:lnSpc>
                  <a:spcPct val="100000"/>
                </a:lnSpc>
              </a:pPr>
              <a:r>
                <a:rPr lang="en-US" altLang="ja-JP" sz="1200" dirty="0">
                  <a:solidFill>
                    <a:srgbClr val="FF0066"/>
                  </a:solidFill>
                  <a:latin typeface="BIZ UDPゴシック" panose="020B0400000000000000" pitchFamily="50" charset="-128"/>
                  <a:ea typeface="BIZ UDPゴシック" panose="020B0400000000000000" pitchFamily="50" charset="-128"/>
                </a:rPr>
                <a:t>6mm</a:t>
              </a:r>
              <a:r>
                <a:rPr lang="ja-JP" altLang="en-US" sz="1200" dirty="0">
                  <a:solidFill>
                    <a:srgbClr val="FF0066"/>
                  </a:solidFill>
                  <a:latin typeface="BIZ UDPゴシック" panose="020B0400000000000000" pitchFamily="50" charset="-128"/>
                  <a:ea typeface="BIZ UDPゴシック" panose="020B0400000000000000" pitchFamily="50" charset="-128"/>
                </a:rPr>
                <a:t>程度（目安）</a:t>
              </a:r>
              <a:endParaRPr lang="en-US" altLang="ja-JP" sz="1200" dirty="0">
                <a:solidFill>
                  <a:srgbClr val="FF0066"/>
                </a:solidFill>
                <a:latin typeface="BIZ UDPゴシック" panose="020B0400000000000000" pitchFamily="50" charset="-128"/>
                <a:ea typeface="BIZ UDPゴシック" panose="020B0400000000000000" pitchFamily="50" charset="-128"/>
              </a:endParaRPr>
            </a:p>
          </p:txBody>
        </p:sp>
        <p:cxnSp>
          <p:nvCxnSpPr>
            <p:cNvPr id="24" name="直線コネクタ 23">
              <a:extLst>
                <a:ext uri="{FF2B5EF4-FFF2-40B4-BE49-F238E27FC236}">
                  <a16:creationId xmlns:a16="http://schemas.microsoft.com/office/drawing/2014/main" id="{F8D1E77B-FB7E-B392-9FF5-47152D7DC6EA}"/>
                </a:ext>
              </a:extLst>
            </p:cNvPr>
            <p:cNvCxnSpPr/>
            <p:nvPr/>
          </p:nvCxnSpPr>
          <p:spPr bwMode="auto">
            <a:xfrm>
              <a:off x="6583680" y="3155950"/>
              <a:ext cx="1277111" cy="0"/>
            </a:xfrm>
            <a:prstGeom prst="line">
              <a:avLst/>
            </a:prstGeom>
            <a:noFill/>
            <a:ln w="9525" cap="flat" cmpd="sng" algn="ctr">
              <a:solidFill>
                <a:srgbClr val="FF0066"/>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7FA6C2A2-E4D9-E34A-A33C-18B14E536EB5}"/>
                </a:ext>
              </a:extLst>
            </p:cNvPr>
            <p:cNvCxnSpPr/>
            <p:nvPr/>
          </p:nvCxnSpPr>
          <p:spPr bwMode="auto">
            <a:xfrm>
              <a:off x="6583680" y="3486150"/>
              <a:ext cx="1277111" cy="0"/>
            </a:xfrm>
            <a:prstGeom prst="line">
              <a:avLst/>
            </a:prstGeom>
            <a:noFill/>
            <a:ln w="9525" cap="flat" cmpd="sng" algn="ctr">
              <a:solidFill>
                <a:srgbClr val="FF0066"/>
              </a:solidFill>
              <a:prstDash val="solid"/>
              <a:round/>
              <a:headEnd type="none" w="med" len="med"/>
              <a:tailEnd type="none" w="med" len="med"/>
            </a:ln>
            <a:effectLst/>
          </p:spPr>
        </p:cxnSp>
        <p:sp>
          <p:nvSpPr>
            <p:cNvPr id="7" name="正方形/長方形 6">
              <a:extLst>
                <a:ext uri="{FF2B5EF4-FFF2-40B4-BE49-F238E27FC236}">
                  <a16:creationId xmlns:a16="http://schemas.microsoft.com/office/drawing/2014/main" id="{7B260345-2F23-F349-752A-9D85206367BB}"/>
                </a:ext>
              </a:extLst>
            </p:cNvPr>
            <p:cNvSpPr/>
            <p:nvPr/>
          </p:nvSpPr>
          <p:spPr bwMode="auto">
            <a:xfrm>
              <a:off x="4936466" y="2660584"/>
              <a:ext cx="1367034" cy="1351082"/>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grpSp>
      <p:sp>
        <p:nvSpPr>
          <p:cNvPr id="8" name="正方形/長方形 7">
            <a:extLst>
              <a:ext uri="{FF2B5EF4-FFF2-40B4-BE49-F238E27FC236}">
                <a16:creationId xmlns:a16="http://schemas.microsoft.com/office/drawing/2014/main" id="{57D80CE3-A9A0-5CFB-B9D8-29108CE530BB}"/>
              </a:ext>
            </a:extLst>
          </p:cNvPr>
          <p:cNvSpPr/>
          <p:nvPr/>
        </p:nvSpPr>
        <p:spPr bwMode="auto">
          <a:xfrm>
            <a:off x="1686923" y="1511504"/>
            <a:ext cx="195217" cy="192939"/>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spTree>
    <p:extLst>
      <p:ext uri="{BB962C8B-B14F-4D97-AF65-F5344CB8AC3E}">
        <p14:creationId xmlns:p14="http://schemas.microsoft.com/office/powerpoint/2010/main" val="1139907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61599" y="1580400"/>
            <a:ext cx="1349087" cy="424732"/>
          </a:xfrm>
          <a:prstGeom prst="rect">
            <a:avLst/>
          </a:prstGeom>
          <a:noFill/>
        </p:spPr>
        <p:txBody>
          <a:bodyPr wrap="square" rtlCol="0">
            <a:spAutoFit/>
          </a:bodyPr>
          <a:lstStyle/>
          <a:p>
            <a:r>
              <a:rPr lang="en-US" altLang="ja-JP" sz="2400" dirty="0">
                <a:solidFill>
                  <a:schemeClr val="tx1"/>
                </a:solidFill>
                <a:latin typeface="BIZ UDPゴシック" panose="020B0400000000000000" pitchFamily="50" charset="-128"/>
                <a:ea typeface="BIZ UDPゴシック" panose="020B0400000000000000" pitchFamily="50" charset="-128"/>
              </a:rPr>
              <a:t>END</a:t>
            </a:r>
          </a:p>
        </p:txBody>
      </p:sp>
      <p:sp>
        <p:nvSpPr>
          <p:cNvPr id="7" name="テキスト ボックス 6"/>
          <p:cNvSpPr txBox="1"/>
          <p:nvPr/>
        </p:nvSpPr>
        <p:spPr>
          <a:xfrm>
            <a:off x="561599" y="2336400"/>
            <a:ext cx="4863385" cy="369332"/>
          </a:xfrm>
          <a:prstGeom prst="rect">
            <a:avLst/>
          </a:prstGeom>
          <a:noFill/>
        </p:spPr>
        <p:txBody>
          <a:bodyPr wrap="square" rtlCol="0">
            <a:spAutoFit/>
          </a:bodyPr>
          <a:lstStyle/>
          <a:p>
            <a:pPr>
              <a:lnSpc>
                <a:spcPct val="100000"/>
              </a:lnSpc>
            </a:pPr>
            <a:r>
              <a:rPr lang="ja-JP" altLang="en-US" sz="1800" b="1" dirty="0">
                <a:solidFill>
                  <a:schemeClr val="tx1"/>
                </a:solidFill>
                <a:latin typeface="BIZ UDPゴシック" panose="020B0400000000000000" pitchFamily="50" charset="-128"/>
                <a:ea typeface="BIZ UDPゴシック" panose="020B0400000000000000" pitchFamily="50" charset="-128"/>
              </a:rPr>
              <a:t>国民健康保険帳票ユニバーサルデザイン対応</a:t>
            </a:r>
          </a:p>
        </p:txBody>
      </p:sp>
      <p:sp>
        <p:nvSpPr>
          <p:cNvPr id="8" name="テキスト ボックス 7"/>
          <p:cNvSpPr txBox="1"/>
          <p:nvPr/>
        </p:nvSpPr>
        <p:spPr>
          <a:xfrm>
            <a:off x="561600" y="2649600"/>
            <a:ext cx="2847600" cy="338554"/>
          </a:xfrm>
          <a:prstGeom prst="rect">
            <a:avLst/>
          </a:prstGeom>
          <a:noFill/>
        </p:spPr>
        <p:txBody>
          <a:bodyPr wrap="square"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帳票デザイン基本方針書（案）</a:t>
            </a:r>
          </a:p>
        </p:txBody>
      </p:sp>
    </p:spTree>
    <p:extLst>
      <p:ext uri="{BB962C8B-B14F-4D97-AF65-F5344CB8AC3E}">
        <p14:creationId xmlns:p14="http://schemas.microsoft.com/office/powerpoint/2010/main" val="283439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１</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本書に記載の内容について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36E7688-C0D4-572D-EC69-FA469384108B}"/>
              </a:ext>
            </a:extLst>
          </p:cNvPr>
          <p:cNvSpPr txBox="1"/>
          <p:nvPr/>
        </p:nvSpPr>
        <p:spPr>
          <a:xfrm>
            <a:off x="716578" y="729652"/>
            <a:ext cx="7869142" cy="3323987"/>
          </a:xfrm>
          <a:prstGeom prst="rect">
            <a:avLst/>
          </a:prstGeom>
          <a:noFill/>
        </p:spPr>
        <p:txBody>
          <a:bodyPr wrap="none" lIns="0" tIns="0" rIns="0" bIns="0" rtlCol="0">
            <a:spAutoFit/>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本書では、自治体標準化の中において帳票レイアウトのデザインを統一したデザインと</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するための検討にあたり、自治体から「ユニバーサルデザインを考慮した帳票の採用」に</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ついてご意見をいただいたことを踏まえて一定の観点で帳票のデザインについての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考え方を検討し、まとめるとともに国民健康保険システムにおける帳票デザインの指針と</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するための資料となります。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なお、本書はあくまで各自治体にて検討を行うと非効率的、非統一的になる部分に対して</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その検討を補助し、支援するためにまとめているものとなります。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そのため、本書の記載に従って必ず実施しなければならないことをルールとして規定して</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いるものではありません。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分かりやすいデザインと帳票印刷の低コスト化・封入封緘作業の効率化や自治体業務の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省力化等とは必ずしも全てが相容れるものではないことから変更可否などの考えも</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含めて記載しておりますのでご確認の上、ご活用ください。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6990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3842719" cy="397032"/>
          </a:xfrm>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デザインにおける前提条件</a:t>
            </a:r>
          </a:p>
        </p:txBody>
      </p:sp>
    </p:spTree>
    <p:extLst>
      <p:ext uri="{BB962C8B-B14F-4D97-AF65-F5344CB8AC3E}">
        <p14:creationId xmlns:p14="http://schemas.microsoft.com/office/powerpoint/2010/main" val="31671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１</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デザイン</a:t>
            </a:r>
            <a:r>
              <a:rPr kumimoji="1" lang="ja-JP" altLang="en-US" dirty="0">
                <a:latin typeface="BIZ UDPゴシック" panose="020B0400000000000000" pitchFamily="50" charset="-128"/>
                <a:ea typeface="BIZ UDPゴシック" panose="020B0400000000000000" pitchFamily="50" charset="-128"/>
              </a:rPr>
              <a:t>の対象とする範囲</a:t>
            </a:r>
          </a:p>
        </p:txBody>
      </p:sp>
      <p:sp>
        <p:nvSpPr>
          <p:cNvPr id="3" name="テキスト ボックス 2">
            <a:extLst>
              <a:ext uri="{FF2B5EF4-FFF2-40B4-BE49-F238E27FC236}">
                <a16:creationId xmlns:a16="http://schemas.microsoft.com/office/drawing/2014/main" id="{536E7688-C0D4-572D-EC69-FA469384108B}"/>
              </a:ext>
            </a:extLst>
          </p:cNvPr>
          <p:cNvSpPr txBox="1"/>
          <p:nvPr/>
        </p:nvSpPr>
        <p:spPr>
          <a:xfrm>
            <a:off x="599846" y="943661"/>
            <a:ext cx="6958636" cy="443198"/>
          </a:xfrm>
          <a:prstGeom prst="rect">
            <a:avLst/>
          </a:prstGeom>
          <a:noFill/>
        </p:spPr>
        <p:txBody>
          <a:bodyPr wrap="none" lIns="0" tIns="0" rIns="0" bIns="0" rtlCol="0">
            <a:spAutoFit/>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「ユニバーサルデザイン」と呼ぶ場合、あらゆる状況が設計対象となりますが、</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今回は帳票のデザインであることから、</a:t>
            </a:r>
            <a:r>
              <a:rPr lang="ja-JP" altLang="en-US" sz="1600" dirty="0">
                <a:solidFill>
                  <a:schemeClr val="tx1"/>
                </a:solidFill>
                <a:latin typeface="BIZ UDPゴシック" panose="020B0400000000000000" pitchFamily="50" charset="-128"/>
                <a:ea typeface="BIZ UDPゴシック" panose="020B0400000000000000" pitchFamily="50" charset="-128"/>
              </a:rPr>
              <a:t>デザインの対象は</a:t>
            </a:r>
            <a:r>
              <a:rPr kumimoji="1" lang="ja-JP" altLang="en-US" sz="1600" dirty="0">
                <a:solidFill>
                  <a:schemeClr val="tx1"/>
                </a:solidFill>
                <a:latin typeface="BIZ UDPゴシック" panose="020B0400000000000000" pitchFamily="50" charset="-128"/>
                <a:ea typeface="BIZ UDPゴシック" panose="020B0400000000000000" pitchFamily="50" charset="-128"/>
              </a:rPr>
              <a:t>以下の範囲とします。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22" name="グループ化 21">
            <a:extLst>
              <a:ext uri="{FF2B5EF4-FFF2-40B4-BE49-F238E27FC236}">
                <a16:creationId xmlns:a16="http://schemas.microsoft.com/office/drawing/2014/main" id="{6B82E296-1ADF-4E2A-06B0-72B543D4EE68}"/>
              </a:ext>
            </a:extLst>
          </p:cNvPr>
          <p:cNvGrpSpPr/>
          <p:nvPr/>
        </p:nvGrpSpPr>
        <p:grpSpPr>
          <a:xfrm>
            <a:off x="2046576" y="1644936"/>
            <a:ext cx="5050849" cy="2708567"/>
            <a:chOff x="1166646" y="1644936"/>
            <a:chExt cx="5050849" cy="2708567"/>
          </a:xfrm>
        </p:grpSpPr>
        <p:grpSp>
          <p:nvGrpSpPr>
            <p:cNvPr id="23" name="グループ化 22">
              <a:extLst>
                <a:ext uri="{FF2B5EF4-FFF2-40B4-BE49-F238E27FC236}">
                  <a16:creationId xmlns:a16="http://schemas.microsoft.com/office/drawing/2014/main" id="{0E0517AF-E192-7FCB-0D36-72282089783E}"/>
                </a:ext>
              </a:extLst>
            </p:cNvPr>
            <p:cNvGrpSpPr/>
            <p:nvPr/>
          </p:nvGrpSpPr>
          <p:grpSpPr>
            <a:xfrm>
              <a:off x="1166646" y="1734376"/>
              <a:ext cx="1967778" cy="2619127"/>
              <a:chOff x="1166646" y="1734376"/>
              <a:chExt cx="1967778" cy="2619127"/>
            </a:xfrm>
          </p:grpSpPr>
          <p:sp>
            <p:nvSpPr>
              <p:cNvPr id="34" name="テキスト ボックス 33">
                <a:extLst>
                  <a:ext uri="{FF2B5EF4-FFF2-40B4-BE49-F238E27FC236}">
                    <a16:creationId xmlns:a16="http://schemas.microsoft.com/office/drawing/2014/main" id="{DD9D3B24-9F1F-2BE3-C75B-45D6E2099951}"/>
                  </a:ext>
                </a:extLst>
              </p:cNvPr>
              <p:cNvSpPr txBox="1"/>
              <p:nvPr/>
            </p:nvSpPr>
            <p:spPr>
              <a:xfrm>
                <a:off x="1423413" y="2048879"/>
                <a:ext cx="1454244" cy="245901"/>
              </a:xfrm>
              <a:prstGeom prst="rect">
                <a:avLst/>
              </a:prstGeom>
              <a:noFill/>
            </p:spPr>
            <p:txBody>
              <a:bodyPr wrap="none" rtlCol="0">
                <a:spAutoFit/>
              </a:bodyPr>
              <a:lstStyle/>
              <a:p>
                <a:pPr algn="ctr"/>
                <a:r>
                  <a:rPr kumimoji="1" lang="ja-JP" altLang="en-US" sz="1100" b="1" dirty="0">
                    <a:solidFill>
                      <a:srgbClr val="FF0066"/>
                    </a:solidFill>
                    <a:latin typeface="BIZ UDPゴシック" panose="020B0400000000000000" pitchFamily="50" charset="-128"/>
                    <a:ea typeface="BIZ UDPゴシック" panose="020B0400000000000000" pitchFamily="50" charset="-128"/>
                  </a:rPr>
                  <a:t>対象帳票のデザイン</a:t>
                </a:r>
              </a:p>
            </p:txBody>
          </p:sp>
          <p:sp>
            <p:nvSpPr>
              <p:cNvPr id="35" name="テキスト ボックス 34">
                <a:extLst>
                  <a:ext uri="{FF2B5EF4-FFF2-40B4-BE49-F238E27FC236}">
                    <a16:creationId xmlns:a16="http://schemas.microsoft.com/office/drawing/2014/main" id="{34C48D3C-00C0-B0EB-7AFC-ABC6C15F794B}"/>
                  </a:ext>
                </a:extLst>
              </p:cNvPr>
              <p:cNvSpPr txBox="1"/>
              <p:nvPr/>
            </p:nvSpPr>
            <p:spPr>
              <a:xfrm>
                <a:off x="1776074" y="2480486"/>
                <a:ext cx="676788" cy="244682"/>
              </a:xfrm>
              <a:prstGeom prst="rect">
                <a:avLst/>
              </a:prstGeom>
              <a:noFill/>
            </p:spPr>
            <p:txBody>
              <a:bodyPr wrap="none" rtlCol="0">
                <a:spAutoFit/>
              </a:bodyP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フォント</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92BAA758-2E83-E65D-451B-CC4FBE83EC69}"/>
                  </a:ext>
                </a:extLst>
              </p:cNvPr>
              <p:cNvSpPr txBox="1"/>
              <p:nvPr/>
            </p:nvSpPr>
            <p:spPr>
              <a:xfrm>
                <a:off x="1303188" y="2834569"/>
                <a:ext cx="1694695" cy="397032"/>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レイアウト</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（音声コードの配置含む）</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9584934B-1454-BBEA-85F9-4357365F8EC1}"/>
                  </a:ext>
                </a:extLst>
              </p:cNvPr>
              <p:cNvSpPr txBox="1"/>
              <p:nvPr/>
            </p:nvSpPr>
            <p:spPr>
              <a:xfrm>
                <a:off x="1987670" y="3370828"/>
                <a:ext cx="325730"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色</a:t>
                </a:r>
              </a:p>
            </p:txBody>
          </p:sp>
          <p:sp>
            <p:nvSpPr>
              <p:cNvPr id="38" name="テキスト ボックス 37">
                <a:extLst>
                  <a:ext uri="{FF2B5EF4-FFF2-40B4-BE49-F238E27FC236}">
                    <a16:creationId xmlns:a16="http://schemas.microsoft.com/office/drawing/2014/main" id="{8E90F9E3-DC48-71AA-3972-34A0B1113DED}"/>
                  </a:ext>
                </a:extLst>
              </p:cNvPr>
              <p:cNvSpPr txBox="1"/>
              <p:nvPr/>
            </p:nvSpPr>
            <p:spPr>
              <a:xfrm>
                <a:off x="1493945" y="3739824"/>
                <a:ext cx="1313180"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印刷に対する示唆</a:t>
                </a:r>
              </a:p>
            </p:txBody>
          </p:sp>
          <p:sp>
            <p:nvSpPr>
              <p:cNvPr id="39" name="テキスト ボックス 38">
                <a:extLst>
                  <a:ext uri="{FF2B5EF4-FFF2-40B4-BE49-F238E27FC236}">
                    <a16:creationId xmlns:a16="http://schemas.microsoft.com/office/drawing/2014/main" id="{DF44F0C4-3BD4-0C0E-7A76-62666FA37948}"/>
                  </a:ext>
                </a:extLst>
              </p:cNvPr>
              <p:cNvSpPr txBox="1"/>
              <p:nvPr/>
            </p:nvSpPr>
            <p:spPr>
              <a:xfrm>
                <a:off x="1635010" y="4108821"/>
                <a:ext cx="984565" cy="244682"/>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テキスト表現</a:t>
                </a:r>
                <a:endParaRPr kumimoji="1" lang="ja-JP" altLang="en-US" sz="1100" b="1" baseline="30000" dirty="0">
                  <a:solidFill>
                    <a:schemeClr val="tx1"/>
                  </a:solidFill>
                  <a:latin typeface="BIZ UDPゴシック" panose="020B0400000000000000" pitchFamily="50" charset="-128"/>
                  <a:ea typeface="BIZ UDPゴシック" panose="020B0400000000000000" pitchFamily="50" charset="-128"/>
                </a:endParaRPr>
              </a:p>
            </p:txBody>
          </p:sp>
          <p:cxnSp>
            <p:nvCxnSpPr>
              <p:cNvPr id="40" name="直線コネクタ 39">
                <a:extLst>
                  <a:ext uri="{FF2B5EF4-FFF2-40B4-BE49-F238E27FC236}">
                    <a16:creationId xmlns:a16="http://schemas.microsoft.com/office/drawing/2014/main" id="{855BB713-F419-6C13-719F-56B1B03C37E4}"/>
                  </a:ext>
                </a:extLst>
              </p:cNvPr>
              <p:cNvCxnSpPr>
                <a:cxnSpLocks/>
              </p:cNvCxnSpPr>
              <p:nvPr/>
            </p:nvCxnSpPr>
            <p:spPr bwMode="auto">
              <a:xfrm>
                <a:off x="1166646" y="2294780"/>
                <a:ext cx="1967778" cy="0"/>
              </a:xfrm>
              <a:prstGeom prst="line">
                <a:avLst/>
              </a:prstGeom>
              <a:noFill/>
              <a:ln w="12700" cap="flat" cmpd="sng" algn="ctr">
                <a:solidFill>
                  <a:srgbClr val="FF0066"/>
                </a:solidFill>
                <a:prstDash val="sysDash"/>
                <a:round/>
                <a:headEnd type="none" w="med" len="med"/>
                <a:tailEnd type="none" w="med" len="med"/>
              </a:ln>
              <a:effectLst/>
            </p:spPr>
          </p:cxnSp>
          <p:sp>
            <p:nvSpPr>
              <p:cNvPr id="41" name="楕円 40">
                <a:extLst>
                  <a:ext uri="{FF2B5EF4-FFF2-40B4-BE49-F238E27FC236}">
                    <a16:creationId xmlns:a16="http://schemas.microsoft.com/office/drawing/2014/main" id="{EC504C02-1F35-9C01-8B4C-B7D43A61C4BB}"/>
                  </a:ext>
                </a:extLst>
              </p:cNvPr>
              <p:cNvSpPr/>
              <p:nvPr/>
            </p:nvSpPr>
            <p:spPr bwMode="auto">
              <a:xfrm>
                <a:off x="2027584" y="1734376"/>
                <a:ext cx="245902" cy="245902"/>
              </a:xfrm>
              <a:prstGeom prst="ellipse">
                <a:avLst/>
              </a:prstGeom>
              <a:noFill/>
              <a:ln w="38100">
                <a:solidFill>
                  <a:srgbClr val="FF6699"/>
                </a:solidFill>
                <a:miter lim="800000"/>
                <a:headEnd/>
                <a:tailEnd/>
              </a:ln>
              <a:effectLst/>
            </p:spPr>
            <p:txBody>
              <a:bodyPr wrap="none" rtlCol="0" anchor="ctr" anchorCtr="0">
                <a:noAutofit/>
              </a:bodyPr>
              <a:lstStyle/>
              <a:p>
                <a:pPr algn="ctr"/>
                <a:endParaRPr kumimoji="1" lang="ja-JP" altLang="en-US" sz="1400" dirty="0">
                  <a:solidFill>
                    <a:srgbClr val="CC0066"/>
                  </a:solidFill>
                  <a:effectLst>
                    <a:glow rad="88900">
                      <a:schemeClr val="bg1"/>
                    </a:glow>
                  </a:effectLst>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D15DC357-3A16-B192-192B-1EDAFA2E3572}"/>
                </a:ext>
              </a:extLst>
            </p:cNvPr>
            <p:cNvGrpSpPr/>
            <p:nvPr/>
          </p:nvGrpSpPr>
          <p:grpSpPr>
            <a:xfrm>
              <a:off x="3759771" y="1644936"/>
              <a:ext cx="2457724" cy="1971793"/>
              <a:chOff x="5668707" y="1644936"/>
              <a:chExt cx="2457724" cy="1971793"/>
            </a:xfrm>
          </p:grpSpPr>
          <p:sp>
            <p:nvSpPr>
              <p:cNvPr id="25" name="テキスト ボックス 24">
                <a:extLst>
                  <a:ext uri="{FF2B5EF4-FFF2-40B4-BE49-F238E27FC236}">
                    <a16:creationId xmlns:a16="http://schemas.microsoft.com/office/drawing/2014/main" id="{5BD3A87D-34EF-9ED4-83E8-6423C9385449}"/>
                  </a:ext>
                </a:extLst>
              </p:cNvPr>
              <p:cNvSpPr txBox="1"/>
              <p:nvPr/>
            </p:nvSpPr>
            <p:spPr>
              <a:xfrm>
                <a:off x="6170449" y="2048879"/>
                <a:ext cx="1454244" cy="245901"/>
              </a:xfrm>
              <a:prstGeom prst="rect">
                <a:avLst/>
              </a:prstGeom>
              <a:noFill/>
            </p:spPr>
            <p:txBody>
              <a:bodyPr wrap="none" rtlCol="0">
                <a:spAutoFit/>
              </a:bodyPr>
              <a:lstStyle/>
              <a:p>
                <a:pPr algn="ctr"/>
                <a:r>
                  <a:rPr kumimoji="1" lang="ja-JP" altLang="en-US" sz="1100" b="1" dirty="0">
                    <a:solidFill>
                      <a:schemeClr val="accent5">
                        <a:lumMod val="75000"/>
                      </a:schemeClr>
                    </a:solidFill>
                    <a:latin typeface="BIZ UDPゴシック" panose="020B0400000000000000" pitchFamily="50" charset="-128"/>
                    <a:ea typeface="BIZ UDPゴシック" panose="020B0400000000000000" pitchFamily="50" charset="-128"/>
                  </a:rPr>
                  <a:t>書類以外のデザイン</a:t>
                </a:r>
              </a:p>
            </p:txBody>
          </p:sp>
          <p:sp>
            <p:nvSpPr>
              <p:cNvPr id="26" name="テキスト ボックス 25">
                <a:extLst>
                  <a:ext uri="{FF2B5EF4-FFF2-40B4-BE49-F238E27FC236}">
                    <a16:creationId xmlns:a16="http://schemas.microsoft.com/office/drawing/2014/main" id="{3D634CC4-6D16-CB45-A396-0B5DB6C07AAF}"/>
                  </a:ext>
                </a:extLst>
              </p:cNvPr>
              <p:cNvSpPr txBox="1"/>
              <p:nvPr/>
            </p:nvSpPr>
            <p:spPr>
              <a:xfrm>
                <a:off x="6029383" y="2478469"/>
                <a:ext cx="1736373"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書類を記入するスペース</a:t>
                </a:r>
              </a:p>
            </p:txBody>
          </p:sp>
          <p:sp>
            <p:nvSpPr>
              <p:cNvPr id="27" name="テキスト ボックス 26">
                <a:extLst>
                  <a:ext uri="{FF2B5EF4-FFF2-40B4-BE49-F238E27FC236}">
                    <a16:creationId xmlns:a16="http://schemas.microsoft.com/office/drawing/2014/main" id="{6C58DA28-74EB-9967-CCD7-9EE46EDCB136}"/>
                  </a:ext>
                </a:extLst>
              </p:cNvPr>
              <p:cNvSpPr txBox="1"/>
              <p:nvPr/>
            </p:nvSpPr>
            <p:spPr>
              <a:xfrm>
                <a:off x="5668707" y="2910744"/>
                <a:ext cx="2457724"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書類を</a:t>
                </a:r>
                <a:r>
                  <a:rPr lang="ja-JP" altLang="en-US" sz="1100" b="1" dirty="0">
                    <a:solidFill>
                      <a:schemeClr val="tx1"/>
                    </a:solidFill>
                    <a:latin typeface="BIZ UDPゴシック" panose="020B0400000000000000" pitchFamily="50" charset="-128"/>
                    <a:ea typeface="BIZ UDPゴシック" panose="020B0400000000000000" pitchFamily="50" charset="-128"/>
                  </a:rPr>
                  <a:t>ダウンロード</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する</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Web</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サイト</a:t>
                </a:r>
              </a:p>
            </p:txBody>
          </p:sp>
          <p:cxnSp>
            <p:nvCxnSpPr>
              <p:cNvPr id="28" name="直線コネクタ 27">
                <a:extLst>
                  <a:ext uri="{FF2B5EF4-FFF2-40B4-BE49-F238E27FC236}">
                    <a16:creationId xmlns:a16="http://schemas.microsoft.com/office/drawing/2014/main" id="{48E64F2E-B8E5-11AC-9C14-36ABA32DFCD7}"/>
                  </a:ext>
                </a:extLst>
              </p:cNvPr>
              <p:cNvCxnSpPr>
                <a:cxnSpLocks/>
              </p:cNvCxnSpPr>
              <p:nvPr/>
            </p:nvCxnSpPr>
            <p:spPr bwMode="auto">
              <a:xfrm>
                <a:off x="5913682" y="2294780"/>
                <a:ext cx="1967778" cy="0"/>
              </a:xfrm>
              <a:prstGeom prst="line">
                <a:avLst/>
              </a:prstGeom>
              <a:noFill/>
              <a:ln w="12700" cap="flat" cmpd="sng" algn="ctr">
                <a:solidFill>
                  <a:schemeClr val="accent5">
                    <a:lumMod val="75000"/>
                  </a:schemeClr>
                </a:solidFill>
                <a:prstDash val="sysDash"/>
                <a:round/>
                <a:headEnd type="none" w="med" len="med"/>
                <a:tailEnd type="none" w="med" len="med"/>
              </a:ln>
              <a:effectLst/>
            </p:spPr>
          </p:cxnSp>
          <p:sp>
            <p:nvSpPr>
              <p:cNvPr id="29" name="乗算記号 28">
                <a:extLst>
                  <a:ext uri="{FF2B5EF4-FFF2-40B4-BE49-F238E27FC236}">
                    <a16:creationId xmlns:a16="http://schemas.microsoft.com/office/drawing/2014/main" id="{92964127-94DF-17BD-7940-E347CC58E1EF}"/>
                  </a:ext>
                </a:extLst>
              </p:cNvPr>
              <p:cNvSpPr/>
              <p:nvPr/>
            </p:nvSpPr>
            <p:spPr bwMode="auto">
              <a:xfrm>
                <a:off x="6687623" y="1644936"/>
                <a:ext cx="431607" cy="431607"/>
              </a:xfrm>
              <a:prstGeom prst="mathMultiply">
                <a:avLst>
                  <a:gd name="adj1" fmla="val 9961"/>
                </a:avLst>
              </a:prstGeom>
              <a:solidFill>
                <a:schemeClr val="accent5"/>
              </a:solidFill>
              <a:ln w="9525">
                <a:noFill/>
                <a:miter lim="800000"/>
                <a:headEnd/>
                <a:tailEnd/>
              </a:ln>
              <a:effectLst/>
            </p:spPr>
            <p:txBody>
              <a:bodyPr wrap="none" rtlCol="0" anchor="ctr" anchorCtr="0">
                <a:noAutofit/>
              </a:bodyPr>
              <a:lstStyle/>
              <a:p>
                <a:pPr algn="ctr"/>
                <a:endParaRPr kumimoji="1" lang="ja-JP" altLang="en-US" sz="1800">
                  <a:solidFill>
                    <a:schemeClr val="tx1"/>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DC14AFEF-7347-F3CA-91CE-CC1D0BD84C2D}"/>
                  </a:ext>
                </a:extLst>
              </p:cNvPr>
              <p:cNvSpPr txBox="1"/>
              <p:nvPr/>
            </p:nvSpPr>
            <p:spPr>
              <a:xfrm>
                <a:off x="5817786" y="3370828"/>
                <a:ext cx="2159566"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書類を</a:t>
                </a:r>
                <a:r>
                  <a:rPr lang="ja-JP" altLang="en-US" sz="1100" b="1" dirty="0">
                    <a:solidFill>
                      <a:schemeClr val="tx1"/>
                    </a:solidFill>
                    <a:latin typeface="BIZ UDPゴシック" panose="020B0400000000000000" pitchFamily="50" charset="-128"/>
                    <a:ea typeface="BIZ UDPゴシック" panose="020B0400000000000000" pitchFamily="50" charset="-128"/>
                  </a:rPr>
                  <a:t>送付する封筒のデザイン</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grpSp>
      </p:grpSp>
    </p:spTree>
    <p:extLst>
      <p:ext uri="{BB962C8B-B14F-4D97-AF65-F5344CB8AC3E}">
        <p14:creationId xmlns:p14="http://schemas.microsoft.com/office/powerpoint/2010/main" val="324382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E23EDC-B176-CB80-B7D4-AA8E69C2E3A6}"/>
              </a:ext>
            </a:extLst>
          </p:cNvPr>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２</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２</a:t>
            </a: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ユニバーサルデザインの</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原則</a:t>
            </a:r>
          </a:p>
        </p:txBody>
      </p:sp>
      <p:sp>
        <p:nvSpPr>
          <p:cNvPr id="4" name="テキスト ボックス 3">
            <a:extLst>
              <a:ext uri="{FF2B5EF4-FFF2-40B4-BE49-F238E27FC236}">
                <a16:creationId xmlns:a16="http://schemas.microsoft.com/office/drawing/2014/main" id="{EA2CAB3F-522E-8550-44AA-3CC1CB78DAE6}"/>
              </a:ext>
            </a:extLst>
          </p:cNvPr>
          <p:cNvSpPr txBox="1"/>
          <p:nvPr/>
        </p:nvSpPr>
        <p:spPr>
          <a:xfrm>
            <a:off x="442664" y="843886"/>
            <a:ext cx="7676782" cy="581698"/>
          </a:xfrm>
          <a:prstGeom prst="rect">
            <a:avLst/>
          </a:prstGeom>
          <a:noFill/>
        </p:spPr>
        <p:txBody>
          <a:bodyPr wrap="none" lIns="0" tIns="0" rIns="0" bIns="0" rtlCol="0">
            <a:spAutoFit/>
          </a:bodyPr>
          <a:lstStyle/>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hlinkClick r:id="rId2"/>
              </a:rPr>
              <a:t>ユニバーサルデザインの</a:t>
            </a:r>
            <a:r>
              <a:rPr lang="en-US" altLang="ja-JP" sz="1400" dirty="0">
                <a:solidFill>
                  <a:schemeClr val="tx1"/>
                </a:solidFill>
                <a:latin typeface="BIZ UDPゴシック" panose="020B0400000000000000" pitchFamily="50" charset="-128"/>
                <a:ea typeface="BIZ UDPゴシック" panose="020B0400000000000000" pitchFamily="50" charset="-128"/>
                <a:hlinkClick r:id="rId2"/>
              </a:rPr>
              <a:t>7</a:t>
            </a:r>
            <a:r>
              <a:rPr lang="ja-JP" altLang="en-US" sz="1400" dirty="0">
                <a:solidFill>
                  <a:schemeClr val="tx1"/>
                </a:solidFill>
                <a:latin typeface="BIZ UDPゴシック" panose="020B0400000000000000" pitchFamily="50" charset="-128"/>
                <a:ea typeface="BIZ UDPゴシック" panose="020B0400000000000000" pitchFamily="50" charset="-128"/>
                <a:hlinkClick r:id="rId2"/>
              </a:rPr>
              <a:t>原則</a:t>
            </a:r>
            <a:r>
              <a:rPr lang="en-US" altLang="ja-JP" sz="1400" baseline="300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」は、</a:t>
            </a:r>
            <a:r>
              <a:rPr kumimoji="1" lang="ja-JP" altLang="en-US" sz="1400" dirty="0">
                <a:solidFill>
                  <a:schemeClr val="tx1"/>
                </a:solidFill>
                <a:latin typeface="BIZ UDPゴシック" panose="020B0400000000000000" pitchFamily="50" charset="-128"/>
                <a:ea typeface="BIZ UDPゴシック" panose="020B0400000000000000" pitchFamily="50" charset="-128"/>
              </a:rPr>
              <a:t>ロナルド・メイス氏を中心にしたユニバーサルデザインの</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支持者がまとめた原則です。</a:t>
            </a:r>
            <a:r>
              <a:rPr lang="ja-JP" altLang="en-US" sz="1400" dirty="0">
                <a:solidFill>
                  <a:schemeClr val="tx1"/>
                </a:solidFill>
                <a:latin typeface="BIZ UDPゴシック" panose="020B0400000000000000" pitchFamily="50" charset="-128"/>
                <a:ea typeface="BIZ UDPゴシック" panose="020B0400000000000000" pitchFamily="50" charset="-128"/>
              </a:rPr>
              <a:t>建築・工業デザインの専門家が中心となっているため、帳票に適用する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場合、その原則が何にどのような考慮に該当するのかを検討し、デザイン方針に反映させています。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FE53A06B-57BE-4639-B765-F06DE3D0701F}"/>
              </a:ext>
            </a:extLst>
          </p:cNvPr>
          <p:cNvSpPr/>
          <p:nvPr/>
        </p:nvSpPr>
        <p:spPr bwMode="auto">
          <a:xfrm>
            <a:off x="42889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原則１</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誰にでも公平に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利用できること</a:t>
            </a:r>
          </a:p>
          <a:p>
            <a:pPr algn="ct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6FE1ECB-7292-41AF-40BF-C8A98116824B}"/>
              </a:ext>
            </a:extLst>
          </p:cNvPr>
          <p:cNvSpPr/>
          <p:nvPr/>
        </p:nvSpPr>
        <p:spPr bwMode="auto">
          <a:xfrm>
            <a:off x="258281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2</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使う上で自由度が</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高いこと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EC7E5B24-16D3-8FFB-ADF0-9821E4E0F6D7}"/>
              </a:ext>
            </a:extLst>
          </p:cNvPr>
          <p:cNvSpPr/>
          <p:nvPr/>
        </p:nvSpPr>
        <p:spPr bwMode="auto">
          <a:xfrm>
            <a:off x="473673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lang="en-US" altLang="ja-JP" sz="1100" b="1" dirty="0">
                <a:solidFill>
                  <a:schemeClr val="tx1"/>
                </a:solidFill>
                <a:latin typeface="BIZ UDPゴシック" panose="020B0400000000000000" pitchFamily="50" charset="-128"/>
                <a:ea typeface="BIZ UDPゴシック" panose="020B0400000000000000" pitchFamily="50" charset="-128"/>
              </a:rPr>
              <a:t>3</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使い方が簡単で</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すぐわかること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58F04CCD-2BD3-53E1-6D08-FD4FFB11B5CA}"/>
              </a:ext>
            </a:extLst>
          </p:cNvPr>
          <p:cNvSpPr/>
          <p:nvPr/>
        </p:nvSpPr>
        <p:spPr bwMode="auto">
          <a:xfrm>
            <a:off x="689065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4</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必要な情報がすぐに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理解できること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D143C148-FB18-5680-B9C2-639406F6F473}"/>
              </a:ext>
            </a:extLst>
          </p:cNvPr>
          <p:cNvSpPr/>
          <p:nvPr/>
        </p:nvSpPr>
        <p:spPr bwMode="auto">
          <a:xfrm>
            <a:off x="1505857" y="3202534"/>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5</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うっかりミスや</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危険につながらない</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デザインであること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91F02B2A-F541-0E42-3642-9EDF0C2D9053}"/>
              </a:ext>
            </a:extLst>
          </p:cNvPr>
          <p:cNvSpPr/>
          <p:nvPr/>
        </p:nvSpPr>
        <p:spPr bwMode="auto">
          <a:xfrm>
            <a:off x="3659777" y="3202534"/>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lang="en-US" altLang="ja-JP" sz="1100" b="1" dirty="0">
                <a:solidFill>
                  <a:schemeClr val="tx1"/>
                </a:solidFill>
                <a:latin typeface="BIZ UDPゴシック" panose="020B0400000000000000" pitchFamily="50" charset="-128"/>
                <a:ea typeface="BIZ UDPゴシック" panose="020B0400000000000000" pitchFamily="50" charset="-128"/>
              </a:rPr>
              <a:t>6</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無理な姿勢をとる</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ことなく、少ない力</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でも楽に使用できること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D5C860B7-C059-0B56-5619-5BDE0DF5E2F9}"/>
              </a:ext>
            </a:extLst>
          </p:cNvPr>
          <p:cNvSpPr/>
          <p:nvPr/>
        </p:nvSpPr>
        <p:spPr bwMode="auto">
          <a:xfrm>
            <a:off x="5813697" y="3202534"/>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7</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アクセスしやすい</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スペースと大きさを</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確保すること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1780004-38E4-8285-20BE-FABF091C9956}"/>
              </a:ext>
            </a:extLst>
          </p:cNvPr>
          <p:cNvSpPr txBox="1"/>
          <p:nvPr/>
        </p:nvSpPr>
        <p:spPr>
          <a:xfrm>
            <a:off x="442664" y="4769049"/>
            <a:ext cx="2491067" cy="145424"/>
          </a:xfrm>
          <a:prstGeom prst="rect">
            <a:avLst/>
          </a:prstGeom>
          <a:noFill/>
        </p:spPr>
        <p:txBody>
          <a:bodyPr wrap="none" lIns="0" tIns="0" rIns="0" bIns="0" rtlCol="0">
            <a:spAutoFit/>
          </a:bodyP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注</a:t>
            </a:r>
            <a:r>
              <a:rPr kumimoji="1"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　出典：国立研究開発法人 建築研究所</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2600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6CEA76-B178-2993-1F8E-C6CEE3C2563F}"/>
              </a:ext>
            </a:extLst>
          </p:cNvPr>
          <p:cNvSpPr>
            <a:spLocks noGrp="1"/>
          </p:cNvSpPr>
          <p:nvPr>
            <p:ph type="title"/>
          </p:nvPr>
        </p:nvSpPr>
        <p:spPr>
          <a:xfrm>
            <a:off x="113192" y="134613"/>
            <a:ext cx="7486488" cy="371064"/>
          </a:xfrm>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 UD</a:t>
            </a:r>
            <a:r>
              <a:rPr lang="ja-JP" altLang="en-US" dirty="0">
                <a:latin typeface="BIZ UDPゴシック" panose="020B0400000000000000" pitchFamily="50" charset="-128"/>
                <a:ea typeface="BIZ UDPゴシック" panose="020B0400000000000000" pitchFamily="50" charset="-128"/>
              </a:rPr>
              <a:t>帳票のためのガイドライン</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992C463A-10BC-45C8-169C-FD91B12D241C}"/>
              </a:ext>
            </a:extLst>
          </p:cNvPr>
          <p:cNvSpPr txBox="1"/>
          <p:nvPr/>
        </p:nvSpPr>
        <p:spPr>
          <a:xfrm>
            <a:off x="449292" y="731331"/>
            <a:ext cx="6713376" cy="387798"/>
          </a:xfrm>
          <a:prstGeom prst="rect">
            <a:avLst/>
          </a:prstGeom>
          <a:noFill/>
        </p:spPr>
        <p:txBody>
          <a:bodyPr wrap="none" lIns="0" tIns="0" rIns="0" bIns="0" rtlCol="0">
            <a:spAutoFit/>
          </a:bodyPr>
          <a:lstStyle/>
          <a:p>
            <a:r>
              <a:rPr lang="ja-JP" altLang="en-US" sz="1400" dirty="0">
                <a:solidFill>
                  <a:schemeClr val="tx1"/>
                </a:solidFill>
                <a:latin typeface="BIZ UDPゴシック" panose="020B0400000000000000" pitchFamily="50" charset="-128"/>
                <a:ea typeface="BIZ UDPゴシック" panose="020B0400000000000000" pitchFamily="50" charset="-128"/>
              </a:rPr>
              <a:t>様々な自治体が制作している帳票のためのユニバーサルデザインガイドラインを参考に</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国民健康保険システムとしてのガイドラインを制作しています。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01957B22-6EEA-A705-9070-C96CA650081D}"/>
              </a:ext>
            </a:extLst>
          </p:cNvPr>
          <p:cNvSpPr/>
          <p:nvPr/>
        </p:nvSpPr>
        <p:spPr bwMode="auto">
          <a:xfrm>
            <a:off x="624975" y="130663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印刷物の作り方</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112AE4BF-5DDE-BE30-4C27-618B52CBC8D8}"/>
              </a:ext>
            </a:extLst>
          </p:cNvPr>
          <p:cNvSpPr/>
          <p:nvPr/>
        </p:nvSpPr>
        <p:spPr bwMode="auto">
          <a:xfrm>
            <a:off x="4676503" y="130663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カラーユニバーサルデザイン</a:t>
            </a: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p:txBody>
      </p:sp>
      <p:sp>
        <p:nvSpPr>
          <p:cNvPr id="8" name="矢印: 下 7">
            <a:extLst>
              <a:ext uri="{FF2B5EF4-FFF2-40B4-BE49-F238E27FC236}">
                <a16:creationId xmlns:a16="http://schemas.microsoft.com/office/drawing/2014/main" id="{F0806F4C-0869-FCE4-3910-9A57BE6BB95E}"/>
              </a:ext>
            </a:extLst>
          </p:cNvPr>
          <p:cNvSpPr/>
          <p:nvPr/>
        </p:nvSpPr>
        <p:spPr bwMode="auto">
          <a:xfrm>
            <a:off x="2129246" y="2546558"/>
            <a:ext cx="483325" cy="313509"/>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9" name="矢印: 下 8">
            <a:extLst>
              <a:ext uri="{FF2B5EF4-FFF2-40B4-BE49-F238E27FC236}">
                <a16:creationId xmlns:a16="http://schemas.microsoft.com/office/drawing/2014/main" id="{CF6217D1-EAEC-CEC0-E683-BA5352F479FA}"/>
              </a:ext>
            </a:extLst>
          </p:cNvPr>
          <p:cNvSpPr/>
          <p:nvPr/>
        </p:nvSpPr>
        <p:spPr bwMode="auto">
          <a:xfrm>
            <a:off x="6206899" y="2546558"/>
            <a:ext cx="483325" cy="313509"/>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テキスト ボックス 10">
            <a:extLst>
              <a:ext uri="{FF2B5EF4-FFF2-40B4-BE49-F238E27FC236}">
                <a16:creationId xmlns:a16="http://schemas.microsoft.com/office/drawing/2014/main" id="{7A5AEA87-C7ED-1E0F-675C-39EF3A488E52}"/>
              </a:ext>
            </a:extLst>
          </p:cNvPr>
          <p:cNvSpPr txBox="1"/>
          <p:nvPr/>
        </p:nvSpPr>
        <p:spPr>
          <a:xfrm>
            <a:off x="611912" y="2981813"/>
            <a:ext cx="3630904" cy="1475532"/>
          </a:xfrm>
          <a:prstGeom prst="rect">
            <a:avLst/>
          </a:prstGeom>
          <a:noFill/>
        </p:spPr>
        <p:txBody>
          <a:bodyPr wrap="square">
            <a:spAutoFit/>
          </a:bodyPr>
          <a:lstStyle/>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フォントサイズ14pt以上推奨（最低は12pt）</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難しい漢字にはふりがな</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回りくどい説明は避け、簡潔にする</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浸透していないカタカナ語は日本語表記にする</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色弱者への配慮（配色・コントラスト）</a:t>
            </a:r>
            <a:endParaRPr lang="en-US" altLang="ja-JP" sz="1200"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白黒印刷への対応</a:t>
            </a:r>
          </a:p>
        </p:txBody>
      </p:sp>
      <p:sp>
        <p:nvSpPr>
          <p:cNvPr id="13" name="テキスト ボックス 12">
            <a:extLst>
              <a:ext uri="{FF2B5EF4-FFF2-40B4-BE49-F238E27FC236}">
                <a16:creationId xmlns:a16="http://schemas.microsoft.com/office/drawing/2014/main" id="{F1D25267-A34E-221C-D7F8-83A49BF05FE1}"/>
              </a:ext>
            </a:extLst>
          </p:cNvPr>
          <p:cNvSpPr txBox="1"/>
          <p:nvPr/>
        </p:nvSpPr>
        <p:spPr>
          <a:xfrm>
            <a:off x="4528083" y="2964570"/>
            <a:ext cx="4110950" cy="1078500"/>
          </a:xfrm>
          <a:prstGeom prst="rect">
            <a:avLst/>
          </a:prstGeom>
          <a:noFill/>
        </p:spPr>
        <p:txBody>
          <a:bodyPr wrap="square">
            <a:spAutoFit/>
          </a:bodyPr>
          <a:lstStyle>
            <a:defPPr>
              <a:defRPr lang="ja-JP"/>
            </a:defPPr>
            <a:lvl1pPr marL="171450" indent="-171450">
              <a:buFont typeface="Arial" panose="020B0604020202020204" pitchFamily="34" charset="0"/>
              <a:buChar char="•"/>
              <a:defRPr sz="1200">
                <a:solidFill>
                  <a:schemeClr val="tx1"/>
                </a:solidFill>
                <a:latin typeface="+mn-ea"/>
                <a:ea typeface="+mn-ea"/>
              </a:defRPr>
            </a:lvl1pPr>
          </a:lstStyle>
          <a:p>
            <a:pPr>
              <a:spcAft>
                <a:spcPts val="600"/>
              </a:spcAft>
            </a:pP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色以外の表現を併用し、色を見分けられない場合にも、確実に情報が伝わるようにする</a:t>
            </a:r>
          </a:p>
          <a:p>
            <a:pPr>
              <a:spcAft>
                <a:spcPts val="600"/>
              </a:spcAft>
            </a:pP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どのような色覚の人にもなるべく見やすい配色を選ぶ</a:t>
            </a:r>
          </a:p>
          <a:p>
            <a:pPr>
              <a:spcAft>
                <a:spcPts val="600"/>
              </a:spcAft>
            </a:pP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利用者が色名を使ってコミュニケーションする</a:t>
            </a:r>
            <a:br>
              <a:rPr lang="en-US" altLang="ja-JP" b="1" dirty="0">
                <a:solidFill>
                  <a:schemeClr val="tx1">
                    <a:lumMod val="65000"/>
                    <a:lumOff val="35000"/>
                  </a:schemeClr>
                </a:solidFill>
                <a:latin typeface="BIZ UDPゴシック" panose="020B0400000000000000" pitchFamily="50" charset="-128"/>
                <a:ea typeface="BIZ UDPゴシック" panose="020B0400000000000000" pitchFamily="50" charset="-128"/>
              </a:rPr>
            </a:b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ことが予想される場合、色名を明記する</a:t>
            </a:r>
          </a:p>
        </p:txBody>
      </p:sp>
    </p:spTree>
    <p:extLst>
      <p:ext uri="{BB962C8B-B14F-4D97-AF65-F5344CB8AC3E}">
        <p14:creationId xmlns:p14="http://schemas.microsoft.com/office/powerpoint/2010/main" val="66855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0471ABCD-AE6E-0168-3A25-62172262A095}"/>
              </a:ext>
            </a:extLst>
          </p:cNvPr>
          <p:cNvSpPr/>
          <p:nvPr/>
        </p:nvSpPr>
        <p:spPr bwMode="auto">
          <a:xfrm>
            <a:off x="426720" y="1318782"/>
            <a:ext cx="7940040" cy="2659380"/>
          </a:xfrm>
          <a:prstGeom prst="rect">
            <a:avLst/>
          </a:prstGeom>
          <a:solidFill>
            <a:schemeClr val="bg1">
              <a:lumMod val="9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 name="タイトル 1">
            <a:extLst>
              <a:ext uri="{FF2B5EF4-FFF2-40B4-BE49-F238E27FC236}">
                <a16:creationId xmlns:a16="http://schemas.microsoft.com/office/drawing/2014/main" id="{A83889C6-D22B-EFFC-D07D-1677D6247D7F}"/>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2B95309-04E5-FA24-1722-C63C251ACC82}"/>
              </a:ext>
            </a:extLst>
          </p:cNvPr>
          <p:cNvSpPr txBox="1"/>
          <p:nvPr/>
        </p:nvSpPr>
        <p:spPr>
          <a:xfrm>
            <a:off x="601806" y="1462216"/>
            <a:ext cx="7589867" cy="1772793"/>
          </a:xfrm>
          <a:prstGeom prst="rect">
            <a:avLst/>
          </a:prstGeom>
          <a:noFill/>
        </p:spPr>
        <p:txBody>
          <a:bodyPr wrap="square" lIns="0" tIns="0" rIns="0" bIns="0" rtlCol="0">
            <a:spAutoFit/>
          </a:bodyPr>
          <a:lstStyle/>
          <a:p>
            <a:r>
              <a:rPr kumimoji="1" lang="en-US" altLang="ja-JP" sz="1600" dirty="0">
                <a:solidFill>
                  <a:schemeClr val="tx1"/>
                </a:solidFill>
                <a:latin typeface="BIZ UDPゴシック" panose="020B0400000000000000" pitchFamily="50" charset="-128"/>
                <a:ea typeface="BIZ UDPゴシック" panose="020B0400000000000000" pitchFamily="50" charset="-128"/>
              </a:rPr>
              <a:t>UD</a:t>
            </a:r>
            <a:r>
              <a:rPr kumimoji="1" lang="ja-JP" altLang="en-US" sz="1600" dirty="0">
                <a:solidFill>
                  <a:schemeClr val="tx1"/>
                </a:solidFill>
                <a:latin typeface="BIZ UDPゴシック" panose="020B0400000000000000" pitchFamily="50" charset="-128"/>
                <a:ea typeface="BIZ UDPゴシック" panose="020B0400000000000000" pitchFamily="50" charset="-128"/>
              </a:rPr>
              <a:t>フォント（ユニバーサルデザインフォント）とは、多くの人が読みやすいように工夫されたフォントになります。</a:t>
            </a:r>
          </a:p>
          <a:p>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どのような条件を満たしていれば</a:t>
            </a:r>
            <a:r>
              <a:rPr lang="en-US" altLang="ja-JP" sz="1600" dirty="0">
                <a:solidFill>
                  <a:schemeClr val="tx1"/>
                </a:solidFill>
                <a:latin typeface="BIZ UDPゴシック" panose="020B0400000000000000" pitchFamily="50" charset="-128"/>
                <a:ea typeface="BIZ UDPゴシック" panose="020B0400000000000000" pitchFamily="50" charset="-128"/>
              </a:rPr>
              <a:t>UD</a:t>
            </a:r>
            <a:r>
              <a:rPr lang="ja-JP" altLang="en-US" sz="1600" dirty="0">
                <a:solidFill>
                  <a:schemeClr val="tx1"/>
                </a:solidFill>
                <a:latin typeface="BIZ UDPゴシック" panose="020B0400000000000000" pitchFamily="50" charset="-128"/>
                <a:ea typeface="BIZ UDPゴシック" panose="020B0400000000000000" pitchFamily="50" charset="-128"/>
              </a:rPr>
              <a:t>フォントと呼べるかについての明確な定義はありません。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最近の活用事例では、東京オリンピック・パラリンピックなどでは専用のユニバーサルデザインフォントが各種印刷物に活用されるなどの事例がありました。</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C96DA5C7-06F1-7E12-A11B-423F2AE5E701}"/>
              </a:ext>
            </a:extLst>
          </p:cNvPr>
          <p:cNvSpPr txBox="1"/>
          <p:nvPr/>
        </p:nvSpPr>
        <p:spPr>
          <a:xfrm>
            <a:off x="426720" y="873147"/>
            <a:ext cx="5389296" cy="443198"/>
          </a:xfrm>
          <a:prstGeom prst="rect">
            <a:avLst/>
          </a:prstGeom>
          <a:noFill/>
        </p:spPr>
        <p:txBody>
          <a:bodyPr wrap="none" lIns="0" tIns="0" rIns="0" bIns="0" rtlCol="0">
            <a:spAutoFit/>
          </a:bodyPr>
          <a:lstStyle/>
          <a:p>
            <a:r>
              <a:rPr lang="ja-JP" altLang="en-US" sz="1600" dirty="0">
                <a:solidFill>
                  <a:schemeClr val="tx1"/>
                </a:solidFill>
                <a:latin typeface="BIZ UDPゴシック" panose="020B0400000000000000" pitchFamily="50" charset="-128"/>
                <a:ea typeface="BIZ UDPゴシック" panose="020B0400000000000000" pitchFamily="50" charset="-128"/>
              </a:rPr>
              <a:t>フォントについては、</a:t>
            </a:r>
            <a:r>
              <a:rPr lang="en-US" altLang="ja-JP" sz="1600" dirty="0">
                <a:solidFill>
                  <a:schemeClr val="tx1"/>
                </a:solidFill>
                <a:latin typeface="BIZ UDPゴシック" panose="020B0400000000000000" pitchFamily="50" charset="-128"/>
                <a:ea typeface="BIZ UDPゴシック" panose="020B0400000000000000" pitchFamily="50" charset="-128"/>
              </a:rPr>
              <a:t>UD</a:t>
            </a:r>
            <a:r>
              <a:rPr lang="ja-JP" altLang="en-US" sz="1600" dirty="0">
                <a:solidFill>
                  <a:schemeClr val="tx1"/>
                </a:solidFill>
                <a:latin typeface="BIZ UDPゴシック" panose="020B0400000000000000" pitchFamily="50" charset="-128"/>
                <a:ea typeface="BIZ UDPゴシック" panose="020B0400000000000000" pitchFamily="50" charset="-128"/>
              </a:rPr>
              <a:t>フォントの採用を検討してください。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1"/>
              </a:solidFill>
              <a:highlight>
                <a:srgbClr val="FFFF00"/>
              </a:highligh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22340992"/>
      </p:ext>
    </p:extLst>
  </p:cSld>
  <p:clrMapOvr>
    <a:masterClrMapping/>
  </p:clrMapOvr>
</p:sld>
</file>

<file path=ppt/theme/theme1.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rtlCol="0" anchor="ctr" anchorCtr="0">
        <a:noAutofit/>
      </a:bodyPr>
      <a:lstStyle>
        <a:defPPr algn="ctr">
          <a:defRPr kumimoji="1" sz="1800" smtClean="0">
            <a:solidFill>
              <a:schemeClr val="tx1"/>
            </a:solidFill>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kumimoji="1" sz="2200" smtClean="0">
            <a:solidFill>
              <a:schemeClr val="tx1"/>
            </a:solidFill>
            <a:latin typeface="+mn-ea"/>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99998fb-10e3-408c-a036-282b210bae51">
      <Terms xmlns="http://schemas.microsoft.com/office/infopath/2007/PartnerControls"/>
    </lcf76f155ced4ddcb4097134ff3c332f>
    <TaxCatchAll xmlns="36aa6b61-6875-499d-baac-75d67abe0f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F0A40D866770841BFAF1942E268FAD4" ma:contentTypeVersion="12" ma:contentTypeDescription="新しいドキュメントを作成します。" ma:contentTypeScope="" ma:versionID="1cea5fe2ef018714b9b9a87b94b6b973">
  <xsd:schema xmlns:xsd="http://www.w3.org/2001/XMLSchema" xmlns:xs="http://www.w3.org/2001/XMLSchema" xmlns:p="http://schemas.microsoft.com/office/2006/metadata/properties" xmlns:ns2="b99998fb-10e3-408c-a036-282b210bae51" xmlns:ns3="36aa6b61-6875-499d-baac-75d67abe0f30" targetNamespace="http://schemas.microsoft.com/office/2006/metadata/properties" ma:root="true" ma:fieldsID="e2586afde03111dca77f37e4110caffd" ns2:_="" ns3:_="">
    <xsd:import namespace="b99998fb-10e3-408c-a036-282b210bae51"/>
    <xsd:import namespace="36aa6b61-6875-499d-baac-75d67abe0f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998fb-10e3-408c-a036-282b210bae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9dd84382-b38c-4eba-b7c2-4a66a077def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descriptio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aa6b61-6875-499d-baac-75d67abe0f30"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abebd27f-c787-42ab-82b3-91203a9c236c}" ma:internalName="TaxCatchAll" ma:showField="CatchAllData" ma:web="36aa6b61-6875-499d-baac-75d67abe0f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DF6093-A91D-4DF9-AE1B-52C94F964A1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99998fb-10e3-408c-a036-282b210bae51"/>
    <ds:schemaRef ds:uri="http://purl.org/dc/terms/"/>
    <ds:schemaRef ds:uri="36aa6b61-6875-499d-baac-75d67abe0f30"/>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96DD93E-AD3C-4F03-9629-88513477CB14}">
  <ds:schemaRefs>
    <ds:schemaRef ds:uri="http://schemas.microsoft.com/sharepoint/v3/contenttype/forms"/>
  </ds:schemaRefs>
</ds:datastoreItem>
</file>

<file path=customXml/itemProps3.xml><?xml version="1.0" encoding="utf-8"?>
<ds:datastoreItem xmlns:ds="http://schemas.openxmlformats.org/officeDocument/2006/customXml" ds:itemID="{30764A9D-19B1-42FE-95FF-FEB5F9C122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9998fb-10e3-408c-a036-282b210bae51"/>
    <ds:schemaRef ds:uri="36aa6b61-6875-499d-baac-75d67abe0f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54277c9-dafe-44aa-85a4-73d5c7c52450}" enabled="0" method="" siteId="{f54277c9-dafe-44aa-85a4-73d5c7c52450}" removed="1"/>
</clbl:labelList>
</file>

<file path=docProps/app.xml><?xml version="1.0" encoding="utf-8"?>
<Properties xmlns="http://schemas.openxmlformats.org/officeDocument/2006/extended-properties" xmlns:vt="http://schemas.openxmlformats.org/officeDocument/2006/docPropsVTypes">
  <Template/>
  <Words>5621</Words>
  <PresentationFormat>画面に合わせる (16:9)</PresentationFormat>
  <Paragraphs>505</Paragraphs>
  <Slides>34</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34</vt:i4>
      </vt:variant>
    </vt:vector>
  </HeadingPairs>
  <TitlesOfParts>
    <vt:vector size="41" baseType="lpstr">
      <vt:lpstr>Meiryo UI</vt:lpstr>
      <vt:lpstr>HGPｺﾞｼｯｸE</vt:lpstr>
      <vt:lpstr>Times New Roman</vt:lpstr>
      <vt:lpstr>BIZ UDPゴシック</vt:lpstr>
      <vt:lpstr>BIZ UDゴシック</vt:lpstr>
      <vt:lpstr>Arial</vt:lpstr>
      <vt:lpstr>1_標準デザイン</vt:lpstr>
      <vt:lpstr>国民健康保険システム 帳票ユニバーサルデザイン対応</vt:lpstr>
      <vt:lpstr>目次</vt:lpstr>
      <vt:lpstr>１.本書について</vt:lpstr>
      <vt:lpstr>1.１ 本書に記載の内容について</vt:lpstr>
      <vt:lpstr>２.デザインにおける前提条件</vt:lpstr>
      <vt:lpstr>２.１ デザインの対象とする範囲</vt:lpstr>
      <vt:lpstr>２.２ ユニバーサルデザインの7原則</vt:lpstr>
      <vt:lpstr>２.３ UD帳票のためのガイドライン</vt:lpstr>
      <vt:lpstr>２.４ フォントについて</vt:lpstr>
      <vt:lpstr>２.４ フォントについて</vt:lpstr>
      <vt:lpstr>２.４ フォントについて</vt:lpstr>
      <vt:lpstr>２.４ フォントについて</vt:lpstr>
      <vt:lpstr>２.５ その他の前提条件</vt:lpstr>
      <vt:lpstr>３. デザイン方針</vt:lpstr>
      <vt:lpstr>３.1 デザイン方針</vt:lpstr>
      <vt:lpstr>３.1 デザイン方針</vt:lpstr>
      <vt:lpstr>３.2 UD帳票としての基本的な対応事項</vt:lpstr>
      <vt:lpstr>３.３ その他対応事項：特性を持つ方に向けた配慮（ふりがなについて）</vt:lpstr>
      <vt:lpstr>3.4 その他対応事項：特性を持つ方に向けた配慮（色について①）</vt:lpstr>
      <vt:lpstr>３.４ その他対応事項：特性を持つ方に向けた配慮（色について②）</vt:lpstr>
      <vt:lpstr>４. その他の留意事項</vt:lpstr>
      <vt:lpstr>４.１. 白黒/フルカラーについて</vt:lpstr>
      <vt:lpstr>４.１. 白黒/フルカラーについて</vt:lpstr>
      <vt:lpstr>４.２.音声コードの作成・配置について</vt:lpstr>
      <vt:lpstr>４.３.本書の内容に対しての変更について</vt:lpstr>
      <vt:lpstr>４.３.本書の内容に対しての変更について</vt:lpstr>
      <vt:lpstr>４.３.本書の内容に対しての変更について</vt:lpstr>
      <vt:lpstr>４.３.本書の内容に対しての変更について</vt:lpstr>
      <vt:lpstr>５.　印刷発注時の注意事項</vt:lpstr>
      <vt:lpstr>５.1. 大まかな流れ</vt:lpstr>
      <vt:lpstr>５.２. 発注時に必要な情報</vt:lpstr>
      <vt:lpstr>５.２. 発注時に必要な情報</vt:lpstr>
      <vt:lpstr>５.２. 発注時に必要な情報</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Order">
    <vt:r8>1300</vt:r8>
  </property>
  <property fmtid="{D5CDD505-2E9C-101B-9397-08002B2CF9AE}" pid="3" name="MediaServiceImageTags">
    <vt:lpwstr/>
  </property>
  <property fmtid="{D5CDD505-2E9C-101B-9397-08002B2CF9AE}" pid="4" name="xd_ProgID">
    <vt:lpwstr/>
  </property>
  <property fmtid="{D5CDD505-2E9C-101B-9397-08002B2CF9AE}" pid="5" name="ContentTypeId">
    <vt:lpwstr>0x010100AF0A40D866770841BFAF1942E268FAD4</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