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gs/tag3.xml" ContentType="application/vnd.openxmlformats-officedocument.presentationml.tags+xml"/>
  <Override PartName="/ppt/theme/theme1.xml" ContentType="application/vnd.openxmlformats-officedocument.theme+xml"/>
  <Override PartName="/ppt/tags/tag1.xml" ContentType="application/vnd.openxmlformats-officedocument.presentationml.tags+xml"/>
  <Override PartName="/ppt/tableStyles.xml" ContentType="application/vnd.openxmlformats-officedocument.presentationml.tableStyl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3"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2"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3"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89" autoAdjust="0"/>
    <p:restoredTop sz="94660"/>
  </p:normalViewPr>
  <p:slideViewPr>
    <p:cSldViewPr snapToGrid="0" showGuides="1">
      <p:cViewPr varScale="1">
        <p:scale>
          <a:sx n="73" d="100"/>
          <a:sy n="73" d="100"/>
        </p:scale>
        <p:origin x="3534" y="6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11" Type="http://schemas.openxmlformats.org/officeDocument/2006/relationships/customXml" Target="../customXml/item3.xml"/><Relationship Id="rId5" Type="http://schemas.openxmlformats.org/officeDocument/2006/relationships/presProps" Target="presProps.xml"/><Relationship Id="rId10" Type="http://schemas.openxmlformats.org/officeDocument/2006/relationships/customXml" Target="../customXml/item2.xml"/><Relationship Id="rId4" Type="http://schemas.openxmlformats.org/officeDocument/2006/relationships/commentAuthors" Target="commentAuthors.xml"/><Relationship Id="rId9" Type="http://schemas.openxmlformats.org/officeDocument/2006/relationships/customXml" Target="../customXml/item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オブジェクト 4" hidden="1">
            <a:extLst>
              <a:ext uri="{FF2B5EF4-FFF2-40B4-BE49-F238E27FC236}">
                <a16:creationId xmlns:a16="http://schemas.microsoft.com/office/drawing/2014/main" id="{0D15D326-1844-420F-B6DE-371BD3372CC9}"/>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5" name="オブジェクト 4" hidden="1">
                        <a:extLst>
                          <a:ext uri="{FF2B5EF4-FFF2-40B4-BE49-F238E27FC236}">
                            <a16:creationId xmlns:a16="http://schemas.microsoft.com/office/drawing/2014/main" id="{0D15D326-1844-420F-B6DE-371BD3372CC9}"/>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graphicFrame>
        <p:nvGraphicFramePr>
          <p:cNvPr id="3" name="表 2">
            <a:extLst>
              <a:ext uri="{FF2B5EF4-FFF2-40B4-BE49-F238E27FC236}">
                <a16:creationId xmlns:a16="http://schemas.microsoft.com/office/drawing/2014/main" id="{8F3EED90-85BC-448F-96B7-2103B3DE3426}"/>
              </a:ext>
            </a:extLst>
          </p:cNvPr>
          <p:cNvGraphicFramePr>
            <a:graphicFrameLocks noGrp="1"/>
          </p:cNvGraphicFramePr>
          <p:nvPr/>
        </p:nvGraphicFramePr>
        <p:xfrm>
          <a:off x="571331" y="1355223"/>
          <a:ext cx="5738198" cy="4690290"/>
        </p:xfrm>
        <a:graphic>
          <a:graphicData uri="http://schemas.openxmlformats.org/drawingml/2006/table">
            <a:tbl>
              <a:tblPr/>
              <a:tblGrid>
                <a:gridCol w="495469">
                  <a:extLst>
                    <a:ext uri="{9D8B030D-6E8A-4147-A177-3AD203B41FA5}">
                      <a16:colId xmlns:a16="http://schemas.microsoft.com/office/drawing/2014/main" val="3074012405"/>
                    </a:ext>
                  </a:extLst>
                </a:gridCol>
                <a:gridCol w="1619250">
                  <a:extLst>
                    <a:ext uri="{9D8B030D-6E8A-4147-A177-3AD203B41FA5}">
                      <a16:colId xmlns:a16="http://schemas.microsoft.com/office/drawing/2014/main" val="2796614594"/>
                    </a:ext>
                  </a:extLst>
                </a:gridCol>
                <a:gridCol w="847725">
                  <a:extLst>
                    <a:ext uri="{9D8B030D-6E8A-4147-A177-3AD203B41FA5}">
                      <a16:colId xmlns:a16="http://schemas.microsoft.com/office/drawing/2014/main" val="721034147"/>
                    </a:ext>
                  </a:extLst>
                </a:gridCol>
                <a:gridCol w="847725">
                  <a:extLst>
                    <a:ext uri="{9D8B030D-6E8A-4147-A177-3AD203B41FA5}">
                      <a16:colId xmlns:a16="http://schemas.microsoft.com/office/drawing/2014/main" val="2152626289"/>
                    </a:ext>
                  </a:extLst>
                </a:gridCol>
                <a:gridCol w="850713">
                  <a:extLst>
                    <a:ext uri="{9D8B030D-6E8A-4147-A177-3AD203B41FA5}">
                      <a16:colId xmlns:a16="http://schemas.microsoft.com/office/drawing/2014/main" val="1702362391"/>
                    </a:ext>
                  </a:extLst>
                </a:gridCol>
                <a:gridCol w="378012">
                  <a:extLst>
                    <a:ext uri="{9D8B030D-6E8A-4147-A177-3AD203B41FA5}">
                      <a16:colId xmlns:a16="http://schemas.microsoft.com/office/drawing/2014/main" val="1370397528"/>
                    </a:ext>
                  </a:extLst>
                </a:gridCol>
                <a:gridCol w="699304">
                  <a:extLst>
                    <a:ext uri="{9D8B030D-6E8A-4147-A177-3AD203B41FA5}">
                      <a16:colId xmlns:a16="http://schemas.microsoft.com/office/drawing/2014/main" val="2690440174"/>
                    </a:ext>
                  </a:extLst>
                </a:gridCol>
              </a:tblGrid>
              <a:tr h="426390">
                <a:tc rowSpan="1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訪問看護に係る利用料明細書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基本利用料以外の利用料</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単位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単価</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金額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摘要</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2238218137"/>
                  </a:ext>
                </a:extLst>
              </a:tr>
              <a:tr h="426390">
                <a:tc v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回</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514843829"/>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2271109359"/>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980800733"/>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142295001"/>
                  </a:ext>
                </a:extLst>
              </a:tr>
              <a:tr h="426390">
                <a:tc v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516363941"/>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845132033"/>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948638567"/>
                  </a:ext>
                </a:extLst>
              </a:tr>
              <a:tr h="426390">
                <a:tc vMerge="1">
                  <a:txBody>
                    <a:bodyPr/>
                    <a:lstStyle/>
                    <a:p>
                      <a:endParaRPr kumimoji="1" lang="ja-JP" altLang="en-US"/>
                    </a:p>
                  </a:txBody>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2">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927313624"/>
                  </a:ext>
                </a:extLst>
              </a:tr>
              <a:tr h="426390">
                <a:tc vMerge="1">
                  <a:txBody>
                    <a:bodyPr/>
                    <a:lstStyle/>
                    <a:p>
                      <a:endParaRPr kumimoji="1" lang="ja-JP" altLang="en-US"/>
                    </a:p>
                  </a:txBody>
                  <a:tcPr/>
                </a:tc>
                <a:tc rowSpan="2">
                  <a:txBody>
                    <a:bodyPr/>
                    <a:lstStyle/>
                    <a:p>
                      <a:pPr algn="ctr" fontAlgn="ctr"/>
                      <a:r>
                        <a:rPr lang="zh-TW" altLang="en-US" sz="900" b="0" i="0" u="none" strike="noStrike">
                          <a:effectLst/>
                          <a:latin typeface="ＭＳ Ｐゴシック" panose="020B0600070205080204" pitchFamily="50" charset="-128"/>
                          <a:ea typeface="ＭＳ Ｐゴシック" panose="020B0600070205080204" pitchFamily="50" charset="-128"/>
                        </a:rPr>
                        <a:t>合　　計　　金　　額</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gridSpan="3">
                  <a:txBody>
                    <a:bodyPr/>
                    <a:lstStyle/>
                    <a:p>
                      <a:pPr algn="ctr" fontAlgn="ctr"/>
                      <a:r>
                        <a:rPr lang="zh-TW" altLang="en-US" sz="900" b="0" i="0" u="none" strike="noStrike">
                          <a:effectLst/>
                          <a:latin typeface="ＭＳ Ｐゴシック" panose="020B0600070205080204" pitchFamily="50" charset="-128"/>
                          <a:ea typeface="ＭＳ Ｐゴシック" panose="020B0600070205080204" pitchFamily="50" charset="-128"/>
                        </a:rPr>
                        <a:t>請　　　　　　　　求</a:t>
                      </a: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hMerge="1">
                  <a:txBody>
                    <a:bodyPr/>
                    <a:lstStyle/>
                    <a:p>
                      <a:endParaRPr kumimoji="1" lang="ja-JP" altLang="en-US"/>
                    </a:p>
                  </a:txBody>
                  <a:tcPr/>
                </a:tc>
                <a:tc gridSpan="2">
                  <a:txBody>
                    <a:bodyPr/>
                    <a:lstStyle/>
                    <a:p>
                      <a:pPr algn="dist" fontAlgn="ct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決定　</a:t>
                      </a:r>
                    </a:p>
                  </a:txBody>
                  <a:tcPr marL="272164" marR="27216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extLst>
                  <a:ext uri="{0D108BD9-81ED-4DB2-BD59-A6C34878D82A}">
                    <a16:rowId xmlns:a16="http://schemas.microsoft.com/office/drawing/2014/main" val="381814085"/>
                  </a:ext>
                </a:extLst>
              </a:tr>
              <a:tr h="426390">
                <a:tc vMerge="1">
                  <a:txBody>
                    <a:bodyPr/>
                    <a:lstStyle/>
                    <a:p>
                      <a:endParaRPr kumimoji="1" lang="ja-JP" altLang="en-US"/>
                    </a:p>
                  </a:txBody>
                  <a:tcPr/>
                </a:tc>
                <a:tc vMerge="1">
                  <a:txBody>
                    <a:bodyPr/>
                    <a:lstStyle/>
                    <a:p>
                      <a:endParaRPr kumimoji="1" lang="ja-JP" altLang="en-US"/>
                    </a:p>
                  </a:txBody>
                  <a:tcPr/>
                </a:tc>
                <a:tc gridSpan="3">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tc hMerge="1">
                  <a:txBody>
                    <a:bodyPr/>
                    <a:lstStyle/>
                    <a:p>
                      <a:endParaRPr kumimoji="1" lang="ja-JP" altLang="en-US"/>
                    </a:p>
                  </a:txBody>
                  <a:tcPr/>
                </a:tc>
                <a:tc gridSpan="2">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円</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hMerge="1">
                  <a:txBody>
                    <a:bodyPr/>
                    <a:lstStyle/>
                    <a:p>
                      <a:endParaRPr kumimoji="1" lang="ja-JP" altLang="en-US"/>
                    </a:p>
                  </a:txBody>
                  <a:tcPr/>
                </a:tc>
                <a:extLst>
                  <a:ext uri="{0D108BD9-81ED-4DB2-BD59-A6C34878D82A}">
                    <a16:rowId xmlns:a16="http://schemas.microsoft.com/office/drawing/2014/main" val="2000742255"/>
                  </a:ext>
                </a:extLst>
              </a:tr>
            </a:tbl>
          </a:graphicData>
        </a:graphic>
      </p:graphicFrame>
      <p:graphicFrame>
        <p:nvGraphicFramePr>
          <p:cNvPr id="58" name="表 57">
            <a:extLst>
              <a:ext uri="{FF2B5EF4-FFF2-40B4-BE49-F238E27FC236}">
                <a16:creationId xmlns:a16="http://schemas.microsoft.com/office/drawing/2014/main" id="{90BD3C20-B750-4DA5-B53D-B3235DB88764}"/>
              </a:ext>
            </a:extLst>
          </p:cNvPr>
          <p:cNvGraphicFramePr>
            <a:graphicFrameLocks noGrp="1"/>
          </p:cNvGraphicFramePr>
          <p:nvPr/>
        </p:nvGraphicFramePr>
        <p:xfrm>
          <a:off x="571331" y="6041425"/>
          <a:ext cx="5738198" cy="1316512"/>
        </p:xfrm>
        <a:graphic>
          <a:graphicData uri="http://schemas.openxmlformats.org/drawingml/2006/table">
            <a:tbl>
              <a:tblPr/>
              <a:tblGrid>
                <a:gridCol w="495469">
                  <a:extLst>
                    <a:ext uri="{9D8B030D-6E8A-4147-A177-3AD203B41FA5}">
                      <a16:colId xmlns:a16="http://schemas.microsoft.com/office/drawing/2014/main" val="3074012405"/>
                    </a:ext>
                  </a:extLst>
                </a:gridCol>
                <a:gridCol w="1162897">
                  <a:extLst>
                    <a:ext uri="{9D8B030D-6E8A-4147-A177-3AD203B41FA5}">
                      <a16:colId xmlns:a16="http://schemas.microsoft.com/office/drawing/2014/main" val="2796614594"/>
                    </a:ext>
                  </a:extLst>
                </a:gridCol>
                <a:gridCol w="688284">
                  <a:extLst>
                    <a:ext uri="{9D8B030D-6E8A-4147-A177-3AD203B41FA5}">
                      <a16:colId xmlns:a16="http://schemas.microsoft.com/office/drawing/2014/main" val="73805189"/>
                    </a:ext>
                  </a:extLst>
                </a:gridCol>
                <a:gridCol w="591858">
                  <a:extLst>
                    <a:ext uri="{9D8B030D-6E8A-4147-A177-3AD203B41FA5}">
                      <a16:colId xmlns:a16="http://schemas.microsoft.com/office/drawing/2014/main" val="721034147"/>
                    </a:ext>
                  </a:extLst>
                </a:gridCol>
                <a:gridCol w="591858">
                  <a:extLst>
                    <a:ext uri="{9D8B030D-6E8A-4147-A177-3AD203B41FA5}">
                      <a16:colId xmlns:a16="http://schemas.microsoft.com/office/drawing/2014/main" val="579134776"/>
                    </a:ext>
                  </a:extLst>
                </a:gridCol>
                <a:gridCol w="591858">
                  <a:extLst>
                    <a:ext uri="{9D8B030D-6E8A-4147-A177-3AD203B41FA5}">
                      <a16:colId xmlns:a16="http://schemas.microsoft.com/office/drawing/2014/main" val="2152626289"/>
                    </a:ext>
                  </a:extLst>
                </a:gridCol>
                <a:gridCol w="538658">
                  <a:extLst>
                    <a:ext uri="{9D8B030D-6E8A-4147-A177-3AD203B41FA5}">
                      <a16:colId xmlns:a16="http://schemas.microsoft.com/office/drawing/2014/main" val="1702362391"/>
                    </a:ext>
                  </a:extLst>
                </a:gridCol>
                <a:gridCol w="538658">
                  <a:extLst>
                    <a:ext uri="{9D8B030D-6E8A-4147-A177-3AD203B41FA5}">
                      <a16:colId xmlns:a16="http://schemas.microsoft.com/office/drawing/2014/main" val="1370397528"/>
                    </a:ext>
                  </a:extLst>
                </a:gridCol>
                <a:gridCol w="538658">
                  <a:extLst>
                    <a:ext uri="{9D8B030D-6E8A-4147-A177-3AD203B41FA5}">
                      <a16:colId xmlns:a16="http://schemas.microsoft.com/office/drawing/2014/main" val="2690440174"/>
                    </a:ext>
                  </a:extLst>
                </a:gridCol>
              </a:tblGrid>
              <a:tr h="130639">
                <a:tc rowSpan="8">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請求書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FFFFFF"/>
                    </a:solidFill>
                  </a:tcPr>
                </a:tc>
                <a:tc>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ct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gridSpan="2">
                  <a:txBody>
                    <a:bodyPr/>
                    <a:lstStyle/>
                    <a:p>
                      <a:pPr algn="r"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hMerge="1">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rgbClr val="000000"/>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w="6350" cap="flat" cmpd="sng" algn="ctr">
                      <a:solidFill>
                        <a:schemeClr val="tx1"/>
                      </a:solidFill>
                      <a:prstDash val="solid"/>
                      <a:round/>
                      <a:headEnd type="none" w="med" len="med"/>
                      <a:tailEnd type="none" w="med" len="med"/>
                    </a:lnT>
                    <a:lnB>
                      <a:noFill/>
                    </a:lnB>
                    <a:solidFill>
                      <a:srgbClr val="FFFFFF"/>
                    </a:solidFill>
                  </a:tcPr>
                </a:tc>
                <a:tc>
                  <a:txBody>
                    <a:bodyPr/>
                    <a:lstStyle/>
                    <a:p>
                      <a:pPr algn="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solidFill>
                      <a:srgbClr val="FFFFFF"/>
                    </a:solidFill>
                  </a:tcPr>
                </a:tc>
                <a:extLst>
                  <a:ext uri="{0D108BD9-81ED-4DB2-BD59-A6C34878D82A}">
                    <a16:rowId xmlns:a16="http://schemas.microsoft.com/office/drawing/2014/main" val="3663632543"/>
                  </a:ext>
                </a:extLst>
              </a:tr>
              <a:tr h="163298">
                <a:tc vMerge="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請求書</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gridSpan="8">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利用者氏名</a:t>
                      </a:r>
                      <a:r>
                        <a:rPr lang="en-US" altLang="ja-JP" sz="900" b="0" i="0" u="none" strike="noStrike" dirty="0">
                          <a:effectLst/>
                          <a:latin typeface="ＭＳ Ｐゴシック" panose="020B0600070205080204" pitchFamily="50" charset="-128"/>
                          <a:ea typeface="ＭＳ Ｐゴシック" panose="020B0600070205080204" pitchFamily="50" charset="-128"/>
                        </a:rPr>
                        <a:t>)</a:t>
                      </a:r>
                      <a:r>
                        <a:rPr lang="ja-JP" altLang="en-US" sz="900" b="0" i="0" u="none" strike="noStrike" dirty="0">
                          <a:effectLst/>
                          <a:latin typeface="ＭＳ Ｐゴシック" panose="020B0600070205080204" pitchFamily="50" charset="-128"/>
                          <a:ea typeface="ＭＳ Ｐゴシック" panose="020B0600070205080204" pitchFamily="50" charset="-128"/>
                        </a:rPr>
                        <a:t>　　　　　　　　　（生年月日）</a:t>
                      </a:r>
                      <a:endParaRPr lang="en-US" altLang="ja-JP" sz="900" b="0" i="0" u="none" strike="noStrike" dirty="0">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93234249"/>
                  </a:ext>
                </a:extLst>
              </a:tr>
              <a:tr h="130639">
                <a:tc vMerge="1">
                  <a:txBody>
                    <a:bodyPr/>
                    <a:lstStyle/>
                    <a:p>
                      <a:endParaRPr kumimoji="1" lang="ja-JP" altLang="en-US"/>
                    </a:p>
                  </a:txBody>
                  <a:tcPr/>
                </a:tc>
                <a:tc gridSpan="8">
                  <a:txBody>
                    <a:bodyPr/>
                    <a:lstStyle/>
                    <a:p>
                      <a:pPr algn="l" fontAlgn="ctr"/>
                      <a:r>
                        <a:rPr lang="ja-JP" altLang="en-US" sz="900" b="0" i="0" u="sng" strike="noStrike" dirty="0">
                          <a:effectLst/>
                          <a:latin typeface="ＭＳ Ｐゴシック" panose="020B0600070205080204" pitchFamily="50" charset="-128"/>
                          <a:ea typeface="ＭＳ Ｐゴシック" panose="020B0600070205080204" pitchFamily="50" charset="-128"/>
                        </a:rPr>
                        <a:t>　　　　　　　　　　　　　　　　　　　　　　　　　　　</a:t>
                      </a:r>
                      <a:r>
                        <a:rPr lang="ja-JP" altLang="en-US" sz="900" b="0" i="0" u="none" strike="noStrike" dirty="0">
                          <a:effectLst/>
                          <a:latin typeface="ＭＳ Ｐゴシック" panose="020B0600070205080204" pitchFamily="50" charset="-128"/>
                          <a:ea typeface="ＭＳ Ｐゴシック" panose="020B0600070205080204" pitchFamily="50" charset="-128"/>
                        </a:rPr>
                        <a:t>に係る上記明細書による訪問看護に係る利用料を請求します。</a:t>
                      </a:r>
                    </a:p>
                  </a:txBody>
                  <a:tcPr marL="36000" marR="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訪問看護に係る利用料を請求します。</a:t>
                      </a:r>
                    </a:p>
                  </a:txBody>
                  <a:tcPr marL="0" marR="0" marT="0" marB="0" anchor="ctr">
                    <a:lnL>
                      <a:noFill/>
                    </a:lnL>
                    <a:lnR w="6350" cap="flat" cmpd="sng" algn="ctr">
                      <a:solidFill>
                        <a:srgbClr val="000000"/>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2653558"/>
                  </a:ext>
                </a:extLst>
              </a:tr>
              <a:tr h="136082">
                <a:tc vMerge="1">
                  <a:txBody>
                    <a:bodyPr/>
                    <a:lstStyle/>
                    <a:p>
                      <a:endParaRPr kumimoji="1" lang="ja-JP" altLang="en-US"/>
                    </a:p>
                  </a:txBody>
                  <a:tcPr/>
                </a:tc>
                <a:tc gridSpan="3">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433572884"/>
                  </a:ext>
                </a:extLst>
              </a:tr>
              <a:tr h="163298">
                <a:tc vMerge="1">
                  <a:txBody>
                    <a:bodyPr/>
                    <a:lstStyle/>
                    <a:p>
                      <a:endParaRPr kumimoji="1" lang="ja-JP" altLang="en-US"/>
                    </a:p>
                  </a:txBody>
                  <a:tcPr/>
                </a:tc>
                <a:tc gridSpan="3">
                  <a:txBody>
                    <a:bodyPr/>
                    <a:lstStyle/>
                    <a:p>
                      <a:pPr algn="l" fontAlgn="ctr"/>
                      <a:endParaRPr lang="zh-TW" altLang="en-US" sz="1000" b="0" i="0" u="none" strike="noStrike" dirty="0">
                        <a:effectLst/>
                        <a:latin typeface="ＭＳ Ｐゴシック" panose="020B0600070205080204" pitchFamily="50" charset="-128"/>
                        <a:ea typeface="ＭＳ Ｐゴシック" panose="020B0600070205080204" pitchFamily="50" charset="-128"/>
                      </a:endParaRPr>
                    </a:p>
                  </a:txBody>
                  <a:tcPr marL="0" marR="0" marT="0" marB="0">
                    <a:lnL w="6350" cap="flat" cmpd="sng" algn="ctr">
                      <a:solidFill>
                        <a:schemeClr val="tx1"/>
                      </a:solidFill>
                      <a:prstDash val="solid"/>
                      <a:round/>
                      <a:headEnd type="none" w="med" len="med"/>
                      <a:tailEnd type="none" w="med" len="med"/>
                    </a:lnL>
                    <a:lnR>
                      <a:noFill/>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436248489"/>
                  </a:ext>
                </a:extLst>
              </a:tr>
              <a:tr h="136082">
                <a:tc vMerge="1">
                  <a:txBody>
                    <a:bodyPr/>
                    <a:lstStyle/>
                    <a:p>
                      <a:endParaRPr kumimoji="1" lang="ja-JP" altLang="en-US"/>
                    </a:p>
                  </a:txBody>
                  <a:tcPr/>
                </a:tc>
                <a:tc>
                  <a:txBody>
                    <a:bodyPr/>
                    <a:lstStyle/>
                    <a:p>
                      <a:pPr algn="l" fontAlgn="ctr"/>
                      <a:endParaRPr lang="zh-CN" altLang="en-US" sz="1000" b="0" i="0" u="none" strike="noStrike" dirty="0">
                        <a:effectLst/>
                        <a:latin typeface="ＭＳ Ｐゴシック" panose="020B0600070205080204" pitchFamily="50" charset="-128"/>
                        <a:ea typeface="ＭＳ Ｐゴシック" panose="020B0600070205080204" pitchFamily="50" charset="-128"/>
                      </a:endParaRPr>
                    </a:p>
                  </a:txBody>
                  <a:tcPr marL="0" marR="0" marT="0" marB="0">
                    <a:lnL w="6350" cap="flat" cmpd="sng" algn="ctr">
                      <a:solidFill>
                        <a:schemeClr val="tx1"/>
                      </a:solidFill>
                      <a:prstDash val="solid"/>
                      <a:round/>
                      <a:headEnd type="none" w="med" len="med"/>
                      <a:tailEnd type="none" w="med" len="med"/>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marL="0" marR="0" lvl="0" indent="0" algn="l" defTabSz="685800" rtl="0" eaLnBrk="1" fontAlgn="ctr" latinLnBrk="0" hangingPunct="1">
                        <a:lnSpc>
                          <a:spcPct val="100000"/>
                        </a:lnSpc>
                        <a:spcBef>
                          <a:spcPts val="0"/>
                        </a:spcBef>
                        <a:spcAft>
                          <a:spcPts val="0"/>
                        </a:spcAft>
                        <a:buClrTx/>
                        <a:buSzTx/>
                        <a:buFontTx/>
                        <a:buNone/>
                        <a:tabLst/>
                        <a:defRPr/>
                      </a:pPr>
                      <a:r>
                        <a:rPr lang="ja-JP" altLang="en-US" sz="900" b="0" i="0" u="none" strike="noStrike" dirty="0">
                          <a:effectLst/>
                          <a:latin typeface="ＭＳ Ｐゴシック" panose="020B0600070205080204" pitchFamily="50" charset="-128"/>
                          <a:ea typeface="ＭＳ Ｐゴシック" panose="020B0600070205080204" pitchFamily="50" charset="-128"/>
                        </a:rPr>
                        <a:t>住所</a:t>
                      </a:r>
                    </a:p>
                  </a:txBody>
                  <a:tcPr marL="0" marR="0" marT="0" marB="0" anchor="ctr">
                    <a:lnL>
                      <a:noFill/>
                    </a:lnL>
                    <a:lnR>
                      <a:noFill/>
                    </a:lnR>
                    <a:lnT>
                      <a:noFill/>
                    </a:lnT>
                    <a:lnB>
                      <a:noFill/>
                    </a:lnB>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tcPr>
                </a:tc>
                <a:extLst>
                  <a:ext uri="{0D108BD9-81ED-4DB2-BD59-A6C34878D82A}">
                    <a16:rowId xmlns:a16="http://schemas.microsoft.com/office/drawing/2014/main" val="1585326907"/>
                  </a:ext>
                </a:extLst>
              </a:tr>
              <a:tr h="163298">
                <a:tc vMerge="1">
                  <a:txBody>
                    <a:bodyPr/>
                    <a:lstStyle/>
                    <a:p>
                      <a:endParaRPr kumimoji="1" lang="ja-JP" altLang="en-US"/>
                    </a:p>
                  </a:txBody>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w="6350" cap="flat" cmpd="sng" algn="ctr">
                      <a:solidFill>
                        <a:schemeClr val="tx1"/>
                      </a:solidFill>
                      <a:prstDash val="solid"/>
                      <a:round/>
                      <a:headEnd type="none" w="med" len="med"/>
                      <a:tailEnd type="none" w="med" len="med"/>
                    </a:lnL>
                    <a:lnR>
                      <a:noFill/>
                    </a:lnR>
                    <a:lnT>
                      <a:noFill/>
                    </a:lnT>
                    <a:lnB>
                      <a:noFill/>
                    </a:lnB>
                    <a:solidFill>
                      <a:srgbClr val="FFFFFF"/>
                    </a:solidFill>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endParaRPr lang="ja-JP" altLang="en-US" sz="900" b="0" i="0" u="none" strike="noStrike" dirty="0">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事業者名</a:t>
                      </a:r>
                    </a:p>
                  </a:txBody>
                  <a:tcPr marL="0" marR="0" marT="0" marB="0" anchor="ctr">
                    <a:lnL>
                      <a:noFill/>
                    </a:lnL>
                    <a:lnR>
                      <a:noFill/>
                    </a:lnR>
                    <a:lnT>
                      <a:noFill/>
                    </a:lnT>
                    <a:lnB>
                      <a:noFill/>
                    </a:lnB>
                  </a:tcPr>
                </a:tc>
                <a:tc gridSpan="3">
                  <a:txBody>
                    <a:bodyPr/>
                    <a:lstStyle/>
                    <a:p>
                      <a:pPr algn="l" fontAlgn="ctr"/>
                      <a:r>
                        <a:rPr lang="zh-TW"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a:noFill/>
                    </a:lnB>
                    <a:solidFill>
                      <a:srgbClr val="FFFFFF"/>
                    </a:solid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128988924"/>
                  </a:ext>
                </a:extLst>
              </a:tr>
              <a:tr h="262738">
                <a:tc vMerge="1">
                  <a:txBody>
                    <a:bodyPr/>
                    <a:lstStyle/>
                    <a:p>
                      <a:pPr algn="ctr"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w="6350" cap="flat" cmpd="sng" algn="ctr">
                      <a:solidFill>
                        <a:schemeClr val="tx1"/>
                      </a:solidFill>
                      <a:prstDash val="solid"/>
                      <a:round/>
                      <a:headEnd type="none" w="med" len="med"/>
                      <a:tailEnd type="none" w="med" len="med"/>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a:noFill/>
                    </a:lnR>
                    <a:lnT>
                      <a:noFill/>
                    </a:lnT>
                    <a:lnB w="6350" cap="flat" cmpd="sng" algn="ctr">
                      <a:solidFill>
                        <a:schemeClr val="tx1"/>
                      </a:solidFill>
                      <a:prstDash val="solid"/>
                      <a:round/>
                      <a:headEnd type="none" w="med" len="med"/>
                      <a:tailEnd type="none" w="med" len="med"/>
                    </a:lnB>
                    <a:solidFill>
                      <a:srgbClr val="FFFFFF"/>
                    </a:solidFill>
                  </a:tcPr>
                </a:tc>
                <a:tc>
                  <a:txBody>
                    <a:bodyPr/>
                    <a:lstStyle/>
                    <a:p>
                      <a:pPr algn="l" fontAlgn="ctr"/>
                      <a:r>
                        <a:rPr lang="ja-JP" altLang="en-US" sz="900" b="0" i="0" u="none" strike="noStrike" dirty="0">
                          <a:effectLst/>
                          <a:latin typeface="ＭＳ Ｐゴシック" panose="020B0600070205080204" pitchFamily="50" charset="-128"/>
                          <a:ea typeface="ＭＳ Ｐゴシック" panose="020B0600070205080204" pitchFamily="50" charset="-128"/>
                        </a:rPr>
                        <a:t>　</a:t>
                      </a:r>
                    </a:p>
                  </a:txBody>
                  <a:tcPr marL="0" marR="0" marT="0" marB="0" anchor="ctr">
                    <a:lnL>
                      <a:noFill/>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solidFill>
                      <a:srgbClr val="FFFFFF"/>
                    </a:solidFill>
                  </a:tcPr>
                </a:tc>
                <a:extLst>
                  <a:ext uri="{0D108BD9-81ED-4DB2-BD59-A6C34878D82A}">
                    <a16:rowId xmlns:a16="http://schemas.microsoft.com/office/drawing/2014/main" val="1583713469"/>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571331" y="507306"/>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139928" y="792304"/>
            <a:ext cx="2592000"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訪問看護に係る利用料請求書</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1094753" y="7451909"/>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1946810" y="7451909"/>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46" name="正方形/長方形 45">
            <a:extLst>
              <a:ext uri="{FF2B5EF4-FFF2-40B4-BE49-F238E27FC236}">
                <a16:creationId xmlns:a16="http://schemas.microsoft.com/office/drawing/2014/main" id="{B303B233-3C09-44E8-9814-928BEEEBE9A0}"/>
              </a:ext>
            </a:extLst>
          </p:cNvPr>
          <p:cNvSpPr/>
          <p:nvPr/>
        </p:nvSpPr>
        <p:spPr>
          <a:xfrm>
            <a:off x="3456077" y="7451909"/>
            <a:ext cx="776197"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tx1"/>
                </a:solidFill>
                <a:latin typeface="ＭＳ Ｐゴシック" panose="020B0600070205080204" pitchFamily="50" charset="-128"/>
                <a:ea typeface="ＭＳ Ｐゴシック" panose="020B0600070205080204" pitchFamily="50" charset="-128"/>
              </a:rPr>
              <a:t>地区担当員名</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8" name="正方形/長方形 37">
            <a:extLst>
              <a:ext uri="{FF2B5EF4-FFF2-40B4-BE49-F238E27FC236}">
                <a16:creationId xmlns:a16="http://schemas.microsoft.com/office/drawing/2014/main" id="{66AAF8A6-0678-4363-A1DF-4644D78F5631}"/>
              </a:ext>
            </a:extLst>
          </p:cNvPr>
          <p:cNvSpPr/>
          <p:nvPr/>
        </p:nvSpPr>
        <p:spPr>
          <a:xfrm>
            <a:off x="1153141" y="6828630"/>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50" name="正方形/長方形 49">
            <a:extLst>
              <a:ext uri="{FF2B5EF4-FFF2-40B4-BE49-F238E27FC236}">
                <a16:creationId xmlns:a16="http://schemas.microsoft.com/office/drawing/2014/main" id="{DEA115AB-29E0-48A3-99E7-76675DA0ECBC}"/>
              </a:ext>
            </a:extLst>
          </p:cNvPr>
          <p:cNvSpPr/>
          <p:nvPr/>
        </p:nvSpPr>
        <p:spPr>
          <a:xfrm>
            <a:off x="2106848" y="6828630"/>
            <a:ext cx="648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51" name="正方形/長方形 50">
            <a:extLst>
              <a:ext uri="{FF2B5EF4-FFF2-40B4-BE49-F238E27FC236}">
                <a16:creationId xmlns:a16="http://schemas.microsoft.com/office/drawing/2014/main" id="{597EFA31-9611-4667-84AA-F3F07ADD81A2}"/>
              </a:ext>
            </a:extLst>
          </p:cNvPr>
          <p:cNvSpPr/>
          <p:nvPr/>
        </p:nvSpPr>
        <p:spPr>
          <a:xfrm>
            <a:off x="1153141" y="702028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52" name="正方形/長方形 51">
            <a:extLst>
              <a:ext uri="{FF2B5EF4-FFF2-40B4-BE49-F238E27FC236}">
                <a16:creationId xmlns:a16="http://schemas.microsoft.com/office/drawing/2014/main" id="{4B786F73-B4BC-4A27-8504-03390250BAA1}"/>
              </a:ext>
            </a:extLst>
          </p:cNvPr>
          <p:cNvSpPr/>
          <p:nvPr/>
        </p:nvSpPr>
        <p:spPr>
          <a:xfrm>
            <a:off x="1742753" y="7020289"/>
            <a:ext cx="32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3" name="正方形/長方形 52">
            <a:extLst>
              <a:ext uri="{FF2B5EF4-FFF2-40B4-BE49-F238E27FC236}">
                <a16:creationId xmlns:a16="http://schemas.microsoft.com/office/drawing/2014/main" id="{207A3F02-1091-49F7-8F08-6AABC3EDE34E}"/>
              </a:ext>
            </a:extLst>
          </p:cNvPr>
          <p:cNvSpPr/>
          <p:nvPr/>
        </p:nvSpPr>
        <p:spPr>
          <a:xfrm>
            <a:off x="4813300" y="6608432"/>
            <a:ext cx="1156603" cy="12960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55" name="正方形/長方形 54">
            <a:extLst>
              <a:ext uri="{FF2B5EF4-FFF2-40B4-BE49-F238E27FC236}">
                <a16:creationId xmlns:a16="http://schemas.microsoft.com/office/drawing/2014/main" id="{3F35D168-2A11-4B41-9D65-AE0C84065CE3}"/>
              </a:ext>
            </a:extLst>
          </p:cNvPr>
          <p:cNvSpPr/>
          <p:nvPr/>
        </p:nvSpPr>
        <p:spPr>
          <a:xfrm>
            <a:off x="5380850" y="858309"/>
            <a:ext cx="90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訪問看護事業者</a:t>
            </a:r>
          </a:p>
        </p:txBody>
      </p:sp>
      <p:sp>
        <p:nvSpPr>
          <p:cNvPr id="57" name="正方形/長方形 56">
            <a:extLst>
              <a:ext uri="{FF2B5EF4-FFF2-40B4-BE49-F238E27FC236}">
                <a16:creationId xmlns:a16="http://schemas.microsoft.com/office/drawing/2014/main" id="{4D33C137-7112-4EC3-A034-551CE87C1D98}"/>
              </a:ext>
            </a:extLst>
          </p:cNvPr>
          <p:cNvSpPr/>
          <p:nvPr/>
        </p:nvSpPr>
        <p:spPr>
          <a:xfrm>
            <a:off x="4463479" y="1143414"/>
            <a:ext cx="1842240" cy="211961"/>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tabLst>
                <a:tab pos="541338"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分・訪問回数　　　回）</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9" name="正方形/長方形 58">
            <a:extLst>
              <a:ext uri="{FF2B5EF4-FFF2-40B4-BE49-F238E27FC236}">
                <a16:creationId xmlns:a16="http://schemas.microsoft.com/office/drawing/2014/main" id="{659E6F12-37FD-48D1-B44E-C8591137BF90}"/>
              </a:ext>
            </a:extLst>
          </p:cNvPr>
          <p:cNvSpPr/>
          <p:nvPr/>
        </p:nvSpPr>
        <p:spPr>
          <a:xfrm>
            <a:off x="1155441" y="652087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利用者住所</a:t>
            </a:r>
          </a:p>
        </p:txBody>
      </p:sp>
      <p:sp>
        <p:nvSpPr>
          <p:cNvPr id="60" name="正方形/長方形 59">
            <a:extLst>
              <a:ext uri="{FF2B5EF4-FFF2-40B4-BE49-F238E27FC236}">
                <a16:creationId xmlns:a16="http://schemas.microsoft.com/office/drawing/2014/main" id="{BD8F7BD7-B916-474A-8CF6-AA1B6A477823}"/>
              </a:ext>
            </a:extLst>
          </p:cNvPr>
          <p:cNvSpPr/>
          <p:nvPr/>
        </p:nvSpPr>
        <p:spPr>
          <a:xfrm>
            <a:off x="562094" y="7663423"/>
            <a:ext cx="5738198" cy="452296"/>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tabLst>
                <a:tab pos="541338" algn="l"/>
              </a:tabLst>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1</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印の欄は福祉事務所で記入します。</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indent="542925">
              <a:tabLst>
                <a:tab pos="541338" algn="l"/>
              </a:tabLst>
            </a:pP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摘要欄には利用料の内容が分かるように具体的に記入してください。</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1" name="正方形/長方形 20">
            <a:extLst>
              <a:ext uri="{FF2B5EF4-FFF2-40B4-BE49-F238E27FC236}">
                <a16:creationId xmlns:a16="http://schemas.microsoft.com/office/drawing/2014/main" id="{788F2BC7-3126-4D3F-AE7E-1C4A29175957}"/>
              </a:ext>
            </a:extLst>
          </p:cNvPr>
          <p:cNvSpPr/>
          <p:nvPr/>
        </p:nvSpPr>
        <p:spPr>
          <a:xfrm>
            <a:off x="6379379" y="196678"/>
            <a:ext cx="24367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頁</a:t>
            </a:r>
          </a:p>
        </p:txBody>
      </p:sp>
      <p:sp>
        <p:nvSpPr>
          <p:cNvPr id="24" name="正方形/長方形 23">
            <a:extLst>
              <a:ext uri="{FF2B5EF4-FFF2-40B4-BE49-F238E27FC236}">
                <a16:creationId xmlns:a16="http://schemas.microsoft.com/office/drawing/2014/main" id="{9F4BF249-2AEA-4036-A25E-A77D2E928E5B}"/>
              </a:ext>
            </a:extLst>
          </p:cNvPr>
          <p:cNvSpPr/>
          <p:nvPr/>
        </p:nvSpPr>
        <p:spPr>
          <a:xfrm>
            <a:off x="1155441" y="6326471"/>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利用者氏名</a:t>
            </a:r>
          </a:p>
        </p:txBody>
      </p:sp>
      <p:sp>
        <p:nvSpPr>
          <p:cNvPr id="26" name="正方形/長方形 25">
            <a:extLst>
              <a:ext uri="{FF2B5EF4-FFF2-40B4-BE49-F238E27FC236}">
                <a16:creationId xmlns:a16="http://schemas.microsoft.com/office/drawing/2014/main" id="{72AA3644-F971-4DEA-9638-F37DB58D64FB}"/>
              </a:ext>
            </a:extLst>
          </p:cNvPr>
          <p:cNvSpPr/>
          <p:nvPr/>
        </p:nvSpPr>
        <p:spPr>
          <a:xfrm>
            <a:off x="2509837" y="6326471"/>
            <a:ext cx="54241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22" name="正方形/長方形 21">
            <a:extLst>
              <a:ext uri="{FF2B5EF4-FFF2-40B4-BE49-F238E27FC236}">
                <a16:creationId xmlns:a16="http://schemas.microsoft.com/office/drawing/2014/main" id="{F5FB43D1-E659-4A44-8CCC-1522BBBBD947}"/>
              </a:ext>
            </a:extLst>
          </p:cNvPr>
          <p:cNvSpPr/>
          <p:nvPr/>
        </p:nvSpPr>
        <p:spPr>
          <a:xfrm>
            <a:off x="617312" y="8625175"/>
            <a:ext cx="1324025" cy="162876"/>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chemeClr val="accent1"/>
                </a:solidFill>
                <a:latin typeface="ＭＳ Ｐゴシック" panose="020B0600070205080204" pitchFamily="50" charset="-128"/>
                <a:ea typeface="ＭＳ Ｐゴシック" panose="020B0600070205080204" pitchFamily="50" charset="-128"/>
              </a:rPr>
              <a:t>二次元</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コード・バーコード</a:t>
            </a:r>
          </a:p>
        </p:txBody>
      </p:sp>
      <p:sp>
        <p:nvSpPr>
          <p:cNvPr id="23" name="正方形/長方形 22">
            <a:extLst>
              <a:ext uri="{FF2B5EF4-FFF2-40B4-BE49-F238E27FC236}">
                <a16:creationId xmlns:a16="http://schemas.microsoft.com/office/drawing/2014/main" id="{B4C21054-E3A7-4FD8-AB8B-CAE92C1AAD3F}"/>
              </a:ext>
            </a:extLst>
          </p:cNvPr>
          <p:cNvSpPr/>
          <p:nvPr/>
        </p:nvSpPr>
        <p:spPr>
          <a:xfrm>
            <a:off x="4818655" y="6798739"/>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事業者住所</a:t>
            </a:r>
          </a:p>
        </p:txBody>
      </p:sp>
      <p:sp>
        <p:nvSpPr>
          <p:cNvPr id="25" name="正方形/長方形 24">
            <a:extLst>
              <a:ext uri="{FF2B5EF4-FFF2-40B4-BE49-F238E27FC236}">
                <a16:creationId xmlns:a16="http://schemas.microsoft.com/office/drawing/2014/main" id="{D4A6494B-7A67-4A43-BACB-13676C78773A}"/>
              </a:ext>
            </a:extLst>
          </p:cNvPr>
          <p:cNvSpPr/>
          <p:nvPr/>
        </p:nvSpPr>
        <p:spPr>
          <a:xfrm>
            <a:off x="4818655" y="6958230"/>
            <a:ext cx="684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事業者名</a:t>
            </a:r>
          </a:p>
        </p:txBody>
      </p:sp>
      <p:sp>
        <p:nvSpPr>
          <p:cNvPr id="27" name="正方形/長方形 26">
            <a:extLst>
              <a:ext uri="{FF2B5EF4-FFF2-40B4-BE49-F238E27FC236}">
                <a16:creationId xmlns:a16="http://schemas.microsoft.com/office/drawing/2014/main" id="{DE7DF941-7568-4AA2-9977-E54D1CD4C9B8}"/>
              </a:ext>
            </a:extLst>
          </p:cNvPr>
          <p:cNvSpPr/>
          <p:nvPr/>
        </p:nvSpPr>
        <p:spPr>
          <a:xfrm>
            <a:off x="571331" y="67029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nvGrpSpPr>
          <p:cNvPr id="28" name="グループ化 27">
            <a:extLst>
              <a:ext uri="{FF2B5EF4-FFF2-40B4-BE49-F238E27FC236}">
                <a16:creationId xmlns:a16="http://schemas.microsoft.com/office/drawing/2014/main" id="{43AE92D1-214D-48DC-A4F2-12A4785797EA}"/>
              </a:ext>
            </a:extLst>
          </p:cNvPr>
          <p:cNvGrpSpPr/>
          <p:nvPr/>
        </p:nvGrpSpPr>
        <p:grpSpPr>
          <a:xfrm>
            <a:off x="4043351" y="196678"/>
            <a:ext cx="2234607" cy="365760"/>
            <a:chOff x="3645000" y="1370007"/>
            <a:chExt cx="2234607" cy="365760"/>
          </a:xfrm>
          <a:noFill/>
        </p:grpSpPr>
        <p:sp>
          <p:nvSpPr>
            <p:cNvPr id="29" name="正方形/長方形 28">
              <a:extLst>
                <a:ext uri="{FF2B5EF4-FFF2-40B4-BE49-F238E27FC236}">
                  <a16:creationId xmlns:a16="http://schemas.microsoft.com/office/drawing/2014/main" id="{DF647F30-0C90-4101-8AAD-F785AAE2F227}"/>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30" name="正方形/長方形 29">
              <a:extLst>
                <a:ext uri="{FF2B5EF4-FFF2-40B4-BE49-F238E27FC236}">
                  <a16:creationId xmlns:a16="http://schemas.microsoft.com/office/drawing/2014/main" id="{AB20ACBF-1DF3-41A0-B10B-887FC3FB7812}"/>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Tree>
    <p:extLst>
      <p:ext uri="{BB962C8B-B14F-4D97-AF65-F5344CB8AC3E}">
        <p14:creationId xmlns:p14="http://schemas.microsoft.com/office/powerpoint/2010/main" val="2264774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FBC721FB-F927-4846-95D2-1665DA8582A6}"/>
</file>

<file path=customXml/itemProps2.xml><?xml version="1.0" encoding="utf-8"?>
<ds:datastoreItem xmlns:ds="http://schemas.openxmlformats.org/officeDocument/2006/customXml" ds:itemID="{6FC06E17-1B8F-450D-8D7F-19C8A766048A}"/>
</file>

<file path=customXml/itemProps3.xml><?xml version="1.0" encoding="utf-8"?>
<ds:datastoreItem xmlns:ds="http://schemas.openxmlformats.org/officeDocument/2006/customXml" ds:itemID="{4A181A47-3F47-4ABD-9C3D-19CD3256E3B3}"/>
</file>

<file path=docProps/app.xml><?xml version="1.0" encoding="utf-8"?>
<Properties xmlns="http://schemas.openxmlformats.org/officeDocument/2006/extended-properties" xmlns:vt="http://schemas.openxmlformats.org/officeDocument/2006/docPropsVTypes">
  <Template>Office Theme</Template>
  <TotalTime>59</TotalTime>
  <Words>206</Words>
  <PresentationFormat>A4 210 x 297 mm</PresentationFormat>
  <Paragraphs>100</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2024-03-25T07:29:21Z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41406114-1a5c-4a4c-b70b-81dbe250aed8</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