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slideMasters/slideMaster1.xml" ContentType="application/vnd.openxmlformats-officedocument.presentationml.slideMaster+xml"/>
  <Override PartName="/ppt/slideLayouts/slideLayout9.xml" ContentType="application/vnd.openxmlformats-officedocument.presentationml.slideLayout+xml"/>
  <Override PartName="/ppt/slideLayouts/slideLayout4.xml" ContentType="application/vnd.openxmlformats-officedocument.presentationml.slideLayout+xml"/>
  <Override PartName="/ppt/slideLayouts/slideLayout10.xml" ContentType="application/vnd.openxmlformats-officedocument.presentationml.slideLayout+xml"/>
  <Override PartName="/ppt/slideLayouts/slideLayout5.xml" ContentType="application/vnd.openxmlformats-officedocument.presentationml.slideLayout+xml"/>
  <Override PartName="/ppt/slideLayouts/slideLayout11.xml" ContentType="application/vnd.openxmlformats-officedocument.presentationml.slideLayout+xml"/>
  <Override PartName="/ppt/slideLayouts/slideLayout6.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slideLayouts/slideLayout8.xml" ContentType="application/vnd.openxmlformats-officedocument.presentationml.slideLayout+xml"/>
  <Override PartName="/ppt/slides/slide1.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8"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4660"/>
  </p:normalViewPr>
  <p:slideViewPr>
    <p:cSldViewPr snapToGrid="0" showGuides="1">
      <p:cViewPr>
        <p:scale>
          <a:sx n="75" d="100"/>
          <a:sy n="75" d="100"/>
        </p:scale>
        <p:origin x="3018" y="132"/>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1.xml"/><Relationship Id="rId3" Type="http://schemas.openxmlformats.org/officeDocument/2006/relationships/tags" Target="tags/tag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10" Type="http://schemas.openxmlformats.org/officeDocument/2006/relationships/customXml" Target="../customXml/item3.xml"/><Relationship Id="rId4" Type="http://schemas.openxmlformats.org/officeDocument/2006/relationships/presProps" Target="presProps.xml"/><Relationship Id="rId9" Type="http://schemas.openxmlformats.org/officeDocument/2006/relationships/customXml" Target="../customXml/item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0" name=""/>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正方形/長方形 15">
            <a:extLst>
              <a:ext uri="{FF2B5EF4-FFF2-40B4-BE49-F238E27FC236}">
                <a16:creationId xmlns:a16="http://schemas.microsoft.com/office/drawing/2014/main" id="{15F37CC2-E767-4D7A-9BB8-877DA41FFCFB}"/>
              </a:ext>
            </a:extLst>
          </p:cNvPr>
          <p:cNvSpPr/>
          <p:nvPr/>
        </p:nvSpPr>
        <p:spPr>
          <a:xfrm>
            <a:off x="571331" y="662704"/>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3" name="テキスト ボックス 2">
            <a:extLst>
              <a:ext uri="{FF2B5EF4-FFF2-40B4-BE49-F238E27FC236}">
                <a16:creationId xmlns:a16="http://schemas.microsoft.com/office/drawing/2014/main" id="{C8869A96-5747-4733-B33D-02F9CAAFA3AD}"/>
              </a:ext>
            </a:extLst>
          </p:cNvPr>
          <p:cNvSpPr txBox="1"/>
          <p:nvPr/>
        </p:nvSpPr>
        <p:spPr>
          <a:xfrm>
            <a:off x="571331" y="7701303"/>
            <a:ext cx="5747181" cy="1564531"/>
          </a:xfrm>
          <a:prstGeom prst="rect">
            <a:avLst/>
          </a:prstGeom>
          <a:noFill/>
        </p:spPr>
        <p:txBody>
          <a:bodyPr wrap="square" lIns="0" tIns="0" rIns="0" bIns="0" rtlCol="0" anchor="ctr" anchorCtr="0">
            <a:spAutoFit/>
          </a:bodyPr>
          <a:lstStyle/>
          <a:p>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計画内容については、月次の評価により、適宜見直しを行う。</a:t>
            </a:r>
            <a:endParaRPr kumimoji="1" lang="en-US" altLang="ja-JP" sz="900" dirty="0">
              <a:latin typeface="ＭＳ Ｐゴシック" panose="020B0600070205080204" pitchFamily="50" charset="-128"/>
              <a:ea typeface="ＭＳ Ｐゴシック" panose="020B0600070205080204" pitchFamily="50" charset="-128"/>
            </a:endParaRPr>
          </a:p>
          <a:p>
            <a:endParaRPr kumimoji="1" lang="en-US" altLang="ja-JP" sz="900" dirty="0">
              <a:latin typeface="ＭＳ Ｐゴシック" panose="020B0600070205080204" pitchFamily="50" charset="-128"/>
              <a:ea typeface="ＭＳ Ｐゴシック" panose="020B0600070205080204" pitchFamily="50" charset="-128"/>
            </a:endParaRPr>
          </a:p>
          <a:p>
            <a:pPr>
              <a:spcAft>
                <a:spcPts val="200"/>
              </a:spcAft>
            </a:pP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留意事項</a:t>
            </a:r>
            <a:r>
              <a:rPr kumimoji="1" lang="en-US" altLang="ja-JP" sz="900" dirty="0">
                <a:latin typeface="ＭＳ Ｐゴシック" panose="020B0600070205080204" pitchFamily="50" charset="-128"/>
                <a:ea typeface="ＭＳ Ｐゴシック" panose="020B0600070205080204" pitchFamily="50" charset="-128"/>
              </a:rPr>
              <a:t>】</a:t>
            </a:r>
          </a:p>
          <a:p>
            <a:pPr>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①</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所定の作業日、作業時間に、作業に従事するか否かは、対象者の自由であること。また、所定の作業量について、所</a:t>
            </a:r>
            <a:endParaRPr kumimoji="1" lang="en-US" altLang="ja-JP" sz="900" dirty="0">
              <a:latin typeface="ＭＳ Ｐゴシック" panose="020B0600070205080204" pitchFamily="50" charset="-128"/>
              <a:ea typeface="ＭＳ Ｐゴシック" panose="020B0600070205080204" pitchFamily="50" charset="-128"/>
            </a:endParaRPr>
          </a:p>
          <a:p>
            <a:pPr marL="180975">
              <a:spcAft>
                <a:spcPts val="200"/>
              </a:spcAft>
            </a:pPr>
            <a:r>
              <a:rPr kumimoji="1" lang="ja-JP" altLang="en-US" sz="900" dirty="0">
                <a:latin typeface="ＭＳ Ｐゴシック" panose="020B0600070205080204" pitchFamily="50" charset="-128"/>
                <a:ea typeface="ＭＳ Ｐゴシック" panose="020B0600070205080204" pitchFamily="50" charset="-128"/>
              </a:rPr>
              <a:t>定の量を行うか否かについても、対象者の自由であること。</a:t>
            </a:r>
          </a:p>
          <a:p>
            <a:pPr>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②</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作業時間の延長や、作業日以外の日における作業指示は行われないこと。</a:t>
            </a:r>
          </a:p>
          <a:p>
            <a:pPr>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③</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所定の作業時間内における受注量増加等に応じた、能率を上げるための作業の強制が行われないこと。</a:t>
            </a:r>
          </a:p>
          <a:p>
            <a:pPr>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④</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欠席・遅延・早退に対する手当の減額制裁がないこと。</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実作業時間に応じた手当を支給する場合においては、作業し</a:t>
            </a:r>
            <a:endParaRPr kumimoji="1" lang="en-US" altLang="ja-JP" sz="900" dirty="0">
              <a:latin typeface="ＭＳ Ｐゴシック" panose="020B0600070205080204" pitchFamily="50" charset="-128"/>
              <a:ea typeface="ＭＳ Ｐゴシック" panose="020B0600070205080204" pitchFamily="50" charset="-128"/>
            </a:endParaRPr>
          </a:p>
          <a:p>
            <a:pPr marL="180975">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なかった時間分以上の減額をすることがないこと</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a:t>
            </a:r>
          </a:p>
          <a:p>
            <a:pPr>
              <a:spcAft>
                <a:spcPts val="2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⑤</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作業量の割当、作業時間の指定、作業の遂行に関する指揮命令違反に対する手当等の減額等の制裁がないこと。</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1828800" y="792304"/>
            <a:ext cx="3196986" cy="261610"/>
          </a:xfrm>
          <a:prstGeom prst="rect">
            <a:avLst/>
          </a:prstGeom>
          <a:noFill/>
        </p:spPr>
        <p:txBody>
          <a:bodyPr wrap="square" rtlCol="0" anchor="ctr" anchorCtr="0">
            <a:spAutoFit/>
          </a:bodyPr>
          <a:lstStyle/>
          <a:p>
            <a:pPr algn="ctr" defTabSz="541338"/>
            <a:r>
              <a:rPr kumimoji="1" lang="ja-JP" altLang="en-US" sz="1100" dirty="0">
                <a:latin typeface="ＭＳ Ｐゴシック" panose="020B0600070205080204" pitchFamily="50" charset="-128"/>
                <a:ea typeface="ＭＳ Ｐゴシック" panose="020B0600070205080204" pitchFamily="50" charset="-128"/>
              </a:rPr>
              <a:t>被保護者就労準備支援シート</a:t>
            </a:r>
            <a:r>
              <a:rPr kumimoji="1" lang="en-US" altLang="ja-JP" sz="1100" dirty="0">
                <a:latin typeface="ＭＳ Ｐゴシック" panose="020B0600070205080204" pitchFamily="50" charset="-128"/>
                <a:ea typeface="ＭＳ Ｐゴシック" panose="020B0600070205080204" pitchFamily="50" charset="-128"/>
              </a:rPr>
              <a:t>【</a:t>
            </a:r>
            <a:r>
              <a:rPr kumimoji="1" lang="ja-JP" altLang="en-US" sz="1100" dirty="0">
                <a:latin typeface="ＭＳ Ｐゴシック" panose="020B0600070205080204" pitchFamily="50" charset="-128"/>
                <a:ea typeface="ＭＳ Ｐゴシック" panose="020B0600070205080204" pitchFamily="50" charset="-128"/>
              </a:rPr>
              <a:t>計画書</a:t>
            </a:r>
            <a:r>
              <a:rPr kumimoji="1" lang="en-US" altLang="ja-JP" sz="1100" dirty="0">
                <a:latin typeface="ＭＳ Ｐゴシック" panose="020B0600070205080204" pitchFamily="50" charset="-128"/>
                <a:ea typeface="ＭＳ Ｐゴシック" panose="020B0600070205080204" pitchFamily="50" charset="-128"/>
              </a:rPr>
              <a:t>】</a:t>
            </a:r>
            <a:endParaRPr kumimoji="1" lang="ja-JP" altLang="en-US" sz="1100" dirty="0">
              <a:latin typeface="ＭＳ Ｐゴシック" panose="020B0600070205080204" pitchFamily="50" charset="-128"/>
              <a:ea typeface="ＭＳ Ｐゴシック" panose="020B0600070205080204" pitchFamily="50" charset="-128"/>
            </a:endParaRPr>
          </a:p>
        </p:txBody>
      </p:sp>
      <p:graphicFrame>
        <p:nvGraphicFramePr>
          <p:cNvPr id="2" name="表 1">
            <a:extLst>
              <a:ext uri="{FF2B5EF4-FFF2-40B4-BE49-F238E27FC236}">
                <a16:creationId xmlns:a16="http://schemas.microsoft.com/office/drawing/2014/main" id="{8EA0AC24-8C0A-40B1-B42B-413964E20A5A}"/>
              </a:ext>
            </a:extLst>
          </p:cNvPr>
          <p:cNvGraphicFramePr>
            <a:graphicFrameLocks noGrp="1"/>
          </p:cNvGraphicFramePr>
          <p:nvPr>
            <p:extLst>
              <p:ext uri="{D42A27DB-BD31-4B8C-83A1-F6EECF244321}">
                <p14:modId xmlns:p14="http://schemas.microsoft.com/office/powerpoint/2010/main" val="3612109351"/>
              </p:ext>
            </p:extLst>
          </p:nvPr>
        </p:nvGraphicFramePr>
        <p:xfrm>
          <a:off x="559299" y="1072963"/>
          <a:ext cx="5759213" cy="540000"/>
        </p:xfrm>
        <a:graphic>
          <a:graphicData uri="http://schemas.openxmlformats.org/drawingml/2006/table">
            <a:tbl>
              <a:tblPr/>
              <a:tblGrid>
                <a:gridCol w="988389">
                  <a:extLst>
                    <a:ext uri="{9D8B030D-6E8A-4147-A177-3AD203B41FA5}">
                      <a16:colId xmlns:a16="http://schemas.microsoft.com/office/drawing/2014/main" val="134832686"/>
                    </a:ext>
                  </a:extLst>
                </a:gridCol>
                <a:gridCol w="637290">
                  <a:extLst>
                    <a:ext uri="{9D8B030D-6E8A-4147-A177-3AD203B41FA5}">
                      <a16:colId xmlns:a16="http://schemas.microsoft.com/office/drawing/2014/main" val="1600093990"/>
                    </a:ext>
                  </a:extLst>
                </a:gridCol>
                <a:gridCol w="637290">
                  <a:extLst>
                    <a:ext uri="{9D8B030D-6E8A-4147-A177-3AD203B41FA5}">
                      <a16:colId xmlns:a16="http://schemas.microsoft.com/office/drawing/2014/main" val="1282238586"/>
                    </a:ext>
                  </a:extLst>
                </a:gridCol>
                <a:gridCol w="637290">
                  <a:extLst>
                    <a:ext uri="{9D8B030D-6E8A-4147-A177-3AD203B41FA5}">
                      <a16:colId xmlns:a16="http://schemas.microsoft.com/office/drawing/2014/main" val="3323383509"/>
                    </a:ext>
                  </a:extLst>
                </a:gridCol>
                <a:gridCol w="637290">
                  <a:extLst>
                    <a:ext uri="{9D8B030D-6E8A-4147-A177-3AD203B41FA5}">
                      <a16:colId xmlns:a16="http://schemas.microsoft.com/office/drawing/2014/main" val="3891608435"/>
                    </a:ext>
                  </a:extLst>
                </a:gridCol>
                <a:gridCol w="637290">
                  <a:extLst>
                    <a:ext uri="{9D8B030D-6E8A-4147-A177-3AD203B41FA5}">
                      <a16:colId xmlns:a16="http://schemas.microsoft.com/office/drawing/2014/main" val="3635323143"/>
                    </a:ext>
                  </a:extLst>
                </a:gridCol>
                <a:gridCol w="947084">
                  <a:extLst>
                    <a:ext uri="{9D8B030D-6E8A-4147-A177-3AD203B41FA5}">
                      <a16:colId xmlns:a16="http://schemas.microsoft.com/office/drawing/2014/main" val="1008195386"/>
                    </a:ext>
                  </a:extLst>
                </a:gridCol>
                <a:gridCol w="637290">
                  <a:extLst>
                    <a:ext uri="{9D8B030D-6E8A-4147-A177-3AD203B41FA5}">
                      <a16:colId xmlns:a16="http://schemas.microsoft.com/office/drawing/2014/main" val="1233208454"/>
                    </a:ext>
                  </a:extLst>
                </a:gridCol>
              </a:tblGrid>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作成日</a:t>
                      </a:r>
                    </a:p>
                  </a:txBody>
                  <a:tcPr marL="3600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rgbClr val="000000"/>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extLst>
                  <a:ext uri="{0D108BD9-81ED-4DB2-BD59-A6C34878D82A}">
                    <a16:rowId xmlns:a16="http://schemas.microsoft.com/office/drawing/2014/main" val="3435022602"/>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事務所</a:t>
                      </a:r>
                    </a:p>
                  </a:txBody>
                  <a:tcPr marL="3600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extLst>
                  <a:ext uri="{0D108BD9-81ED-4DB2-BD59-A6C34878D82A}">
                    <a16:rowId xmlns:a16="http://schemas.microsoft.com/office/drawing/2014/main" val="3314574274"/>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担当員</a:t>
                      </a:r>
                    </a:p>
                  </a:txBody>
                  <a:tcPr marL="36000" marR="0" marT="0" marB="0" anchor="ctr">
                    <a:lnL w="635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w="6350" cap="flat" cmpd="sng" algn="ctr">
                      <a:solidFill>
                        <a:schemeClr val="tx1"/>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7129" marR="7129" marT="7129" marB="0" anchor="ctr">
                    <a:lnL>
                      <a:noFill/>
                    </a:lnL>
                    <a:lnR>
                      <a:noFill/>
                    </a:lnR>
                    <a:lnT>
                      <a:noFill/>
                    </a:lnT>
                    <a:lnB>
                      <a:noFill/>
                    </a:lnB>
                  </a:tcPr>
                </a:tc>
                <a:extLst>
                  <a:ext uri="{0D108BD9-81ED-4DB2-BD59-A6C34878D82A}">
                    <a16:rowId xmlns:a16="http://schemas.microsoft.com/office/drawing/2014/main" val="1487895111"/>
                  </a:ext>
                </a:extLst>
              </a:tr>
            </a:tbl>
          </a:graphicData>
        </a:graphic>
      </p:graphicFrame>
      <p:graphicFrame>
        <p:nvGraphicFramePr>
          <p:cNvPr id="10" name="表 9">
            <a:extLst>
              <a:ext uri="{FF2B5EF4-FFF2-40B4-BE49-F238E27FC236}">
                <a16:creationId xmlns:a16="http://schemas.microsoft.com/office/drawing/2014/main" id="{00734FA6-1EFC-40F8-93A9-AE0DD29875B3}"/>
              </a:ext>
            </a:extLst>
          </p:cNvPr>
          <p:cNvGraphicFramePr>
            <a:graphicFrameLocks noGrp="1"/>
          </p:cNvGraphicFramePr>
          <p:nvPr>
            <p:extLst>
              <p:ext uri="{D42A27DB-BD31-4B8C-83A1-F6EECF244321}">
                <p14:modId xmlns:p14="http://schemas.microsoft.com/office/powerpoint/2010/main" val="967505034"/>
              </p:ext>
            </p:extLst>
          </p:nvPr>
        </p:nvGraphicFramePr>
        <p:xfrm>
          <a:off x="559299" y="1669786"/>
          <a:ext cx="5759213" cy="900000"/>
        </p:xfrm>
        <a:graphic>
          <a:graphicData uri="http://schemas.openxmlformats.org/drawingml/2006/table">
            <a:tbl>
              <a:tblPr/>
              <a:tblGrid>
                <a:gridCol w="1625679">
                  <a:extLst>
                    <a:ext uri="{9D8B030D-6E8A-4147-A177-3AD203B41FA5}">
                      <a16:colId xmlns:a16="http://schemas.microsoft.com/office/drawing/2014/main" val="134832686"/>
                    </a:ext>
                  </a:extLst>
                </a:gridCol>
                <a:gridCol w="4133534">
                  <a:extLst>
                    <a:ext uri="{9D8B030D-6E8A-4147-A177-3AD203B41FA5}">
                      <a16:colId xmlns:a16="http://schemas.microsoft.com/office/drawing/2014/main" val="1282238586"/>
                    </a:ext>
                  </a:extLst>
                </a:gridCol>
              </a:tblGrid>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ふりがな</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63944343"/>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956708247"/>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r"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歳</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99383381"/>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職歴</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32803959"/>
                  </a:ext>
                </a:extLst>
              </a:tr>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就労に対する本人の意向</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495714072"/>
                  </a:ext>
                </a:extLst>
              </a:tr>
            </a:tbl>
          </a:graphicData>
        </a:graphic>
      </p:graphicFrame>
      <p:graphicFrame>
        <p:nvGraphicFramePr>
          <p:cNvPr id="11" name="表 10">
            <a:extLst>
              <a:ext uri="{FF2B5EF4-FFF2-40B4-BE49-F238E27FC236}">
                <a16:creationId xmlns:a16="http://schemas.microsoft.com/office/drawing/2014/main" id="{513DE11B-1C58-4B45-8709-114224A3348D}"/>
              </a:ext>
            </a:extLst>
          </p:cNvPr>
          <p:cNvGraphicFramePr>
            <a:graphicFrameLocks noGrp="1"/>
          </p:cNvGraphicFramePr>
          <p:nvPr>
            <p:extLst>
              <p:ext uri="{D42A27DB-BD31-4B8C-83A1-F6EECF244321}">
                <p14:modId xmlns:p14="http://schemas.microsoft.com/office/powerpoint/2010/main" val="4318674"/>
              </p:ext>
            </p:extLst>
          </p:nvPr>
        </p:nvGraphicFramePr>
        <p:xfrm>
          <a:off x="559299" y="2626609"/>
          <a:ext cx="5759213" cy="360000"/>
        </p:xfrm>
        <a:graphic>
          <a:graphicData uri="http://schemas.openxmlformats.org/drawingml/2006/table">
            <a:tbl>
              <a:tblPr/>
              <a:tblGrid>
                <a:gridCol w="5759213">
                  <a:extLst>
                    <a:ext uri="{9D8B030D-6E8A-4147-A177-3AD203B41FA5}">
                      <a16:colId xmlns:a16="http://schemas.microsoft.com/office/drawing/2014/main" val="134832686"/>
                    </a:ext>
                  </a:extLst>
                </a:gridCol>
              </a:tblGrid>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本人が希望する就労内容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本人記載欄</a:t>
                      </a:r>
                    </a:p>
                  </a:txBody>
                  <a:tcPr marL="72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extLst>
                  <a:ext uri="{0D108BD9-81ED-4DB2-BD59-A6C34878D82A}">
                    <a16:rowId xmlns:a16="http://schemas.microsoft.com/office/drawing/2014/main" val="4217216705"/>
                  </a:ext>
                </a:extLst>
              </a:tr>
              <a:tr h="180000">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806454116"/>
                  </a:ext>
                </a:extLst>
              </a:tr>
            </a:tbl>
          </a:graphicData>
        </a:graphic>
      </p:graphicFrame>
      <p:graphicFrame>
        <p:nvGraphicFramePr>
          <p:cNvPr id="13" name="表 12">
            <a:extLst>
              <a:ext uri="{FF2B5EF4-FFF2-40B4-BE49-F238E27FC236}">
                <a16:creationId xmlns:a16="http://schemas.microsoft.com/office/drawing/2014/main" id="{BAFA1DBF-E354-494D-BCA0-CCF2E76C0165}"/>
              </a:ext>
            </a:extLst>
          </p:cNvPr>
          <p:cNvGraphicFramePr>
            <a:graphicFrameLocks noGrp="1"/>
          </p:cNvGraphicFramePr>
          <p:nvPr>
            <p:extLst>
              <p:ext uri="{D42A27DB-BD31-4B8C-83A1-F6EECF244321}">
                <p14:modId xmlns:p14="http://schemas.microsoft.com/office/powerpoint/2010/main" val="2303574191"/>
              </p:ext>
            </p:extLst>
          </p:nvPr>
        </p:nvGraphicFramePr>
        <p:xfrm>
          <a:off x="559299" y="3043432"/>
          <a:ext cx="5759213" cy="360000"/>
        </p:xfrm>
        <a:graphic>
          <a:graphicData uri="http://schemas.openxmlformats.org/drawingml/2006/table">
            <a:tbl>
              <a:tblPr/>
              <a:tblGrid>
                <a:gridCol w="5759213">
                  <a:extLst>
                    <a:ext uri="{9D8B030D-6E8A-4147-A177-3AD203B41FA5}">
                      <a16:colId xmlns:a16="http://schemas.microsoft.com/office/drawing/2014/main" val="134832686"/>
                    </a:ext>
                  </a:extLst>
                </a:gridCol>
              </a:tblGrid>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最終的な目標設定及び支援方針　</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本人と担当員で調整の上</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extLst>
                  <a:ext uri="{0D108BD9-81ED-4DB2-BD59-A6C34878D82A}">
                    <a16:rowId xmlns:a16="http://schemas.microsoft.com/office/drawing/2014/main" val="1334892804"/>
                  </a:ext>
                </a:extLst>
              </a:tr>
              <a:tr h="180000">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83045578"/>
                  </a:ext>
                </a:extLst>
              </a:tr>
            </a:tbl>
          </a:graphicData>
        </a:graphic>
      </p:graphicFrame>
      <p:graphicFrame>
        <p:nvGraphicFramePr>
          <p:cNvPr id="14" name="表 13">
            <a:extLst>
              <a:ext uri="{FF2B5EF4-FFF2-40B4-BE49-F238E27FC236}">
                <a16:creationId xmlns:a16="http://schemas.microsoft.com/office/drawing/2014/main" id="{97C7C57E-E15B-4189-9DA9-5BFC2EE378CB}"/>
              </a:ext>
            </a:extLst>
          </p:cNvPr>
          <p:cNvGraphicFramePr>
            <a:graphicFrameLocks noGrp="1"/>
          </p:cNvGraphicFramePr>
          <p:nvPr>
            <p:extLst>
              <p:ext uri="{D42A27DB-BD31-4B8C-83A1-F6EECF244321}">
                <p14:modId xmlns:p14="http://schemas.microsoft.com/office/powerpoint/2010/main" val="1392133806"/>
              </p:ext>
            </p:extLst>
          </p:nvPr>
        </p:nvGraphicFramePr>
        <p:xfrm>
          <a:off x="559299" y="3460255"/>
          <a:ext cx="5759213" cy="720000"/>
        </p:xfrm>
        <a:graphic>
          <a:graphicData uri="http://schemas.openxmlformats.org/drawingml/2006/table">
            <a:tbl>
              <a:tblPr/>
              <a:tblGrid>
                <a:gridCol w="306843">
                  <a:extLst>
                    <a:ext uri="{9D8B030D-6E8A-4147-A177-3AD203B41FA5}">
                      <a16:colId xmlns:a16="http://schemas.microsoft.com/office/drawing/2014/main" val="134832686"/>
                    </a:ext>
                  </a:extLst>
                </a:gridCol>
                <a:gridCol w="5452370">
                  <a:extLst>
                    <a:ext uri="{9D8B030D-6E8A-4147-A177-3AD203B41FA5}">
                      <a16:colId xmlns:a16="http://schemas.microsoft.com/office/drawing/2014/main" val="1422575189"/>
                    </a:ext>
                  </a:extLst>
                </a:gridCol>
              </a:tblGrid>
              <a:tr h="180000">
                <a:tc gridSpan="2">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支援開始時の本人の状況と課題</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a:noFill/>
                    </a:lnB>
                    <a:solidFill>
                      <a:srgbClr val="D0CECE"/>
                    </a:solidFill>
                  </a:tcPr>
                </a:tc>
                <a:tc hMerge="1">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extLst>
                  <a:ext uri="{0D108BD9-81ED-4DB2-BD59-A6C34878D82A}">
                    <a16:rowId xmlns:a16="http://schemas.microsoft.com/office/drawing/2014/main" val="4153996975"/>
                  </a:ext>
                </a:extLst>
              </a:tr>
              <a:tr h="180000">
                <a:tc rowSpan="3">
                  <a:txBody>
                    <a:bodyPr/>
                    <a:lstStyle/>
                    <a:p>
                      <a:pPr algn="ctr" fontAlgn="t"/>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a:noFill/>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286282418"/>
                  </a:ext>
                </a:extLst>
              </a:tr>
              <a:tr h="180000">
                <a:tc vMerge="1">
                  <a:txBody>
                    <a:bodyPr/>
                    <a:lstStyle/>
                    <a:p>
                      <a:endParaRPr kumimoji="1" lang="ja-JP" altLang="en-US"/>
                    </a:p>
                  </a:txBody>
                  <a:tcPr/>
                </a:tc>
                <a:tc>
                  <a:txBody>
                    <a:bodyPr/>
                    <a:lstStyle/>
                    <a:p>
                      <a:pPr algn="l" fontAlgn="ct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r>
                        <a:rPr lang="en-US" altLang="zh-CN"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28570650"/>
                  </a:ext>
                </a:extLst>
              </a:tr>
              <a:tr h="180000">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788019384"/>
                  </a:ext>
                </a:extLst>
              </a:tr>
            </a:tbl>
          </a:graphicData>
        </a:graphic>
      </p:graphicFrame>
      <p:graphicFrame>
        <p:nvGraphicFramePr>
          <p:cNvPr id="15" name="表 14">
            <a:extLst>
              <a:ext uri="{FF2B5EF4-FFF2-40B4-BE49-F238E27FC236}">
                <a16:creationId xmlns:a16="http://schemas.microsoft.com/office/drawing/2014/main" id="{EA07AA81-C036-4473-BAEB-37BD73AF77D3}"/>
              </a:ext>
            </a:extLst>
          </p:cNvPr>
          <p:cNvGraphicFramePr>
            <a:graphicFrameLocks noGrp="1"/>
          </p:cNvGraphicFramePr>
          <p:nvPr>
            <p:extLst>
              <p:ext uri="{D42A27DB-BD31-4B8C-83A1-F6EECF244321}">
                <p14:modId xmlns:p14="http://schemas.microsoft.com/office/powerpoint/2010/main" val="2962936775"/>
              </p:ext>
            </p:extLst>
          </p:nvPr>
        </p:nvGraphicFramePr>
        <p:xfrm>
          <a:off x="559299" y="4237078"/>
          <a:ext cx="5759213" cy="3081750"/>
        </p:xfrm>
        <a:graphic>
          <a:graphicData uri="http://schemas.openxmlformats.org/drawingml/2006/table">
            <a:tbl>
              <a:tblPr/>
              <a:tblGrid>
                <a:gridCol w="306843">
                  <a:extLst>
                    <a:ext uri="{9D8B030D-6E8A-4147-A177-3AD203B41FA5}">
                      <a16:colId xmlns:a16="http://schemas.microsoft.com/office/drawing/2014/main" val="134832686"/>
                    </a:ext>
                  </a:extLst>
                </a:gridCol>
                <a:gridCol w="389455">
                  <a:extLst>
                    <a:ext uri="{9D8B030D-6E8A-4147-A177-3AD203B41FA5}">
                      <a16:colId xmlns:a16="http://schemas.microsoft.com/office/drawing/2014/main" val="1422575189"/>
                    </a:ext>
                  </a:extLst>
                </a:gridCol>
                <a:gridCol w="292091">
                  <a:extLst>
                    <a:ext uri="{9D8B030D-6E8A-4147-A177-3AD203B41FA5}">
                      <a16:colId xmlns:a16="http://schemas.microsoft.com/office/drawing/2014/main" val="1847777110"/>
                    </a:ext>
                  </a:extLst>
                </a:gridCol>
                <a:gridCol w="637290">
                  <a:extLst>
                    <a:ext uri="{9D8B030D-6E8A-4147-A177-3AD203B41FA5}">
                      <a16:colId xmlns:a16="http://schemas.microsoft.com/office/drawing/2014/main" val="1600093990"/>
                    </a:ext>
                  </a:extLst>
                </a:gridCol>
                <a:gridCol w="637290">
                  <a:extLst>
                    <a:ext uri="{9D8B030D-6E8A-4147-A177-3AD203B41FA5}">
                      <a16:colId xmlns:a16="http://schemas.microsoft.com/office/drawing/2014/main" val="1282238586"/>
                    </a:ext>
                  </a:extLst>
                </a:gridCol>
                <a:gridCol w="637290">
                  <a:extLst>
                    <a:ext uri="{9D8B030D-6E8A-4147-A177-3AD203B41FA5}">
                      <a16:colId xmlns:a16="http://schemas.microsoft.com/office/drawing/2014/main" val="3323383509"/>
                    </a:ext>
                  </a:extLst>
                </a:gridCol>
                <a:gridCol w="637290">
                  <a:extLst>
                    <a:ext uri="{9D8B030D-6E8A-4147-A177-3AD203B41FA5}">
                      <a16:colId xmlns:a16="http://schemas.microsoft.com/office/drawing/2014/main" val="3891608435"/>
                    </a:ext>
                  </a:extLst>
                </a:gridCol>
                <a:gridCol w="637290">
                  <a:extLst>
                    <a:ext uri="{9D8B030D-6E8A-4147-A177-3AD203B41FA5}">
                      <a16:colId xmlns:a16="http://schemas.microsoft.com/office/drawing/2014/main" val="3635323143"/>
                    </a:ext>
                  </a:extLst>
                </a:gridCol>
                <a:gridCol w="947084">
                  <a:extLst>
                    <a:ext uri="{9D8B030D-6E8A-4147-A177-3AD203B41FA5}">
                      <a16:colId xmlns:a16="http://schemas.microsoft.com/office/drawing/2014/main" val="1008195386"/>
                    </a:ext>
                  </a:extLst>
                </a:gridCol>
                <a:gridCol w="637290">
                  <a:extLst>
                    <a:ext uri="{9D8B030D-6E8A-4147-A177-3AD203B41FA5}">
                      <a16:colId xmlns:a16="http://schemas.microsoft.com/office/drawing/2014/main" val="1233208454"/>
                    </a:ext>
                  </a:extLst>
                </a:gridCol>
              </a:tblGrid>
              <a:tr h="180000">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gridSpan="3">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長期目標</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hMerge="1">
                  <a:txBody>
                    <a:bodyPr/>
                    <a:lstStyle/>
                    <a:p>
                      <a:endParaRPr kumimoji="1" lang="ja-JP" altLang="en-US"/>
                    </a:p>
                  </a:txBody>
                  <a:tcPr/>
                </a:tc>
                <a:tc h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短期目標</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期間</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支援内容</a:t>
                      </a:r>
                    </a:p>
                  </a:txBody>
                  <a:tcPr marL="36000" marR="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備考</a:t>
                      </a:r>
                    </a:p>
                  </a:txBody>
                  <a:tcPr marL="3600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D0CECE"/>
                    </a:solidFill>
                  </a:tcPr>
                </a:tc>
                <a:extLst>
                  <a:ext uri="{0D108BD9-81ED-4DB2-BD59-A6C34878D82A}">
                    <a16:rowId xmlns:a16="http://schemas.microsoft.com/office/drawing/2014/main" val="3251216112"/>
                  </a:ext>
                </a:extLst>
              </a:tr>
              <a:tr h="483625">
                <a:tc rowSpan="2">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①</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日</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常</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活</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自</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立</a:t>
                      </a:r>
                    </a:p>
                  </a:txBody>
                  <a:tcPr marL="0" marR="0" marT="0" marB="0"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562184444"/>
                  </a:ext>
                </a:extLst>
              </a:tr>
              <a:tr h="483625">
                <a:tc vMerge="1">
                  <a:txBody>
                    <a:bodyPr/>
                    <a:lstStyle/>
                    <a:p>
                      <a:endParaRPr kumimoji="1" lang="ja-JP" altLang="en-US"/>
                    </a:p>
                  </a:txBody>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920846803"/>
                  </a:ext>
                </a:extLst>
              </a:tr>
              <a:tr h="483625">
                <a:tc rowSpan="2">
                  <a:txBody>
                    <a:bodyPr/>
                    <a:lstStyle/>
                    <a:p>
                      <a:pPr algn="ctr" fontAlgn="ct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②</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社</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会</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活</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自</a:t>
                      </a:r>
                      <a:b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立</a:t>
                      </a:r>
                    </a:p>
                  </a:txBody>
                  <a:tcPr marL="0" marR="0" marT="0" marB="0"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740194851"/>
                  </a:ext>
                </a:extLst>
              </a:tr>
              <a:tr h="483625">
                <a:tc vMerge="1">
                  <a:txBody>
                    <a:bodyPr/>
                    <a:lstStyle/>
                    <a:p>
                      <a:endParaRPr kumimoji="1" lang="ja-JP" altLang="en-US"/>
                    </a:p>
                  </a:txBody>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698035382"/>
                  </a:ext>
                </a:extLst>
              </a:tr>
              <a:tr h="483625">
                <a:tc rowSpan="2">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就</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労</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自</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立</a:t>
                      </a:r>
                    </a:p>
                  </a:txBody>
                  <a:tcPr marL="0" marR="0" marT="0" marB="0" anchor="ctr" anchorCtr="1">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919998291"/>
                  </a:ext>
                </a:extLst>
              </a:tr>
              <a:tr h="483625">
                <a:tc vMerge="1">
                  <a:txBody>
                    <a:bodyPr/>
                    <a:lstStyle/>
                    <a:p>
                      <a:endParaRPr kumimoji="1" lang="ja-JP" altLang="en-US"/>
                    </a:p>
                  </a:txBody>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a:noFill/>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a:noFill/>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fontAlgn="b"/>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a:t>
                      </a:r>
                    </a:p>
                  </a:txBody>
                  <a:tcPr marL="7129" marR="7129" marT="7129"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586449"/>
                  </a:ext>
                </a:extLst>
              </a:tr>
            </a:tbl>
          </a:graphicData>
        </a:graphic>
      </p:graphicFrame>
      <p:graphicFrame>
        <p:nvGraphicFramePr>
          <p:cNvPr id="18" name="表 17">
            <a:extLst>
              <a:ext uri="{FF2B5EF4-FFF2-40B4-BE49-F238E27FC236}">
                <a16:creationId xmlns:a16="http://schemas.microsoft.com/office/drawing/2014/main" id="{56AD72A2-DF13-48BC-8CE5-7C25228A2ACF}"/>
              </a:ext>
            </a:extLst>
          </p:cNvPr>
          <p:cNvGraphicFramePr>
            <a:graphicFrameLocks noGrp="1"/>
          </p:cNvGraphicFramePr>
          <p:nvPr>
            <p:extLst>
              <p:ext uri="{D42A27DB-BD31-4B8C-83A1-F6EECF244321}">
                <p14:modId xmlns:p14="http://schemas.microsoft.com/office/powerpoint/2010/main" val="1279820848"/>
              </p:ext>
            </p:extLst>
          </p:nvPr>
        </p:nvGraphicFramePr>
        <p:xfrm>
          <a:off x="559299" y="7375650"/>
          <a:ext cx="5759213" cy="160320"/>
        </p:xfrm>
        <a:graphic>
          <a:graphicData uri="http://schemas.openxmlformats.org/drawingml/2006/table">
            <a:tbl>
              <a:tblPr/>
              <a:tblGrid>
                <a:gridCol w="696298">
                  <a:extLst>
                    <a:ext uri="{9D8B030D-6E8A-4147-A177-3AD203B41FA5}">
                      <a16:colId xmlns:a16="http://schemas.microsoft.com/office/drawing/2014/main" val="134832686"/>
                    </a:ext>
                  </a:extLst>
                </a:gridCol>
                <a:gridCol w="292091">
                  <a:extLst>
                    <a:ext uri="{9D8B030D-6E8A-4147-A177-3AD203B41FA5}">
                      <a16:colId xmlns:a16="http://schemas.microsoft.com/office/drawing/2014/main" val="1847777110"/>
                    </a:ext>
                  </a:extLst>
                </a:gridCol>
                <a:gridCol w="637290">
                  <a:extLst>
                    <a:ext uri="{9D8B030D-6E8A-4147-A177-3AD203B41FA5}">
                      <a16:colId xmlns:a16="http://schemas.microsoft.com/office/drawing/2014/main" val="1600093990"/>
                    </a:ext>
                  </a:extLst>
                </a:gridCol>
                <a:gridCol w="637290">
                  <a:extLst>
                    <a:ext uri="{9D8B030D-6E8A-4147-A177-3AD203B41FA5}">
                      <a16:colId xmlns:a16="http://schemas.microsoft.com/office/drawing/2014/main" val="1282238586"/>
                    </a:ext>
                  </a:extLst>
                </a:gridCol>
                <a:gridCol w="637290">
                  <a:extLst>
                    <a:ext uri="{9D8B030D-6E8A-4147-A177-3AD203B41FA5}">
                      <a16:colId xmlns:a16="http://schemas.microsoft.com/office/drawing/2014/main" val="3323383509"/>
                    </a:ext>
                  </a:extLst>
                </a:gridCol>
                <a:gridCol w="637290">
                  <a:extLst>
                    <a:ext uri="{9D8B030D-6E8A-4147-A177-3AD203B41FA5}">
                      <a16:colId xmlns:a16="http://schemas.microsoft.com/office/drawing/2014/main" val="3891608435"/>
                    </a:ext>
                  </a:extLst>
                </a:gridCol>
                <a:gridCol w="637290">
                  <a:extLst>
                    <a:ext uri="{9D8B030D-6E8A-4147-A177-3AD203B41FA5}">
                      <a16:colId xmlns:a16="http://schemas.microsoft.com/office/drawing/2014/main" val="3635323143"/>
                    </a:ext>
                  </a:extLst>
                </a:gridCol>
                <a:gridCol w="947084">
                  <a:extLst>
                    <a:ext uri="{9D8B030D-6E8A-4147-A177-3AD203B41FA5}">
                      <a16:colId xmlns:a16="http://schemas.microsoft.com/office/drawing/2014/main" val="1008195386"/>
                    </a:ext>
                  </a:extLst>
                </a:gridCol>
                <a:gridCol w="637290">
                  <a:extLst>
                    <a:ext uri="{9D8B030D-6E8A-4147-A177-3AD203B41FA5}">
                      <a16:colId xmlns:a16="http://schemas.microsoft.com/office/drawing/2014/main" val="1233208454"/>
                    </a:ext>
                  </a:extLst>
                </a:gridCol>
              </a:tblGrid>
              <a:tr h="160320">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本人同意欄</a:t>
                      </a:r>
                    </a:p>
                  </a:txBody>
                  <a:tcPr marL="3600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D0CECE"/>
                    </a:solidFill>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w="635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　</a:t>
                      </a:r>
                    </a:p>
                  </a:txBody>
                  <a:tcPr marL="36000" marR="0" marT="0" marB="0" anchor="ctr">
                    <a:lnL>
                      <a:noFill/>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6350" cap="flat" cmpd="sng" algn="ctr">
                      <a:solidFill>
                        <a:srgbClr val="000000"/>
                      </a:solidFill>
                      <a:prstDash val="solid"/>
                      <a:round/>
                      <a:headEnd type="none" w="med" len="med"/>
                      <a:tailEnd type="none" w="med" len="med"/>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a:noFill/>
                    </a:lnL>
                    <a:lnR>
                      <a:noFill/>
                    </a:lnR>
                    <a:lnT>
                      <a:noFill/>
                    </a:lnT>
                    <a:lnB>
                      <a:noFill/>
                    </a:lnB>
                  </a:tcPr>
                </a:tc>
                <a:extLst>
                  <a:ext uri="{0D108BD9-81ED-4DB2-BD59-A6C34878D82A}">
                    <a16:rowId xmlns:a16="http://schemas.microsoft.com/office/drawing/2014/main" val="3188002094"/>
                  </a:ext>
                </a:extLst>
              </a:tr>
            </a:tbl>
          </a:graphicData>
        </a:graphic>
      </p:graphicFrame>
      <p:sp>
        <p:nvSpPr>
          <p:cNvPr id="12" name="正方形/長方形 11">
            <a:extLst>
              <a:ext uri="{FF2B5EF4-FFF2-40B4-BE49-F238E27FC236}">
                <a16:creationId xmlns:a16="http://schemas.microsoft.com/office/drawing/2014/main" id="{3A08CF4D-CEBC-47FF-9717-5B67BAFC273A}"/>
              </a:ext>
            </a:extLst>
          </p:cNvPr>
          <p:cNvSpPr/>
          <p:nvPr/>
        </p:nvSpPr>
        <p:spPr>
          <a:xfrm>
            <a:off x="1622890" y="1094464"/>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作成日</a:t>
            </a:r>
          </a:p>
        </p:txBody>
      </p:sp>
      <p:sp>
        <p:nvSpPr>
          <p:cNvPr id="19" name="正方形/長方形 18">
            <a:extLst>
              <a:ext uri="{FF2B5EF4-FFF2-40B4-BE49-F238E27FC236}">
                <a16:creationId xmlns:a16="http://schemas.microsoft.com/office/drawing/2014/main" id="{82F9443F-7245-4CB2-B24C-51E3F3FB0A3E}"/>
              </a:ext>
            </a:extLst>
          </p:cNvPr>
          <p:cNvSpPr/>
          <p:nvPr/>
        </p:nvSpPr>
        <p:spPr>
          <a:xfrm>
            <a:off x="1622890" y="1269773"/>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事務所</a:t>
            </a:r>
          </a:p>
        </p:txBody>
      </p:sp>
      <p:sp>
        <p:nvSpPr>
          <p:cNvPr id="20" name="正方形/長方形 19">
            <a:extLst>
              <a:ext uri="{FF2B5EF4-FFF2-40B4-BE49-F238E27FC236}">
                <a16:creationId xmlns:a16="http://schemas.microsoft.com/office/drawing/2014/main" id="{187082B2-A72B-47F3-A94F-3CD09174EC0F}"/>
              </a:ext>
            </a:extLst>
          </p:cNvPr>
          <p:cNvSpPr/>
          <p:nvPr/>
        </p:nvSpPr>
        <p:spPr>
          <a:xfrm>
            <a:off x="1622890" y="1457520"/>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a:t>
            </a:r>
          </a:p>
        </p:txBody>
      </p:sp>
      <p:sp>
        <p:nvSpPr>
          <p:cNvPr id="21" name="正方形/長方形 20">
            <a:extLst>
              <a:ext uri="{FF2B5EF4-FFF2-40B4-BE49-F238E27FC236}">
                <a16:creationId xmlns:a16="http://schemas.microsoft.com/office/drawing/2014/main" id="{2560450F-5540-4FC6-A39E-EA7BE918884F}"/>
              </a:ext>
            </a:extLst>
          </p:cNvPr>
          <p:cNvSpPr/>
          <p:nvPr/>
        </p:nvSpPr>
        <p:spPr>
          <a:xfrm>
            <a:off x="3438905" y="1694444"/>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ふりがな氏名</a:t>
            </a:r>
          </a:p>
        </p:txBody>
      </p:sp>
      <p:sp>
        <p:nvSpPr>
          <p:cNvPr id="22" name="正方形/長方形 21">
            <a:extLst>
              <a:ext uri="{FF2B5EF4-FFF2-40B4-BE49-F238E27FC236}">
                <a16:creationId xmlns:a16="http://schemas.microsoft.com/office/drawing/2014/main" id="{E335CC20-A649-485C-B302-F1F00D8B0CE9}"/>
              </a:ext>
            </a:extLst>
          </p:cNvPr>
          <p:cNvSpPr/>
          <p:nvPr/>
        </p:nvSpPr>
        <p:spPr>
          <a:xfrm>
            <a:off x="2329243" y="1694444"/>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23" name="正方形/長方形 22">
            <a:extLst>
              <a:ext uri="{FF2B5EF4-FFF2-40B4-BE49-F238E27FC236}">
                <a16:creationId xmlns:a16="http://schemas.microsoft.com/office/drawing/2014/main" id="{6735688B-54A1-47D5-B51C-626FA24A9611}"/>
              </a:ext>
            </a:extLst>
          </p:cNvPr>
          <p:cNvSpPr/>
          <p:nvPr/>
        </p:nvSpPr>
        <p:spPr>
          <a:xfrm>
            <a:off x="2329243" y="1873058"/>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4" name="正方形/長方形 23">
            <a:extLst>
              <a:ext uri="{FF2B5EF4-FFF2-40B4-BE49-F238E27FC236}">
                <a16:creationId xmlns:a16="http://schemas.microsoft.com/office/drawing/2014/main" id="{E942FBBC-723B-4FBB-827A-A054B562DFC8}"/>
              </a:ext>
            </a:extLst>
          </p:cNvPr>
          <p:cNvSpPr/>
          <p:nvPr/>
        </p:nvSpPr>
        <p:spPr>
          <a:xfrm>
            <a:off x="2334004" y="2049954"/>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5" name="正方形/長方形 24">
            <a:extLst>
              <a:ext uri="{FF2B5EF4-FFF2-40B4-BE49-F238E27FC236}">
                <a16:creationId xmlns:a16="http://schemas.microsoft.com/office/drawing/2014/main" id="{B4169BF1-2128-4DDD-A0D8-C62EC7738734}"/>
              </a:ext>
            </a:extLst>
          </p:cNvPr>
          <p:cNvSpPr/>
          <p:nvPr/>
        </p:nvSpPr>
        <p:spPr>
          <a:xfrm>
            <a:off x="5672517" y="2049954"/>
            <a:ext cx="34728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年齢</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C00D676F-7F8B-4E1F-B9EA-801808F5083B}"/>
              </a:ext>
            </a:extLst>
          </p:cNvPr>
          <p:cNvSpPr/>
          <p:nvPr/>
        </p:nvSpPr>
        <p:spPr>
          <a:xfrm>
            <a:off x="2329243" y="2240430"/>
            <a:ext cx="1044109"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職歴</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7" name="正方形/長方形 26">
            <a:extLst>
              <a:ext uri="{FF2B5EF4-FFF2-40B4-BE49-F238E27FC236}">
                <a16:creationId xmlns:a16="http://schemas.microsoft.com/office/drawing/2014/main" id="{E4598C4B-E9F4-40DD-8B9A-837B3F7AA466}"/>
              </a:ext>
            </a:extLst>
          </p:cNvPr>
          <p:cNvSpPr/>
          <p:nvPr/>
        </p:nvSpPr>
        <p:spPr>
          <a:xfrm>
            <a:off x="2329242" y="2425157"/>
            <a:ext cx="1447421"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就労に対する本人の意向</a:t>
            </a:r>
          </a:p>
        </p:txBody>
      </p:sp>
      <p:sp>
        <p:nvSpPr>
          <p:cNvPr id="28" name="正方形/長方形 27">
            <a:extLst>
              <a:ext uri="{FF2B5EF4-FFF2-40B4-BE49-F238E27FC236}">
                <a16:creationId xmlns:a16="http://schemas.microsoft.com/office/drawing/2014/main" id="{976C52E8-8786-4A2A-AB69-2C82292A1244}"/>
              </a:ext>
            </a:extLst>
          </p:cNvPr>
          <p:cNvSpPr/>
          <p:nvPr/>
        </p:nvSpPr>
        <p:spPr>
          <a:xfrm>
            <a:off x="633792" y="3249025"/>
            <a:ext cx="169545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最終的な目標設定及び支援方針　</a:t>
            </a:r>
          </a:p>
        </p:txBody>
      </p:sp>
      <p:sp>
        <p:nvSpPr>
          <p:cNvPr id="29" name="正方形/長方形 28">
            <a:extLst>
              <a:ext uri="{FF2B5EF4-FFF2-40B4-BE49-F238E27FC236}">
                <a16:creationId xmlns:a16="http://schemas.microsoft.com/office/drawing/2014/main" id="{1E9360E0-DF37-44E8-AD62-EF4ED137BA96}"/>
              </a:ext>
            </a:extLst>
          </p:cNvPr>
          <p:cNvSpPr/>
          <p:nvPr/>
        </p:nvSpPr>
        <p:spPr>
          <a:xfrm>
            <a:off x="1757744" y="3667571"/>
            <a:ext cx="317144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支援開始時の本人の状況と課題　①日常生活自立　</a:t>
            </a:r>
          </a:p>
        </p:txBody>
      </p:sp>
      <p:sp>
        <p:nvSpPr>
          <p:cNvPr id="30" name="正方形/長方形 29">
            <a:extLst>
              <a:ext uri="{FF2B5EF4-FFF2-40B4-BE49-F238E27FC236}">
                <a16:creationId xmlns:a16="http://schemas.microsoft.com/office/drawing/2014/main" id="{0B427032-FB55-4E4E-815A-C3B1CA58FFD8}"/>
              </a:ext>
            </a:extLst>
          </p:cNvPr>
          <p:cNvSpPr/>
          <p:nvPr/>
        </p:nvSpPr>
        <p:spPr>
          <a:xfrm>
            <a:off x="1757744" y="3832904"/>
            <a:ext cx="317144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支援開始時の本人の状況と課題　②社会生活自立</a:t>
            </a:r>
          </a:p>
        </p:txBody>
      </p:sp>
      <p:sp>
        <p:nvSpPr>
          <p:cNvPr id="31" name="正方形/長方形 30">
            <a:extLst>
              <a:ext uri="{FF2B5EF4-FFF2-40B4-BE49-F238E27FC236}">
                <a16:creationId xmlns:a16="http://schemas.microsoft.com/office/drawing/2014/main" id="{0B63D198-0DD0-4232-8189-F295603332F1}"/>
              </a:ext>
            </a:extLst>
          </p:cNvPr>
          <p:cNvSpPr/>
          <p:nvPr/>
        </p:nvSpPr>
        <p:spPr>
          <a:xfrm>
            <a:off x="1757744" y="4019326"/>
            <a:ext cx="3171444"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支援開始時の本人の状況と課題　③就労自立　</a:t>
            </a:r>
          </a:p>
        </p:txBody>
      </p:sp>
      <p:sp>
        <p:nvSpPr>
          <p:cNvPr id="32" name="正方形/長方形 31">
            <a:extLst>
              <a:ext uri="{FF2B5EF4-FFF2-40B4-BE49-F238E27FC236}">
                <a16:creationId xmlns:a16="http://schemas.microsoft.com/office/drawing/2014/main" id="{86A0E779-5D98-479D-8FAE-E7ED3A126281}"/>
              </a:ext>
            </a:extLst>
          </p:cNvPr>
          <p:cNvSpPr/>
          <p:nvPr/>
        </p:nvSpPr>
        <p:spPr>
          <a:xfrm>
            <a:off x="910019" y="4506324"/>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　</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長期目標</a:t>
            </a:r>
          </a:p>
        </p:txBody>
      </p:sp>
      <p:sp>
        <p:nvSpPr>
          <p:cNvPr id="33" name="正方形/長方形 32">
            <a:extLst>
              <a:ext uri="{FF2B5EF4-FFF2-40B4-BE49-F238E27FC236}">
                <a16:creationId xmlns:a16="http://schemas.microsoft.com/office/drawing/2014/main" id="{8E520FF2-7EDA-4F17-8282-18487810D880}"/>
              </a:ext>
            </a:extLst>
          </p:cNvPr>
          <p:cNvSpPr/>
          <p:nvPr/>
        </p:nvSpPr>
        <p:spPr>
          <a:xfrm>
            <a:off x="2262569" y="4506324"/>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　</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短期目標</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34" name="正方形/長方形 33">
            <a:extLst>
              <a:ext uri="{FF2B5EF4-FFF2-40B4-BE49-F238E27FC236}">
                <a16:creationId xmlns:a16="http://schemas.microsoft.com/office/drawing/2014/main" id="{AD873B5B-8A86-476C-9280-920C120DAB42}"/>
              </a:ext>
            </a:extLst>
          </p:cNvPr>
          <p:cNvSpPr/>
          <p:nvPr/>
        </p:nvSpPr>
        <p:spPr>
          <a:xfrm>
            <a:off x="3484334" y="4520611"/>
            <a:ext cx="58465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a:t>
            </a:r>
            <a:r>
              <a:rPr lang="ja-JP" altLang="en-US" sz="600" dirty="0">
                <a:solidFill>
                  <a:srgbClr val="000000"/>
                </a:solidFill>
                <a:latin typeface="ＭＳ Ｐゴシック" panose="020B0600070205080204" pitchFamily="50" charset="-128"/>
                <a:ea typeface="ＭＳ Ｐゴシック" panose="020B0600070205080204" pitchFamily="50" charset="-128"/>
              </a:rPr>
              <a:t>期間</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35" name="正方形/長方形 34">
            <a:extLst>
              <a:ext uri="{FF2B5EF4-FFF2-40B4-BE49-F238E27FC236}">
                <a16:creationId xmlns:a16="http://schemas.microsoft.com/office/drawing/2014/main" id="{429F1A20-A8D9-449C-BD8C-E2AB312ECE43}"/>
              </a:ext>
            </a:extLst>
          </p:cNvPr>
          <p:cNvSpPr/>
          <p:nvPr/>
        </p:nvSpPr>
        <p:spPr>
          <a:xfrm>
            <a:off x="4177094" y="4520611"/>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　</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支援内容</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36" name="正方形/長方形 35">
            <a:extLst>
              <a:ext uri="{FF2B5EF4-FFF2-40B4-BE49-F238E27FC236}">
                <a16:creationId xmlns:a16="http://schemas.microsoft.com/office/drawing/2014/main" id="{425886CE-A784-4F0C-B589-47014848F0B1}"/>
              </a:ext>
            </a:extLst>
          </p:cNvPr>
          <p:cNvSpPr/>
          <p:nvPr/>
        </p:nvSpPr>
        <p:spPr>
          <a:xfrm>
            <a:off x="5702715" y="4520611"/>
            <a:ext cx="61579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①日常生活自立</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備考</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37" name="正方形/長方形 36">
            <a:extLst>
              <a:ext uri="{FF2B5EF4-FFF2-40B4-BE49-F238E27FC236}">
                <a16:creationId xmlns:a16="http://schemas.microsoft.com/office/drawing/2014/main" id="{0EA1F23C-26B8-4E23-AB71-3D35F3EBA0EB}"/>
              </a:ext>
            </a:extLst>
          </p:cNvPr>
          <p:cNvSpPr/>
          <p:nvPr/>
        </p:nvSpPr>
        <p:spPr>
          <a:xfrm>
            <a:off x="910019" y="5454062"/>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長期目標</a:t>
            </a:r>
          </a:p>
        </p:txBody>
      </p:sp>
      <p:sp>
        <p:nvSpPr>
          <p:cNvPr id="38" name="正方形/長方形 37">
            <a:extLst>
              <a:ext uri="{FF2B5EF4-FFF2-40B4-BE49-F238E27FC236}">
                <a16:creationId xmlns:a16="http://schemas.microsoft.com/office/drawing/2014/main" id="{5CB52232-E64E-49AA-AF1C-8CEAADF4B410}"/>
              </a:ext>
            </a:extLst>
          </p:cNvPr>
          <p:cNvSpPr/>
          <p:nvPr/>
        </p:nvSpPr>
        <p:spPr>
          <a:xfrm>
            <a:off x="2262569" y="5454062"/>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短期目標</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1AD86E70-0843-4321-9491-344C0EE732A9}"/>
              </a:ext>
            </a:extLst>
          </p:cNvPr>
          <p:cNvSpPr/>
          <p:nvPr/>
        </p:nvSpPr>
        <p:spPr>
          <a:xfrm>
            <a:off x="3484334" y="5468349"/>
            <a:ext cx="58465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r>
              <a:rPr lang="ja-JP" altLang="en-US" sz="600" dirty="0">
                <a:solidFill>
                  <a:srgbClr val="000000"/>
                </a:solidFill>
                <a:latin typeface="ＭＳ Ｐゴシック" panose="020B0600070205080204" pitchFamily="50" charset="-128"/>
                <a:ea typeface="ＭＳ Ｐゴシック" panose="020B0600070205080204" pitchFamily="50" charset="-128"/>
              </a:rPr>
              <a:t>期間</a:t>
            </a:r>
            <a:endPar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0" name="正方形/長方形 39">
            <a:extLst>
              <a:ext uri="{FF2B5EF4-FFF2-40B4-BE49-F238E27FC236}">
                <a16:creationId xmlns:a16="http://schemas.microsoft.com/office/drawing/2014/main" id="{B8F98748-BF31-49DD-8E93-0373FDEF9B2B}"/>
              </a:ext>
            </a:extLst>
          </p:cNvPr>
          <p:cNvSpPr/>
          <p:nvPr/>
        </p:nvSpPr>
        <p:spPr>
          <a:xfrm>
            <a:off x="4177094" y="5468349"/>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支援内容</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1" name="正方形/長方形 40">
            <a:extLst>
              <a:ext uri="{FF2B5EF4-FFF2-40B4-BE49-F238E27FC236}">
                <a16:creationId xmlns:a16="http://schemas.microsoft.com/office/drawing/2014/main" id="{A54A6874-D48D-4CD8-9859-002FE56CF732}"/>
              </a:ext>
            </a:extLst>
          </p:cNvPr>
          <p:cNvSpPr/>
          <p:nvPr/>
        </p:nvSpPr>
        <p:spPr>
          <a:xfrm>
            <a:off x="5702715" y="5468349"/>
            <a:ext cx="61579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②社会生活自立</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備考</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2" name="正方形/長方形 41">
            <a:extLst>
              <a:ext uri="{FF2B5EF4-FFF2-40B4-BE49-F238E27FC236}">
                <a16:creationId xmlns:a16="http://schemas.microsoft.com/office/drawing/2014/main" id="{F0297395-620F-4A88-B66E-A3304EACBA03}"/>
              </a:ext>
            </a:extLst>
          </p:cNvPr>
          <p:cNvSpPr/>
          <p:nvPr/>
        </p:nvSpPr>
        <p:spPr>
          <a:xfrm>
            <a:off x="919206" y="6401800"/>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長期目標</a:t>
            </a:r>
          </a:p>
        </p:txBody>
      </p:sp>
      <p:sp>
        <p:nvSpPr>
          <p:cNvPr id="43" name="正方形/長方形 42">
            <a:extLst>
              <a:ext uri="{FF2B5EF4-FFF2-40B4-BE49-F238E27FC236}">
                <a16:creationId xmlns:a16="http://schemas.microsoft.com/office/drawing/2014/main" id="{730FA46B-587D-4ACD-8272-CD5698BA270C}"/>
              </a:ext>
            </a:extLst>
          </p:cNvPr>
          <p:cNvSpPr/>
          <p:nvPr/>
        </p:nvSpPr>
        <p:spPr>
          <a:xfrm>
            <a:off x="2271756" y="6401800"/>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dirty="0">
                <a:solidFill>
                  <a:srgbClr val="000000"/>
                </a:solidFill>
                <a:latin typeface="ＭＳ Ｐゴシック" panose="020B0600070205080204" pitchFamily="50" charset="-128"/>
                <a:ea typeface="ＭＳ Ｐゴシック" panose="020B0600070205080204" pitchFamily="50" charset="-128"/>
              </a:rPr>
              <a:t>　短期目標</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4" name="正方形/長方形 43">
            <a:extLst>
              <a:ext uri="{FF2B5EF4-FFF2-40B4-BE49-F238E27FC236}">
                <a16:creationId xmlns:a16="http://schemas.microsoft.com/office/drawing/2014/main" id="{E4A1042F-6CEF-493F-BB36-292E7096C21A}"/>
              </a:ext>
            </a:extLst>
          </p:cNvPr>
          <p:cNvSpPr/>
          <p:nvPr/>
        </p:nvSpPr>
        <p:spPr>
          <a:xfrm>
            <a:off x="3484333" y="6416087"/>
            <a:ext cx="58465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r>
              <a:rPr lang="ja-JP" altLang="en-US" sz="900" dirty="0">
                <a:solidFill>
                  <a:srgbClr val="000000"/>
                </a:solidFill>
                <a:latin typeface="ＭＳ Ｐゴシック" panose="020B0600070205080204" pitchFamily="50" charset="-128"/>
                <a:ea typeface="ＭＳ Ｐゴシック" panose="020B0600070205080204" pitchFamily="50" charset="-128"/>
              </a:rPr>
              <a:t>期間</a:t>
            </a:r>
            <a:endParaRPr lang="en-US" altLang="ja-JP" sz="900" dirty="0">
              <a:solidFill>
                <a:srgbClr val="000000"/>
              </a:solidFill>
              <a:latin typeface="ＭＳ Ｐゴシック" panose="020B0600070205080204" pitchFamily="50" charset="-128"/>
              <a:ea typeface="ＭＳ Ｐゴシック" panose="020B0600070205080204" pitchFamily="50" charset="-128"/>
            </a:endParaRPr>
          </a:p>
        </p:txBody>
      </p:sp>
      <p:sp>
        <p:nvSpPr>
          <p:cNvPr id="45" name="正方形/長方形 44">
            <a:extLst>
              <a:ext uri="{FF2B5EF4-FFF2-40B4-BE49-F238E27FC236}">
                <a16:creationId xmlns:a16="http://schemas.microsoft.com/office/drawing/2014/main" id="{F480A57D-1EB7-4CD9-918F-E06250D0AB51}"/>
              </a:ext>
            </a:extLst>
          </p:cNvPr>
          <p:cNvSpPr/>
          <p:nvPr/>
        </p:nvSpPr>
        <p:spPr>
          <a:xfrm>
            <a:off x="4186281" y="6416087"/>
            <a:ext cx="918781"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支援内容</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sp>
        <p:nvSpPr>
          <p:cNvPr id="46" name="正方形/長方形 45">
            <a:extLst>
              <a:ext uri="{FF2B5EF4-FFF2-40B4-BE49-F238E27FC236}">
                <a16:creationId xmlns:a16="http://schemas.microsoft.com/office/drawing/2014/main" id="{C5FB758D-CA8E-401E-9769-AD1663324035}"/>
              </a:ext>
            </a:extLst>
          </p:cNvPr>
          <p:cNvSpPr/>
          <p:nvPr/>
        </p:nvSpPr>
        <p:spPr>
          <a:xfrm>
            <a:off x="5711902" y="6416087"/>
            <a:ext cx="615797" cy="284751"/>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③就労自立</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600" b="0" i="0" u="none" strike="noStrike" dirty="0">
                <a:solidFill>
                  <a:srgbClr val="000000"/>
                </a:solidFill>
                <a:effectLst/>
                <a:latin typeface="ＭＳ Ｐゴシック" panose="020B0600070205080204" pitchFamily="50" charset="-128"/>
                <a:ea typeface="ＭＳ Ｐゴシック" panose="020B0600070205080204" pitchFamily="50" charset="-128"/>
              </a:rPr>
              <a:t>備考</a:t>
            </a:r>
            <a:endParaRPr lang="en-US" altLang="ja-JP" sz="6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p:txBody>
      </p:sp>
      <p:grpSp>
        <p:nvGrpSpPr>
          <p:cNvPr id="47" name="グループ化 46">
            <a:extLst>
              <a:ext uri="{FF2B5EF4-FFF2-40B4-BE49-F238E27FC236}">
                <a16:creationId xmlns:a16="http://schemas.microsoft.com/office/drawing/2014/main" id="{21F28BA9-3D4F-4794-AE6D-FAF680D3E7F8}"/>
              </a:ext>
            </a:extLst>
          </p:cNvPr>
          <p:cNvGrpSpPr/>
          <p:nvPr/>
        </p:nvGrpSpPr>
        <p:grpSpPr>
          <a:xfrm>
            <a:off x="4082654" y="147942"/>
            <a:ext cx="2234607" cy="365760"/>
            <a:chOff x="3645000" y="1370007"/>
            <a:chExt cx="2234607" cy="365760"/>
          </a:xfrm>
          <a:noFill/>
        </p:grpSpPr>
        <p:sp>
          <p:nvSpPr>
            <p:cNvPr id="48" name="正方形/長方形 47">
              <a:extLst>
                <a:ext uri="{FF2B5EF4-FFF2-40B4-BE49-F238E27FC236}">
                  <a16:creationId xmlns:a16="http://schemas.microsoft.com/office/drawing/2014/main" id="{BFA3C751-82BB-4C28-BA61-EC096797F8E6}"/>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49" name="正方形/長方形 48">
              <a:extLst>
                <a:ext uri="{FF2B5EF4-FFF2-40B4-BE49-F238E27FC236}">
                  <a16:creationId xmlns:a16="http://schemas.microsoft.com/office/drawing/2014/main" id="{A1CD82B2-A164-41BC-9840-87977384B70F}"/>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50" name="正方形/長方形 49">
            <a:extLst>
              <a:ext uri="{FF2B5EF4-FFF2-40B4-BE49-F238E27FC236}">
                <a16:creationId xmlns:a16="http://schemas.microsoft.com/office/drawing/2014/main" id="{C840C838-D2E6-4A2B-9918-EF6331958C89}"/>
              </a:ext>
            </a:extLst>
          </p:cNvPr>
          <p:cNvSpPr/>
          <p:nvPr/>
        </p:nvSpPr>
        <p:spPr>
          <a:xfrm>
            <a:off x="571331" y="836426"/>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418155769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72D4258CA3517149908D3B60E55ECCDC" ma:contentTypeVersion="12" ma:contentTypeDescription="新しいドキュメントを作成します。" ma:contentTypeScope="" ma:versionID="350a3e05cfc9448cbdfd885596026917">
  <xsd:schema xmlns:xsd="http://www.w3.org/2001/XMLSchema" xmlns:xs="http://www.w3.org/2001/XMLSchema" xmlns:p="http://schemas.microsoft.com/office/2006/metadata/properties" xmlns:ns2="c97f0004-81d4-41ad-b834-2a96fc4591f7" xmlns:ns3="e0e86db0-997c-4cb6-bb34-f88ecb8e7e9c" targetNamespace="http://schemas.microsoft.com/office/2006/metadata/properties" ma:root="true" ma:fieldsID="9ec266417867f1dbbd30afd7b59ffe9d" ns2:_="" ns3:_="">
    <xsd:import namespace="c97f0004-81d4-41ad-b834-2a96fc4591f7"/>
    <xsd:import namespace="e0e86db0-997c-4cb6-bb34-f88ecb8e7e9c"/>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97f0004-81d4-41ad-b834-2a96fc4591f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MediaServiceDateTaken" ma:index="12" nillable="true" ma:displayName="MediaServiceDateTaken" ma:hidden="true" ma:indexed="true" ma:internalName="MediaServiceDateTaken"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LengthInSeconds" ma:index="15" nillable="true" ma:displayName="MediaLengthInSeconds" ma:hidden="true" ma:internalName="MediaLengthInSeconds" ma:readOnly="true">
      <xsd:simpleType>
        <xsd:restriction base="dms:Unknown"/>
      </xsd:simpleType>
    </xsd:element>
    <xsd:element name="lcf76f155ced4ddcb4097134ff3c332f" ma:index="17"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19"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e0e86db0-997c-4cb6-bb34-f88ecb8e7e9c" elementFormDefault="qualified">
    <xsd:import namespace="http://schemas.microsoft.com/office/2006/documentManagement/types"/>
    <xsd:import namespace="http://schemas.microsoft.com/office/infopath/2007/PartnerControls"/>
    <xsd:element name="TaxCatchAll" ma:index="18" nillable="true" ma:displayName="Taxonomy Catch All Column" ma:hidden="true" ma:list="{36aac64e-280c-4bc3-b731-e4caf737c02e}" ma:internalName="TaxCatchAll" ma:showField="CatchAllData" ma:web="e0e86db0-997c-4cb6-bb34-f88ecb8e7e9c">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TaxCatchAll xmlns="e0e86db0-997c-4cb6-bb34-f88ecb8e7e9c" xsi:nil="true"/>
    <lcf76f155ced4ddcb4097134ff3c332f xmlns="c97f0004-81d4-41ad-b834-2a96fc4591f7">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E48458E2-6477-48CF-97AD-A2768C992D5E}"/>
</file>

<file path=customXml/itemProps2.xml><?xml version="1.0" encoding="utf-8"?>
<ds:datastoreItem xmlns:ds="http://schemas.openxmlformats.org/officeDocument/2006/customXml" ds:itemID="{75900A6D-1C1C-47A2-AE0E-2692E083FB3F}"/>
</file>

<file path=customXml/itemProps3.xml><?xml version="1.0" encoding="utf-8"?>
<ds:datastoreItem xmlns:ds="http://schemas.openxmlformats.org/officeDocument/2006/customXml" ds:itemID="{7309C790-B657-4FF0-AB67-0B06A5ED54E4}"/>
</file>

<file path=docProps/app.xml><?xml version="1.0" encoding="utf-8"?>
<Properties xmlns="http://schemas.openxmlformats.org/officeDocument/2006/extended-properties" xmlns:vt="http://schemas.openxmlformats.org/officeDocument/2006/docPropsVTypes">
  <Template>Office Theme</Template>
  <TotalTime>57</TotalTime>
  <Words>561</Words>
  <PresentationFormat>A4 210 x 297 mm</PresentationFormat>
  <Paragraphs>155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2022-01-20T04:34:58Z</dcterms:created>
  <dcterms:modified xsi:type="dcterms:W3CDTF">2023-03-10T04:53:57Z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8d0c5753-a6d6-49ab-9857-96a701dbb358</vt:lpwstr>
  </property>
  <property fmtid="{D5CDD505-2E9C-101B-9397-08002B2CF9AE}" pid="15" name="MSIP_Label_436fffe2-e74d-4f21-833f-6f054a10cb50_ContentBits">
    <vt:lpwstr>0</vt:lpwstr>
  </property>
  <property fmtid="{D5CDD505-2E9C-101B-9397-08002B2CF9AE}" pid="16" name="ContentTypeId">
    <vt:lpwstr>0x01010072D4258CA3517149908D3B60E55ECCDC</vt:lpwstr>
  </property>
</Properties>
</file>

<file path=docProps/thumbnail.jpeg>
</file>