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tags/tag3.xml" ContentType="application/vnd.openxmlformats-officedocument.presentationml.tag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7143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912" y="60"/>
      </p:cViewPr>
      <p:guideLst>
        <p:guide orient="horz" pos="3120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222305435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BD183DC8-41E0-4501-B7E6-174B95AAE67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3855663"/>
              </p:ext>
            </p:extLst>
          </p:nvPr>
        </p:nvGraphicFramePr>
        <p:xfrm>
          <a:off x="551225" y="2560608"/>
          <a:ext cx="5764960" cy="5710770"/>
        </p:xfrm>
        <a:graphic>
          <a:graphicData uri="http://schemas.openxmlformats.org/drawingml/2006/table">
            <a:tbl>
              <a:tblPr/>
              <a:tblGrid>
                <a:gridCol w="98579">
                  <a:extLst>
                    <a:ext uri="{9D8B030D-6E8A-4147-A177-3AD203B41FA5}">
                      <a16:colId xmlns:a16="http://schemas.microsoft.com/office/drawing/2014/main" val="2954001174"/>
                    </a:ext>
                  </a:extLst>
                </a:gridCol>
                <a:gridCol w="154590">
                  <a:extLst>
                    <a:ext uri="{9D8B030D-6E8A-4147-A177-3AD203B41FA5}">
                      <a16:colId xmlns:a16="http://schemas.microsoft.com/office/drawing/2014/main" val="2318417870"/>
                    </a:ext>
                  </a:extLst>
                </a:gridCol>
                <a:gridCol w="627320">
                  <a:extLst>
                    <a:ext uri="{9D8B030D-6E8A-4147-A177-3AD203B41FA5}">
                      <a16:colId xmlns:a16="http://schemas.microsoft.com/office/drawing/2014/main" val="594530599"/>
                    </a:ext>
                  </a:extLst>
                </a:gridCol>
                <a:gridCol w="158961">
                  <a:extLst>
                    <a:ext uri="{9D8B030D-6E8A-4147-A177-3AD203B41FA5}">
                      <a16:colId xmlns:a16="http://schemas.microsoft.com/office/drawing/2014/main" val="512333110"/>
                    </a:ext>
                  </a:extLst>
                </a:gridCol>
                <a:gridCol w="307048">
                  <a:extLst>
                    <a:ext uri="{9D8B030D-6E8A-4147-A177-3AD203B41FA5}">
                      <a16:colId xmlns:a16="http://schemas.microsoft.com/office/drawing/2014/main" val="1580918498"/>
                    </a:ext>
                  </a:extLst>
                </a:gridCol>
                <a:gridCol w="259889">
                  <a:extLst>
                    <a:ext uri="{9D8B030D-6E8A-4147-A177-3AD203B41FA5}">
                      <a16:colId xmlns:a16="http://schemas.microsoft.com/office/drawing/2014/main" val="2164654410"/>
                    </a:ext>
                  </a:extLst>
                </a:gridCol>
                <a:gridCol w="277812">
                  <a:extLst>
                    <a:ext uri="{9D8B030D-6E8A-4147-A177-3AD203B41FA5}">
                      <a16:colId xmlns:a16="http://schemas.microsoft.com/office/drawing/2014/main" val="3446215083"/>
                    </a:ext>
                  </a:extLst>
                </a:gridCol>
                <a:gridCol w="206120">
                  <a:extLst>
                    <a:ext uri="{9D8B030D-6E8A-4147-A177-3AD203B41FA5}">
                      <a16:colId xmlns:a16="http://schemas.microsoft.com/office/drawing/2014/main" val="4022438822"/>
                    </a:ext>
                  </a:extLst>
                </a:gridCol>
                <a:gridCol w="761746">
                  <a:extLst>
                    <a:ext uri="{9D8B030D-6E8A-4147-A177-3AD203B41FA5}">
                      <a16:colId xmlns:a16="http://schemas.microsoft.com/office/drawing/2014/main" val="3361679861"/>
                    </a:ext>
                  </a:extLst>
                </a:gridCol>
                <a:gridCol w="331584">
                  <a:extLst>
                    <a:ext uri="{9D8B030D-6E8A-4147-A177-3AD203B41FA5}">
                      <a16:colId xmlns:a16="http://schemas.microsoft.com/office/drawing/2014/main" val="1692703151"/>
                    </a:ext>
                  </a:extLst>
                </a:gridCol>
                <a:gridCol w="331584">
                  <a:extLst>
                    <a:ext uri="{9D8B030D-6E8A-4147-A177-3AD203B41FA5}">
                      <a16:colId xmlns:a16="http://schemas.microsoft.com/office/drawing/2014/main" val="3776083063"/>
                    </a:ext>
                  </a:extLst>
                </a:gridCol>
                <a:gridCol w="627320">
                  <a:extLst>
                    <a:ext uri="{9D8B030D-6E8A-4147-A177-3AD203B41FA5}">
                      <a16:colId xmlns:a16="http://schemas.microsoft.com/office/drawing/2014/main" val="4266133177"/>
                    </a:ext>
                  </a:extLst>
                </a:gridCol>
                <a:gridCol w="170271">
                  <a:extLst>
                    <a:ext uri="{9D8B030D-6E8A-4147-A177-3AD203B41FA5}">
                      <a16:colId xmlns:a16="http://schemas.microsoft.com/office/drawing/2014/main" val="856148395"/>
                    </a:ext>
                  </a:extLst>
                </a:gridCol>
                <a:gridCol w="492895">
                  <a:extLst>
                    <a:ext uri="{9D8B030D-6E8A-4147-A177-3AD203B41FA5}">
                      <a16:colId xmlns:a16="http://schemas.microsoft.com/office/drawing/2014/main" val="3523974935"/>
                    </a:ext>
                  </a:extLst>
                </a:gridCol>
                <a:gridCol w="110406">
                  <a:extLst>
                    <a:ext uri="{9D8B030D-6E8A-4147-A177-3AD203B41FA5}">
                      <a16:colId xmlns:a16="http://schemas.microsoft.com/office/drawing/2014/main" val="814934070"/>
                    </a:ext>
                  </a:extLst>
                </a:gridCol>
                <a:gridCol w="516914">
                  <a:extLst>
                    <a:ext uri="{9D8B030D-6E8A-4147-A177-3AD203B41FA5}">
                      <a16:colId xmlns:a16="http://schemas.microsoft.com/office/drawing/2014/main" val="2847069568"/>
                    </a:ext>
                  </a:extLst>
                </a:gridCol>
                <a:gridCol w="111736">
                  <a:extLst>
                    <a:ext uri="{9D8B030D-6E8A-4147-A177-3AD203B41FA5}">
                      <a16:colId xmlns:a16="http://schemas.microsoft.com/office/drawing/2014/main" val="3040393957"/>
                    </a:ext>
                  </a:extLst>
                </a:gridCol>
                <a:gridCol w="103345">
                  <a:extLst>
                    <a:ext uri="{9D8B030D-6E8A-4147-A177-3AD203B41FA5}">
                      <a16:colId xmlns:a16="http://schemas.microsoft.com/office/drawing/2014/main" val="2851613482"/>
                    </a:ext>
                  </a:extLst>
                </a:gridCol>
                <a:gridCol w="116840">
                  <a:extLst>
                    <a:ext uri="{9D8B030D-6E8A-4147-A177-3AD203B41FA5}">
                      <a16:colId xmlns:a16="http://schemas.microsoft.com/office/drawing/2014/main" val="231790383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照会対象者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98801111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カナ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>
                        <a:lnSpc>
                          <a:spcPct val="150000"/>
                        </a:lnSpc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3618368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>
                        <a:lnSpc>
                          <a:spcPct val="150000"/>
                        </a:lnSpc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1658092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506934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回答事項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13929728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年金受給の有無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5277304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【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年金受給有の場合、以下のアからキに関する事項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】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880111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ア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年金の種類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老齢基礎年金・老齢厚生年金・遺族基礎年金・遺族厚生年金・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5668988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（一時金を除く）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障害基礎年金・障害厚生年金・その他（　　　　　　　　　　　　　　　　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9216147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イ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裁定年月日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　　月　　　　日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89904986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ウ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受給権発生年月日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　　月　　　　日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88455815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エ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年金額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1327883"/>
                  </a:ext>
                </a:extLst>
              </a:tr>
              <a:tr h="10579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年金の種類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改定年月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年金支払額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支給停止額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11116455"/>
                  </a:ext>
                </a:extLst>
              </a:tr>
              <a:tr h="45140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9897180"/>
                  </a:ext>
                </a:extLst>
              </a:tr>
              <a:tr h="10579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支給停止額がある場合停止事由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1611873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オ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直近の支給状況（口座振込額＝年金額－所得税額－介護保険料額－国保・後期保険料額－住民税額）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8536471"/>
                  </a:ext>
                </a:extLst>
              </a:tr>
              <a:tr h="1368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支払年月日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　）基礎年金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　）厚生年金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所得税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介護保険料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国保・後期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国保・後期</a:t>
                      </a:r>
                      <a:endParaRPr kumimoji="1" lang="ja-JP" altLang="en-US"/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住民税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住民税</a:t>
                      </a:r>
                      <a:endParaRPr kumimoji="1" lang="ja-JP" altLang="en-US"/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390586"/>
                  </a:ext>
                </a:extLst>
              </a:tr>
              <a:tr h="486668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kumimoji="1" lang="ja-JP" altLang="en-US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5132403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カ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生活保護支給期間中に時効特例給付がある場合、支給年月日及び支給額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9458161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支給年月日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11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　月　　　日　支給額　　　　　　　　　　　　　　　円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74883691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遅延特別加算金支給年月日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9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　月　　　日　支給額　　　　　　　　　　　　　　　円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0578255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キ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対象者が死亡している場合、未支給年金受給の有無・支給額・支給年月日・未支給年金受給者・死亡者との続柄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58983531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受給の有無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marL="0" indent="180975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支給額　　　　　　　　　　円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受給者カナ氏名　　　　　　　　　　　　　続柄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4652969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支給年月日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　月　　　日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28807356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5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【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年金受給無の場合、以下のクからコに関する事項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】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4842451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ク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1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基礎年金番号に収録されている国民年金・厚生年金保険被保険者加入記録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4005456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基礎年金番号に収録されている国民年金保険料納付状況（納付対象年月・納付年月日）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96994781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コ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一時金等に関する事項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891628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1473943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【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共通事項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】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3904062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サ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1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厚生年金基金加入期間を有する場合当該基金番号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621442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9264736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zh-TW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【</a:t>
                      </a:r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個別照会事項</a:t>
                      </a:r>
                      <a:r>
                        <a:rPr lang="en-US" altLang="zh-TW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】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54822331"/>
                  </a:ext>
                </a:extLst>
              </a:tr>
            </a:tbl>
          </a:graphicData>
        </a:graphic>
      </p:graphicFrame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F7AC7732-B235-4B02-8236-3984D6716E30}"/>
              </a:ext>
            </a:extLst>
          </p:cNvPr>
          <p:cNvSpPr/>
          <p:nvPr/>
        </p:nvSpPr>
        <p:spPr>
          <a:xfrm>
            <a:off x="584818" y="8656742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2A927328-2D09-4298-BE83-BFF91B5205EB}"/>
              </a:ext>
            </a:extLst>
          </p:cNvPr>
          <p:cNvSpPr/>
          <p:nvPr/>
        </p:nvSpPr>
        <p:spPr>
          <a:xfrm>
            <a:off x="556232" y="797865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551E6557-E556-4968-842B-CCF43094A272}"/>
              </a:ext>
            </a:extLst>
          </p:cNvPr>
          <p:cNvSpPr/>
          <p:nvPr/>
        </p:nvSpPr>
        <p:spPr>
          <a:xfrm>
            <a:off x="556232" y="960599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E94A8984-9FB5-436F-AE20-E4D6D8BED9C0}"/>
              </a:ext>
            </a:extLst>
          </p:cNvPr>
          <p:cNvSpPr/>
          <p:nvPr/>
        </p:nvSpPr>
        <p:spPr>
          <a:xfrm>
            <a:off x="556232" y="1123333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C299EEB0-746E-415B-8B27-7D5B9A4D80B8}"/>
              </a:ext>
            </a:extLst>
          </p:cNvPr>
          <p:cNvSpPr/>
          <p:nvPr/>
        </p:nvSpPr>
        <p:spPr>
          <a:xfrm>
            <a:off x="556232" y="63513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E28ADF0E-E845-4D71-A4FF-EFCE8660DA36}"/>
              </a:ext>
            </a:extLst>
          </p:cNvPr>
          <p:cNvSpPr/>
          <p:nvPr/>
        </p:nvSpPr>
        <p:spPr>
          <a:xfrm>
            <a:off x="1504986" y="1123333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EA2B0DF2-D918-4A00-A0E9-D713C6E0C075}"/>
              </a:ext>
            </a:extLst>
          </p:cNvPr>
          <p:cNvSpPr/>
          <p:nvPr/>
        </p:nvSpPr>
        <p:spPr>
          <a:xfrm>
            <a:off x="556232" y="1286186"/>
            <a:ext cx="540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0F05EA17-2486-4A55-BB9D-AE25F1DA6801}"/>
              </a:ext>
            </a:extLst>
          </p:cNvPr>
          <p:cNvSpPr/>
          <p:nvPr/>
        </p:nvSpPr>
        <p:spPr>
          <a:xfrm>
            <a:off x="2157571" y="1286186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AE242FDF-95FB-4808-8025-A571F8F7B545}"/>
              </a:ext>
            </a:extLst>
          </p:cNvPr>
          <p:cNvSpPr/>
          <p:nvPr/>
        </p:nvSpPr>
        <p:spPr>
          <a:xfrm>
            <a:off x="4833101" y="1286186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調査先名称</a:t>
            </a:r>
          </a:p>
        </p:txBody>
      </p:sp>
      <p:sp>
        <p:nvSpPr>
          <p:cNvPr id="33" name="Rectangle 109">
            <a:extLst>
              <a:ext uri="{FF2B5EF4-FFF2-40B4-BE49-F238E27FC236}">
                <a16:creationId xmlns:a16="http://schemas.microsoft.com/office/drawing/2014/main" id="{5AE60B54-061A-4DD9-9663-5006E0DC63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747" y="1805340"/>
            <a:ext cx="5759748" cy="26161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ctr"/>
            <a:r>
              <a:rPr lang="ja-JP" altLang="en-US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生活保護法第</a:t>
            </a:r>
            <a:r>
              <a:rPr lang="en-US" altLang="ja-JP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29</a:t>
            </a:r>
            <a:r>
              <a:rPr lang="ja-JP" altLang="en-US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条の規定に基づく調査について（回答）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181E2A9F-7599-4844-B69B-25D514E7C906}"/>
              </a:ext>
            </a:extLst>
          </p:cNvPr>
          <p:cNvSpPr/>
          <p:nvPr/>
        </p:nvSpPr>
        <p:spPr>
          <a:xfrm>
            <a:off x="3693197" y="8663758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調査時点年月日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88AE4966-92E5-4F98-BFC5-8D9F4B2970E8}"/>
              </a:ext>
            </a:extLst>
          </p:cNvPr>
          <p:cNvSpPr/>
          <p:nvPr/>
        </p:nvSpPr>
        <p:spPr>
          <a:xfrm>
            <a:off x="3693196" y="8826899"/>
            <a:ext cx="75815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0BCBC2A9-A8AB-45B5-8547-EDB9FD47B4B7}"/>
              </a:ext>
            </a:extLst>
          </p:cNvPr>
          <p:cNvSpPr/>
          <p:nvPr/>
        </p:nvSpPr>
        <p:spPr>
          <a:xfrm>
            <a:off x="3693196" y="8500616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955610FA-6386-4288-9840-7D068301315F}"/>
              </a:ext>
            </a:extLst>
          </p:cNvPr>
          <p:cNvSpPr/>
          <p:nvPr/>
        </p:nvSpPr>
        <p:spPr>
          <a:xfrm>
            <a:off x="4660498" y="8663758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254E07D2-663F-46A3-B345-C373CE4FD35C}"/>
              </a:ext>
            </a:extLst>
          </p:cNvPr>
          <p:cNvSpPr/>
          <p:nvPr/>
        </p:nvSpPr>
        <p:spPr>
          <a:xfrm>
            <a:off x="4660498" y="8826899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90C2CC7C-3465-4EBB-A9CB-9F25EA8088B7}"/>
              </a:ext>
            </a:extLst>
          </p:cNvPr>
          <p:cNvSpPr/>
          <p:nvPr/>
        </p:nvSpPr>
        <p:spPr>
          <a:xfrm>
            <a:off x="5317976" y="8826899"/>
            <a:ext cx="57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民生委員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F20B5134-E890-49DD-A7D2-5D5B9EA7A831}"/>
              </a:ext>
            </a:extLst>
          </p:cNvPr>
          <p:cNvSpPr/>
          <p:nvPr/>
        </p:nvSpPr>
        <p:spPr>
          <a:xfrm>
            <a:off x="5317976" y="8663758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A327632C-75B0-407F-A087-7E8A6D04CD3E}"/>
              </a:ext>
            </a:extLst>
          </p:cNvPr>
          <p:cNvSpPr/>
          <p:nvPr/>
        </p:nvSpPr>
        <p:spPr>
          <a:xfrm>
            <a:off x="2710804" y="2174965"/>
            <a:ext cx="2726245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で照会のありました件について、下記の通り回答します。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9FA2FA76-D83F-440D-BDE5-AA121B426D52}"/>
              </a:ext>
            </a:extLst>
          </p:cNvPr>
          <p:cNvSpPr/>
          <p:nvPr/>
        </p:nvSpPr>
        <p:spPr>
          <a:xfrm>
            <a:off x="3338925" y="2422495"/>
            <a:ext cx="180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153411C4-FBFB-42CA-9812-7D358078E652}"/>
              </a:ext>
            </a:extLst>
          </p:cNvPr>
          <p:cNvSpPr/>
          <p:nvPr/>
        </p:nvSpPr>
        <p:spPr>
          <a:xfrm>
            <a:off x="5258109" y="630516"/>
            <a:ext cx="1044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発第　　　　　　　　 号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72E424DD-89D0-4A4F-A819-CC4A1673F8CA}"/>
              </a:ext>
            </a:extLst>
          </p:cNvPr>
          <p:cNvSpPr/>
          <p:nvPr/>
        </p:nvSpPr>
        <p:spPr>
          <a:xfrm>
            <a:off x="5474109" y="791620"/>
            <a:ext cx="828000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  　   月　　　日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ACE20D30-B7FF-4BDA-BDDF-0F4FCF5E4F6D}"/>
              </a:ext>
            </a:extLst>
          </p:cNvPr>
          <p:cNvSpPr/>
          <p:nvPr/>
        </p:nvSpPr>
        <p:spPr>
          <a:xfrm>
            <a:off x="721628" y="2174965"/>
            <a:ext cx="94875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依頼書発行年月日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2F45E6CF-D3E2-40D7-8809-45B70706671D}"/>
              </a:ext>
            </a:extLst>
          </p:cNvPr>
          <p:cNvSpPr/>
          <p:nvPr/>
        </p:nvSpPr>
        <p:spPr>
          <a:xfrm>
            <a:off x="1716216" y="2174965"/>
            <a:ext cx="94875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依頼書文書番号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044806FE-57F6-4639-BA64-7052F4637A16}"/>
              </a:ext>
            </a:extLst>
          </p:cNvPr>
          <p:cNvSpPr/>
          <p:nvPr/>
        </p:nvSpPr>
        <p:spPr>
          <a:xfrm>
            <a:off x="1504986" y="2797211"/>
            <a:ext cx="94875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8EDFB1B2-77C8-4A21-83BE-C358F7F746EB}"/>
              </a:ext>
            </a:extLst>
          </p:cNvPr>
          <p:cNvSpPr/>
          <p:nvPr/>
        </p:nvSpPr>
        <p:spPr>
          <a:xfrm>
            <a:off x="1504986" y="3000715"/>
            <a:ext cx="94875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CF42A619-79ED-4C5E-ADC4-0D3F05897249}"/>
              </a:ext>
            </a:extLst>
          </p:cNvPr>
          <p:cNvSpPr/>
          <p:nvPr/>
        </p:nvSpPr>
        <p:spPr>
          <a:xfrm>
            <a:off x="1504986" y="3198359"/>
            <a:ext cx="94875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</p:spTree>
    <p:extLst>
      <p:ext uri="{BB962C8B-B14F-4D97-AF65-F5344CB8AC3E}">
        <p14:creationId xmlns:p14="http://schemas.microsoft.com/office/powerpoint/2010/main" val="41815576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2" ma:contentTypeDescription="新しいドキュメントを作成します。" ma:contentTypeScope="" ma:versionID="350a3e05cfc9448cbdfd885596026917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9ec266417867f1dbbd30afd7b59ffe9d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0573F6B9-98F8-4A05-A935-4C67D9B1DD09}"/>
</file>

<file path=customXml/itemProps2.xml><?xml version="1.0" encoding="utf-8"?>
<ds:datastoreItem xmlns:ds="http://schemas.openxmlformats.org/officeDocument/2006/customXml" ds:itemID="{5373CB9A-A46A-4957-92A3-05A803B3330A}"/>
</file>

<file path=customXml/itemProps3.xml><?xml version="1.0" encoding="utf-8"?>
<ds:datastoreItem xmlns:ds="http://schemas.openxmlformats.org/officeDocument/2006/customXml" ds:itemID="{8ABE11E0-E0A1-4889-93A5-78929C71AE91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</TotalTime>
  <Words>410</Words>
  <PresentationFormat>A4 210 x 297 mm</PresentationFormat>
  <Paragraphs>100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2022-01-20T04:34:58Z</dcterms:created>
  <dcterms:modified xsi:type="dcterms:W3CDTF">2024-03-25T07:05:40Z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6b4666e0-ffba-485f-9a2e-4ab2a9c2e2f2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