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revisionInfo.xml" ContentType="application/vnd.ms-powerpoint.revisioninfo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slideMasters/slideMaster1.xml" ContentType="application/vnd.openxmlformats-officedocument.presentationml.slideMaster+xml"/>
  <Override PartName="/ppt/slideLayouts/slideLayout9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3.xml" ContentType="application/vnd.openxmlformats-officedocument.presentationml.slideLayout+xml"/>
  <Override PartName="/ppt/tags/tag2.xml" ContentType="application/vnd.openxmlformats-officedocument.presentationml.tags+xml"/>
  <Override PartName="/ppt/slideLayouts/slideLayout8.xml" ContentType="application/vnd.openxmlformats-officedocument.presentationml.slideLayout+xml"/>
  <Override PartName="/ppt/slides/slide1.xml" ContentType="application/vnd.openxmlformats-officedocument.presentationml.slide+xml"/>
  <Override PartName="/ppt/tags/tag3.xml" ContentType="application/vnd.openxmlformats-officedocument.presentationml.tags+xml"/>
  <Override PartName="/ppt/theme/theme1.xml" ContentType="application/vnd.openxmlformats-officedocument.theme+xml"/>
  <Override PartName="/ppt/tags/tag1.xml" ContentType="application/vnd.openxmlformats-officedocument.presentationml.tag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9" r:id="rId2"/>
  </p:sldIdLst>
  <p:sldSz cx="6858000" cy="9906000" type="A4"/>
  <p:notesSz cx="6858000" cy="9144000"/>
  <p:custDataLst>
    <p:tags r:id="rId3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2115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西田 章恵(nishida-akie.jj1)" initials="西田" lastIdx="2" clrIdx="0">
    <p:extLst>
      <p:ext uri="{19B8F6BF-5375-455C-9EA6-DF929625EA0E}">
        <p15:presenceInfo xmlns:p15="http://schemas.microsoft.com/office/powerpoint/2012/main" userId="S-1-5-21-4175116151-3849908774-3845857867-619503" providerId="AD"/>
      </p:ext>
    </p:extLst>
  </p:cmAuthor>
  <p:cmAuthor id="2" name="Okano, Takumi (JP - AB 岡野 匠)" initials="OT(A岡匠" lastIdx="2" clrIdx="1">
    <p:extLst>
      <p:ext uri="{19B8F6BF-5375-455C-9EA6-DF929625EA0E}">
        <p15:presenceInfo xmlns:p15="http://schemas.microsoft.com/office/powerpoint/2012/main" userId="S::takokano@abeam.com::5e6993cd-c762-4216-9694-73f272f7dbd8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9FC2C1A1-318F-44CE-A0A8-CB8DFCC7B0CF}" v="1" dt="2022-08-17T07:17:36.362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7158" autoAdjust="0"/>
    <p:restoredTop sz="94660"/>
  </p:normalViewPr>
  <p:slideViewPr>
    <p:cSldViewPr snapToGrid="0" showGuides="1">
      <p:cViewPr varScale="1">
        <p:scale>
          <a:sx n="73" d="100"/>
          <a:sy n="73" d="100"/>
        </p:scale>
        <p:origin x="3708" y="60"/>
      </p:cViewPr>
      <p:guideLst>
        <p:guide orient="horz" pos="3120"/>
        <p:guide pos="2115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tags" Target="tags/tag1.xml"/><Relationship Id="rId7" Type="http://schemas.openxmlformats.org/officeDocument/2006/relationships/theme" Target="theme/theme1.xml"/><Relationship Id="rId12" Type="http://schemas.openxmlformats.org/officeDocument/2006/relationships/customXml" Target="../customXml/item3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11" Type="http://schemas.openxmlformats.org/officeDocument/2006/relationships/customXml" Target="../customXml/item2.xml"/><Relationship Id="rId5" Type="http://schemas.openxmlformats.org/officeDocument/2006/relationships/presProps" Target="presProps.xml"/><Relationship Id="rId10" Type="http://schemas.openxmlformats.org/officeDocument/2006/relationships/customXml" Target="../customXml/item1.xml"/><Relationship Id="rId4" Type="http://schemas.openxmlformats.org/officeDocument/2006/relationships/commentAuthors" Target="commentAuthors.xml"/><Relationship Id="rId9" Type="http://schemas.microsoft.com/office/2015/10/relationships/revisionInfo" Target="revisionInfo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7854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23153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91020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23264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97456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81679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00805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95706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16123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12430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27954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emf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oleObject" Target="../embeddings/oleObject1.bin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オブジェクト 7" hidden="1">
            <a:extLst>
              <a:ext uri="{FF2B5EF4-FFF2-40B4-BE49-F238E27FC236}">
                <a16:creationId xmlns:a16="http://schemas.microsoft.com/office/drawing/2014/main" id="{F2D9DD64-B90B-4D93-A656-59005640EDA7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13"/>
            </p:custDataLst>
            <p:extLst>
              <p:ext uri="{D42A27DB-BD31-4B8C-83A1-F6EECF244321}">
                <p14:modId xmlns:p14="http://schemas.microsoft.com/office/powerpoint/2010/main" val="2946036170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14" imgW="353" imgH="318" progId="TCLayout.ActiveDocument.1">
                  <p:embed/>
                </p:oleObj>
              </mc:Choice>
              <mc:Fallback>
                <p:oleObj name="think-cell スライド" r:id="rId14" imgW="353" imgH="318" progId="TCLayout.ActiveDocument.1">
                  <p:embed/>
                  <p:pic>
                    <p:nvPicPr>
                      <p:cNvPr id="8" name="オブジェクト 7" hidden="1">
                        <a:extLst>
                          <a:ext uri="{FF2B5EF4-FFF2-40B4-BE49-F238E27FC236}">
                            <a16:creationId xmlns:a16="http://schemas.microsoft.com/office/drawing/2014/main" id="{F2D9DD64-B90B-4D93-A656-59005640EDA7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676903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3.xml"/><Relationship Id="rId4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7" name="オブジェクト 36" hidden="1">
            <a:extLst>
              <a:ext uri="{FF2B5EF4-FFF2-40B4-BE49-F238E27FC236}">
                <a16:creationId xmlns:a16="http://schemas.microsoft.com/office/drawing/2014/main" id="{939B1ECE-4AE4-4AAA-9DD3-F7DC4BCE2D90}"/>
              </a:ext>
            </a:extLst>
          </p:cNvPr>
          <p:cNvGraphicFramePr>
            <a:graphicFrameLocks noChangeAspect="1"/>
          </p:cNvGraphicFramePr>
          <p:nvPr>
            <p:custDataLst>
              <p:tags r:id="rId1"/>
            </p:custData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3" imgW="353" imgH="318" progId="TCLayout.ActiveDocument.1">
                  <p:embed/>
                </p:oleObj>
              </mc:Choice>
              <mc:Fallback>
                <p:oleObj name="think-cell スライド" r:id="rId3" imgW="353" imgH="318" progId="TCLayout.ActiveDocument.1">
                  <p:embed/>
                  <p:pic>
                    <p:nvPicPr>
                      <p:cNvPr id="37" name="オブジェクト 36" hidden="1">
                        <a:extLst>
                          <a:ext uri="{FF2B5EF4-FFF2-40B4-BE49-F238E27FC236}">
                            <a16:creationId xmlns:a16="http://schemas.microsoft.com/office/drawing/2014/main" id="{939B1ECE-4AE4-4AAA-9DD3-F7DC4BCE2D90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3" name="表 2">
            <a:extLst>
              <a:ext uri="{FF2B5EF4-FFF2-40B4-BE49-F238E27FC236}">
                <a16:creationId xmlns:a16="http://schemas.microsoft.com/office/drawing/2014/main" id="{FDECE4DD-B957-4EC3-AD6F-CAF1F1AF961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28142416"/>
              </p:ext>
            </p:extLst>
          </p:nvPr>
        </p:nvGraphicFramePr>
        <p:xfrm>
          <a:off x="549096" y="1466424"/>
          <a:ext cx="5757732" cy="5569716"/>
        </p:xfrm>
        <a:graphic>
          <a:graphicData uri="http://schemas.openxmlformats.org/drawingml/2006/table">
            <a:tbl>
              <a:tblPr/>
              <a:tblGrid>
                <a:gridCol w="100457">
                  <a:extLst>
                    <a:ext uri="{9D8B030D-6E8A-4147-A177-3AD203B41FA5}">
                      <a16:colId xmlns:a16="http://schemas.microsoft.com/office/drawing/2014/main" val="1356112933"/>
                    </a:ext>
                  </a:extLst>
                </a:gridCol>
                <a:gridCol w="85236">
                  <a:extLst>
                    <a:ext uri="{9D8B030D-6E8A-4147-A177-3AD203B41FA5}">
                      <a16:colId xmlns:a16="http://schemas.microsoft.com/office/drawing/2014/main" val="597335739"/>
                    </a:ext>
                  </a:extLst>
                </a:gridCol>
                <a:gridCol w="158295">
                  <a:extLst>
                    <a:ext uri="{9D8B030D-6E8A-4147-A177-3AD203B41FA5}">
                      <a16:colId xmlns:a16="http://schemas.microsoft.com/office/drawing/2014/main" val="163412888"/>
                    </a:ext>
                  </a:extLst>
                </a:gridCol>
                <a:gridCol w="173515">
                  <a:extLst>
                    <a:ext uri="{9D8B030D-6E8A-4147-A177-3AD203B41FA5}">
                      <a16:colId xmlns:a16="http://schemas.microsoft.com/office/drawing/2014/main" val="2670925114"/>
                    </a:ext>
                  </a:extLst>
                </a:gridCol>
                <a:gridCol w="207000">
                  <a:extLst>
                    <a:ext uri="{9D8B030D-6E8A-4147-A177-3AD203B41FA5}">
                      <a16:colId xmlns:a16="http://schemas.microsoft.com/office/drawing/2014/main" val="2853038961"/>
                    </a:ext>
                  </a:extLst>
                </a:gridCol>
                <a:gridCol w="207000">
                  <a:extLst>
                    <a:ext uri="{9D8B030D-6E8A-4147-A177-3AD203B41FA5}">
                      <a16:colId xmlns:a16="http://schemas.microsoft.com/office/drawing/2014/main" val="3720506098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1416457183"/>
                    </a:ext>
                  </a:extLst>
                </a:gridCol>
                <a:gridCol w="207000">
                  <a:extLst>
                    <a:ext uri="{9D8B030D-6E8A-4147-A177-3AD203B41FA5}">
                      <a16:colId xmlns:a16="http://schemas.microsoft.com/office/drawing/2014/main" val="3802732121"/>
                    </a:ext>
                  </a:extLst>
                </a:gridCol>
                <a:gridCol w="207000">
                  <a:extLst>
                    <a:ext uri="{9D8B030D-6E8A-4147-A177-3AD203B41FA5}">
                      <a16:colId xmlns:a16="http://schemas.microsoft.com/office/drawing/2014/main" val="787957445"/>
                    </a:ext>
                  </a:extLst>
                </a:gridCol>
                <a:gridCol w="207000">
                  <a:extLst>
                    <a:ext uri="{9D8B030D-6E8A-4147-A177-3AD203B41FA5}">
                      <a16:colId xmlns:a16="http://schemas.microsoft.com/office/drawing/2014/main" val="4029390448"/>
                    </a:ext>
                  </a:extLst>
                </a:gridCol>
                <a:gridCol w="207000">
                  <a:extLst>
                    <a:ext uri="{9D8B030D-6E8A-4147-A177-3AD203B41FA5}">
                      <a16:colId xmlns:a16="http://schemas.microsoft.com/office/drawing/2014/main" val="72595216"/>
                    </a:ext>
                  </a:extLst>
                </a:gridCol>
                <a:gridCol w="207000">
                  <a:extLst>
                    <a:ext uri="{9D8B030D-6E8A-4147-A177-3AD203B41FA5}">
                      <a16:colId xmlns:a16="http://schemas.microsoft.com/office/drawing/2014/main" val="1508163823"/>
                    </a:ext>
                  </a:extLst>
                </a:gridCol>
                <a:gridCol w="25400">
                  <a:extLst>
                    <a:ext uri="{9D8B030D-6E8A-4147-A177-3AD203B41FA5}">
                      <a16:colId xmlns:a16="http://schemas.microsoft.com/office/drawing/2014/main" val="837181929"/>
                    </a:ext>
                  </a:extLst>
                </a:gridCol>
                <a:gridCol w="466361">
                  <a:extLst>
                    <a:ext uri="{9D8B030D-6E8A-4147-A177-3AD203B41FA5}">
                      <a16:colId xmlns:a16="http://schemas.microsoft.com/office/drawing/2014/main" val="1636288388"/>
                    </a:ext>
                  </a:extLst>
                </a:gridCol>
                <a:gridCol w="311890">
                  <a:extLst>
                    <a:ext uri="{9D8B030D-6E8A-4147-A177-3AD203B41FA5}">
                      <a16:colId xmlns:a16="http://schemas.microsoft.com/office/drawing/2014/main" val="3992325693"/>
                    </a:ext>
                  </a:extLst>
                </a:gridCol>
                <a:gridCol w="596651">
                  <a:extLst>
                    <a:ext uri="{9D8B030D-6E8A-4147-A177-3AD203B41FA5}">
                      <a16:colId xmlns:a16="http://schemas.microsoft.com/office/drawing/2014/main" val="3386141495"/>
                    </a:ext>
                  </a:extLst>
                </a:gridCol>
                <a:gridCol w="529099">
                  <a:extLst>
                    <a:ext uri="{9D8B030D-6E8A-4147-A177-3AD203B41FA5}">
                      <a16:colId xmlns:a16="http://schemas.microsoft.com/office/drawing/2014/main" val="2644681992"/>
                    </a:ext>
                  </a:extLst>
                </a:gridCol>
                <a:gridCol w="440267">
                  <a:extLst>
                    <a:ext uri="{9D8B030D-6E8A-4147-A177-3AD203B41FA5}">
                      <a16:colId xmlns:a16="http://schemas.microsoft.com/office/drawing/2014/main" val="349446537"/>
                    </a:ext>
                  </a:extLst>
                </a:gridCol>
                <a:gridCol w="199583">
                  <a:extLst>
                    <a:ext uri="{9D8B030D-6E8A-4147-A177-3AD203B41FA5}">
                      <a16:colId xmlns:a16="http://schemas.microsoft.com/office/drawing/2014/main" val="2953973364"/>
                    </a:ext>
                  </a:extLst>
                </a:gridCol>
                <a:gridCol w="179723">
                  <a:extLst>
                    <a:ext uri="{9D8B030D-6E8A-4147-A177-3AD203B41FA5}">
                      <a16:colId xmlns:a16="http://schemas.microsoft.com/office/drawing/2014/main" val="2835962401"/>
                    </a:ext>
                  </a:extLst>
                </a:gridCol>
                <a:gridCol w="295162">
                  <a:extLst>
                    <a:ext uri="{9D8B030D-6E8A-4147-A177-3AD203B41FA5}">
                      <a16:colId xmlns:a16="http://schemas.microsoft.com/office/drawing/2014/main" val="816933001"/>
                    </a:ext>
                  </a:extLst>
                </a:gridCol>
                <a:gridCol w="178972">
                  <a:extLst>
                    <a:ext uri="{9D8B030D-6E8A-4147-A177-3AD203B41FA5}">
                      <a16:colId xmlns:a16="http://schemas.microsoft.com/office/drawing/2014/main" val="3998238961"/>
                    </a:ext>
                  </a:extLst>
                </a:gridCol>
                <a:gridCol w="359841">
                  <a:extLst>
                    <a:ext uri="{9D8B030D-6E8A-4147-A177-3AD203B41FA5}">
                      <a16:colId xmlns:a16="http://schemas.microsoft.com/office/drawing/2014/main" val="1426328387"/>
                    </a:ext>
                  </a:extLst>
                </a:gridCol>
              </a:tblGrid>
              <a:tr h="175536">
                <a:tc gridSpan="5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4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72000" marR="0" marT="0" marB="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6">
                  <a:txBody>
                    <a:bodyPr/>
                    <a:lstStyle/>
                    <a:p>
                      <a:pPr algn="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　　月　　日</a:t>
                      </a: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9935889"/>
                  </a:ext>
                </a:extLst>
              </a:tr>
              <a:tr h="205740">
                <a:tc gridSpan="5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6630541"/>
                  </a:ext>
                </a:extLst>
              </a:tr>
              <a:tr h="83889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347635674"/>
                  </a:ext>
                </a:extLst>
              </a:tr>
              <a:tr h="163120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377498398"/>
                  </a:ext>
                </a:extLst>
              </a:tr>
              <a:tr h="163120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55674333"/>
                  </a:ext>
                </a:extLst>
              </a:tr>
              <a:tr h="163120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957134987"/>
                  </a:ext>
                </a:extLst>
              </a:tr>
              <a:tr h="93211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dist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医療機関の所在地</a:t>
                      </a: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978596417"/>
                  </a:ext>
                </a:extLst>
              </a:tr>
              <a:tr h="93211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dist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及び名称</a:t>
                      </a: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323053746"/>
                  </a:ext>
                </a:extLst>
              </a:tr>
              <a:tr h="93211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dist" fontAlgn="ctr"/>
                      <a:r>
                        <a:rPr lang="zh-TW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院（所）長氏名</a:t>
                      </a: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254921374"/>
                  </a:ext>
                </a:extLst>
              </a:tr>
              <a:tr h="83889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12750391"/>
                  </a:ext>
                </a:extLst>
              </a:tr>
              <a:tr h="83889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当座</a:t>
                      </a:r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No.</a:t>
                      </a:r>
                      <a:b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普通</a:t>
                      </a:r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No.</a:t>
                      </a: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3"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当座</a:t>
                      </a:r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No.</a:t>
                      </a:r>
                      <a:b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普通</a:t>
                      </a:r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No.</a:t>
                      </a:r>
                    </a:p>
                  </a:txBody>
                  <a:tcPr marL="0" marR="0" marT="0" marB="0" anchor="b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rowSpan="3" hMerge="1">
                  <a:txBody>
                    <a:bodyPr/>
                    <a:lstStyle/>
                    <a:p>
                      <a:pPr algn="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236620690"/>
                  </a:ext>
                </a:extLst>
              </a:tr>
              <a:tr h="93211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 取引金融機関</a:t>
                      </a: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銀行・信金</a:t>
                      </a: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本支店</a:t>
                      </a: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285121717"/>
                  </a:ext>
                </a:extLst>
              </a:tr>
              <a:tr h="83889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70C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信組・労金</a:t>
                      </a: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mpd="sng">
                      <a:noFill/>
                      <a:prstDash val="solid"/>
                    </a:lnL>
                    <a:lnT w="12700" cmpd="sng">
                      <a:noFill/>
                      <a:prstDash val="solid"/>
                    </a:lnT>
                  </a:tcPr>
                </a:tc>
                <a:tc hMerge="1" vMerge="1">
                  <a:txBody>
                    <a:bodyPr/>
                    <a:lstStyle/>
                    <a:p>
                      <a:pPr algn="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mpd="sng">
                      <a:noFill/>
                      <a:prstDash val="soli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183385067"/>
                  </a:ext>
                </a:extLst>
              </a:tr>
              <a:tr h="83889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70C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endParaRPr 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39202366"/>
                  </a:ext>
                </a:extLst>
              </a:tr>
              <a:tr h="83889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フリガナ</a:t>
                      </a: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622171360"/>
                  </a:ext>
                </a:extLst>
              </a:tr>
              <a:tr h="93211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6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次のとおり請求します。</a:t>
                      </a: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mpd="sng">
                      <a:noFill/>
                      <a:prstDash val="solid"/>
                    </a:lnL>
                    <a:lnT w="12700" cmpd="sng">
                      <a:noFill/>
                      <a:prstDash val="solid"/>
                    </a:lnT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名義人</a:t>
                      </a: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346624451"/>
                  </a:ext>
                </a:extLst>
              </a:tr>
              <a:tr h="83889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238878725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5">
                  <a:txBody>
                    <a:bodyPr/>
                    <a:lstStyle/>
                    <a:p>
                      <a:pPr algn="dist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受診者</a:t>
                      </a:r>
                    </a:p>
                  </a:txBody>
                  <a:tcPr marL="65841" marR="65841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gridSpan="16">
                  <a:txBody>
                    <a:bodyPr/>
                    <a:lstStyle/>
                    <a:p>
                      <a:pPr algn="r" fontAlgn="ctr"/>
                      <a:r>
                        <a:rPr lang="en-US" altLang="zh-TW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</a:t>
                      </a:r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満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　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　</a:t>
                      </a:r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歳</a:t>
                      </a:r>
                      <a:r>
                        <a:rPr lang="en-US" altLang="zh-TW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)(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　　　　</a:t>
                      </a:r>
                      <a:r>
                        <a:rPr lang="en-US" altLang="zh-TW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)</a:t>
                      </a:r>
                      <a:endParaRPr lang="zh-TW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3600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r" fontAlgn="ctr"/>
                      <a:endParaRPr lang="zh-TW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3600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999388892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5">
                  <a:txBody>
                    <a:bodyPr/>
                    <a:lstStyle/>
                    <a:p>
                      <a:pPr algn="dist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居住地</a:t>
                      </a:r>
                    </a:p>
                  </a:txBody>
                  <a:tcPr marL="65841" marR="65841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gridSpan="16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26707458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8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請求額</a:t>
                      </a:r>
                    </a:p>
                  </a:txBody>
                  <a:tcPr marL="0" marR="0" marT="0" marB="0" vert="eaVert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4">
                  <a:txBody>
                    <a:bodyPr/>
                    <a:lstStyle/>
                    <a:p>
                      <a:pPr algn="dist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診察料</a:t>
                      </a:r>
                    </a:p>
                  </a:txBody>
                  <a:tcPr marL="65841" marR="65841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gridSpan="7">
                  <a:txBody>
                    <a:bodyPr/>
                    <a:lstStyle/>
                    <a:p>
                      <a:pPr algn="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点</a:t>
                      </a:r>
                    </a:p>
                  </a:txBody>
                  <a:tcPr marL="0" marR="3600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7" gridSpan="9">
                  <a:txBody>
                    <a:bodyPr/>
                    <a:lstStyle/>
                    <a:p>
                      <a:pPr marL="0" indent="0" algn="l" fontAlgn="ctr">
                        <a:tabLst>
                          <a:tab pos="1706563" algn="l"/>
                        </a:tabLst>
                      </a:pP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（検査名簿）</a:t>
                      </a:r>
                      <a:b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自立支援医療診断書料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	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身体障害者手帳診断書料</a:t>
                      </a:r>
                      <a:b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b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自立支援医療更新料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	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障害年金診断書料</a:t>
                      </a:r>
                      <a:b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b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精神障害者保健福祉手帳診断書料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	</a:t>
                      </a:r>
                    </a:p>
                    <a:p>
                      <a:pPr marL="0" indent="0" algn="l" fontAlgn="ctr">
                        <a:tabLst>
                          <a:tab pos="1706563" algn="l"/>
                        </a:tabLst>
                      </a:pPr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marL="0" indent="0" algn="l" fontAlgn="ctr">
                        <a:tabLst>
                          <a:tab pos="1706563" algn="l"/>
                        </a:tabLst>
                      </a:pP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その他（　　　　　　　　）</a:t>
                      </a:r>
                      <a:b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b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　　　　　　　　　　　（診断書等作成日　　　　年　　月　　日）</a:t>
                      </a:r>
                    </a:p>
                  </a:txBody>
                  <a:tcPr marL="36000" marR="0" marT="3600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7" hMerge="1"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（検査名簿）</a:t>
                      </a:r>
                      <a:b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自立支援医療診断書料　　　　身体障碍者手帳診断書料</a:t>
                      </a:r>
                      <a:b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b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自立支援医療更新料　　　　　障害年金診断書料</a:t>
                      </a:r>
                      <a:b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b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精神保健福祉手帳診断書料　　その他（　　　　　　　　）</a:t>
                      </a:r>
                      <a:b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b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　　　　　　　（診断書等作成日　　　　年　　月　　日）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7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7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7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7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7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7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7" hMerge="1">
                  <a:txBody>
                    <a:bodyPr/>
                    <a:lstStyle/>
                    <a:p>
                      <a:pPr marL="0" indent="0" algn="l" fontAlgn="ctr">
                        <a:tabLst>
                          <a:tab pos="1706563" algn="l"/>
                        </a:tabLst>
                      </a:pP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3600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50355959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dist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検診料</a:t>
                      </a:r>
                    </a:p>
                  </a:txBody>
                  <a:tcPr marL="65841" marR="65841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gridSpan="7">
                  <a:txBody>
                    <a:bodyPr/>
                    <a:lstStyle/>
                    <a:p>
                      <a:pPr algn="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点</a:t>
                      </a:r>
                    </a:p>
                  </a:txBody>
                  <a:tcPr marL="0" marR="3600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9" vMerge="1">
                  <a:txBody>
                    <a:bodyPr/>
                    <a:lstStyle/>
                    <a:p>
                      <a:pPr algn="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3600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1448857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dist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文書料</a:t>
                      </a:r>
                    </a:p>
                  </a:txBody>
                  <a:tcPr marL="65841" marR="65841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gridSpan="7">
                  <a:txBody>
                    <a:bodyPr/>
                    <a:lstStyle/>
                    <a:p>
                      <a:pPr algn="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円</a:t>
                      </a:r>
                    </a:p>
                  </a:txBody>
                  <a:tcPr marL="0" marR="3600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9" vMerge="1">
                  <a:txBody>
                    <a:bodyPr/>
                    <a:lstStyle/>
                    <a:p>
                      <a:pPr algn="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3600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265915328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dist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65841" marR="65841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gridSpan="7">
                  <a:txBody>
                    <a:bodyPr/>
                    <a:lstStyle/>
                    <a:p>
                      <a:pPr algn="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9" vMerge="1">
                  <a:txBody>
                    <a:bodyPr/>
                    <a:lstStyle/>
                    <a:p>
                      <a:pPr algn="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38291066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dist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65841" marR="65841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gridSpan="7">
                  <a:txBody>
                    <a:bodyPr/>
                    <a:lstStyle/>
                    <a:p>
                      <a:pPr algn="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9" vMerge="1">
                  <a:txBody>
                    <a:bodyPr/>
                    <a:lstStyle/>
                    <a:p>
                      <a:pPr algn="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755672069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dist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65841" marR="65841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gridSpan="7">
                  <a:txBody>
                    <a:bodyPr/>
                    <a:lstStyle/>
                    <a:p>
                      <a:pPr algn="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9" vMerge="1">
                  <a:txBody>
                    <a:bodyPr/>
                    <a:lstStyle/>
                    <a:p>
                      <a:pPr algn="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47343571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dist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65841" marR="65841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gridSpan="7">
                  <a:txBody>
                    <a:bodyPr/>
                    <a:lstStyle/>
                    <a:p>
                      <a:pPr algn="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9" vMerge="1">
                  <a:txBody>
                    <a:bodyPr/>
                    <a:lstStyle/>
                    <a:p>
                      <a:pPr algn="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3184782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dist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合計</a:t>
                      </a:r>
                    </a:p>
                  </a:txBody>
                  <a:tcPr marL="65841" marR="65841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gridSpan="7">
                  <a:txBody>
                    <a:bodyPr/>
                    <a:lstStyle/>
                    <a:p>
                      <a:pPr algn="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円</a:t>
                      </a:r>
                    </a:p>
                  </a:txBody>
                  <a:tcPr marL="0" marR="3600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9">
                  <a:txBody>
                    <a:bodyPr/>
                    <a:lstStyle/>
                    <a:p>
                      <a:pPr algn="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円</a:t>
                      </a:r>
                    </a:p>
                  </a:txBody>
                  <a:tcPr marL="0" marR="3600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円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3600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88450423"/>
                  </a:ext>
                </a:extLst>
              </a:tr>
              <a:tr h="83889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注意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)</a:t>
                      </a:r>
                    </a:p>
                  </a:txBody>
                  <a:tcPr marL="0" marR="0" marT="3600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15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この請求書により直接福祉事務所あて請求して下さい。</a:t>
                      </a:r>
                    </a:p>
                  </a:txBody>
                  <a:tcPr marL="0" marR="0" marT="3600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mpd="sng">
                      <a:noFill/>
                      <a:prstDash val="soli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99210788"/>
                  </a:ext>
                </a:extLst>
              </a:tr>
            </a:tbl>
          </a:graphicData>
        </a:graphic>
      </p:graphicFrame>
      <p:sp>
        <p:nvSpPr>
          <p:cNvPr id="21" name="正方形/長方形 20">
            <a:extLst>
              <a:ext uri="{FF2B5EF4-FFF2-40B4-BE49-F238E27FC236}">
                <a16:creationId xmlns:a16="http://schemas.microsoft.com/office/drawing/2014/main" id="{F471F52F-CEA4-42E0-AE3C-72B22A3310B7}"/>
              </a:ext>
            </a:extLst>
          </p:cNvPr>
          <p:cNvSpPr/>
          <p:nvPr/>
        </p:nvSpPr>
        <p:spPr>
          <a:xfrm>
            <a:off x="548349" y="467276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様式番号</a:t>
            </a:r>
          </a:p>
        </p:txBody>
      </p:sp>
      <p:sp>
        <p:nvSpPr>
          <p:cNvPr id="23" name="テキスト ボックス 22">
            <a:extLst>
              <a:ext uri="{FF2B5EF4-FFF2-40B4-BE49-F238E27FC236}">
                <a16:creationId xmlns:a16="http://schemas.microsoft.com/office/drawing/2014/main" id="{BCCCB926-1730-40F6-80F7-FD05C4C4B7E0}"/>
              </a:ext>
            </a:extLst>
          </p:cNvPr>
          <p:cNvSpPr txBox="1"/>
          <p:nvPr/>
        </p:nvSpPr>
        <p:spPr>
          <a:xfrm>
            <a:off x="2455962" y="1200465"/>
            <a:ext cx="1944000" cy="261610"/>
          </a:xfrm>
          <a:prstGeom prst="rect">
            <a:avLst/>
          </a:prstGeom>
          <a:noFill/>
        </p:spPr>
        <p:txBody>
          <a:bodyPr wrap="square" rtlCol="0" anchor="ctr" anchorCtr="0">
            <a:spAutoFit/>
          </a:bodyPr>
          <a:lstStyle/>
          <a:p>
            <a:pPr algn="dist" defTabSz="541338"/>
            <a:r>
              <a:rPr kumimoji="1"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検診料請求書</a:t>
            </a:r>
          </a:p>
        </p:txBody>
      </p:sp>
      <p:sp>
        <p:nvSpPr>
          <p:cNvPr id="22" name="正方形/長方形 21">
            <a:extLst>
              <a:ext uri="{FF2B5EF4-FFF2-40B4-BE49-F238E27FC236}">
                <a16:creationId xmlns:a16="http://schemas.microsoft.com/office/drawing/2014/main" id="{A9C7F273-C474-4484-8CB2-BCDA7C01B981}"/>
              </a:ext>
            </a:extLst>
          </p:cNvPr>
          <p:cNvSpPr/>
          <p:nvPr/>
        </p:nvSpPr>
        <p:spPr>
          <a:xfrm>
            <a:off x="549096" y="1597534"/>
            <a:ext cx="684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rgbClr val="0070C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ケース番号</a:t>
            </a:r>
          </a:p>
        </p:txBody>
      </p:sp>
      <p:sp>
        <p:nvSpPr>
          <p:cNvPr id="24" name="正方形/長方形 23">
            <a:extLst>
              <a:ext uri="{FF2B5EF4-FFF2-40B4-BE49-F238E27FC236}">
                <a16:creationId xmlns:a16="http://schemas.microsoft.com/office/drawing/2014/main" id="{89539814-36CF-42CE-80FE-408FCC01E23C}"/>
              </a:ext>
            </a:extLst>
          </p:cNvPr>
          <p:cNvSpPr/>
          <p:nvPr/>
        </p:nvSpPr>
        <p:spPr>
          <a:xfrm>
            <a:off x="1809543" y="1597534"/>
            <a:ext cx="684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rgbClr val="0070C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世帯員番号</a:t>
            </a:r>
          </a:p>
        </p:txBody>
      </p:sp>
      <p:sp>
        <p:nvSpPr>
          <p:cNvPr id="34" name="正方形/長方形 33">
            <a:extLst>
              <a:ext uri="{FF2B5EF4-FFF2-40B4-BE49-F238E27FC236}">
                <a16:creationId xmlns:a16="http://schemas.microsoft.com/office/drawing/2014/main" id="{4B0B3057-31D0-4247-96DE-7985FB0DC4D6}"/>
              </a:ext>
            </a:extLst>
          </p:cNvPr>
          <p:cNvSpPr/>
          <p:nvPr/>
        </p:nvSpPr>
        <p:spPr>
          <a:xfrm>
            <a:off x="549096" y="633590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文書番号</a:t>
            </a:r>
          </a:p>
        </p:txBody>
      </p:sp>
      <p:sp>
        <p:nvSpPr>
          <p:cNvPr id="35" name="正方形/長方形 34">
            <a:extLst>
              <a:ext uri="{FF2B5EF4-FFF2-40B4-BE49-F238E27FC236}">
                <a16:creationId xmlns:a16="http://schemas.microsoft.com/office/drawing/2014/main" id="{BE3268E7-B6A2-483E-A05D-519171F40A3A}"/>
              </a:ext>
            </a:extLst>
          </p:cNvPr>
          <p:cNvSpPr/>
          <p:nvPr/>
        </p:nvSpPr>
        <p:spPr>
          <a:xfrm>
            <a:off x="2714329" y="3483186"/>
            <a:ext cx="867071" cy="12385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rgbClr val="0070C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金融機関コード</a:t>
            </a:r>
          </a:p>
        </p:txBody>
      </p:sp>
      <p:grpSp>
        <p:nvGrpSpPr>
          <p:cNvPr id="30" name="グループ化 29">
            <a:extLst>
              <a:ext uri="{FF2B5EF4-FFF2-40B4-BE49-F238E27FC236}">
                <a16:creationId xmlns:a16="http://schemas.microsoft.com/office/drawing/2014/main" id="{916C9C4A-E912-47FA-8CE8-B88BD357B823}"/>
              </a:ext>
            </a:extLst>
          </p:cNvPr>
          <p:cNvGrpSpPr/>
          <p:nvPr/>
        </p:nvGrpSpPr>
        <p:grpSpPr>
          <a:xfrm>
            <a:off x="4033168" y="422266"/>
            <a:ext cx="2234607" cy="365760"/>
            <a:chOff x="3645000" y="1370007"/>
            <a:chExt cx="2234607" cy="365760"/>
          </a:xfrm>
          <a:noFill/>
        </p:grpSpPr>
        <p:sp>
          <p:nvSpPr>
            <p:cNvPr id="36" name="正方形/長方形 35">
              <a:extLst>
                <a:ext uri="{FF2B5EF4-FFF2-40B4-BE49-F238E27FC236}">
                  <a16:creationId xmlns:a16="http://schemas.microsoft.com/office/drawing/2014/main" id="{35240456-8ED6-49CB-A318-BDD9EF831FD8}"/>
                </a:ext>
              </a:extLst>
            </p:cNvPr>
            <p:cNvSpPr/>
            <p:nvPr/>
          </p:nvSpPr>
          <p:spPr>
            <a:xfrm>
              <a:off x="3645000" y="1370007"/>
              <a:ext cx="765455" cy="365760"/>
            </a:xfrm>
            <a:prstGeom prst="rect">
              <a:avLst/>
            </a:prstGeom>
            <a:grpFill/>
            <a:ln w="127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福祉事務所</a:t>
              </a:r>
              <a:endParaRPr kumimoji="1" lang="en-US" altLang="ja-JP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endParaRPr>
            </a:p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受付日</a:t>
              </a:r>
            </a:p>
          </p:txBody>
        </p:sp>
        <p:sp>
          <p:nvSpPr>
            <p:cNvPr id="38" name="正方形/長方形 37">
              <a:extLst>
                <a:ext uri="{FF2B5EF4-FFF2-40B4-BE49-F238E27FC236}">
                  <a16:creationId xmlns:a16="http://schemas.microsoft.com/office/drawing/2014/main" id="{166854D8-F812-43F8-9651-58AE87C05ED5}"/>
                </a:ext>
              </a:extLst>
            </p:cNvPr>
            <p:cNvSpPr/>
            <p:nvPr/>
          </p:nvSpPr>
          <p:spPr>
            <a:xfrm>
              <a:off x="4410455" y="1370007"/>
              <a:ext cx="1469152" cy="365760"/>
            </a:xfrm>
            <a:prstGeom prst="rect">
              <a:avLst/>
            </a:prstGeom>
            <a:grpFill/>
            <a:ln w="127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月</a:t>
              </a:r>
              <a:r>
                <a:rPr kumimoji="1" lang="en-US" altLang="ja-JP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	</a:t>
              </a:r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日</a:t>
              </a:r>
            </a:p>
          </p:txBody>
        </p:sp>
      </p:grpSp>
      <p:grpSp>
        <p:nvGrpSpPr>
          <p:cNvPr id="39" name="グループ化 38">
            <a:extLst>
              <a:ext uri="{FF2B5EF4-FFF2-40B4-BE49-F238E27FC236}">
                <a16:creationId xmlns:a16="http://schemas.microsoft.com/office/drawing/2014/main" id="{679C0B4F-D926-4CE8-A4AD-5DA739AE86C1}"/>
              </a:ext>
            </a:extLst>
          </p:cNvPr>
          <p:cNvGrpSpPr/>
          <p:nvPr/>
        </p:nvGrpSpPr>
        <p:grpSpPr>
          <a:xfrm>
            <a:off x="549096" y="871770"/>
            <a:ext cx="1527587" cy="296099"/>
            <a:chOff x="4074450" y="1176404"/>
            <a:chExt cx="1527587" cy="296099"/>
          </a:xfrm>
          <a:noFill/>
        </p:grpSpPr>
        <p:sp>
          <p:nvSpPr>
            <p:cNvPr id="41" name="正方形/長方形 40">
              <a:extLst>
                <a:ext uri="{FF2B5EF4-FFF2-40B4-BE49-F238E27FC236}">
                  <a16:creationId xmlns:a16="http://schemas.microsoft.com/office/drawing/2014/main" id="{16412E74-E704-45DC-A3FB-02AF7D395BBA}"/>
                </a:ext>
              </a:extLst>
            </p:cNvPr>
            <p:cNvSpPr/>
            <p:nvPr/>
          </p:nvSpPr>
          <p:spPr>
            <a:xfrm>
              <a:off x="4074450" y="1176404"/>
              <a:ext cx="875456" cy="126663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宛先自治体名称</a:t>
              </a:r>
            </a:p>
          </p:txBody>
        </p:sp>
        <p:sp>
          <p:nvSpPr>
            <p:cNvPr id="43" name="正方形/長方形 42">
              <a:extLst>
                <a:ext uri="{FF2B5EF4-FFF2-40B4-BE49-F238E27FC236}">
                  <a16:creationId xmlns:a16="http://schemas.microsoft.com/office/drawing/2014/main" id="{20ED9E25-786B-4201-B806-1503567969CD}"/>
                </a:ext>
              </a:extLst>
            </p:cNvPr>
            <p:cNvSpPr/>
            <p:nvPr/>
          </p:nvSpPr>
          <p:spPr>
            <a:xfrm>
              <a:off x="5301162" y="1340123"/>
              <a:ext cx="300875" cy="128588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敬称</a:t>
              </a:r>
            </a:p>
          </p:txBody>
        </p:sp>
        <p:sp>
          <p:nvSpPr>
            <p:cNvPr id="44" name="正方形/長方形 43">
              <a:extLst>
                <a:ext uri="{FF2B5EF4-FFF2-40B4-BE49-F238E27FC236}">
                  <a16:creationId xmlns:a16="http://schemas.microsoft.com/office/drawing/2014/main" id="{4C8229A0-B1BF-421A-9BD8-3C98F8E80EA0}"/>
                </a:ext>
              </a:extLst>
            </p:cNvPr>
            <p:cNvSpPr/>
            <p:nvPr/>
          </p:nvSpPr>
          <p:spPr>
            <a:xfrm>
              <a:off x="4075172" y="1343915"/>
              <a:ext cx="646624" cy="128588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宛先役職名</a:t>
              </a:r>
            </a:p>
          </p:txBody>
        </p:sp>
        <p:sp>
          <p:nvSpPr>
            <p:cNvPr id="45" name="正方形/長方形 44">
              <a:extLst>
                <a:ext uri="{FF2B5EF4-FFF2-40B4-BE49-F238E27FC236}">
                  <a16:creationId xmlns:a16="http://schemas.microsoft.com/office/drawing/2014/main" id="{2FBCB03B-9EB5-4DBA-AFBE-D9C3A1061AE1}"/>
                </a:ext>
              </a:extLst>
            </p:cNvPr>
            <p:cNvSpPr/>
            <p:nvPr/>
          </p:nvSpPr>
          <p:spPr>
            <a:xfrm>
              <a:off x="4760009" y="1340737"/>
              <a:ext cx="501058" cy="128588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宛先氏名</a:t>
              </a:r>
            </a:p>
          </p:txBody>
        </p:sp>
      </p:grpSp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2C6E5F56-C5E1-44D2-83B0-2F615F7BE4EC}"/>
              </a:ext>
            </a:extLst>
          </p:cNvPr>
          <p:cNvGrpSpPr/>
          <p:nvPr/>
        </p:nvGrpSpPr>
        <p:grpSpPr>
          <a:xfrm>
            <a:off x="4837676" y="8308466"/>
            <a:ext cx="1469152" cy="1330520"/>
            <a:chOff x="3852263" y="8308466"/>
            <a:chExt cx="1469152" cy="1330520"/>
          </a:xfrm>
          <a:noFill/>
        </p:grpSpPr>
        <p:sp>
          <p:nvSpPr>
            <p:cNvPr id="47" name="テキスト ボックス 46">
              <a:extLst>
                <a:ext uri="{FF2B5EF4-FFF2-40B4-BE49-F238E27FC236}">
                  <a16:creationId xmlns:a16="http://schemas.microsoft.com/office/drawing/2014/main" id="{3F2EAD7D-1831-43C2-A24D-0B1274658DBC}"/>
                </a:ext>
              </a:extLst>
            </p:cNvPr>
            <p:cNvSpPr txBox="1"/>
            <p:nvPr/>
          </p:nvSpPr>
          <p:spPr>
            <a:xfrm>
              <a:off x="3852263" y="8308466"/>
              <a:ext cx="883920" cy="230832"/>
            </a:xfrm>
            <a:prstGeom prst="rect">
              <a:avLst/>
            </a:prstGeom>
            <a:grpFill/>
          </p:spPr>
          <p:txBody>
            <a:bodyPr wrap="square" rtlCol="0">
              <a:spAutoFit/>
            </a:bodyPr>
            <a:lstStyle/>
            <a:p>
              <a:r>
                <a:rPr kumimoji="1" lang="ja-JP" altLang="en-US" sz="900" dirty="0"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問い合わせ先</a:t>
              </a:r>
            </a:p>
          </p:txBody>
        </p:sp>
        <p:sp>
          <p:nvSpPr>
            <p:cNvPr id="48" name="正方形/長方形 47">
              <a:extLst>
                <a:ext uri="{FF2B5EF4-FFF2-40B4-BE49-F238E27FC236}">
                  <a16:creationId xmlns:a16="http://schemas.microsoft.com/office/drawing/2014/main" id="{A54BF221-3DFE-4645-A69D-95B807930F9A}"/>
                </a:ext>
              </a:extLst>
            </p:cNvPr>
            <p:cNvSpPr/>
            <p:nvPr/>
          </p:nvSpPr>
          <p:spPr>
            <a:xfrm>
              <a:off x="3908339" y="8581914"/>
              <a:ext cx="801830" cy="138808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福祉事務所名</a:t>
              </a:r>
            </a:p>
          </p:txBody>
        </p:sp>
        <p:sp>
          <p:nvSpPr>
            <p:cNvPr id="49" name="正方形/長方形 48">
              <a:extLst>
                <a:ext uri="{FF2B5EF4-FFF2-40B4-BE49-F238E27FC236}">
                  <a16:creationId xmlns:a16="http://schemas.microsoft.com/office/drawing/2014/main" id="{EE85B62D-FC30-48F4-B1AF-2433AF4ABD27}"/>
                </a:ext>
              </a:extLst>
            </p:cNvPr>
            <p:cNvSpPr/>
            <p:nvPr/>
          </p:nvSpPr>
          <p:spPr>
            <a:xfrm>
              <a:off x="3908339" y="9121755"/>
              <a:ext cx="419974" cy="138808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所属部</a:t>
              </a:r>
            </a:p>
          </p:txBody>
        </p:sp>
        <p:sp>
          <p:nvSpPr>
            <p:cNvPr id="50" name="正方形/長方形 49">
              <a:extLst>
                <a:ext uri="{FF2B5EF4-FFF2-40B4-BE49-F238E27FC236}">
                  <a16:creationId xmlns:a16="http://schemas.microsoft.com/office/drawing/2014/main" id="{D0258406-85E3-4935-8C89-2C02B4B64C9D}"/>
                </a:ext>
              </a:extLst>
            </p:cNvPr>
            <p:cNvSpPr/>
            <p:nvPr/>
          </p:nvSpPr>
          <p:spPr>
            <a:xfrm>
              <a:off x="4377449" y="9123279"/>
              <a:ext cx="447415" cy="135760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所属課</a:t>
              </a:r>
            </a:p>
          </p:txBody>
        </p:sp>
        <p:sp>
          <p:nvSpPr>
            <p:cNvPr id="51" name="正方形/長方形 50">
              <a:extLst>
                <a:ext uri="{FF2B5EF4-FFF2-40B4-BE49-F238E27FC236}">
                  <a16:creationId xmlns:a16="http://schemas.microsoft.com/office/drawing/2014/main" id="{C472A421-FC8D-48C8-A3EB-F6DCAAC653C9}"/>
                </a:ext>
              </a:extLst>
            </p:cNvPr>
            <p:cNvSpPr/>
            <p:nvPr/>
          </p:nvSpPr>
          <p:spPr>
            <a:xfrm>
              <a:off x="4874000" y="9121755"/>
              <a:ext cx="447415" cy="138808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所属係</a:t>
              </a:r>
            </a:p>
          </p:txBody>
        </p:sp>
        <p:sp>
          <p:nvSpPr>
            <p:cNvPr id="52" name="正方形/長方形 51">
              <a:extLst>
                <a:ext uri="{FF2B5EF4-FFF2-40B4-BE49-F238E27FC236}">
                  <a16:creationId xmlns:a16="http://schemas.microsoft.com/office/drawing/2014/main" id="{5A3C3489-A692-40B3-9E5D-7F9C29AD335E}"/>
                </a:ext>
              </a:extLst>
            </p:cNvPr>
            <p:cNvSpPr/>
            <p:nvPr/>
          </p:nvSpPr>
          <p:spPr>
            <a:xfrm>
              <a:off x="4377449" y="9316716"/>
              <a:ext cx="787925" cy="138808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地区担当員名</a:t>
              </a:r>
            </a:p>
          </p:txBody>
        </p:sp>
        <p:sp>
          <p:nvSpPr>
            <p:cNvPr id="53" name="正方形/長方形 52">
              <a:extLst>
                <a:ext uri="{FF2B5EF4-FFF2-40B4-BE49-F238E27FC236}">
                  <a16:creationId xmlns:a16="http://schemas.microsoft.com/office/drawing/2014/main" id="{AD3F2582-65D0-4C7D-9534-0A32F32A90C5}"/>
                </a:ext>
              </a:extLst>
            </p:cNvPr>
            <p:cNvSpPr/>
            <p:nvPr/>
          </p:nvSpPr>
          <p:spPr>
            <a:xfrm>
              <a:off x="3904698" y="9500178"/>
              <a:ext cx="787925" cy="138808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電話番号</a:t>
              </a:r>
            </a:p>
          </p:txBody>
        </p:sp>
        <p:sp>
          <p:nvSpPr>
            <p:cNvPr id="54" name="正方形/長方形 53">
              <a:extLst>
                <a:ext uri="{FF2B5EF4-FFF2-40B4-BE49-F238E27FC236}">
                  <a16:creationId xmlns:a16="http://schemas.microsoft.com/office/drawing/2014/main" id="{5070D3F0-920E-4710-8771-6560C87CF37E}"/>
                </a:ext>
              </a:extLst>
            </p:cNvPr>
            <p:cNvSpPr/>
            <p:nvPr/>
          </p:nvSpPr>
          <p:spPr>
            <a:xfrm>
              <a:off x="3908339" y="9316716"/>
              <a:ext cx="419974" cy="138808"/>
            </a:xfrm>
            <a:prstGeom prst="rect">
              <a:avLst/>
            </a:prstGeom>
            <a:grpFill/>
            <a:ln w="127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担当員</a:t>
              </a:r>
            </a:p>
          </p:txBody>
        </p:sp>
        <p:sp>
          <p:nvSpPr>
            <p:cNvPr id="55" name="正方形/長方形 54">
              <a:extLst>
                <a:ext uri="{FF2B5EF4-FFF2-40B4-BE49-F238E27FC236}">
                  <a16:creationId xmlns:a16="http://schemas.microsoft.com/office/drawing/2014/main" id="{2E66AA5A-FF21-41FC-A39D-4002D5D0D358}"/>
                </a:ext>
              </a:extLst>
            </p:cNvPr>
            <p:cNvSpPr/>
            <p:nvPr/>
          </p:nvSpPr>
          <p:spPr>
            <a:xfrm>
              <a:off x="3908339" y="8774370"/>
              <a:ext cx="1152000" cy="129600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tIns="0" rIns="3600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福祉事務所郵便番号</a:t>
              </a:r>
            </a:p>
          </p:txBody>
        </p:sp>
        <p:sp>
          <p:nvSpPr>
            <p:cNvPr id="56" name="正方形/長方形 55">
              <a:extLst>
                <a:ext uri="{FF2B5EF4-FFF2-40B4-BE49-F238E27FC236}">
                  <a16:creationId xmlns:a16="http://schemas.microsoft.com/office/drawing/2014/main" id="{7C26D900-EF51-47CB-8BCE-11BC12C073E6}"/>
                </a:ext>
              </a:extLst>
            </p:cNvPr>
            <p:cNvSpPr/>
            <p:nvPr/>
          </p:nvSpPr>
          <p:spPr>
            <a:xfrm>
              <a:off x="3908339" y="8946978"/>
              <a:ext cx="900000" cy="129600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tIns="0" rIns="3600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福祉事務所住所</a:t>
              </a:r>
            </a:p>
          </p:txBody>
        </p:sp>
      </p:grpSp>
      <p:sp>
        <p:nvSpPr>
          <p:cNvPr id="46" name="正方形/長方形 45">
            <a:extLst>
              <a:ext uri="{FF2B5EF4-FFF2-40B4-BE49-F238E27FC236}">
                <a16:creationId xmlns:a16="http://schemas.microsoft.com/office/drawing/2014/main" id="{E079347C-9164-4A02-AA5C-48EF48662774}"/>
              </a:ext>
            </a:extLst>
          </p:cNvPr>
          <p:cNvSpPr/>
          <p:nvPr/>
        </p:nvSpPr>
        <p:spPr>
          <a:xfrm>
            <a:off x="4298581" y="2464329"/>
            <a:ext cx="1015145" cy="12385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rgbClr val="0070C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医療機関の名称</a:t>
            </a:r>
          </a:p>
        </p:txBody>
      </p:sp>
      <p:sp>
        <p:nvSpPr>
          <p:cNvPr id="59" name="正方形/長方形 58">
            <a:extLst>
              <a:ext uri="{FF2B5EF4-FFF2-40B4-BE49-F238E27FC236}">
                <a16:creationId xmlns:a16="http://schemas.microsoft.com/office/drawing/2014/main" id="{E35151A2-4E10-417E-BB6F-92AA318653FF}"/>
              </a:ext>
            </a:extLst>
          </p:cNvPr>
          <p:cNvSpPr/>
          <p:nvPr/>
        </p:nvSpPr>
        <p:spPr>
          <a:xfrm>
            <a:off x="4298581" y="2755557"/>
            <a:ext cx="1015145" cy="12385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rgbClr val="0070C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医療機関の所在地</a:t>
            </a:r>
          </a:p>
        </p:txBody>
      </p:sp>
      <p:sp>
        <p:nvSpPr>
          <p:cNvPr id="60" name="正方形/長方形 59">
            <a:extLst>
              <a:ext uri="{FF2B5EF4-FFF2-40B4-BE49-F238E27FC236}">
                <a16:creationId xmlns:a16="http://schemas.microsoft.com/office/drawing/2014/main" id="{7E724BD8-68E8-4010-B8D1-D765D1D6A95E}"/>
              </a:ext>
            </a:extLst>
          </p:cNvPr>
          <p:cNvSpPr/>
          <p:nvPr/>
        </p:nvSpPr>
        <p:spPr>
          <a:xfrm>
            <a:off x="1926245" y="4061240"/>
            <a:ext cx="684001" cy="12385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受診者氏名</a:t>
            </a:r>
          </a:p>
        </p:txBody>
      </p:sp>
      <p:sp>
        <p:nvSpPr>
          <p:cNvPr id="61" name="正方形/長方形 60">
            <a:extLst>
              <a:ext uri="{FF2B5EF4-FFF2-40B4-BE49-F238E27FC236}">
                <a16:creationId xmlns:a16="http://schemas.microsoft.com/office/drawing/2014/main" id="{2BCEC598-CA82-4273-95AD-35D031E98540}"/>
              </a:ext>
            </a:extLst>
          </p:cNvPr>
          <p:cNvSpPr/>
          <p:nvPr/>
        </p:nvSpPr>
        <p:spPr>
          <a:xfrm>
            <a:off x="1926245" y="4366243"/>
            <a:ext cx="529717" cy="12385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居住地</a:t>
            </a:r>
          </a:p>
        </p:txBody>
      </p:sp>
      <p:sp>
        <p:nvSpPr>
          <p:cNvPr id="62" name="正方形/長方形 61">
            <a:extLst>
              <a:ext uri="{FF2B5EF4-FFF2-40B4-BE49-F238E27FC236}">
                <a16:creationId xmlns:a16="http://schemas.microsoft.com/office/drawing/2014/main" id="{65BF3084-0117-4430-A74E-70E56EAD7FF7}"/>
              </a:ext>
            </a:extLst>
          </p:cNvPr>
          <p:cNvSpPr/>
          <p:nvPr/>
        </p:nvSpPr>
        <p:spPr>
          <a:xfrm>
            <a:off x="4419738" y="4061239"/>
            <a:ext cx="684001" cy="12385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生年月日</a:t>
            </a:r>
          </a:p>
        </p:txBody>
      </p:sp>
      <p:sp>
        <p:nvSpPr>
          <p:cNvPr id="63" name="正方形/長方形 62">
            <a:extLst>
              <a:ext uri="{FF2B5EF4-FFF2-40B4-BE49-F238E27FC236}">
                <a16:creationId xmlns:a16="http://schemas.microsoft.com/office/drawing/2014/main" id="{DD4A063D-D46A-4444-8961-1A18B22ADEAB}"/>
              </a:ext>
            </a:extLst>
          </p:cNvPr>
          <p:cNvSpPr/>
          <p:nvPr/>
        </p:nvSpPr>
        <p:spPr>
          <a:xfrm>
            <a:off x="5315286" y="4055129"/>
            <a:ext cx="308931" cy="12385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年齢</a:t>
            </a:r>
          </a:p>
        </p:txBody>
      </p:sp>
      <p:sp>
        <p:nvSpPr>
          <p:cNvPr id="64" name="正方形/長方形 63">
            <a:extLst>
              <a:ext uri="{FF2B5EF4-FFF2-40B4-BE49-F238E27FC236}">
                <a16:creationId xmlns:a16="http://schemas.microsoft.com/office/drawing/2014/main" id="{F8BACA9D-1336-4F06-A3CD-24BEC8A1EB50}"/>
              </a:ext>
            </a:extLst>
          </p:cNvPr>
          <p:cNvSpPr/>
          <p:nvPr/>
        </p:nvSpPr>
        <p:spPr>
          <a:xfrm>
            <a:off x="5891286" y="4061239"/>
            <a:ext cx="308931" cy="12385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性別</a:t>
            </a:r>
          </a:p>
        </p:txBody>
      </p:sp>
      <p:sp>
        <p:nvSpPr>
          <p:cNvPr id="40" name="正方形/長方形 39">
            <a:extLst>
              <a:ext uri="{FF2B5EF4-FFF2-40B4-BE49-F238E27FC236}">
                <a16:creationId xmlns:a16="http://schemas.microsoft.com/office/drawing/2014/main" id="{C2DAFAE0-13D2-42AC-8718-766C167C5B41}"/>
              </a:ext>
            </a:extLst>
          </p:cNvPr>
          <p:cNvSpPr/>
          <p:nvPr/>
        </p:nvSpPr>
        <p:spPr>
          <a:xfrm>
            <a:off x="3581401" y="3177965"/>
            <a:ext cx="451768" cy="12385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rgbClr val="0070C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銀行名</a:t>
            </a:r>
          </a:p>
        </p:txBody>
      </p:sp>
      <p:sp>
        <p:nvSpPr>
          <p:cNvPr id="42" name="正方形/長方形 41">
            <a:extLst>
              <a:ext uri="{FF2B5EF4-FFF2-40B4-BE49-F238E27FC236}">
                <a16:creationId xmlns:a16="http://schemas.microsoft.com/office/drawing/2014/main" id="{13E860D6-1D91-4D74-BE0E-4E709C886D35}"/>
              </a:ext>
            </a:extLst>
          </p:cNvPr>
          <p:cNvSpPr/>
          <p:nvPr/>
        </p:nvSpPr>
        <p:spPr>
          <a:xfrm>
            <a:off x="4664227" y="3177965"/>
            <a:ext cx="451768" cy="12385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rgbClr val="0070C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支店名</a:t>
            </a:r>
          </a:p>
        </p:txBody>
      </p:sp>
      <p:sp>
        <p:nvSpPr>
          <p:cNvPr id="57" name="正方形/長方形 56">
            <a:extLst>
              <a:ext uri="{FF2B5EF4-FFF2-40B4-BE49-F238E27FC236}">
                <a16:creationId xmlns:a16="http://schemas.microsoft.com/office/drawing/2014/main" id="{72B09552-CF11-40EE-92F9-91835B6E3248}"/>
              </a:ext>
            </a:extLst>
          </p:cNvPr>
          <p:cNvSpPr/>
          <p:nvPr/>
        </p:nvSpPr>
        <p:spPr>
          <a:xfrm>
            <a:off x="5924902" y="3177965"/>
            <a:ext cx="561623" cy="12385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rgbClr val="0070C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口座番号</a:t>
            </a:r>
          </a:p>
        </p:txBody>
      </p:sp>
      <p:sp>
        <p:nvSpPr>
          <p:cNvPr id="58" name="正方形/長方形 57">
            <a:extLst>
              <a:ext uri="{FF2B5EF4-FFF2-40B4-BE49-F238E27FC236}">
                <a16:creationId xmlns:a16="http://schemas.microsoft.com/office/drawing/2014/main" id="{C8E9CE8A-470D-49D5-BAE0-5C36B55BF728}"/>
              </a:ext>
            </a:extLst>
          </p:cNvPr>
          <p:cNvSpPr/>
          <p:nvPr/>
        </p:nvSpPr>
        <p:spPr>
          <a:xfrm>
            <a:off x="5252387" y="3603475"/>
            <a:ext cx="947830" cy="12385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rgbClr val="0070C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口座名義フリガナ</a:t>
            </a:r>
          </a:p>
        </p:txBody>
      </p:sp>
      <p:sp>
        <p:nvSpPr>
          <p:cNvPr id="65" name="正方形/長方形 64">
            <a:extLst>
              <a:ext uri="{FF2B5EF4-FFF2-40B4-BE49-F238E27FC236}">
                <a16:creationId xmlns:a16="http://schemas.microsoft.com/office/drawing/2014/main" id="{5B710F1B-2FE6-4EAD-8255-055FBE2CF3C8}"/>
              </a:ext>
            </a:extLst>
          </p:cNvPr>
          <p:cNvSpPr/>
          <p:nvPr/>
        </p:nvSpPr>
        <p:spPr>
          <a:xfrm>
            <a:off x="5248654" y="3745388"/>
            <a:ext cx="561623" cy="12385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rgbClr val="0070C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口座名義</a:t>
            </a:r>
          </a:p>
        </p:txBody>
      </p:sp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B90B33AC-2195-4B4E-9AB1-9A62B1F8F1AE}"/>
              </a:ext>
            </a:extLst>
          </p:cNvPr>
          <p:cNvSpPr/>
          <p:nvPr/>
        </p:nvSpPr>
        <p:spPr>
          <a:xfrm>
            <a:off x="586639" y="8048549"/>
            <a:ext cx="1336386" cy="179388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0" tIns="0" rIns="0" bIns="0" rtlCol="0" anchor="ctr" anchorCtr="0"/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二次元コード・バーコード</a:t>
            </a:r>
            <a:endParaRPr kumimoji="1" lang="en-US" altLang="ja-JP" sz="900" dirty="0">
              <a:solidFill>
                <a:schemeClr val="accent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097156786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72D4258CA3517149908D3B60E55ECCDC" ma:contentTypeVersion="12" ma:contentTypeDescription="新しいドキュメントを作成します。" ma:contentTypeScope="" ma:versionID="350a3e05cfc9448cbdfd885596026917">
  <xsd:schema xmlns:xsd="http://www.w3.org/2001/XMLSchema" xmlns:xs="http://www.w3.org/2001/XMLSchema" xmlns:p="http://schemas.microsoft.com/office/2006/metadata/properties" xmlns:ns2="c97f0004-81d4-41ad-b834-2a96fc4591f7" xmlns:ns3="e0e86db0-997c-4cb6-bb34-f88ecb8e7e9c" targetNamespace="http://schemas.microsoft.com/office/2006/metadata/properties" ma:root="true" ma:fieldsID="9ec266417867f1dbbd30afd7b59ffe9d" ns2:_="" ns3:_="">
    <xsd:import namespace="c97f0004-81d4-41ad-b834-2a96fc4591f7"/>
    <xsd:import namespace="e0e86db0-997c-4cb6-bb34-f88ecb8e7e9c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SearchProperties" minOccurs="0"/>
                <xsd:element ref="ns2:MediaServiceObjectDetectorVersions" minOccurs="0"/>
                <xsd:element ref="ns2:MediaServiceDateTaken" minOccurs="0"/>
                <xsd:element ref="ns2:MediaServiceGenerationTime" minOccurs="0"/>
                <xsd:element ref="ns2:MediaServiceEventHashCode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CR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97f0004-81d4-41ad-b834-2a96fc4591f7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0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ObjectDetectorVersions" ma:index="1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DateTaken" ma:index="12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5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7" nillable="true" ma:taxonomy="true" ma:internalName="lcf76f155ced4ddcb4097134ff3c332f" ma:taxonomyFieldName="MediaServiceImageTags" ma:displayName="画像タグ" ma:readOnly="false" ma:fieldId="{5cf76f15-5ced-4ddc-b409-7134ff3c332f}" ma:taxonomyMulti="true" ma:sspId="0347f584-7be2-4218-8e94-402d99aedf0b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9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e0e86db0-997c-4cb6-bb34-f88ecb8e7e9c" elementFormDefault="qualified">
    <xsd:import namespace="http://schemas.microsoft.com/office/2006/documentManagement/types"/>
    <xsd:import namespace="http://schemas.microsoft.com/office/infopath/2007/PartnerControls"/>
    <xsd:element name="TaxCatchAll" ma:index="18" nillable="true" ma:displayName="Taxonomy Catch All Column" ma:hidden="true" ma:list="{36aac64e-280c-4bc3-b731-e4caf737c02e}" ma:internalName="TaxCatchAll" ma:showField="CatchAllData" ma:web="e0e86db0-997c-4cb6-bb34-f88ecb8e7e9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e0e86db0-997c-4cb6-bb34-f88ecb8e7e9c" xsi:nil="true"/>
    <lcf76f155ced4ddcb4097134ff3c332f xmlns="c97f0004-81d4-41ad-b834-2a96fc4591f7">
      <Terms xmlns="http://schemas.microsoft.com/office/infopath/2007/PartnerControls"/>
    </lcf76f155ced4ddcb4097134ff3c332f>
  </documentManagement>
</p:properties>
</file>

<file path=customXml/itemProps1.xml><?xml version="1.0" encoding="utf-8"?>
<ds:datastoreItem xmlns:ds="http://schemas.openxmlformats.org/officeDocument/2006/customXml" ds:itemID="{E81AB06A-6F42-458F-9447-E6BB131E19B2}"/>
</file>

<file path=customXml/itemProps2.xml><?xml version="1.0" encoding="utf-8"?>
<ds:datastoreItem xmlns:ds="http://schemas.openxmlformats.org/officeDocument/2006/customXml" ds:itemID="{7F4230B8-0C8E-45A7-9102-6003EBA84824}"/>
</file>

<file path=customXml/itemProps3.xml><?xml version="1.0" encoding="utf-8"?>
<ds:datastoreItem xmlns:ds="http://schemas.openxmlformats.org/officeDocument/2006/customXml" ds:itemID="{A9FCC5B2-661F-4347-A640-2878FE1A55F8}"/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181</TotalTime>
  <Words>205</Words>
  <PresentationFormat>A4 210 x 297 mm</PresentationFormat>
  <Paragraphs>75</Paragraphs>
  <Slides>1</Slides>
  <Notes>0</Notes>
  <HiddenSlides>0</HiddenSlides>
  <MMClips>0</MMClips>
  <ScaleCrop>false</ScaleCrop>
  <HeadingPairs>
    <vt:vector size="8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Arial</vt:lpstr>
      <vt:lpstr>Calibri</vt:lpstr>
      <vt:lpstr>Calibri Light</vt:lpstr>
      <vt:lpstr>Office テーマ</vt:lpstr>
      <vt:lpstr>think-cell スライド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2022-01-20T04:34:58Z</dcterms:created>
  <dcterms:modified xsi:type="dcterms:W3CDTF">2024-03-25T06:58:25Z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ea60d57e-af5b-4752-ac57-3e4f28ca11dc_ActionId">
    <vt:lpwstr>73f12882-d475-42f8-9c91-2afaba15e60a</vt:lpwstr>
  </property>
  <property fmtid="{D5CDD505-2E9C-101B-9397-08002B2CF9AE}" pid="3" name="MSIP_Label_ea60d57e-af5b-4752-ac57-3e4f28ca11dc_ContentBits">
    <vt:lpwstr>0</vt:lpwstr>
  </property>
  <property fmtid="{D5CDD505-2E9C-101B-9397-08002B2CF9AE}" pid="4" name="MSIP_Label_ea60d57e-af5b-4752-ac57-3e4f28ca11dc_Enabled">
    <vt:lpwstr>true</vt:lpwstr>
  </property>
  <property fmtid="{D5CDD505-2E9C-101B-9397-08002B2CF9AE}" pid="5" name="MSIP_Label_ea60d57e-af5b-4752-ac57-3e4f28ca11dc_Method">
    <vt:lpwstr>Standard</vt:lpwstr>
  </property>
  <property fmtid="{D5CDD505-2E9C-101B-9397-08002B2CF9AE}" pid="6" name="MSIP_Label_ea60d57e-af5b-4752-ac57-3e4f28ca11dc_Name">
    <vt:lpwstr>ea60d57e-af5b-4752-ac57-3e4f28ca11dc</vt:lpwstr>
  </property>
  <property fmtid="{D5CDD505-2E9C-101B-9397-08002B2CF9AE}" pid="7" name="MSIP_Label_ea60d57e-af5b-4752-ac57-3e4f28ca11dc_SetDate">
    <vt:lpwstr>2022-01-20T04:35:05Z</vt:lpwstr>
  </property>
  <property fmtid="{D5CDD505-2E9C-101B-9397-08002B2CF9AE}" pid="8" name="MSIP_Label_ea60d57e-af5b-4752-ac57-3e4f28ca11dc_SiteId">
    <vt:lpwstr>36da45f1-dd2c-4d1f-af13-5abe46b99921</vt:lpwstr>
  </property>
  <property fmtid="{D5CDD505-2E9C-101B-9397-08002B2CF9AE}" pid="9" name="MSIP_Label_436fffe2-e74d-4f21-833f-6f054a10cb50_Enabled">
    <vt:lpwstr>true</vt:lpwstr>
  </property>
  <property fmtid="{D5CDD505-2E9C-101B-9397-08002B2CF9AE}" pid="10" name="MSIP_Label_436fffe2-e74d-4f21-833f-6f054a10cb50_SetDate">
    <vt:lpwstr>2022-04-22T02:11:11Z</vt:lpwstr>
  </property>
  <property fmtid="{D5CDD505-2E9C-101B-9397-08002B2CF9AE}" pid="11" name="MSIP_Label_436fffe2-e74d-4f21-833f-6f054a10cb50_Method">
    <vt:lpwstr>Privileged</vt:lpwstr>
  </property>
  <property fmtid="{D5CDD505-2E9C-101B-9397-08002B2CF9AE}" pid="12" name="MSIP_Label_436fffe2-e74d-4f21-833f-6f054a10cb50_Name">
    <vt:lpwstr>436fffe2-e74d-4f21-833f-6f054a10cb50</vt:lpwstr>
  </property>
  <property fmtid="{D5CDD505-2E9C-101B-9397-08002B2CF9AE}" pid="13" name="MSIP_Label_436fffe2-e74d-4f21-833f-6f054a10cb50_SiteId">
    <vt:lpwstr>a4dd5294-24e4-4102-8420-cb86d0baae1e</vt:lpwstr>
  </property>
  <property fmtid="{D5CDD505-2E9C-101B-9397-08002B2CF9AE}" pid="14" name="MSIP_Label_436fffe2-e74d-4f21-833f-6f054a10cb50_ActionId">
    <vt:lpwstr>91628a92-e404-4d79-8bb7-d48cdc9736c2</vt:lpwstr>
  </property>
  <property fmtid="{D5CDD505-2E9C-101B-9397-08002B2CF9AE}" pid="15" name="MSIP_Label_436fffe2-e74d-4f21-833f-6f054a10cb50_ContentBits">
    <vt:lpwstr>0</vt:lpwstr>
  </property>
  <property fmtid="{D5CDD505-2E9C-101B-9397-08002B2CF9AE}" pid="16" name="ContentTypeId">
    <vt:lpwstr>0x01010072D4258CA3517149908D3B60E55ECCDC</vt:lpwstr>
  </property>
</Properties>
</file>

<file path=docProps/thumbnail.jpeg>
</file>