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52" d="100"/>
          <a:sy n="52" d="100"/>
        </p:scale>
        <p:origin x="2192" y="48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0E8BD2F7-EEF2-4078-4D2B-46B167FD3443}"/>
              </a:ext>
            </a:extLst>
          </p:cNvPr>
          <p:cNvSpPr/>
          <p:nvPr/>
        </p:nvSpPr>
        <p:spPr>
          <a:xfrm>
            <a:off x="4815778" y="2448238"/>
            <a:ext cx="1295563" cy="11881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　　　　　　生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Rectangle 109">
            <a:extLst>
              <a:ext uri="{FF2B5EF4-FFF2-40B4-BE49-F238E27FC236}">
                <a16:creationId xmlns:a16="http://schemas.microsoft.com/office/drawing/2014/main" id="{75C90669-0D0D-560F-1914-61F96BB71F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6605" y="5227654"/>
            <a:ext cx="5372450" cy="3693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「特定医療費負担減額相当」であるため、負担上限月額を　　　　　　　　　　　円に減額することにより、保護を要しないため。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7" name="Rectangle 109">
            <a:extLst>
              <a:ext uri="{FF2B5EF4-FFF2-40B4-BE49-F238E27FC236}">
                <a16:creationId xmlns:a16="http://schemas.microsoft.com/office/drawing/2014/main" id="{89C7E368-2FE9-A399-FF45-C1F7F95BD8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2968148"/>
            <a:ext cx="5760000" cy="407804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84138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上記の者及びその世帯員は、世帯の収入が最低生活費を上回るため、生活保護が　　　　　　　　　　　　となりました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が、　　　　　　　　　　　　　　　　　　　　及び保護を要しない理由は、下記のとおりであることを証明します。</a:t>
            </a:r>
          </a:p>
        </p:txBody>
      </p:sp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A1D2E652-77EF-482C-AFC4-DB2E97B884A9}"/>
              </a:ext>
            </a:extLst>
          </p:cNvPr>
          <p:cNvSpPr/>
          <p:nvPr/>
        </p:nvSpPr>
        <p:spPr>
          <a:xfrm>
            <a:off x="5841000" y="8783456"/>
            <a:ext cx="468000" cy="468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sz="900" kern="100">
                <a:solidFill>
                  <a:srgbClr val="000000"/>
                </a:solidFill>
                <a:effectLst/>
                <a:ea typeface="ＭＳ Ｐゴシック" panose="020B0600070205080204" pitchFamily="50" charset="-128"/>
                <a:cs typeface="Times New Roman" panose="02020603050405020304" pitchFamily="18" charset="0"/>
              </a:rPr>
              <a:t>印</a:t>
            </a:r>
            <a:endParaRPr lang="ja-JP" sz="1050" kern="100">
              <a:effectLst/>
              <a:ea typeface="ＭＳ 明朝" panose="02020609040205080304" pitchFamily="17" charset="-128"/>
              <a:cs typeface="Times New Roman" panose="02020603050405020304" pitchFamily="18" charset="0"/>
            </a:endParaRPr>
          </a:p>
        </p:txBody>
      </p:sp>
      <p:sp>
        <p:nvSpPr>
          <p:cNvPr id="16" name="Rectangle 109">
            <a:extLst>
              <a:ext uri="{FF2B5EF4-FFF2-40B4-BE49-F238E27FC236}">
                <a16:creationId xmlns:a16="http://schemas.microsoft.com/office/drawing/2014/main" id="{B427BC64-04F2-495F-92FE-D896FCB3CE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747" y="888544"/>
            <a:ext cx="5759748" cy="43088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ctr"/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境界層該当証明書</a:t>
            </a:r>
            <a:endParaRPr lang="en-US" altLang="ja-JP" sz="11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fontAlgn="ctr"/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（指定難病の患者に係る特定医療費</a:t>
            </a:r>
            <a:r>
              <a:rPr lang="en-US" altLang="ja-JP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lang="ja-JP" altLang="en-US" sz="11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70D0B956-09A0-47A3-9F5F-936E01F81962}"/>
              </a:ext>
            </a:extLst>
          </p:cNvPr>
          <p:cNvSpPr/>
          <p:nvPr/>
        </p:nvSpPr>
        <p:spPr>
          <a:xfrm>
            <a:off x="5790795" y="537433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DFA8CDDB-C41A-4A79-A029-DF326A32585F}"/>
              </a:ext>
            </a:extLst>
          </p:cNvPr>
          <p:cNvSpPr/>
          <p:nvPr/>
        </p:nvSpPr>
        <p:spPr>
          <a:xfrm>
            <a:off x="4955381" y="2443353"/>
            <a:ext cx="119776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境界層該当者生年月日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C249464-DA17-4775-AF0C-28E2759D08A2}"/>
              </a:ext>
            </a:extLst>
          </p:cNvPr>
          <p:cNvSpPr/>
          <p:nvPr/>
        </p:nvSpPr>
        <p:spPr>
          <a:xfrm>
            <a:off x="4109511" y="8944277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4D8C1B5C-2E98-47AB-9EF1-89798C948895}"/>
              </a:ext>
            </a:extLst>
          </p:cNvPr>
          <p:cNvSpPr/>
          <p:nvPr/>
        </p:nvSpPr>
        <p:spPr>
          <a:xfrm>
            <a:off x="5014990" y="894427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759B09F7-69A7-4BB2-B40A-ADC408828A9B}"/>
              </a:ext>
            </a:extLst>
          </p:cNvPr>
          <p:cNvSpPr/>
          <p:nvPr/>
        </p:nvSpPr>
        <p:spPr>
          <a:xfrm>
            <a:off x="4109511" y="8489018"/>
            <a:ext cx="612000" cy="18517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ABD9F071-BFBC-4DA1-B34C-5CCB8A64D2D1}"/>
              </a:ext>
            </a:extLst>
          </p:cNvPr>
          <p:cNvSpPr/>
          <p:nvPr/>
        </p:nvSpPr>
        <p:spPr>
          <a:xfrm>
            <a:off x="5014990" y="9122868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22B2399-EDA3-4537-A4B7-0A035A42ECC7}"/>
              </a:ext>
            </a:extLst>
          </p:cNvPr>
          <p:cNvSpPr/>
          <p:nvPr/>
        </p:nvSpPr>
        <p:spPr>
          <a:xfrm>
            <a:off x="2251618" y="1947524"/>
            <a:ext cx="103133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境界層該当者住所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CFA90CD4-F58B-4C9B-92B0-642A48B52DA8}"/>
              </a:ext>
            </a:extLst>
          </p:cNvPr>
          <p:cNvSpPr/>
          <p:nvPr/>
        </p:nvSpPr>
        <p:spPr>
          <a:xfrm>
            <a:off x="2251617" y="2432848"/>
            <a:ext cx="1031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境界層該当者氏名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E62D0F41-16AF-4D47-B798-0918E8D32C6B}"/>
              </a:ext>
            </a:extLst>
          </p:cNvPr>
          <p:cNvSpPr/>
          <p:nvPr/>
        </p:nvSpPr>
        <p:spPr>
          <a:xfrm>
            <a:off x="2480218" y="4403470"/>
            <a:ext cx="73542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956769E1-733E-4E85-AA99-694B51082160}"/>
              </a:ext>
            </a:extLst>
          </p:cNvPr>
          <p:cNvSpPr/>
          <p:nvPr/>
        </p:nvSpPr>
        <p:spPr>
          <a:xfrm>
            <a:off x="3779717" y="5285299"/>
            <a:ext cx="63579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負担上限額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BE3DB527-CCA9-4596-A802-95A54F2A2E6A}"/>
              </a:ext>
            </a:extLst>
          </p:cNvPr>
          <p:cNvSpPr/>
          <p:nvPr/>
        </p:nvSpPr>
        <p:spPr>
          <a:xfrm>
            <a:off x="4782102" y="3043462"/>
            <a:ext cx="80788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72237738-7249-4319-A34A-E2FEF82275DF}"/>
              </a:ext>
            </a:extLst>
          </p:cNvPr>
          <p:cNvSpPr/>
          <p:nvPr/>
        </p:nvSpPr>
        <p:spPr>
          <a:xfrm>
            <a:off x="898045" y="3199633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16A8562D-0FCA-4E90-BF01-5E96BF3EBE60}"/>
              </a:ext>
            </a:extLst>
          </p:cNvPr>
          <p:cNvSpPr/>
          <p:nvPr/>
        </p:nvSpPr>
        <p:spPr>
          <a:xfrm>
            <a:off x="898045" y="4403470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0EBB97E-850F-6487-4DD8-C4F9F5BE8037}"/>
              </a:ext>
            </a:extLst>
          </p:cNvPr>
          <p:cNvSpPr/>
          <p:nvPr/>
        </p:nvSpPr>
        <p:spPr>
          <a:xfrm>
            <a:off x="1790699" y="1947524"/>
            <a:ext cx="302711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CBC98C64-FF2A-EC30-6987-26EA0159F3E3}"/>
              </a:ext>
            </a:extLst>
          </p:cNvPr>
          <p:cNvSpPr/>
          <p:nvPr/>
        </p:nvSpPr>
        <p:spPr>
          <a:xfrm>
            <a:off x="1790699" y="2443353"/>
            <a:ext cx="302711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0" name="Rectangle 109">
            <a:extLst>
              <a:ext uri="{FF2B5EF4-FFF2-40B4-BE49-F238E27FC236}">
                <a16:creationId xmlns:a16="http://schemas.microsoft.com/office/drawing/2014/main" id="{D75A313F-3910-33BC-CF7A-4C41FAA71A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495" y="4352348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（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）　</a:t>
            </a:r>
          </a:p>
        </p:txBody>
      </p:sp>
      <p:sp>
        <p:nvSpPr>
          <p:cNvPr id="11" name="Rectangle 109">
            <a:extLst>
              <a:ext uri="{FF2B5EF4-FFF2-40B4-BE49-F238E27FC236}">
                <a16:creationId xmlns:a16="http://schemas.microsoft.com/office/drawing/2014/main" id="{86FA8776-D746-F463-1D72-9064881173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495" y="4820955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（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2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）　保護を要しない理由　　　　　　　　　</a:t>
            </a:r>
          </a:p>
        </p:txBody>
      </p:sp>
      <p:sp>
        <p:nvSpPr>
          <p:cNvPr id="12" name="Rectangle 109">
            <a:extLst>
              <a:ext uri="{FF2B5EF4-FFF2-40B4-BE49-F238E27FC236}">
                <a16:creationId xmlns:a16="http://schemas.microsoft.com/office/drawing/2014/main" id="{0A463CC3-A8D9-568A-71C0-864FE5156B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2318" y="5047629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　　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　特定医療の負担上限月額の減額を要する場合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8F860F24-89C5-8445-6B69-770952B0D5E2}"/>
              </a:ext>
            </a:extLst>
          </p:cNvPr>
          <p:cNvSpPr/>
          <p:nvPr/>
        </p:nvSpPr>
        <p:spPr>
          <a:xfrm>
            <a:off x="726595" y="5801717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保護を要しない理由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C4A73B3B-AD8C-F294-A01D-08FADBD0CE81}"/>
              </a:ext>
            </a:extLst>
          </p:cNvPr>
          <p:cNvSpPr/>
          <p:nvPr/>
        </p:nvSpPr>
        <p:spPr>
          <a:xfrm>
            <a:off x="726595" y="6409862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保護を要しない理由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Rectangle 109">
            <a:extLst>
              <a:ext uri="{FF2B5EF4-FFF2-40B4-BE49-F238E27FC236}">
                <a16:creationId xmlns:a16="http://schemas.microsoft.com/office/drawing/2014/main" id="{F4ECE897-F702-29B7-C66B-35DB3808B6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635579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記</a:t>
            </a:r>
          </a:p>
        </p:txBody>
      </p:sp>
    </p:spTree>
    <p:extLst>
      <p:ext uri="{BB962C8B-B14F-4D97-AF65-F5344CB8AC3E}">
        <p14:creationId xmlns:p14="http://schemas.microsoft.com/office/powerpoint/2010/main" val="86624607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D4D28CF-837E-4B9D-8FC0-34FE2E964BB9}"/>
</file>

<file path=customXml/itemProps2.xml><?xml version="1.0" encoding="utf-8"?>
<ds:datastoreItem xmlns:ds="http://schemas.openxmlformats.org/officeDocument/2006/customXml" ds:itemID="{6E2CA671-6CBD-4F72-8905-DDAE95A69DC8}"/>
</file>

<file path=customXml/itemProps3.xml><?xml version="1.0" encoding="utf-8"?>
<ds:datastoreItem xmlns:ds="http://schemas.openxmlformats.org/officeDocument/2006/customXml" ds:itemID="{566D0AD3-5055-4FFA-A782-0E60258AFC1D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1112</TotalTime>
  <Words>164</Words>
  <PresentationFormat>A4 210 x 297 mm</PresentationFormat>
  <Paragraphs>28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2023-03-13T01:48:39Z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