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docProps/app.xml" ContentType="application/vnd.openxmlformats-officedocument.extended-properties+xml"/>
  <Override PartName="/docProps/custom.xml" ContentType="application/vnd.openxmlformats-officedocument.custom-properties+xml"/>
  <Override PartName="/ppt/presentation.xml" ContentType="application/vnd.openxmlformats-officedocument.presentationml.presentation.main+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slideMasters/slideMaster1.xml" ContentType="application/vnd.openxmlformats-officedocument.presentationml.slideMaster+xml"/>
  <Override PartName="/ppt/slideLayouts/slideLayout9.xml" ContentType="application/vnd.openxmlformats-officedocument.presentationml.slideLayout+xml"/>
  <Override PartName="/ppt/slideLayouts/slideLayout4.xml" ContentType="application/vnd.openxmlformats-officedocument.presentationml.slideLayout+xml"/>
  <Override PartName="/ppt/slideLayouts/slideLayout10.xml" ContentType="application/vnd.openxmlformats-officedocument.presentationml.slideLayout+xml"/>
  <Override PartName="/ppt/slideLayouts/slideLayout5.xml" ContentType="application/vnd.openxmlformats-officedocument.presentationml.slideLayout+xml"/>
  <Override PartName="/ppt/slideLayouts/slideLayout11.xml" ContentType="application/vnd.openxmlformats-officedocument.presentationml.slideLayout+xml"/>
  <Override PartName="/ppt/slideLayouts/slideLayout6.xml" ContentType="application/vnd.openxmlformats-officedocument.presentationml.slideLayout+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7.xml" ContentType="application/vnd.openxmlformats-officedocument.presentationml.slideLayout+xml"/>
  <Override PartName="/ppt/slideLayouts/slideLayout3.xml" ContentType="application/vnd.openxmlformats-officedocument.presentationml.slideLayout+xml"/>
  <Override PartName="/ppt/tags/tag2.xml" ContentType="application/vnd.openxmlformats-officedocument.presentationml.tags+xml"/>
  <Override PartName="/ppt/slideLayouts/slideLayout8.xml" ContentType="application/vnd.openxmlformats-officedocument.presentationml.slideLayout+xml"/>
  <Override PartName="/ppt/slides/slide1.xml" ContentType="application/vnd.openxmlformats-officedocument.presentationml.slide+xml"/>
  <Override PartName="/ppt/tags/tag3.xml" ContentType="application/vnd.openxmlformats-officedocument.presentationml.tags+xml"/>
  <Override PartName="/ppt/theme/theme1.xml" ContentType="application/vnd.openxmlformats-officedocument.theme+xml"/>
  <Override PartName="/ppt/tags/tag1.xml" ContentType="application/vnd.openxmlformats-officedocument.presentationml.tags+xml"/>
  <Override PartName="/ppt/tableStyles.xml" ContentType="application/vnd.openxmlformats-officedocument.presentationml.tableStyles+xml"/>
  <Override PartName="/docProps/core.xml" ContentType="application/vnd.openxmlformats-package.core-properties+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66" r:id="rId2"/>
  </p:sldIdLst>
  <p:sldSz cx="6858000" cy="9906000" type="A4"/>
  <p:notesSz cx="6858000" cy="9144000"/>
  <p:custDataLst>
    <p:tags r:id="rId3"/>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20" userDrawn="1">
          <p15:clr>
            <a:srgbClr val="A4A3A4"/>
          </p15:clr>
        </p15:guide>
        <p15:guide id="2" pos="1094"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西田 章恵(nishida-akie.jj1)" initials="西田" lastIdx="3" clrIdx="0">
    <p:extLst>
      <p:ext uri="{19B8F6BF-5375-455C-9EA6-DF929625EA0E}">
        <p15:presenceInfo xmlns:p15="http://schemas.microsoft.com/office/powerpoint/2012/main" userId="S-1-5-21-4175116151-3849908774-3845857867-619503" providerId="AD"/>
      </p:ext>
    </p:extLst>
  </p:cmAuthor>
  <p:cmAuthor id="2" name="渡部 俊(watabe-shun.ik4)" initials="渡部" lastIdx="3" clrIdx="1">
    <p:extLst>
      <p:ext uri="{19B8F6BF-5375-455C-9EA6-DF929625EA0E}">
        <p15:presenceInfo xmlns:p15="http://schemas.microsoft.com/office/powerpoint/2012/main" userId="S-1-5-21-4175116151-3849908774-3845857867-619606" providerId="AD"/>
      </p:ext>
    </p:extLst>
  </p:cmAuthor>
  <p:cmAuthor id="3" name="Okano, Takumi (JP - AB 岡野 匠)" initials="OT(A岡匠" lastIdx="6" clrIdx="2">
    <p:extLst>
      <p:ext uri="{19B8F6BF-5375-455C-9EA6-DF929625EA0E}">
        <p15:presenceInfo xmlns:p15="http://schemas.microsoft.com/office/powerpoint/2012/main" userId="S::takokano@abeam.com::5e6993cd-c762-4216-9694-73f272f7dbd8"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0606" autoAdjust="0"/>
    <p:restoredTop sz="94660"/>
  </p:normalViewPr>
  <p:slideViewPr>
    <p:cSldViewPr snapToGrid="0" showGuides="1">
      <p:cViewPr varScale="1">
        <p:scale>
          <a:sx n="77" d="100"/>
          <a:sy n="77" d="100"/>
        </p:scale>
        <p:origin x="3360" y="96"/>
      </p:cViewPr>
      <p:guideLst>
        <p:guide orient="horz" pos="3120"/>
        <p:guide pos="1094"/>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tags" Target="tags/tag1.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11" Type="http://schemas.openxmlformats.org/officeDocument/2006/relationships/customXml" Target="../customXml/item3.xml"/><Relationship Id="rId5" Type="http://schemas.openxmlformats.org/officeDocument/2006/relationships/presProps" Target="presProps.xml"/><Relationship Id="rId10" Type="http://schemas.openxmlformats.org/officeDocument/2006/relationships/customXml" Target="../customXml/item2.xml"/><Relationship Id="rId4" Type="http://schemas.openxmlformats.org/officeDocument/2006/relationships/commentAuthors" Target="commentAuthors.xml"/><Relationship Id="rId9" Type="http://schemas.openxmlformats.org/officeDocument/2006/relationships/customXml" Target="../customXml/item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87854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023153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2291020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1723264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6597456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11816790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7500805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64957069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65161237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5712430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71279542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aphicFrame>
        <p:nvGraphicFramePr>
          <p:cNvPr id="8" name="オブジェクト 7" hidden="1">
            <a:extLst>
              <a:ext uri="{FF2B5EF4-FFF2-40B4-BE49-F238E27FC236}">
                <a16:creationId xmlns:a16="http://schemas.microsoft.com/office/drawing/2014/main" id="{F2D9DD64-B90B-4D93-A656-59005640EDA7}"/>
              </a:ext>
            </a:extLst>
          </p:cNvPr>
          <p:cNvGraphicFramePr>
            <a:graphicFrameLocks noChangeAspect="1"/>
          </p:cNvGraphicFramePr>
          <p:nvPr userDrawn="1">
            <p:custDataLst>
              <p:tags r:id="rId13"/>
            </p:custDataLst>
            <p:extLst>
              <p:ext uri="{D42A27DB-BD31-4B8C-83A1-F6EECF244321}">
                <p14:modId xmlns:p14="http://schemas.microsoft.com/office/powerpoint/2010/main" val="2946036170"/>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8" name="オブジェクト 7" hidden="1">
                        <a:extLst>
                          <a:ext uri="{FF2B5EF4-FFF2-40B4-BE49-F238E27FC236}">
                            <a16:creationId xmlns:a16="http://schemas.microsoft.com/office/drawing/2014/main" id="{F2D9DD64-B90B-4D93-A656-59005640EDA7}"/>
                          </a:ext>
                        </a:extLst>
                      </p:cNvPr>
                      <p:cNvPicPr/>
                      <p:nvPr/>
                    </p:nvPicPr>
                    <p:blipFill>
                      <a:blip r:embed="rId15"/>
                      <a:stretch>
                        <a:fillRect/>
                      </a:stretch>
                    </p:blipFill>
                    <p:spPr>
                      <a:xfrm>
                        <a:off x="1588" y="1588"/>
                        <a:ext cx="1588" cy="1588"/>
                      </a:xfrm>
                      <a:prstGeom prst="rect">
                        <a:avLst/>
                      </a:prstGeom>
                    </p:spPr>
                  </p:pic>
                </p:oleObj>
              </mc:Fallback>
            </mc:AlternateContent>
          </a:graphicData>
        </a:graphic>
      </p:graphicFrame>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6769036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7.xml"/><Relationship Id="rId1" Type="http://schemas.openxmlformats.org/officeDocument/2006/relationships/tags" Target="../tags/tag3.xml"/><Relationship Id="rId4" Type="http://schemas.openxmlformats.org/officeDocument/2006/relationships/image" Target="../media/image1.emf"/></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7" name="オブジェクト 36" hidden="1">
            <a:extLst>
              <a:ext uri="{FF2B5EF4-FFF2-40B4-BE49-F238E27FC236}">
                <a16:creationId xmlns:a16="http://schemas.microsoft.com/office/drawing/2014/main" id="{939B1ECE-4AE4-4AAA-9DD3-F7DC4BCE2D90}"/>
              </a:ext>
            </a:extLst>
          </p:cNvPr>
          <p:cNvGraphicFramePr>
            <a:graphicFrameLocks noChangeAspect="1"/>
          </p:cNvGraphicFramePr>
          <p:nvPr>
            <p:custDataLst>
              <p:tags r:id="rId1"/>
            </p:custData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53" imgH="318" progId="TCLayout.ActiveDocument.1">
                  <p:embed/>
                </p:oleObj>
              </mc:Choice>
              <mc:Fallback>
                <p:oleObj name="think-cell スライド" r:id="rId3" imgW="353" imgH="318" progId="TCLayout.ActiveDocument.1">
                  <p:embed/>
                  <p:pic>
                    <p:nvPicPr>
                      <p:cNvPr id="37" name="オブジェクト 36" hidden="1">
                        <a:extLst>
                          <a:ext uri="{FF2B5EF4-FFF2-40B4-BE49-F238E27FC236}">
                            <a16:creationId xmlns:a16="http://schemas.microsoft.com/office/drawing/2014/main" id="{939B1ECE-4AE4-4AAA-9DD3-F7DC4BCE2D90}"/>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61" name="Rectangle 109">
            <a:extLst>
              <a:ext uri="{FF2B5EF4-FFF2-40B4-BE49-F238E27FC236}">
                <a16:creationId xmlns:a16="http://schemas.microsoft.com/office/drawing/2014/main" id="{C2902AB2-FC2A-49D2-BB9A-88E7AEF137D3}"/>
              </a:ext>
            </a:extLst>
          </p:cNvPr>
          <p:cNvSpPr>
            <a:spLocks noChangeArrowheads="1"/>
          </p:cNvSpPr>
          <p:nvPr/>
        </p:nvSpPr>
        <p:spPr bwMode="auto">
          <a:xfrm>
            <a:off x="549000" y="2233080"/>
            <a:ext cx="5760000" cy="2308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algn="ctr" defTabSz="914400" rtl="0" eaLnBrk="0" fontAlgn="base" latinLnBrk="0" hangingPunct="0">
              <a:lnSpc>
                <a:spcPct val="100000"/>
              </a:lnSpc>
              <a:spcBef>
                <a:spcPct val="0"/>
              </a:spcBef>
              <a:spcAft>
                <a:spcPct val="0"/>
              </a:spcAft>
              <a:buClrTx/>
              <a:buSzTx/>
              <a:buFontTx/>
              <a:buNone/>
              <a:tabLst>
                <a:tab pos="2057400" algn="l"/>
              </a:tabLst>
            </a:pPr>
            <a:r>
              <a:rPr lang="ja-JP" altLang="en-US" sz="900" dirty="0">
                <a:latin typeface="ＭＳ Ｐゴシック" panose="020B0600070205080204" pitchFamily="50" charset="-128"/>
                <a:ea typeface="ＭＳ Ｐゴシック" panose="020B0600070205080204" pitchFamily="50" charset="-128"/>
                <a:cs typeface="ＤＦ平成明朝体W3" charset="-128"/>
              </a:rPr>
              <a:t>記</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80" name="Rectangle 109">
            <a:extLst>
              <a:ext uri="{FF2B5EF4-FFF2-40B4-BE49-F238E27FC236}">
                <a16:creationId xmlns:a16="http://schemas.microsoft.com/office/drawing/2014/main" id="{FB7BDC7D-81F3-4106-8071-F481D3CBBC4F}"/>
              </a:ext>
            </a:extLst>
          </p:cNvPr>
          <p:cNvSpPr>
            <a:spLocks noChangeArrowheads="1"/>
          </p:cNvSpPr>
          <p:nvPr/>
        </p:nvSpPr>
        <p:spPr bwMode="auto">
          <a:xfrm>
            <a:off x="615196" y="4277226"/>
            <a:ext cx="5719477" cy="2308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defTabSz="914400" rtl="0" eaLnBrk="0" fontAlgn="base" latinLnBrk="0" hangingPunct="0">
              <a:lnSpc>
                <a:spcPct val="100000"/>
              </a:lnSpc>
              <a:spcBef>
                <a:spcPct val="0"/>
              </a:spcBef>
              <a:spcAft>
                <a:spcPct val="0"/>
              </a:spcAft>
              <a:buClrTx/>
              <a:buSzTx/>
              <a:buFontTx/>
              <a:buNone/>
              <a:tabLst>
                <a:tab pos="2057400" algn="l"/>
              </a:tabLst>
            </a:pPr>
            <a:r>
              <a:rPr lang="ja-JP" altLang="en-US" sz="900" dirty="0">
                <a:latin typeface="ＭＳ Ｐゴシック" panose="020B0600070205080204" pitchFamily="50" charset="-128"/>
                <a:ea typeface="ＭＳ Ｐゴシック" panose="020B0600070205080204" pitchFamily="50" charset="-128"/>
                <a:cs typeface="ＤＦ平成明朝体W3" charset="-128"/>
              </a:rPr>
              <a:t>（</a:t>
            </a:r>
            <a:r>
              <a:rPr lang="en-US" altLang="ja-JP" sz="900" dirty="0">
                <a:latin typeface="ＭＳ Ｐゴシック" panose="020B0600070205080204" pitchFamily="50" charset="-128"/>
                <a:ea typeface="ＭＳ Ｐゴシック" panose="020B0600070205080204" pitchFamily="50" charset="-128"/>
                <a:cs typeface="ＤＦ平成明朝体W3" charset="-128"/>
              </a:rPr>
              <a:t>4</a:t>
            </a:r>
            <a:r>
              <a:rPr lang="ja-JP" altLang="en-US" sz="900" dirty="0">
                <a:latin typeface="ＭＳ Ｐゴシック" panose="020B0600070205080204" pitchFamily="50" charset="-128"/>
                <a:ea typeface="ＭＳ Ｐゴシック" panose="020B0600070205080204" pitchFamily="50" charset="-128"/>
                <a:cs typeface="ＤＦ平成明朝体W3" charset="-128"/>
              </a:rPr>
              <a:t>）　納入期限</a:t>
            </a:r>
            <a:endParaRPr lang="en-US" altLang="ja-JP" sz="900" dirty="0">
              <a:latin typeface="ＭＳ Ｐゴシック" panose="020B0600070205080204" pitchFamily="50" charset="-128"/>
              <a:ea typeface="ＭＳ Ｐゴシック" panose="020B0600070205080204" pitchFamily="50" charset="-128"/>
              <a:cs typeface="ＤＦ平成明朝体W3" charset="-128"/>
            </a:endParaRPr>
          </a:p>
        </p:txBody>
      </p:sp>
      <p:sp>
        <p:nvSpPr>
          <p:cNvPr id="36" name="Rectangle 109">
            <a:extLst>
              <a:ext uri="{FF2B5EF4-FFF2-40B4-BE49-F238E27FC236}">
                <a16:creationId xmlns:a16="http://schemas.microsoft.com/office/drawing/2014/main" id="{0982FB24-8098-4D92-A991-C85126F2858A}"/>
              </a:ext>
            </a:extLst>
          </p:cNvPr>
          <p:cNvSpPr>
            <a:spLocks noChangeArrowheads="1"/>
          </p:cNvSpPr>
          <p:nvPr/>
        </p:nvSpPr>
        <p:spPr bwMode="auto">
          <a:xfrm>
            <a:off x="507122" y="3014970"/>
            <a:ext cx="5719477" cy="2308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defTabSz="914400" rtl="0" eaLnBrk="0" fontAlgn="base" latinLnBrk="0" hangingPunct="0">
              <a:lnSpc>
                <a:spcPct val="100000"/>
              </a:lnSpc>
              <a:spcBef>
                <a:spcPct val="0"/>
              </a:spcBef>
              <a:spcAft>
                <a:spcPct val="0"/>
              </a:spcAft>
              <a:buClrTx/>
              <a:buSzTx/>
              <a:buFontTx/>
              <a:buNone/>
              <a:tabLst>
                <a:tab pos="2057400" algn="l"/>
              </a:tabLst>
            </a:pPr>
            <a:r>
              <a:rPr lang="en-US" altLang="ja-JP" sz="900" dirty="0">
                <a:latin typeface="ＭＳ Ｐゴシック" panose="020B0600070205080204" pitchFamily="50" charset="-128"/>
                <a:ea typeface="ＭＳ Ｐゴシック" panose="020B0600070205080204" pitchFamily="50" charset="-128"/>
                <a:cs typeface="ＤＦ平成明朝体W3" charset="-128"/>
              </a:rPr>
              <a:t>2</a:t>
            </a:r>
            <a:r>
              <a:rPr lang="ja-JP" altLang="en-US" sz="900" dirty="0">
                <a:latin typeface="ＭＳ Ｐゴシック" panose="020B0600070205080204" pitchFamily="50" charset="-128"/>
                <a:ea typeface="ＭＳ Ｐゴシック" panose="020B0600070205080204" pitchFamily="50" charset="-128"/>
                <a:cs typeface="ＤＦ平成明朝体W3" charset="-128"/>
              </a:rPr>
              <a:t>　滞納債務</a:t>
            </a:r>
            <a:endParaRPr lang="en-US" altLang="ja-JP" sz="900" dirty="0">
              <a:latin typeface="ＭＳ Ｐゴシック" panose="020B0600070205080204" pitchFamily="50" charset="-128"/>
              <a:ea typeface="ＭＳ Ｐゴシック" panose="020B0600070205080204" pitchFamily="50" charset="-128"/>
              <a:cs typeface="ＤＦ平成明朝体W3" charset="-128"/>
            </a:endParaRPr>
          </a:p>
        </p:txBody>
      </p:sp>
      <p:sp>
        <p:nvSpPr>
          <p:cNvPr id="40" name="Rectangle 109">
            <a:extLst>
              <a:ext uri="{FF2B5EF4-FFF2-40B4-BE49-F238E27FC236}">
                <a16:creationId xmlns:a16="http://schemas.microsoft.com/office/drawing/2014/main" id="{E6B8AEED-D6BC-4333-90D1-86FC7A29A3F7}"/>
              </a:ext>
            </a:extLst>
          </p:cNvPr>
          <p:cNvSpPr>
            <a:spLocks noChangeArrowheads="1"/>
          </p:cNvSpPr>
          <p:nvPr/>
        </p:nvSpPr>
        <p:spPr bwMode="auto">
          <a:xfrm>
            <a:off x="615196" y="3926900"/>
            <a:ext cx="5719477" cy="2308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defTabSz="914400" rtl="0" eaLnBrk="0" fontAlgn="base" latinLnBrk="0" hangingPunct="0">
              <a:lnSpc>
                <a:spcPct val="100000"/>
              </a:lnSpc>
              <a:spcBef>
                <a:spcPct val="0"/>
              </a:spcBef>
              <a:spcAft>
                <a:spcPct val="0"/>
              </a:spcAft>
              <a:buClrTx/>
              <a:buSzTx/>
              <a:buFontTx/>
              <a:buNone/>
              <a:tabLst>
                <a:tab pos="2057400" algn="l"/>
              </a:tabLst>
            </a:pPr>
            <a:r>
              <a:rPr lang="ja-JP" altLang="en-US" sz="900" dirty="0">
                <a:latin typeface="ＭＳ Ｐゴシック" panose="020B0600070205080204" pitchFamily="50" charset="-128"/>
                <a:ea typeface="ＭＳ Ｐゴシック" panose="020B0600070205080204" pitchFamily="50" charset="-128"/>
                <a:cs typeface="ＤＦ平成明朝体W3" charset="-128"/>
              </a:rPr>
              <a:t>（</a:t>
            </a:r>
            <a:r>
              <a:rPr lang="en-US" altLang="ja-JP" sz="900" dirty="0">
                <a:latin typeface="ＭＳ Ｐゴシック" panose="020B0600070205080204" pitchFamily="50" charset="-128"/>
                <a:ea typeface="ＭＳ Ｐゴシック" panose="020B0600070205080204" pitchFamily="50" charset="-128"/>
                <a:cs typeface="ＤＦ平成明朝体W3" charset="-128"/>
              </a:rPr>
              <a:t>3</a:t>
            </a:r>
            <a:r>
              <a:rPr lang="ja-JP" altLang="en-US" sz="900" dirty="0">
                <a:latin typeface="ＭＳ Ｐゴシック" panose="020B0600070205080204" pitchFamily="50" charset="-128"/>
                <a:ea typeface="ＭＳ Ｐゴシック" panose="020B0600070205080204" pitchFamily="50" charset="-128"/>
                <a:cs typeface="ＤＦ平成明朝体W3" charset="-128"/>
              </a:rPr>
              <a:t>）　債務金額</a:t>
            </a:r>
            <a:endParaRPr lang="en-US" altLang="ja-JP" sz="900" dirty="0">
              <a:latin typeface="ＭＳ Ｐゴシック" panose="020B0600070205080204" pitchFamily="50" charset="-128"/>
              <a:ea typeface="ＭＳ Ｐゴシック" panose="020B0600070205080204" pitchFamily="50" charset="-128"/>
              <a:cs typeface="ＤＦ平成明朝体W3" charset="-128"/>
            </a:endParaRPr>
          </a:p>
        </p:txBody>
      </p:sp>
      <p:sp>
        <p:nvSpPr>
          <p:cNvPr id="42" name="Rectangle 109">
            <a:extLst>
              <a:ext uri="{FF2B5EF4-FFF2-40B4-BE49-F238E27FC236}">
                <a16:creationId xmlns:a16="http://schemas.microsoft.com/office/drawing/2014/main" id="{3DF4677C-25DC-4E06-8632-36D1E63463AA}"/>
              </a:ext>
            </a:extLst>
          </p:cNvPr>
          <p:cNvSpPr>
            <a:spLocks noChangeArrowheads="1"/>
          </p:cNvSpPr>
          <p:nvPr/>
        </p:nvSpPr>
        <p:spPr bwMode="auto">
          <a:xfrm>
            <a:off x="615196" y="3582598"/>
            <a:ext cx="5719477" cy="2308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defTabSz="914400" rtl="0" eaLnBrk="0" fontAlgn="base" latinLnBrk="0" hangingPunct="0">
              <a:lnSpc>
                <a:spcPct val="100000"/>
              </a:lnSpc>
              <a:spcBef>
                <a:spcPct val="0"/>
              </a:spcBef>
              <a:spcAft>
                <a:spcPct val="0"/>
              </a:spcAft>
              <a:buClrTx/>
              <a:buSzTx/>
              <a:buFontTx/>
              <a:buNone/>
              <a:tabLst>
                <a:tab pos="2057400" algn="l"/>
              </a:tabLst>
            </a:pPr>
            <a:r>
              <a:rPr lang="ja-JP" altLang="en-US" sz="900" dirty="0">
                <a:latin typeface="ＭＳ Ｐゴシック" panose="020B0600070205080204" pitchFamily="50" charset="-128"/>
                <a:ea typeface="ＭＳ Ｐゴシック" panose="020B0600070205080204" pitchFamily="50" charset="-128"/>
                <a:cs typeface="ＤＦ平成明朝体W3" charset="-128"/>
              </a:rPr>
              <a:t>（</a:t>
            </a:r>
            <a:r>
              <a:rPr lang="en-US" altLang="ja-JP" sz="900" dirty="0">
                <a:latin typeface="ＭＳ Ｐゴシック" panose="020B0600070205080204" pitchFamily="50" charset="-128"/>
                <a:ea typeface="ＭＳ Ｐゴシック" panose="020B0600070205080204" pitchFamily="50" charset="-128"/>
                <a:cs typeface="ＤＦ平成明朝体W3" charset="-128"/>
              </a:rPr>
              <a:t>2</a:t>
            </a:r>
            <a:r>
              <a:rPr lang="ja-JP" altLang="en-US" sz="900" dirty="0">
                <a:latin typeface="ＭＳ Ｐゴシック" panose="020B0600070205080204" pitchFamily="50" charset="-128"/>
                <a:ea typeface="ＭＳ Ｐゴシック" panose="020B0600070205080204" pitchFamily="50" charset="-128"/>
                <a:cs typeface="ＤＦ平成明朝体W3" charset="-128"/>
              </a:rPr>
              <a:t>）　債務決定日</a:t>
            </a:r>
            <a:endParaRPr lang="en-US" altLang="ja-JP" sz="900" dirty="0">
              <a:latin typeface="ＭＳ Ｐゴシック" panose="020B0600070205080204" pitchFamily="50" charset="-128"/>
              <a:ea typeface="ＭＳ Ｐゴシック" panose="020B0600070205080204" pitchFamily="50" charset="-128"/>
              <a:cs typeface="ＤＦ平成明朝体W3" charset="-128"/>
            </a:endParaRPr>
          </a:p>
        </p:txBody>
      </p:sp>
      <p:sp>
        <p:nvSpPr>
          <p:cNvPr id="52" name="正方形/長方形 51">
            <a:extLst>
              <a:ext uri="{FF2B5EF4-FFF2-40B4-BE49-F238E27FC236}">
                <a16:creationId xmlns:a16="http://schemas.microsoft.com/office/drawing/2014/main" id="{6DF3A617-37A2-4A40-B884-09A6DC39FB74}"/>
              </a:ext>
            </a:extLst>
          </p:cNvPr>
          <p:cNvSpPr/>
          <p:nvPr/>
        </p:nvSpPr>
        <p:spPr>
          <a:xfrm>
            <a:off x="1736725" y="3650571"/>
            <a:ext cx="904052"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債務決定年月日</a:t>
            </a:r>
          </a:p>
        </p:txBody>
      </p:sp>
      <p:sp>
        <p:nvSpPr>
          <p:cNvPr id="53" name="正方形/長方形 52">
            <a:extLst>
              <a:ext uri="{FF2B5EF4-FFF2-40B4-BE49-F238E27FC236}">
                <a16:creationId xmlns:a16="http://schemas.microsoft.com/office/drawing/2014/main" id="{23320E61-123C-4807-A548-9B6E9E051647}"/>
              </a:ext>
            </a:extLst>
          </p:cNvPr>
          <p:cNvSpPr/>
          <p:nvPr/>
        </p:nvSpPr>
        <p:spPr>
          <a:xfrm>
            <a:off x="1735537" y="4009742"/>
            <a:ext cx="53217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債務金額</a:t>
            </a:r>
          </a:p>
        </p:txBody>
      </p:sp>
      <p:grpSp>
        <p:nvGrpSpPr>
          <p:cNvPr id="3" name="グループ化 2">
            <a:extLst>
              <a:ext uri="{FF2B5EF4-FFF2-40B4-BE49-F238E27FC236}">
                <a16:creationId xmlns:a16="http://schemas.microsoft.com/office/drawing/2014/main" id="{553C8781-8A8E-4337-879E-8EEA57197645}"/>
              </a:ext>
            </a:extLst>
          </p:cNvPr>
          <p:cNvGrpSpPr/>
          <p:nvPr/>
        </p:nvGrpSpPr>
        <p:grpSpPr>
          <a:xfrm>
            <a:off x="613942" y="299981"/>
            <a:ext cx="1296000" cy="635296"/>
            <a:chOff x="613942" y="299981"/>
            <a:chExt cx="1296000" cy="635296"/>
          </a:xfrm>
        </p:grpSpPr>
        <p:sp>
          <p:nvSpPr>
            <p:cNvPr id="74" name="正方形/長方形 73">
              <a:extLst>
                <a:ext uri="{FF2B5EF4-FFF2-40B4-BE49-F238E27FC236}">
                  <a16:creationId xmlns:a16="http://schemas.microsoft.com/office/drawing/2014/main" id="{F26F2E31-8CDE-4B33-BFB9-FE1433DF5445}"/>
                </a:ext>
              </a:extLst>
            </p:cNvPr>
            <p:cNvSpPr/>
            <p:nvPr/>
          </p:nvSpPr>
          <p:spPr>
            <a:xfrm>
              <a:off x="613942" y="299981"/>
              <a:ext cx="75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宛先郵便番号</a:t>
              </a:r>
            </a:p>
          </p:txBody>
        </p:sp>
        <p:sp>
          <p:nvSpPr>
            <p:cNvPr id="75" name="正方形/長方形 74">
              <a:extLst>
                <a:ext uri="{FF2B5EF4-FFF2-40B4-BE49-F238E27FC236}">
                  <a16:creationId xmlns:a16="http://schemas.microsoft.com/office/drawing/2014/main" id="{F1D9810C-DCF6-4FC1-B6E2-4F5392F2C7EC}"/>
                </a:ext>
              </a:extLst>
            </p:cNvPr>
            <p:cNvSpPr/>
            <p:nvPr/>
          </p:nvSpPr>
          <p:spPr>
            <a:xfrm>
              <a:off x="613942" y="468884"/>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宛先住所</a:t>
              </a:r>
            </a:p>
          </p:txBody>
        </p:sp>
        <p:sp>
          <p:nvSpPr>
            <p:cNvPr id="76" name="正方形/長方形 75">
              <a:extLst>
                <a:ext uri="{FF2B5EF4-FFF2-40B4-BE49-F238E27FC236}">
                  <a16:creationId xmlns:a16="http://schemas.microsoft.com/office/drawing/2014/main" id="{D96399F5-0B3F-417B-A33B-6841F57ED618}"/>
                </a:ext>
              </a:extLst>
            </p:cNvPr>
            <p:cNvSpPr/>
            <p:nvPr/>
          </p:nvSpPr>
          <p:spPr>
            <a:xfrm>
              <a:off x="613942" y="637787"/>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宛先氏名</a:t>
              </a:r>
            </a:p>
          </p:txBody>
        </p:sp>
        <p:sp>
          <p:nvSpPr>
            <p:cNvPr id="77" name="正方形/長方形 76">
              <a:extLst>
                <a:ext uri="{FF2B5EF4-FFF2-40B4-BE49-F238E27FC236}">
                  <a16:creationId xmlns:a16="http://schemas.microsoft.com/office/drawing/2014/main" id="{7CB38AEF-DD6F-4C9F-8462-E908375A51E3}"/>
                </a:ext>
              </a:extLst>
            </p:cNvPr>
            <p:cNvSpPr/>
            <p:nvPr/>
          </p:nvSpPr>
          <p:spPr>
            <a:xfrm>
              <a:off x="1426742" y="637787"/>
              <a:ext cx="32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敬称</a:t>
              </a:r>
            </a:p>
          </p:txBody>
        </p:sp>
        <p:sp>
          <p:nvSpPr>
            <p:cNvPr id="78" name="正方形/長方形 77">
              <a:extLst>
                <a:ext uri="{FF2B5EF4-FFF2-40B4-BE49-F238E27FC236}">
                  <a16:creationId xmlns:a16="http://schemas.microsoft.com/office/drawing/2014/main" id="{EE87E511-829E-4A1D-9A63-A4B63431B8BC}"/>
                </a:ext>
              </a:extLst>
            </p:cNvPr>
            <p:cNvSpPr/>
            <p:nvPr/>
          </p:nvSpPr>
          <p:spPr>
            <a:xfrm>
              <a:off x="613942" y="806689"/>
              <a:ext cx="129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郵便カスタマーバーコード</a:t>
              </a:r>
            </a:p>
          </p:txBody>
        </p:sp>
      </p:grpSp>
      <p:sp>
        <p:nvSpPr>
          <p:cNvPr id="41" name="Rectangle 109">
            <a:extLst>
              <a:ext uri="{FF2B5EF4-FFF2-40B4-BE49-F238E27FC236}">
                <a16:creationId xmlns:a16="http://schemas.microsoft.com/office/drawing/2014/main" id="{964D1F19-BA8C-4282-BA8A-73E124FD408D}"/>
              </a:ext>
            </a:extLst>
          </p:cNvPr>
          <p:cNvSpPr>
            <a:spLocks noChangeArrowheads="1"/>
          </p:cNvSpPr>
          <p:nvPr/>
        </p:nvSpPr>
        <p:spPr bwMode="auto">
          <a:xfrm>
            <a:off x="516771" y="1211877"/>
            <a:ext cx="5760000" cy="26161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algn="ctr" defTabSz="914400" rtl="0" eaLnBrk="0" fontAlgn="base" latinLnBrk="0" hangingPunct="0">
              <a:lnSpc>
                <a:spcPct val="100000"/>
              </a:lnSpc>
              <a:spcBef>
                <a:spcPct val="0"/>
              </a:spcBef>
              <a:spcAft>
                <a:spcPct val="0"/>
              </a:spcAft>
              <a:buClrTx/>
              <a:buSzTx/>
              <a:buFontTx/>
              <a:buNone/>
              <a:tabLst>
                <a:tab pos="2057400" algn="l"/>
              </a:tabLst>
            </a:pPr>
            <a:r>
              <a:rPr lang="ja-JP" altLang="en-US" sz="11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a:t>
            </a:r>
            <a:r>
              <a:rPr kumimoji="0" lang="ja-JP" altLang="en-US" sz="11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督　促　状</a:t>
            </a:r>
            <a:endParaRPr kumimoji="0" lang="en-US" altLang="ja-JP" sz="11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45" name="Rectangle 109">
            <a:extLst>
              <a:ext uri="{FF2B5EF4-FFF2-40B4-BE49-F238E27FC236}">
                <a16:creationId xmlns:a16="http://schemas.microsoft.com/office/drawing/2014/main" id="{293B5092-6253-411D-B264-86F055D03571}"/>
              </a:ext>
            </a:extLst>
          </p:cNvPr>
          <p:cNvSpPr>
            <a:spLocks noChangeArrowheads="1"/>
          </p:cNvSpPr>
          <p:nvPr/>
        </p:nvSpPr>
        <p:spPr bwMode="auto">
          <a:xfrm>
            <a:off x="549000" y="1668617"/>
            <a:ext cx="5760000" cy="3693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defTabSz="914400" rtl="0" eaLnBrk="0" fontAlgn="base" latinLnBrk="0" hangingPunct="0">
              <a:lnSpc>
                <a:spcPct val="100000"/>
              </a:lnSpc>
              <a:spcBef>
                <a:spcPct val="0"/>
              </a:spcBef>
              <a:spcAft>
                <a:spcPct val="0"/>
              </a:spcAft>
              <a:buClrTx/>
              <a:buSzTx/>
              <a:buFontTx/>
              <a:buNone/>
              <a:tabLst>
                <a:tab pos="2057400" algn="l"/>
              </a:tabLst>
            </a:pP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下記の債務について未納となっていますので、指定納期限までに納付してください。</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a:p>
            <a:pPr marR="0" lvl="0" indent="0" defTabSz="914400" rtl="0" eaLnBrk="0" fontAlgn="base" latinLnBrk="0" hangingPunct="0">
              <a:lnSpc>
                <a:spcPct val="100000"/>
              </a:lnSpc>
              <a:spcBef>
                <a:spcPct val="0"/>
              </a:spcBef>
              <a:spcAft>
                <a:spcPct val="0"/>
              </a:spcAft>
              <a:buClrTx/>
              <a:buSzTx/>
              <a:buFontTx/>
              <a:buNone/>
              <a:tabLst>
                <a:tab pos="2057400" algn="l"/>
              </a:tabLst>
            </a:pP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なお、この通知書が届く前にすでに納付された場合は行き違いですのでご了承ください。</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89" name="Rectangle 109">
            <a:extLst>
              <a:ext uri="{FF2B5EF4-FFF2-40B4-BE49-F238E27FC236}">
                <a16:creationId xmlns:a16="http://schemas.microsoft.com/office/drawing/2014/main" id="{080626D4-7A58-4C46-BD71-CF8008E7488A}"/>
              </a:ext>
            </a:extLst>
          </p:cNvPr>
          <p:cNvSpPr>
            <a:spLocks noChangeArrowheads="1"/>
          </p:cNvSpPr>
          <p:nvPr/>
        </p:nvSpPr>
        <p:spPr bwMode="auto">
          <a:xfrm>
            <a:off x="507122" y="2624476"/>
            <a:ext cx="5719477" cy="2308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defTabSz="914400" rtl="0" eaLnBrk="0" fontAlgn="base" latinLnBrk="0" hangingPunct="0">
              <a:lnSpc>
                <a:spcPct val="100000"/>
              </a:lnSpc>
              <a:spcBef>
                <a:spcPct val="0"/>
              </a:spcBef>
              <a:spcAft>
                <a:spcPct val="0"/>
              </a:spcAft>
              <a:buClrTx/>
              <a:buSzTx/>
              <a:buFontTx/>
              <a:buNone/>
              <a:tabLst>
                <a:tab pos="2057400" algn="l"/>
              </a:tabLst>
            </a:pPr>
            <a:r>
              <a:rPr lang="en-US" altLang="ja-JP" sz="900" dirty="0">
                <a:latin typeface="ＭＳ Ｐゴシック" panose="020B0600070205080204" pitchFamily="50" charset="-128"/>
                <a:ea typeface="ＭＳ Ｐゴシック" panose="020B0600070205080204" pitchFamily="50" charset="-128"/>
                <a:cs typeface="ＤＦ平成明朝体W3" charset="-128"/>
              </a:rPr>
              <a:t>1</a:t>
            </a:r>
            <a:r>
              <a:rPr lang="ja-JP" altLang="en-US" sz="900" dirty="0">
                <a:latin typeface="ＭＳ Ｐゴシック" panose="020B0600070205080204" pitchFamily="50" charset="-128"/>
                <a:ea typeface="ＭＳ Ｐゴシック" panose="020B0600070205080204" pitchFamily="50" charset="-128"/>
                <a:cs typeface="ＤＦ平成明朝体W3" charset="-128"/>
              </a:rPr>
              <a:t>　債務者氏名</a:t>
            </a:r>
            <a:endParaRPr lang="en-US" altLang="ja-JP" sz="900" dirty="0">
              <a:latin typeface="ＭＳ Ｐゴシック" panose="020B0600070205080204" pitchFamily="50" charset="-128"/>
              <a:ea typeface="ＭＳ Ｐゴシック" panose="020B0600070205080204" pitchFamily="50" charset="-128"/>
              <a:cs typeface="ＤＦ平成明朝体W3" charset="-128"/>
            </a:endParaRPr>
          </a:p>
        </p:txBody>
      </p:sp>
      <p:sp>
        <p:nvSpPr>
          <p:cNvPr id="90" name="正方形/長方形 89">
            <a:extLst>
              <a:ext uri="{FF2B5EF4-FFF2-40B4-BE49-F238E27FC236}">
                <a16:creationId xmlns:a16="http://schemas.microsoft.com/office/drawing/2014/main" id="{A79E04D4-5B89-4285-A7B0-3707583CA155}"/>
              </a:ext>
            </a:extLst>
          </p:cNvPr>
          <p:cNvSpPr/>
          <p:nvPr/>
        </p:nvSpPr>
        <p:spPr>
          <a:xfrm>
            <a:off x="1736724" y="2694648"/>
            <a:ext cx="738663"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債務者名称</a:t>
            </a:r>
          </a:p>
        </p:txBody>
      </p:sp>
      <p:sp>
        <p:nvSpPr>
          <p:cNvPr id="91" name="正方形/長方形 90">
            <a:extLst>
              <a:ext uri="{FF2B5EF4-FFF2-40B4-BE49-F238E27FC236}">
                <a16:creationId xmlns:a16="http://schemas.microsoft.com/office/drawing/2014/main" id="{5B078DFD-EAB2-4FBC-8C9D-CCAE918014C9}"/>
              </a:ext>
            </a:extLst>
          </p:cNvPr>
          <p:cNvSpPr/>
          <p:nvPr/>
        </p:nvSpPr>
        <p:spPr>
          <a:xfrm>
            <a:off x="1736725" y="4340354"/>
            <a:ext cx="860995"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納入期限年月日</a:t>
            </a:r>
          </a:p>
        </p:txBody>
      </p:sp>
      <p:sp>
        <p:nvSpPr>
          <p:cNvPr id="92" name="Rectangle 109">
            <a:extLst>
              <a:ext uri="{FF2B5EF4-FFF2-40B4-BE49-F238E27FC236}">
                <a16:creationId xmlns:a16="http://schemas.microsoft.com/office/drawing/2014/main" id="{B2A3A7A1-5E3D-4E0E-8BC8-25951257B184}"/>
              </a:ext>
            </a:extLst>
          </p:cNvPr>
          <p:cNvSpPr>
            <a:spLocks noChangeArrowheads="1"/>
          </p:cNvSpPr>
          <p:nvPr/>
        </p:nvSpPr>
        <p:spPr bwMode="auto">
          <a:xfrm>
            <a:off x="507122" y="4586440"/>
            <a:ext cx="5719477" cy="2308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defTabSz="914400" rtl="0" eaLnBrk="0" fontAlgn="base" latinLnBrk="0" hangingPunct="0">
              <a:lnSpc>
                <a:spcPct val="100000"/>
              </a:lnSpc>
              <a:spcBef>
                <a:spcPct val="0"/>
              </a:spcBef>
              <a:spcAft>
                <a:spcPct val="0"/>
              </a:spcAft>
              <a:buClrTx/>
              <a:buSzTx/>
              <a:buFontTx/>
              <a:buNone/>
              <a:tabLst>
                <a:tab pos="2057400" algn="l"/>
              </a:tabLst>
            </a:pPr>
            <a:r>
              <a:rPr lang="en-US" altLang="ja-JP" sz="900" dirty="0">
                <a:latin typeface="ＭＳ Ｐゴシック" panose="020B0600070205080204" pitchFamily="50" charset="-128"/>
                <a:ea typeface="ＭＳ Ｐゴシック" panose="020B0600070205080204" pitchFamily="50" charset="-128"/>
                <a:cs typeface="ＤＦ平成明朝体W3" charset="-128"/>
              </a:rPr>
              <a:t>3</a:t>
            </a:r>
            <a:r>
              <a:rPr lang="ja-JP" altLang="en-US" sz="900" dirty="0">
                <a:latin typeface="ＭＳ Ｐゴシック" panose="020B0600070205080204" pitchFamily="50" charset="-128"/>
                <a:ea typeface="ＭＳ Ｐゴシック" panose="020B0600070205080204" pitchFamily="50" charset="-128"/>
                <a:cs typeface="ＤＦ平成明朝体W3" charset="-128"/>
              </a:rPr>
              <a:t>　納付済み額</a:t>
            </a:r>
            <a:endParaRPr lang="en-US" altLang="ja-JP" sz="900" dirty="0">
              <a:latin typeface="ＭＳ Ｐゴシック" panose="020B0600070205080204" pitchFamily="50" charset="-128"/>
              <a:ea typeface="ＭＳ Ｐゴシック" panose="020B0600070205080204" pitchFamily="50" charset="-128"/>
              <a:cs typeface="ＤＦ平成明朝体W3" charset="-128"/>
            </a:endParaRPr>
          </a:p>
        </p:txBody>
      </p:sp>
      <p:sp>
        <p:nvSpPr>
          <p:cNvPr id="93" name="正方形/長方形 92">
            <a:extLst>
              <a:ext uri="{FF2B5EF4-FFF2-40B4-BE49-F238E27FC236}">
                <a16:creationId xmlns:a16="http://schemas.microsoft.com/office/drawing/2014/main" id="{724F2555-71AD-49E4-927F-B7B3F49E7A52}"/>
              </a:ext>
            </a:extLst>
          </p:cNvPr>
          <p:cNvSpPr/>
          <p:nvPr/>
        </p:nvSpPr>
        <p:spPr>
          <a:xfrm>
            <a:off x="1736725" y="4644555"/>
            <a:ext cx="860995"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納付済み額</a:t>
            </a:r>
          </a:p>
        </p:txBody>
      </p:sp>
      <p:sp>
        <p:nvSpPr>
          <p:cNvPr id="94" name="Rectangle 109">
            <a:extLst>
              <a:ext uri="{FF2B5EF4-FFF2-40B4-BE49-F238E27FC236}">
                <a16:creationId xmlns:a16="http://schemas.microsoft.com/office/drawing/2014/main" id="{BEDFC5CE-62A0-463F-AE6C-A94F70B902DC}"/>
              </a:ext>
            </a:extLst>
          </p:cNvPr>
          <p:cNvSpPr>
            <a:spLocks noChangeArrowheads="1"/>
          </p:cNvSpPr>
          <p:nvPr/>
        </p:nvSpPr>
        <p:spPr bwMode="auto">
          <a:xfrm>
            <a:off x="507122" y="4976934"/>
            <a:ext cx="5719477" cy="2308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defTabSz="914400" rtl="0" eaLnBrk="0" fontAlgn="base" latinLnBrk="0" hangingPunct="0">
              <a:lnSpc>
                <a:spcPct val="100000"/>
              </a:lnSpc>
              <a:spcBef>
                <a:spcPct val="0"/>
              </a:spcBef>
              <a:spcAft>
                <a:spcPct val="0"/>
              </a:spcAft>
              <a:buClrTx/>
              <a:buSzTx/>
              <a:buFontTx/>
              <a:buNone/>
              <a:tabLst>
                <a:tab pos="2057400" algn="l"/>
              </a:tabLst>
            </a:pPr>
            <a:r>
              <a:rPr lang="en-US" altLang="ja-JP" sz="900" dirty="0">
                <a:latin typeface="ＭＳ Ｐゴシック" panose="020B0600070205080204" pitchFamily="50" charset="-128"/>
                <a:ea typeface="ＭＳ Ｐゴシック" panose="020B0600070205080204" pitchFamily="50" charset="-128"/>
                <a:cs typeface="ＤＦ平成明朝体W3" charset="-128"/>
              </a:rPr>
              <a:t>4</a:t>
            </a:r>
            <a:r>
              <a:rPr lang="ja-JP" altLang="en-US" sz="900" dirty="0">
                <a:latin typeface="ＭＳ Ｐゴシック" panose="020B0600070205080204" pitchFamily="50" charset="-128"/>
                <a:ea typeface="ＭＳ Ｐゴシック" panose="020B0600070205080204" pitchFamily="50" charset="-128"/>
                <a:cs typeface="ＤＦ平成明朝体W3" charset="-128"/>
              </a:rPr>
              <a:t>　滞納金額</a:t>
            </a:r>
            <a:endParaRPr lang="en-US" altLang="ja-JP" sz="900" dirty="0">
              <a:latin typeface="ＭＳ Ｐゴシック" panose="020B0600070205080204" pitchFamily="50" charset="-128"/>
              <a:ea typeface="ＭＳ Ｐゴシック" panose="020B0600070205080204" pitchFamily="50" charset="-128"/>
              <a:cs typeface="ＤＦ平成明朝体W3" charset="-128"/>
            </a:endParaRPr>
          </a:p>
        </p:txBody>
      </p:sp>
      <p:sp>
        <p:nvSpPr>
          <p:cNvPr id="99" name="正方形/長方形 98">
            <a:extLst>
              <a:ext uri="{FF2B5EF4-FFF2-40B4-BE49-F238E27FC236}">
                <a16:creationId xmlns:a16="http://schemas.microsoft.com/office/drawing/2014/main" id="{A1C57B4B-64FA-4024-9E44-98B8A690E07B}"/>
              </a:ext>
            </a:extLst>
          </p:cNvPr>
          <p:cNvSpPr/>
          <p:nvPr/>
        </p:nvSpPr>
        <p:spPr>
          <a:xfrm>
            <a:off x="1736725" y="5038172"/>
            <a:ext cx="860995"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滞納金額</a:t>
            </a:r>
          </a:p>
        </p:txBody>
      </p:sp>
      <p:grpSp>
        <p:nvGrpSpPr>
          <p:cNvPr id="100" name="グループ化 99">
            <a:extLst>
              <a:ext uri="{FF2B5EF4-FFF2-40B4-BE49-F238E27FC236}">
                <a16:creationId xmlns:a16="http://schemas.microsoft.com/office/drawing/2014/main" id="{88816548-3B49-4623-9F31-119C34EED5F6}"/>
              </a:ext>
            </a:extLst>
          </p:cNvPr>
          <p:cNvGrpSpPr/>
          <p:nvPr/>
        </p:nvGrpSpPr>
        <p:grpSpPr>
          <a:xfrm>
            <a:off x="4935057" y="8525987"/>
            <a:ext cx="1469152" cy="1190984"/>
            <a:chOff x="4410455" y="8217841"/>
            <a:chExt cx="1469152" cy="1190984"/>
          </a:xfrm>
        </p:grpSpPr>
        <p:sp>
          <p:nvSpPr>
            <p:cNvPr id="101" name="テキスト ボックス 100">
              <a:extLst>
                <a:ext uri="{FF2B5EF4-FFF2-40B4-BE49-F238E27FC236}">
                  <a16:creationId xmlns:a16="http://schemas.microsoft.com/office/drawing/2014/main" id="{74CF0DBC-654B-4C44-AE5E-5F600909D596}"/>
                </a:ext>
              </a:extLst>
            </p:cNvPr>
            <p:cNvSpPr txBox="1"/>
            <p:nvPr/>
          </p:nvSpPr>
          <p:spPr>
            <a:xfrm>
              <a:off x="4410455" y="8217841"/>
              <a:ext cx="883920" cy="230832"/>
            </a:xfrm>
            <a:prstGeom prst="rect">
              <a:avLst/>
            </a:prstGeom>
            <a:noFill/>
          </p:spPr>
          <p:txBody>
            <a:bodyPr wrap="square" rtlCol="0">
              <a:spAutoFit/>
            </a:bodyPr>
            <a:lstStyle/>
            <a:p>
              <a:r>
                <a:rPr kumimoji="1" lang="ja-JP" altLang="en-US" sz="900" dirty="0">
                  <a:latin typeface="ＭＳ Ｐゴシック" panose="020B0600070205080204" pitchFamily="50" charset="-128"/>
                  <a:ea typeface="ＭＳ Ｐゴシック" panose="020B0600070205080204" pitchFamily="50" charset="-128"/>
                </a:rPr>
                <a:t>問い合わせ先</a:t>
              </a:r>
            </a:p>
          </p:txBody>
        </p:sp>
        <p:sp>
          <p:nvSpPr>
            <p:cNvPr id="102" name="正方形/長方形 101">
              <a:extLst>
                <a:ext uri="{FF2B5EF4-FFF2-40B4-BE49-F238E27FC236}">
                  <a16:creationId xmlns:a16="http://schemas.microsoft.com/office/drawing/2014/main" id="{F72E9D94-4CF3-4325-981E-597B51405464}"/>
                </a:ext>
              </a:extLst>
            </p:cNvPr>
            <p:cNvSpPr/>
            <p:nvPr/>
          </p:nvSpPr>
          <p:spPr>
            <a:xfrm>
              <a:off x="4492546" y="8491289"/>
              <a:ext cx="801830"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福祉事務所名</a:t>
              </a:r>
            </a:p>
          </p:txBody>
        </p:sp>
        <p:sp>
          <p:nvSpPr>
            <p:cNvPr id="103" name="正方形/長方形 102">
              <a:extLst>
                <a:ext uri="{FF2B5EF4-FFF2-40B4-BE49-F238E27FC236}">
                  <a16:creationId xmlns:a16="http://schemas.microsoft.com/office/drawing/2014/main" id="{D80500AE-5EC3-4B14-871F-984B3FC7DF8D}"/>
                </a:ext>
              </a:extLst>
            </p:cNvPr>
            <p:cNvSpPr/>
            <p:nvPr/>
          </p:nvSpPr>
          <p:spPr>
            <a:xfrm>
              <a:off x="4492544" y="8694793"/>
              <a:ext cx="419974"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所属部</a:t>
              </a:r>
            </a:p>
          </p:txBody>
        </p:sp>
        <p:sp>
          <p:nvSpPr>
            <p:cNvPr id="104" name="正方形/長方形 103">
              <a:extLst>
                <a:ext uri="{FF2B5EF4-FFF2-40B4-BE49-F238E27FC236}">
                  <a16:creationId xmlns:a16="http://schemas.microsoft.com/office/drawing/2014/main" id="{76A191D6-5A7C-470E-8594-D8B122242710}"/>
                </a:ext>
              </a:extLst>
            </p:cNvPr>
            <p:cNvSpPr/>
            <p:nvPr/>
          </p:nvSpPr>
          <p:spPr>
            <a:xfrm>
              <a:off x="4948647" y="8696963"/>
              <a:ext cx="447415" cy="13576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所属課</a:t>
              </a:r>
            </a:p>
          </p:txBody>
        </p:sp>
        <p:sp>
          <p:nvSpPr>
            <p:cNvPr id="105" name="正方形/長方形 104">
              <a:extLst>
                <a:ext uri="{FF2B5EF4-FFF2-40B4-BE49-F238E27FC236}">
                  <a16:creationId xmlns:a16="http://schemas.microsoft.com/office/drawing/2014/main" id="{37CECE08-04AF-4E3C-AAF6-897E8686956A}"/>
                </a:ext>
              </a:extLst>
            </p:cNvPr>
            <p:cNvSpPr/>
            <p:nvPr/>
          </p:nvSpPr>
          <p:spPr>
            <a:xfrm>
              <a:off x="5432192" y="8694793"/>
              <a:ext cx="44741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所属係</a:t>
              </a:r>
            </a:p>
          </p:txBody>
        </p:sp>
        <p:sp>
          <p:nvSpPr>
            <p:cNvPr id="106" name="正方形/長方形 105">
              <a:extLst>
                <a:ext uri="{FF2B5EF4-FFF2-40B4-BE49-F238E27FC236}">
                  <a16:creationId xmlns:a16="http://schemas.microsoft.com/office/drawing/2014/main" id="{16039DB0-1F4C-4075-989D-15684B1F6437}"/>
                </a:ext>
              </a:extLst>
            </p:cNvPr>
            <p:cNvSpPr/>
            <p:nvPr/>
          </p:nvSpPr>
          <p:spPr>
            <a:xfrm>
              <a:off x="4948647" y="8889754"/>
              <a:ext cx="78792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地区担当員名</a:t>
              </a:r>
            </a:p>
          </p:txBody>
        </p:sp>
        <p:sp>
          <p:nvSpPr>
            <p:cNvPr id="107" name="正方形/長方形 106">
              <a:extLst>
                <a:ext uri="{FF2B5EF4-FFF2-40B4-BE49-F238E27FC236}">
                  <a16:creationId xmlns:a16="http://schemas.microsoft.com/office/drawing/2014/main" id="{2CF85714-C373-445C-AF39-4F1970D5241E}"/>
                </a:ext>
              </a:extLst>
            </p:cNvPr>
            <p:cNvSpPr/>
            <p:nvPr/>
          </p:nvSpPr>
          <p:spPr>
            <a:xfrm>
              <a:off x="4492543" y="9093747"/>
              <a:ext cx="78792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電話番号</a:t>
              </a:r>
            </a:p>
          </p:txBody>
        </p:sp>
        <p:sp>
          <p:nvSpPr>
            <p:cNvPr id="108" name="正方形/長方形 107">
              <a:extLst>
                <a:ext uri="{FF2B5EF4-FFF2-40B4-BE49-F238E27FC236}">
                  <a16:creationId xmlns:a16="http://schemas.microsoft.com/office/drawing/2014/main" id="{731E9A16-084E-43EF-B48A-F3019C0DF26C}"/>
                </a:ext>
              </a:extLst>
            </p:cNvPr>
            <p:cNvSpPr/>
            <p:nvPr/>
          </p:nvSpPr>
          <p:spPr>
            <a:xfrm>
              <a:off x="4466531" y="8889754"/>
              <a:ext cx="419974" cy="138808"/>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担当員</a:t>
              </a:r>
            </a:p>
          </p:txBody>
        </p:sp>
        <p:sp>
          <p:nvSpPr>
            <p:cNvPr id="4" name="正方形/長方形 3">
              <a:extLst>
                <a:ext uri="{FF2B5EF4-FFF2-40B4-BE49-F238E27FC236}">
                  <a16:creationId xmlns:a16="http://schemas.microsoft.com/office/drawing/2014/main" id="{E62097FE-039F-6631-3FD6-D2AAB522C413}"/>
                </a:ext>
              </a:extLst>
            </p:cNvPr>
            <p:cNvSpPr/>
            <p:nvPr/>
          </p:nvSpPr>
          <p:spPr>
            <a:xfrm>
              <a:off x="4493931" y="9270017"/>
              <a:ext cx="78792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en-US" altLang="ja-JP" sz="900" dirty="0">
                  <a:solidFill>
                    <a:schemeClr val="accent1"/>
                  </a:solidFill>
                  <a:latin typeface="ＭＳ Ｐゴシック" panose="020B0600070205080204" pitchFamily="50" charset="-128"/>
                  <a:ea typeface="ＭＳ Ｐゴシック" panose="020B0600070205080204" pitchFamily="50" charset="-128"/>
                </a:rPr>
                <a:t>FAX</a:t>
              </a: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番号</a:t>
              </a:r>
            </a:p>
          </p:txBody>
        </p:sp>
      </p:grpSp>
      <p:sp>
        <p:nvSpPr>
          <p:cNvPr id="123" name="Rectangle 109">
            <a:extLst>
              <a:ext uri="{FF2B5EF4-FFF2-40B4-BE49-F238E27FC236}">
                <a16:creationId xmlns:a16="http://schemas.microsoft.com/office/drawing/2014/main" id="{946D846E-CB3B-4737-84AD-885F6A9722CA}"/>
              </a:ext>
            </a:extLst>
          </p:cNvPr>
          <p:cNvSpPr>
            <a:spLocks noChangeArrowheads="1"/>
          </p:cNvSpPr>
          <p:nvPr/>
        </p:nvSpPr>
        <p:spPr bwMode="auto">
          <a:xfrm>
            <a:off x="507122" y="5757922"/>
            <a:ext cx="5719477" cy="2308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defTabSz="914400" rtl="0" eaLnBrk="0" fontAlgn="base" latinLnBrk="0" hangingPunct="0">
              <a:lnSpc>
                <a:spcPct val="100000"/>
              </a:lnSpc>
              <a:spcBef>
                <a:spcPct val="0"/>
              </a:spcBef>
              <a:spcAft>
                <a:spcPct val="0"/>
              </a:spcAft>
              <a:buClrTx/>
              <a:buSzTx/>
              <a:buFontTx/>
              <a:buNone/>
              <a:tabLst>
                <a:tab pos="2057400" algn="l"/>
              </a:tabLst>
            </a:pPr>
            <a:r>
              <a:rPr lang="en-US" altLang="ja-JP" sz="900" dirty="0">
                <a:solidFill>
                  <a:schemeClr val="accent1"/>
                </a:solidFill>
                <a:latin typeface="ＭＳ Ｐゴシック" panose="020B0600070205080204" pitchFamily="50" charset="-128"/>
                <a:ea typeface="ＭＳ Ｐゴシック" panose="020B0600070205080204" pitchFamily="50" charset="-128"/>
                <a:cs typeface="ＤＦ平成明朝体W3" charset="-128"/>
              </a:rPr>
              <a:t>6</a:t>
            </a:r>
            <a:r>
              <a:rPr lang="ja-JP" altLang="en-US" sz="900" dirty="0">
                <a:solidFill>
                  <a:schemeClr val="accent1"/>
                </a:solidFill>
                <a:latin typeface="ＭＳ Ｐゴシック" panose="020B0600070205080204" pitchFamily="50" charset="-128"/>
                <a:ea typeface="ＭＳ Ｐゴシック" panose="020B0600070205080204" pitchFamily="50" charset="-128"/>
                <a:cs typeface="ＤＦ平成明朝体W3" charset="-128"/>
              </a:rPr>
              <a:t>　その他</a:t>
            </a:r>
            <a:endParaRPr lang="en-US" altLang="ja-JP" sz="900" dirty="0">
              <a:solidFill>
                <a:schemeClr val="accent1"/>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124" name="正方形/長方形 123">
            <a:extLst>
              <a:ext uri="{FF2B5EF4-FFF2-40B4-BE49-F238E27FC236}">
                <a16:creationId xmlns:a16="http://schemas.microsoft.com/office/drawing/2014/main" id="{0889B861-89F3-4635-8708-599B8A7F3F29}"/>
              </a:ext>
            </a:extLst>
          </p:cNvPr>
          <p:cNvSpPr/>
          <p:nvPr/>
        </p:nvSpPr>
        <p:spPr>
          <a:xfrm>
            <a:off x="1736725" y="5804732"/>
            <a:ext cx="530986"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その他</a:t>
            </a:r>
          </a:p>
        </p:txBody>
      </p:sp>
      <p:sp>
        <p:nvSpPr>
          <p:cNvPr id="47" name="Rectangle 109">
            <a:extLst>
              <a:ext uri="{FF2B5EF4-FFF2-40B4-BE49-F238E27FC236}">
                <a16:creationId xmlns:a16="http://schemas.microsoft.com/office/drawing/2014/main" id="{F9DE3CD7-3EE3-498C-91D9-694366E7A3C1}"/>
              </a:ext>
            </a:extLst>
          </p:cNvPr>
          <p:cNvSpPr>
            <a:spLocks noChangeArrowheads="1"/>
          </p:cNvSpPr>
          <p:nvPr/>
        </p:nvSpPr>
        <p:spPr bwMode="auto">
          <a:xfrm>
            <a:off x="507122" y="5367428"/>
            <a:ext cx="5719477" cy="2308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defTabSz="914400" rtl="0" eaLnBrk="0" fontAlgn="base" latinLnBrk="0" hangingPunct="0">
              <a:lnSpc>
                <a:spcPct val="100000"/>
              </a:lnSpc>
              <a:spcBef>
                <a:spcPct val="0"/>
              </a:spcBef>
              <a:spcAft>
                <a:spcPct val="0"/>
              </a:spcAft>
              <a:buClrTx/>
              <a:buSzTx/>
              <a:buFontTx/>
              <a:buNone/>
              <a:tabLst>
                <a:tab pos="2057400" algn="l"/>
              </a:tabLst>
            </a:pPr>
            <a:r>
              <a:rPr lang="en-US" altLang="ja-JP" sz="900" dirty="0">
                <a:latin typeface="ＭＳ Ｐゴシック" panose="020B0600070205080204" pitchFamily="50" charset="-128"/>
                <a:ea typeface="ＭＳ Ｐゴシック" panose="020B0600070205080204" pitchFamily="50" charset="-128"/>
                <a:cs typeface="ＤＦ平成明朝体W3" charset="-128"/>
              </a:rPr>
              <a:t>5</a:t>
            </a:r>
            <a:r>
              <a:rPr lang="ja-JP" altLang="en-US" sz="900" dirty="0">
                <a:latin typeface="ＭＳ Ｐゴシック" panose="020B0600070205080204" pitchFamily="50" charset="-128"/>
                <a:ea typeface="ＭＳ Ｐゴシック" panose="020B0600070205080204" pitchFamily="50" charset="-128"/>
                <a:cs typeface="ＤＦ平成明朝体W3" charset="-128"/>
              </a:rPr>
              <a:t>　指定納期限</a:t>
            </a:r>
            <a:endParaRPr lang="en-US" altLang="ja-JP" sz="900" dirty="0">
              <a:latin typeface="ＭＳ Ｐゴシック" panose="020B0600070205080204" pitchFamily="50" charset="-128"/>
              <a:ea typeface="ＭＳ Ｐゴシック" panose="020B0600070205080204" pitchFamily="50" charset="-128"/>
              <a:cs typeface="ＤＦ平成明朝体W3" charset="-128"/>
            </a:endParaRPr>
          </a:p>
        </p:txBody>
      </p:sp>
      <p:sp>
        <p:nvSpPr>
          <p:cNvPr id="48" name="正方形/長方形 47">
            <a:extLst>
              <a:ext uri="{FF2B5EF4-FFF2-40B4-BE49-F238E27FC236}">
                <a16:creationId xmlns:a16="http://schemas.microsoft.com/office/drawing/2014/main" id="{0392893E-FF29-47DC-9B1E-B36835236D2D}"/>
              </a:ext>
            </a:extLst>
          </p:cNvPr>
          <p:cNvSpPr/>
          <p:nvPr/>
        </p:nvSpPr>
        <p:spPr>
          <a:xfrm>
            <a:off x="1736725" y="5418550"/>
            <a:ext cx="860995"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指定期限年月日</a:t>
            </a:r>
          </a:p>
        </p:txBody>
      </p:sp>
      <p:sp>
        <p:nvSpPr>
          <p:cNvPr id="49" name="Rectangle 109">
            <a:extLst>
              <a:ext uri="{FF2B5EF4-FFF2-40B4-BE49-F238E27FC236}">
                <a16:creationId xmlns:a16="http://schemas.microsoft.com/office/drawing/2014/main" id="{1E3B6914-D429-4ADA-914C-6B7DAD690EF4}"/>
              </a:ext>
            </a:extLst>
          </p:cNvPr>
          <p:cNvSpPr>
            <a:spLocks noChangeArrowheads="1"/>
          </p:cNvSpPr>
          <p:nvPr/>
        </p:nvSpPr>
        <p:spPr bwMode="auto">
          <a:xfrm>
            <a:off x="615196" y="3247984"/>
            <a:ext cx="5719477" cy="2308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defTabSz="914400" rtl="0" eaLnBrk="0" fontAlgn="base" latinLnBrk="0" hangingPunct="0">
              <a:lnSpc>
                <a:spcPct val="100000"/>
              </a:lnSpc>
              <a:spcBef>
                <a:spcPct val="0"/>
              </a:spcBef>
              <a:spcAft>
                <a:spcPct val="0"/>
              </a:spcAft>
              <a:buClrTx/>
              <a:buSzTx/>
              <a:buFontTx/>
              <a:buNone/>
              <a:tabLst>
                <a:tab pos="2057400" algn="l"/>
              </a:tabLst>
            </a:pPr>
            <a:r>
              <a:rPr lang="ja-JP" altLang="en-US" sz="900" dirty="0">
                <a:latin typeface="ＭＳ Ｐゴシック" panose="020B0600070205080204" pitchFamily="50" charset="-128"/>
                <a:ea typeface="ＭＳ Ｐゴシック" panose="020B0600070205080204" pitchFamily="50" charset="-128"/>
                <a:cs typeface="ＤＦ平成明朝体W3" charset="-128"/>
              </a:rPr>
              <a:t>（</a:t>
            </a:r>
            <a:r>
              <a:rPr lang="en-US" altLang="ja-JP" sz="900" dirty="0">
                <a:latin typeface="ＭＳ Ｐゴシック" panose="020B0600070205080204" pitchFamily="50" charset="-128"/>
                <a:ea typeface="ＭＳ Ｐゴシック" panose="020B0600070205080204" pitchFamily="50" charset="-128"/>
                <a:cs typeface="ＤＦ平成明朝体W3" charset="-128"/>
              </a:rPr>
              <a:t>1</a:t>
            </a:r>
            <a:r>
              <a:rPr lang="ja-JP" altLang="en-US" sz="900" dirty="0">
                <a:latin typeface="ＭＳ Ｐゴシック" panose="020B0600070205080204" pitchFamily="50" charset="-128"/>
                <a:ea typeface="ＭＳ Ｐゴシック" panose="020B0600070205080204" pitchFamily="50" charset="-128"/>
                <a:cs typeface="ＤＦ平成明朝体W3" charset="-128"/>
              </a:rPr>
              <a:t>）　債務名称</a:t>
            </a:r>
            <a:endParaRPr lang="en-US" altLang="ja-JP" sz="900" dirty="0">
              <a:latin typeface="ＭＳ Ｐゴシック" panose="020B0600070205080204" pitchFamily="50" charset="-128"/>
              <a:ea typeface="ＭＳ Ｐゴシック" panose="020B0600070205080204" pitchFamily="50" charset="-128"/>
              <a:cs typeface="ＤＦ平成明朝体W3" charset="-128"/>
            </a:endParaRPr>
          </a:p>
        </p:txBody>
      </p:sp>
      <p:sp>
        <p:nvSpPr>
          <p:cNvPr id="50" name="正方形/長方形 49">
            <a:extLst>
              <a:ext uri="{FF2B5EF4-FFF2-40B4-BE49-F238E27FC236}">
                <a16:creationId xmlns:a16="http://schemas.microsoft.com/office/drawing/2014/main" id="{0A53926C-EDC8-47E2-A78C-2104832D225C}"/>
              </a:ext>
            </a:extLst>
          </p:cNvPr>
          <p:cNvSpPr/>
          <p:nvPr/>
        </p:nvSpPr>
        <p:spPr>
          <a:xfrm>
            <a:off x="1736725" y="3296489"/>
            <a:ext cx="530986"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債務名称</a:t>
            </a:r>
          </a:p>
        </p:txBody>
      </p:sp>
      <p:sp>
        <p:nvSpPr>
          <p:cNvPr id="65" name="Rectangle 109">
            <a:extLst>
              <a:ext uri="{FF2B5EF4-FFF2-40B4-BE49-F238E27FC236}">
                <a16:creationId xmlns:a16="http://schemas.microsoft.com/office/drawing/2014/main" id="{F3E476A9-2A6D-4AD9-8310-DD2C3BC828AE}"/>
              </a:ext>
            </a:extLst>
          </p:cNvPr>
          <p:cNvSpPr>
            <a:spLocks noChangeArrowheads="1"/>
          </p:cNvSpPr>
          <p:nvPr/>
        </p:nvSpPr>
        <p:spPr bwMode="auto">
          <a:xfrm>
            <a:off x="557633" y="6432359"/>
            <a:ext cx="5760000" cy="2135456"/>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0" tIns="0" rIns="0" bIns="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a:lnSpc>
                <a:spcPts val="1200"/>
              </a:lnSpc>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（備考）</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0">
              <a:lnSpc>
                <a:spcPts val="1200"/>
              </a:lnSpc>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）この決定に不服があるときは、この決定があったことを知った日の翌日から起算して</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か月以内に、知事に対し審査請</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80975" indent="0">
              <a:lnSpc>
                <a:spcPts val="1200"/>
              </a:lnSpc>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求をすることができます（なお、決定があったことを知った日の翌日から起算して</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か月以内であっても、決定があった日の翌日から起算して</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年を経過すると審査請求をすることができなくなります。）。</a:t>
            </a:r>
          </a:p>
          <a:p>
            <a:pPr indent="0">
              <a:lnSpc>
                <a:spcPts val="1200"/>
              </a:lnSpc>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）上記（</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）の審査請求に対する裁決を経た場合に限り、その審査請求に対する裁決があったことを知った日の翌日から</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80975" indent="0">
              <a:lnSpc>
                <a:spcPts val="1200"/>
              </a:lnSpc>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起算して</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6</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か月以内に、市を被告として（訴訟において市を代表する者は市長となります。）この決定の取消しの訴えを提起することができます（なお、裁決があったことを知った日の翌日から起算して</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6</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か月以内であっても、裁決があった日の翌日から起算して</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年を経過すると決定の取消しの訴えを提起することができなくなります。）。ただし、次の①から③までのいずれかに該当するときは、審査請求に対する裁決を経ないでこの決定の取消しの訴えを提起することができます。①審査請求をした日（行政不服審査法（平成</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26</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年法律第</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68</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号）第</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23</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条の規定により不備を補正すべきことを命じられた場合にあっては、当該不備を補正した日）の翌日から起算して</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50</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日（</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50</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日以内に行政不服審査法第</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43</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条第</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altLang="en-US"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項の規定により通知を受けた場合は</a:t>
            </a:r>
            <a:r>
              <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70</a:t>
            </a:r>
            <a:r>
              <a:rPr lang="ja-JP" altLang="en-US"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日）</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を経過しても裁決がないとき。 ②決定、決定の執行又は手続きの続行により生ずる著しい損害を避けるため緊急の必要があるとき。③その他裁決を経ないことにつき正当な理由があるとき。</a:t>
            </a:r>
          </a:p>
        </p:txBody>
      </p:sp>
      <p:grpSp>
        <p:nvGrpSpPr>
          <p:cNvPr id="2" name="グループ化 1">
            <a:extLst>
              <a:ext uri="{FF2B5EF4-FFF2-40B4-BE49-F238E27FC236}">
                <a16:creationId xmlns:a16="http://schemas.microsoft.com/office/drawing/2014/main" id="{0419EFB8-994D-4817-844A-38C67D37E924}"/>
              </a:ext>
            </a:extLst>
          </p:cNvPr>
          <p:cNvGrpSpPr/>
          <p:nvPr/>
        </p:nvGrpSpPr>
        <p:grpSpPr>
          <a:xfrm>
            <a:off x="4074450" y="299981"/>
            <a:ext cx="2252708" cy="754860"/>
            <a:chOff x="4074450" y="250591"/>
            <a:chExt cx="2252708" cy="754860"/>
          </a:xfrm>
        </p:grpSpPr>
        <p:sp>
          <p:nvSpPr>
            <p:cNvPr id="81" name="正方形/長方形 80">
              <a:extLst>
                <a:ext uri="{FF2B5EF4-FFF2-40B4-BE49-F238E27FC236}">
                  <a16:creationId xmlns:a16="http://schemas.microsoft.com/office/drawing/2014/main" id="{9E45C3C7-EC05-4076-8DB4-282AC459FF86}"/>
                </a:ext>
              </a:extLst>
            </p:cNvPr>
            <p:cNvSpPr/>
            <p:nvPr/>
          </p:nvSpPr>
          <p:spPr>
            <a:xfrm>
              <a:off x="4074450" y="637787"/>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発行自治体名称</a:t>
              </a:r>
            </a:p>
          </p:txBody>
        </p:sp>
        <p:sp>
          <p:nvSpPr>
            <p:cNvPr id="82" name="正方形/長方形 81">
              <a:extLst>
                <a:ext uri="{FF2B5EF4-FFF2-40B4-BE49-F238E27FC236}">
                  <a16:creationId xmlns:a16="http://schemas.microsoft.com/office/drawing/2014/main" id="{AC543FF7-40E1-4420-B299-996015AFFBFA}"/>
                </a:ext>
              </a:extLst>
            </p:cNvPr>
            <p:cNvSpPr/>
            <p:nvPr/>
          </p:nvSpPr>
          <p:spPr>
            <a:xfrm>
              <a:off x="5007900" y="806689"/>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発行者氏名</a:t>
              </a:r>
            </a:p>
          </p:txBody>
        </p:sp>
        <p:sp>
          <p:nvSpPr>
            <p:cNvPr id="83" name="正方形/長方形 82">
              <a:extLst>
                <a:ext uri="{FF2B5EF4-FFF2-40B4-BE49-F238E27FC236}">
                  <a16:creationId xmlns:a16="http://schemas.microsoft.com/office/drawing/2014/main" id="{DBC9A2BF-3DAA-4919-BD51-B8014A15AEDA}"/>
                </a:ext>
              </a:extLst>
            </p:cNvPr>
            <p:cNvSpPr/>
            <p:nvPr/>
          </p:nvSpPr>
          <p:spPr>
            <a:xfrm>
              <a:off x="5007900" y="637787"/>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発行役職名</a:t>
              </a:r>
            </a:p>
          </p:txBody>
        </p:sp>
        <p:sp>
          <p:nvSpPr>
            <p:cNvPr id="84" name="正方形/長方形 83">
              <a:extLst>
                <a:ext uri="{FF2B5EF4-FFF2-40B4-BE49-F238E27FC236}">
                  <a16:creationId xmlns:a16="http://schemas.microsoft.com/office/drawing/2014/main" id="{E4CB4D98-5192-42E3-BCB2-8A735571A056}"/>
                </a:ext>
              </a:extLst>
            </p:cNvPr>
            <p:cNvSpPr/>
            <p:nvPr/>
          </p:nvSpPr>
          <p:spPr>
            <a:xfrm>
              <a:off x="5837794" y="607888"/>
              <a:ext cx="438977" cy="397563"/>
            </a:xfrm>
            <a:prstGeom prst="rect">
              <a:avLst/>
            </a:prstGeom>
            <a:noFill/>
            <a:ln>
              <a:solidFill>
                <a:sysClr val="windowText" lastClr="000000"/>
              </a:solidFill>
            </a:ln>
          </p:spPr>
          <p:style>
            <a:lnRef idx="2">
              <a:schemeClr val="accent1">
                <a:shade val="50000"/>
              </a:schemeClr>
            </a:lnRef>
            <a:fillRef idx="1">
              <a:schemeClr val="accent1"/>
            </a:fillRef>
            <a:effectRef idx="0">
              <a:schemeClr val="accent1"/>
            </a:effectRef>
            <a:fontRef idx="minor">
              <a:schemeClr val="lt1"/>
            </a:fontRef>
          </p:style>
          <p:txBody>
            <a:bodyPr wrap="none"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a:solidFill>
                    <a:sysClr val="windowText" lastClr="000000"/>
                  </a:solidFill>
                  <a:latin typeface="ＭＳ Ｐゴシック" panose="020B0600070205080204" pitchFamily="50" charset="-128"/>
                  <a:ea typeface="ＭＳ Ｐゴシック" panose="020B0600070205080204" pitchFamily="50" charset="-128"/>
                </a:rPr>
                <a:t>印</a:t>
              </a:r>
            </a:p>
          </p:txBody>
        </p:sp>
        <p:grpSp>
          <p:nvGrpSpPr>
            <p:cNvPr id="46" name="グループ化 45">
              <a:extLst>
                <a:ext uri="{FF2B5EF4-FFF2-40B4-BE49-F238E27FC236}">
                  <a16:creationId xmlns:a16="http://schemas.microsoft.com/office/drawing/2014/main" id="{ACE28F07-3EB8-4E75-A4DC-53FEA905A31A}"/>
                </a:ext>
              </a:extLst>
            </p:cNvPr>
            <p:cNvGrpSpPr/>
            <p:nvPr/>
          </p:nvGrpSpPr>
          <p:grpSpPr>
            <a:xfrm>
              <a:off x="5679158" y="250591"/>
              <a:ext cx="648000" cy="297491"/>
              <a:chOff x="5669633" y="669696"/>
              <a:chExt cx="648000" cy="297491"/>
            </a:xfrm>
          </p:grpSpPr>
          <p:sp>
            <p:nvSpPr>
              <p:cNvPr id="51" name="正方形/長方形 50">
                <a:extLst>
                  <a:ext uri="{FF2B5EF4-FFF2-40B4-BE49-F238E27FC236}">
                    <a16:creationId xmlns:a16="http://schemas.microsoft.com/office/drawing/2014/main" id="{F667E7B8-F6E7-4117-B34F-D7AC98EC2399}"/>
                  </a:ext>
                </a:extLst>
              </p:cNvPr>
              <p:cNvSpPr/>
              <p:nvPr/>
            </p:nvSpPr>
            <p:spPr>
              <a:xfrm>
                <a:off x="5796933" y="669696"/>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sp>
            <p:nvSpPr>
              <p:cNvPr id="54" name="正方形/長方形 53">
                <a:extLst>
                  <a:ext uri="{FF2B5EF4-FFF2-40B4-BE49-F238E27FC236}">
                    <a16:creationId xmlns:a16="http://schemas.microsoft.com/office/drawing/2014/main" id="{F8B28283-F1E3-4345-A65F-1C9938BFF405}"/>
                  </a:ext>
                </a:extLst>
              </p:cNvPr>
              <p:cNvSpPr/>
              <p:nvPr/>
            </p:nvSpPr>
            <p:spPr>
              <a:xfrm>
                <a:off x="5669633" y="838599"/>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発行年月日</a:t>
                </a:r>
              </a:p>
            </p:txBody>
          </p:sp>
        </p:grpSp>
      </p:grpSp>
      <p:sp>
        <p:nvSpPr>
          <p:cNvPr id="55" name="正方形/長方形 54">
            <a:extLst>
              <a:ext uri="{FF2B5EF4-FFF2-40B4-BE49-F238E27FC236}">
                <a16:creationId xmlns:a16="http://schemas.microsoft.com/office/drawing/2014/main" id="{46842A8F-2654-41EC-84C6-1F0C12B96714}"/>
              </a:ext>
            </a:extLst>
          </p:cNvPr>
          <p:cNvSpPr/>
          <p:nvPr/>
        </p:nvSpPr>
        <p:spPr>
          <a:xfrm>
            <a:off x="2736271" y="1275008"/>
            <a:ext cx="738663"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帳票種類</a:t>
            </a:r>
          </a:p>
        </p:txBody>
      </p:sp>
      <p:sp>
        <p:nvSpPr>
          <p:cNvPr id="6" name="Rectangle 109">
            <a:extLst>
              <a:ext uri="{FF2B5EF4-FFF2-40B4-BE49-F238E27FC236}">
                <a16:creationId xmlns:a16="http://schemas.microsoft.com/office/drawing/2014/main" id="{3276AA23-803D-5D11-9B17-1AD4D301D207}"/>
              </a:ext>
            </a:extLst>
          </p:cNvPr>
          <p:cNvSpPr>
            <a:spLocks noChangeArrowheads="1"/>
          </p:cNvSpPr>
          <p:nvPr/>
        </p:nvSpPr>
        <p:spPr bwMode="auto">
          <a:xfrm>
            <a:off x="516771" y="6025130"/>
            <a:ext cx="5719477" cy="2308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defTabSz="914400" rtl="0" eaLnBrk="0" fontAlgn="base" latinLnBrk="0" hangingPunct="0">
              <a:lnSpc>
                <a:spcPct val="100000"/>
              </a:lnSpc>
              <a:spcBef>
                <a:spcPct val="0"/>
              </a:spcBef>
              <a:spcAft>
                <a:spcPct val="0"/>
              </a:spcAft>
              <a:buClrTx/>
              <a:buSzTx/>
              <a:buFontTx/>
              <a:buNone/>
              <a:tabLst>
                <a:tab pos="2057400" algn="l"/>
              </a:tabLst>
            </a:pPr>
            <a:r>
              <a:rPr lang="en-US" altLang="ja-JP" sz="900" dirty="0">
                <a:solidFill>
                  <a:schemeClr val="accent1"/>
                </a:solidFill>
                <a:latin typeface="ＭＳ Ｐゴシック" panose="020B0600070205080204" pitchFamily="50" charset="-128"/>
                <a:ea typeface="ＭＳ Ｐゴシック" panose="020B0600070205080204" pitchFamily="50" charset="-128"/>
                <a:cs typeface="ＤＦ平成明朝体W3" charset="-128"/>
              </a:rPr>
              <a:t>7</a:t>
            </a:r>
            <a:r>
              <a:rPr lang="ja-JP" altLang="en-US" sz="900" dirty="0">
                <a:solidFill>
                  <a:schemeClr val="accent1"/>
                </a:solidFill>
                <a:latin typeface="ＭＳ Ｐゴシック" panose="020B0600070205080204" pitchFamily="50" charset="-128"/>
                <a:ea typeface="ＭＳ Ｐゴシック" panose="020B0600070205080204" pitchFamily="50" charset="-128"/>
                <a:cs typeface="ＤＦ平成明朝体W3" charset="-128"/>
              </a:rPr>
              <a:t>　債権番号</a:t>
            </a:r>
            <a:endParaRPr lang="en-US" altLang="ja-JP" sz="900" dirty="0">
              <a:solidFill>
                <a:schemeClr val="accent1"/>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7" name="正方形/長方形 6">
            <a:extLst>
              <a:ext uri="{FF2B5EF4-FFF2-40B4-BE49-F238E27FC236}">
                <a16:creationId xmlns:a16="http://schemas.microsoft.com/office/drawing/2014/main" id="{6EC9FBBB-280E-4A27-6F14-D9CD82061DD4}"/>
              </a:ext>
            </a:extLst>
          </p:cNvPr>
          <p:cNvSpPr/>
          <p:nvPr/>
        </p:nvSpPr>
        <p:spPr>
          <a:xfrm>
            <a:off x="1746374" y="6071940"/>
            <a:ext cx="530986"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債権番号</a:t>
            </a:r>
          </a:p>
        </p:txBody>
      </p:sp>
    </p:spTree>
    <p:extLst>
      <p:ext uri="{BB962C8B-B14F-4D97-AF65-F5344CB8AC3E}">
        <p14:creationId xmlns:p14="http://schemas.microsoft.com/office/powerpoint/2010/main" val="3957767664"/>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72D4258CA3517149908D3B60E55ECCDC" ma:contentTypeVersion="12" ma:contentTypeDescription="新しいドキュメントを作成します。" ma:contentTypeScope="" ma:versionID="350a3e05cfc9448cbdfd885596026917">
  <xsd:schema xmlns:xsd="http://www.w3.org/2001/XMLSchema" xmlns:xs="http://www.w3.org/2001/XMLSchema" xmlns:p="http://schemas.microsoft.com/office/2006/metadata/properties" xmlns:ns2="c97f0004-81d4-41ad-b834-2a96fc4591f7" xmlns:ns3="e0e86db0-997c-4cb6-bb34-f88ecb8e7e9c" targetNamespace="http://schemas.microsoft.com/office/2006/metadata/properties" ma:root="true" ma:fieldsID="9ec266417867f1dbbd30afd7b59ffe9d" ns2:_="" ns3:_="">
    <xsd:import namespace="c97f0004-81d4-41ad-b834-2a96fc4591f7"/>
    <xsd:import namespace="e0e86db0-997c-4cb6-bb34-f88ecb8e7e9c"/>
    <xsd:element name="properties">
      <xsd:complexType>
        <xsd:sequence>
          <xsd:element name="documentManagement">
            <xsd:complexType>
              <xsd:all>
                <xsd:element ref="ns2:MediaServiceMetadata" minOccurs="0"/>
                <xsd:element ref="ns2:MediaServiceFastMetadata" minOccurs="0"/>
                <xsd:element ref="ns2:MediaServiceSearchProperties" minOccurs="0"/>
                <xsd:element ref="ns2:MediaServiceObjectDetectorVersions" minOccurs="0"/>
                <xsd:element ref="ns2:MediaServiceDateTaken" minOccurs="0"/>
                <xsd:element ref="ns2:MediaServiceGenerationTime" minOccurs="0"/>
                <xsd:element ref="ns2:MediaServiceEventHashCode" minOccurs="0"/>
                <xsd:element ref="ns2:MediaLengthInSeconds" minOccurs="0"/>
                <xsd:element ref="ns2:lcf76f155ced4ddcb4097134ff3c332f" minOccurs="0"/>
                <xsd:element ref="ns3:TaxCatchAll" minOccurs="0"/>
                <xsd:element ref="ns2:MediaServiceOCR"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97f0004-81d4-41ad-b834-2a96fc4591f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SearchProperties" ma:index="10" nillable="true" ma:displayName="MediaServiceSearchProperties" ma:hidden="true" ma:internalName="MediaServiceSearchProperties" ma:readOnly="true">
      <xsd:simpleType>
        <xsd:restriction base="dms:Note"/>
      </xsd:simpleType>
    </xsd:element>
    <xsd:element name="MediaServiceObjectDetectorVersions" ma:index="11" nillable="true" ma:displayName="MediaServiceObjectDetectorVersions" ma:hidden="true" ma:indexed="true" ma:internalName="MediaServiceObjectDetectorVersions" ma:readOnly="true">
      <xsd:simpleType>
        <xsd:restriction base="dms:Text"/>
      </xsd:simpleType>
    </xsd:element>
    <xsd:element name="MediaServiceDateTaken" ma:index="12" nillable="true" ma:displayName="MediaServiceDateTaken" ma:hidden="true" ma:indexed="true" ma:internalName="MediaServiceDateTaken"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LengthInSeconds" ma:index="15" nillable="true" ma:displayName="MediaLengthInSeconds" ma:hidden="true" ma:internalName="MediaLengthInSeconds" ma:readOnly="true">
      <xsd:simpleType>
        <xsd:restriction base="dms:Unknown"/>
      </xsd:simpleType>
    </xsd:element>
    <xsd:element name="lcf76f155ced4ddcb4097134ff3c332f" ma:index="17" nillable="true" ma:taxonomy="true" ma:internalName="lcf76f155ced4ddcb4097134ff3c332f" ma:taxonomyFieldName="MediaServiceImageTags" ma:displayName="画像タグ" ma:readOnly="false" ma:fieldId="{5cf76f15-5ced-4ddc-b409-7134ff3c332f}" ma:taxonomyMulti="true" ma:sspId="0347f584-7be2-4218-8e94-402d99aedf0b" ma:termSetId="09814cd3-568e-fe90-9814-8d621ff8fb84" ma:anchorId="fba54fb3-c3e1-fe81-a776-ca4b69148c4d" ma:open="true" ma:isKeyword="false">
      <xsd:complexType>
        <xsd:sequence>
          <xsd:element ref="pc:Terms" minOccurs="0" maxOccurs="1"/>
        </xsd:sequence>
      </xsd:complexType>
    </xsd:element>
    <xsd:element name="MediaServiceOCR" ma:index="19" nillable="true" ma:displayName="Extracted Text" ma:internalName="MediaServiceOCR" ma:readOnly="true">
      <xsd:simpleType>
        <xsd:restriction base="dms:Note">
          <xsd:maxLength value="255"/>
        </xsd:restriction>
      </xsd:simpleType>
    </xsd:element>
  </xsd:schema>
  <xsd:schema xmlns:xsd="http://www.w3.org/2001/XMLSchema" xmlns:xs="http://www.w3.org/2001/XMLSchema" xmlns:dms="http://schemas.microsoft.com/office/2006/documentManagement/types" xmlns:pc="http://schemas.microsoft.com/office/infopath/2007/PartnerControls" targetNamespace="e0e86db0-997c-4cb6-bb34-f88ecb8e7e9c" elementFormDefault="qualified">
    <xsd:import namespace="http://schemas.microsoft.com/office/2006/documentManagement/types"/>
    <xsd:import namespace="http://schemas.microsoft.com/office/infopath/2007/PartnerControls"/>
    <xsd:element name="TaxCatchAll" ma:index="18" nillable="true" ma:displayName="Taxonomy Catch All Column" ma:hidden="true" ma:list="{36aac64e-280c-4bc3-b731-e4caf737c02e}" ma:internalName="TaxCatchAll" ma:showField="CatchAllData" ma:web="e0e86db0-997c-4cb6-bb34-f88ecb8e7e9c">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TaxCatchAll xmlns="e0e86db0-997c-4cb6-bb34-f88ecb8e7e9c" xsi:nil="true"/>
    <lcf76f155ced4ddcb4097134ff3c332f xmlns="c97f0004-81d4-41ad-b834-2a96fc4591f7">
      <Terms xmlns="http://schemas.microsoft.com/office/infopath/2007/PartnerControls"/>
    </lcf76f155ced4ddcb4097134ff3c332f>
  </documentManagement>
</p:properties>
</file>

<file path=customXml/itemProps1.xml><?xml version="1.0" encoding="utf-8"?>
<ds:datastoreItem xmlns:ds="http://schemas.openxmlformats.org/officeDocument/2006/customXml" ds:itemID="{AE995DFA-B200-445E-9AE1-BB5DAC588B21}"/>
</file>

<file path=customXml/itemProps2.xml><?xml version="1.0" encoding="utf-8"?>
<ds:datastoreItem xmlns:ds="http://schemas.openxmlformats.org/officeDocument/2006/customXml" ds:itemID="{6268920B-6E50-4E07-BCCA-E72A8E9D8013}"/>
</file>

<file path=customXml/itemProps3.xml><?xml version="1.0" encoding="utf-8"?>
<ds:datastoreItem xmlns:ds="http://schemas.openxmlformats.org/officeDocument/2006/customXml" ds:itemID="{B68F4205-B077-4A7B-8DA7-F7466C7DD223}"/>
</file>

<file path=docProps/app.xml><?xml version="1.0" encoding="utf-8"?>
<Properties xmlns="http://schemas.openxmlformats.org/officeDocument/2006/extended-properties" xmlns:vt="http://schemas.openxmlformats.org/officeDocument/2006/docPropsVTypes">
  <Template>Office Theme</Template>
  <TotalTime>689</TotalTime>
  <Words>529</Words>
  <PresentationFormat>A4 210 x 297 mm</PresentationFormat>
  <Paragraphs>51</Paragraphs>
  <Slides>1</Slides>
  <Notes>0</Notes>
  <HiddenSlides>0</HiddenSlides>
  <MMClips>0</MMClips>
  <ScaleCrop>false</ScaleCrop>
  <HeadingPairs>
    <vt:vector size="8" baseType="variant">
      <vt:variant>
        <vt:lpstr>使用されているフォント</vt:lpstr>
      </vt:variant>
      <vt:variant>
        <vt:i4>4</vt:i4>
      </vt:variant>
      <vt:variant>
        <vt:lpstr>テーマ</vt:lpstr>
      </vt:variant>
      <vt:variant>
        <vt:i4>1</vt:i4>
      </vt:variant>
      <vt:variant>
        <vt:lpstr>埋め込まれた OLE サーバー</vt:lpstr>
      </vt:variant>
      <vt:variant>
        <vt:i4>1</vt:i4>
      </vt:variant>
      <vt:variant>
        <vt:lpstr>スライド タイトル</vt:lpstr>
      </vt:variant>
      <vt:variant>
        <vt:i4>1</vt:i4>
      </vt:variant>
    </vt:vector>
  </HeadingPairs>
  <TitlesOfParts>
    <vt:vector size="7" baseType="lpstr">
      <vt:lpstr>ＭＳ Ｐゴシック</vt:lpstr>
      <vt:lpstr>Arial</vt:lpstr>
      <vt:lpstr>Calibri</vt:lpstr>
      <vt:lpstr>Calibri Light</vt:lpstr>
      <vt:lpstr>Office テーマ</vt:lpstr>
      <vt:lpstr>think-cell スライド</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erms:created xsi:type="dcterms:W3CDTF">2022-01-20T04:34:58Z</dcterms:created>
  <dcterms:modified xsi:type="dcterms:W3CDTF">2023-03-10T07:42:50Z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2022-04-22T02:11:13Z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a3c98c2a-b2ca-4a34-aec4-60f5fe393cbb</vt:lpwstr>
  </property>
  <property fmtid="{D5CDD505-2E9C-101B-9397-08002B2CF9AE}" pid="15" name="MSIP_Label_436fffe2-e74d-4f21-833f-6f054a10cb50_ContentBits">
    <vt:lpwstr>0</vt:lpwstr>
  </property>
  <property fmtid="{D5CDD505-2E9C-101B-9397-08002B2CF9AE}" pid="16" name="ContentTypeId">
    <vt:lpwstr>0x01010072D4258CA3517149908D3B60E55ECCDC</vt:lpwstr>
  </property>
</Properties>
</file>

<file path=docProps/thumbnail.jpeg>
</file>