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varScale="1">
        <p:scale>
          <a:sx n="77" d="100"/>
          <a:sy n="77" d="100"/>
        </p:scale>
        <p:origin x="3558" y="96"/>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1297264"/>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生活保護法第</a:t>
            </a:r>
            <a:r>
              <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a:t>
            </a: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の</a:t>
            </a:r>
            <a:r>
              <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金決定通知書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40" name="グループ化 39">
            <a:extLst>
              <a:ext uri="{FF2B5EF4-FFF2-40B4-BE49-F238E27FC236}">
                <a16:creationId xmlns:a16="http://schemas.microsoft.com/office/drawing/2014/main" id="{286ECF35-545A-4E8E-906B-BABC9D960331}"/>
              </a:ext>
            </a:extLst>
          </p:cNvPr>
          <p:cNvGrpSpPr/>
          <p:nvPr/>
        </p:nvGrpSpPr>
        <p:grpSpPr>
          <a:xfrm>
            <a:off x="4910384" y="8605167"/>
            <a:ext cx="1469152" cy="1016306"/>
            <a:chOff x="4410455" y="8217841"/>
            <a:chExt cx="1469152" cy="1016306"/>
          </a:xfrm>
        </p:grpSpPr>
        <p:sp>
          <p:nvSpPr>
            <p:cNvPr id="44" name="テキスト ボックス 43">
              <a:extLst>
                <a:ext uri="{FF2B5EF4-FFF2-40B4-BE49-F238E27FC236}">
                  <a16:creationId xmlns:a16="http://schemas.microsoft.com/office/drawing/2014/main" id="{9B9E3E02-5AA2-4FBC-8B30-002848D4C31B}"/>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49" name="正方形/長方形 48">
              <a:extLst>
                <a:ext uri="{FF2B5EF4-FFF2-40B4-BE49-F238E27FC236}">
                  <a16:creationId xmlns:a16="http://schemas.microsoft.com/office/drawing/2014/main" id="{27606867-7339-45F1-A410-315CDC3E0D64}"/>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50" name="正方形/長方形 49">
              <a:extLst>
                <a:ext uri="{FF2B5EF4-FFF2-40B4-BE49-F238E27FC236}">
                  <a16:creationId xmlns:a16="http://schemas.microsoft.com/office/drawing/2014/main" id="{B6B7F3C3-E368-43FD-AC19-E77B5183DBBF}"/>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51" name="正方形/長方形 50">
              <a:extLst>
                <a:ext uri="{FF2B5EF4-FFF2-40B4-BE49-F238E27FC236}">
                  <a16:creationId xmlns:a16="http://schemas.microsoft.com/office/drawing/2014/main" id="{E0FA3AD6-C44C-4D4C-85E4-997711C58290}"/>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53" name="正方形/長方形 52">
              <a:extLst>
                <a:ext uri="{FF2B5EF4-FFF2-40B4-BE49-F238E27FC236}">
                  <a16:creationId xmlns:a16="http://schemas.microsoft.com/office/drawing/2014/main" id="{8DE6F81B-DAC3-4567-AD2B-D7A02C8A880E}"/>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54" name="正方形/長方形 53">
              <a:extLst>
                <a:ext uri="{FF2B5EF4-FFF2-40B4-BE49-F238E27FC236}">
                  <a16:creationId xmlns:a16="http://schemas.microsoft.com/office/drawing/2014/main" id="{6211C045-4AE3-4AE0-B073-D996E9841173}"/>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55" name="正方形/長方形 54">
              <a:extLst>
                <a:ext uri="{FF2B5EF4-FFF2-40B4-BE49-F238E27FC236}">
                  <a16:creationId xmlns:a16="http://schemas.microsoft.com/office/drawing/2014/main" id="{5F19FD3B-5ADD-4A4A-991C-D6EF892F5E24}"/>
                </a:ext>
              </a:extLst>
            </p:cNvPr>
            <p:cNvSpPr/>
            <p:nvPr/>
          </p:nvSpPr>
          <p:spPr>
            <a:xfrm>
              <a:off x="4492544" y="9093747"/>
              <a:ext cx="595528"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56" name="正方形/長方形 55">
              <a:extLst>
                <a:ext uri="{FF2B5EF4-FFF2-40B4-BE49-F238E27FC236}">
                  <a16:creationId xmlns:a16="http://schemas.microsoft.com/office/drawing/2014/main" id="{106DCAFC-DDAD-4921-B0CB-1BE2AFC6E735}"/>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5" name="正方形/長方形 4">
              <a:extLst>
                <a:ext uri="{FF2B5EF4-FFF2-40B4-BE49-F238E27FC236}">
                  <a16:creationId xmlns:a16="http://schemas.microsoft.com/office/drawing/2014/main" id="{A0FF32E1-E4DD-058A-8B7E-94F574239F95}"/>
                </a:ext>
              </a:extLst>
            </p:cNvPr>
            <p:cNvSpPr/>
            <p:nvPr/>
          </p:nvSpPr>
          <p:spPr>
            <a:xfrm>
              <a:off x="5153248" y="9095339"/>
              <a:ext cx="595528"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57" name="Rectangle 109">
            <a:extLst>
              <a:ext uri="{FF2B5EF4-FFF2-40B4-BE49-F238E27FC236}">
                <a16:creationId xmlns:a16="http://schemas.microsoft.com/office/drawing/2014/main" id="{F49068AE-BBE8-4B5F-A000-D3DD301003F8}"/>
              </a:ext>
            </a:extLst>
          </p:cNvPr>
          <p:cNvSpPr>
            <a:spLocks noChangeArrowheads="1"/>
          </p:cNvSpPr>
          <p:nvPr/>
        </p:nvSpPr>
        <p:spPr bwMode="auto">
          <a:xfrm>
            <a:off x="549000" y="1617419"/>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条の</a:t>
            </a: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2</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における徴収金について、次のとおり決定したので通知します。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9" name="Rectangle 109">
            <a:extLst>
              <a:ext uri="{FF2B5EF4-FFF2-40B4-BE49-F238E27FC236}">
                <a16:creationId xmlns:a16="http://schemas.microsoft.com/office/drawing/2014/main" id="{00D83572-9D2D-46D8-9CD1-E9D1A70E4165}"/>
              </a:ext>
            </a:extLst>
          </p:cNvPr>
          <p:cNvSpPr>
            <a:spLocks noChangeArrowheads="1"/>
          </p:cNvSpPr>
          <p:nvPr/>
        </p:nvSpPr>
        <p:spPr bwMode="auto">
          <a:xfrm>
            <a:off x="586255" y="1931296"/>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60" name="Rectangle 109">
            <a:extLst>
              <a:ext uri="{FF2B5EF4-FFF2-40B4-BE49-F238E27FC236}">
                <a16:creationId xmlns:a16="http://schemas.microsoft.com/office/drawing/2014/main" id="{42026F07-8F83-430E-928E-D78E8025B1FD}"/>
              </a:ext>
            </a:extLst>
          </p:cNvPr>
          <p:cNvSpPr>
            <a:spLocks noChangeArrowheads="1"/>
          </p:cNvSpPr>
          <p:nvPr/>
        </p:nvSpPr>
        <p:spPr bwMode="auto">
          <a:xfrm>
            <a:off x="557633" y="6161637"/>
            <a:ext cx="5760000" cy="11695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marL="180975" indent="-180975" algn="l" fontAlgn="base"/>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b="0" i="0" dirty="0">
                <a:effectLst/>
                <a:latin typeface="ＭＳ Ｐゴシック" panose="020B0600070205080204" pitchFamily="50" charset="-128"/>
                <a:ea typeface="ＭＳ Ｐゴシック" panose="020B0600070205080204" pitchFamily="50" charset="-128"/>
              </a:rPr>
              <a:t>また、この決定の取消しを求める訴訟を提起する場合は、行政事件訴訟法（昭和</a:t>
            </a:r>
            <a:r>
              <a:rPr lang="en-US" altLang="ja-JP" sz="900" b="0" i="0" dirty="0">
                <a:effectLst/>
                <a:latin typeface="ＭＳ Ｐゴシック" panose="020B0600070205080204" pitchFamily="50" charset="-128"/>
                <a:ea typeface="ＭＳ Ｐゴシック" panose="020B0600070205080204" pitchFamily="50" charset="-128"/>
              </a:rPr>
              <a:t>37</a:t>
            </a:r>
            <a:r>
              <a:rPr lang="ja-JP" altLang="en-US" sz="900" b="0" i="0" dirty="0">
                <a:effectLst/>
                <a:latin typeface="ＭＳ Ｐゴシック" panose="020B0600070205080204" pitchFamily="50" charset="-128"/>
                <a:ea typeface="ＭＳ Ｐゴシック" panose="020B0600070205080204" pitchFamily="50" charset="-128"/>
              </a:rPr>
              <a:t>年法律第</a:t>
            </a:r>
            <a:r>
              <a:rPr lang="en-US" altLang="ja-JP" sz="900" b="0" i="0" dirty="0">
                <a:effectLst/>
                <a:latin typeface="ＭＳ Ｐゴシック" panose="020B0600070205080204" pitchFamily="50" charset="-128"/>
                <a:ea typeface="ＭＳ Ｐゴシック" panose="020B0600070205080204" pitchFamily="50" charset="-128"/>
              </a:rPr>
              <a:t>139</a:t>
            </a:r>
            <a:r>
              <a:rPr lang="ja-JP" altLang="en-US" sz="900" b="0" i="0" dirty="0">
                <a:effectLst/>
                <a:latin typeface="ＭＳ Ｐゴシック" panose="020B0600070205080204" pitchFamily="50" charset="-128"/>
                <a:ea typeface="ＭＳ Ｐゴシック" panose="020B0600070205080204" pitchFamily="50" charset="-128"/>
              </a:rPr>
              <a:t>号）の規定により、この決定があったことを知った日から６か月以内に、知事を被告として、処分管轄地方裁判所に処分の取消しの訴えを提起することができます（決定があったことを知った日から６か月以内であっても、決定の日から１年を経過した場合には処分の取消しの訴えを提起することができなくなります）。</a:t>
            </a:r>
          </a:p>
        </p:txBody>
      </p:sp>
      <p:grpSp>
        <p:nvGrpSpPr>
          <p:cNvPr id="2" name="グループ化 1">
            <a:extLst>
              <a:ext uri="{FF2B5EF4-FFF2-40B4-BE49-F238E27FC236}">
                <a16:creationId xmlns:a16="http://schemas.microsoft.com/office/drawing/2014/main" id="{9B1BD714-F48D-4DE2-83B4-14D9D3D6E057}"/>
              </a:ext>
            </a:extLst>
          </p:cNvPr>
          <p:cNvGrpSpPr/>
          <p:nvPr/>
        </p:nvGrpSpPr>
        <p:grpSpPr>
          <a:xfrm>
            <a:off x="432332" y="7468050"/>
            <a:ext cx="5833593" cy="1061859"/>
            <a:chOff x="419632" y="8078953"/>
            <a:chExt cx="5833593" cy="1061859"/>
          </a:xfrm>
        </p:grpSpPr>
        <p:sp>
          <p:nvSpPr>
            <p:cNvPr id="61" name="Rectangle 109">
              <a:extLst>
                <a:ext uri="{FF2B5EF4-FFF2-40B4-BE49-F238E27FC236}">
                  <a16:creationId xmlns:a16="http://schemas.microsoft.com/office/drawing/2014/main" id="{19B9C8EC-DF71-4654-9C7B-AC3C75E55C7D}"/>
                </a:ext>
              </a:extLst>
            </p:cNvPr>
            <p:cNvSpPr>
              <a:spLocks noChangeArrowheads="1"/>
            </p:cNvSpPr>
            <p:nvPr/>
          </p:nvSpPr>
          <p:spPr bwMode="auto">
            <a:xfrm>
              <a:off x="613942" y="8217482"/>
              <a:ext cx="5639283" cy="9233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l"/>
              <a:r>
                <a:rPr lang="ja-JP" altLang="en-US" sz="900" dirty="0">
                  <a:latin typeface="ＭＳ Ｐゴシック" panose="020B0600070205080204" pitchFamily="50" charset="-128"/>
                  <a:ea typeface="ＭＳ Ｐゴシック" panose="020B0600070205080204" pitchFamily="50" charset="-128"/>
                </a:rPr>
                <a:t>生活保護法第</a:t>
              </a:r>
              <a:r>
                <a:rPr lang="en-US" altLang="ja-JP" sz="900" dirty="0">
                  <a:latin typeface="ＭＳ Ｐゴシック" panose="020B0600070205080204" pitchFamily="50" charset="-128"/>
                  <a:ea typeface="ＭＳ Ｐゴシック" panose="020B0600070205080204" pitchFamily="50" charset="-128"/>
                </a:rPr>
                <a:t>77</a:t>
              </a:r>
              <a:r>
                <a:rPr lang="ja-JP" altLang="en-US" sz="900" dirty="0">
                  <a:latin typeface="ＭＳ Ｐゴシック" panose="020B0600070205080204" pitchFamily="50" charset="-128"/>
                  <a:ea typeface="ＭＳ Ｐゴシック" panose="020B0600070205080204" pitchFamily="50" charset="-128"/>
                </a:rPr>
                <a:t>条の</a:t>
              </a:r>
              <a:r>
                <a:rPr lang="en-US" altLang="ja-JP" sz="900" dirty="0">
                  <a:latin typeface="ＭＳ Ｐゴシック" panose="020B0600070205080204" pitchFamily="50" charset="-128"/>
                  <a:ea typeface="ＭＳ Ｐゴシック" panose="020B0600070205080204" pitchFamily="50" charset="-128"/>
                </a:rPr>
                <a:t>2</a:t>
              </a:r>
              <a:endParaRPr lang="ja-JP" altLang="en-US" sz="900" dirty="0">
                <a:latin typeface="ＭＳ Ｐゴシック" panose="020B0600070205080204" pitchFamily="50" charset="-128"/>
                <a:ea typeface="ＭＳ Ｐゴシック" panose="020B0600070205080204" pitchFamily="50" charset="-128"/>
              </a:endParaRPr>
            </a:p>
            <a:p>
              <a:pPr indent="0" algn="l"/>
              <a:r>
                <a:rPr lang="ja-JP" altLang="en-US" sz="900" dirty="0">
                  <a:latin typeface="ＭＳ Ｐゴシック" panose="020B0600070205080204" pitchFamily="50" charset="-128"/>
                  <a:ea typeface="ＭＳ Ｐゴシック" panose="020B0600070205080204" pitchFamily="50" charset="-128"/>
                </a:rPr>
                <a:t>　 急迫の場合等において資力があるにもかかわらず、保護を受けた者があるとき（徴収することが適当でないときとして厚生労働省令で定めるときを除く。）は、保護に要する費用を支弁した都道府県又は市町村の長は、第</a:t>
              </a:r>
              <a:r>
                <a:rPr lang="en-US" altLang="ja-JP" sz="900" dirty="0">
                  <a:latin typeface="ＭＳ Ｐゴシック" panose="020B0600070205080204" pitchFamily="50" charset="-128"/>
                  <a:ea typeface="ＭＳ Ｐゴシック" panose="020B0600070205080204" pitchFamily="50" charset="-128"/>
                </a:rPr>
                <a:t>63</a:t>
              </a:r>
              <a:r>
                <a:rPr lang="ja-JP" altLang="en-US" sz="900" dirty="0">
                  <a:latin typeface="ＭＳ Ｐゴシック" panose="020B0600070205080204" pitchFamily="50" charset="-128"/>
                  <a:ea typeface="ＭＳ Ｐゴシック" panose="020B0600070205080204" pitchFamily="50" charset="-128"/>
                </a:rPr>
                <a:t>条の保護の実施機関の定める額の全部又は一部をその者から徴収することができる。</a:t>
              </a:r>
            </a:p>
            <a:p>
              <a:pPr indent="0" algn="l"/>
              <a:r>
                <a:rPr lang="en-US" altLang="ja-JP" sz="900" dirty="0">
                  <a:latin typeface="ＭＳ Ｐゴシック" panose="020B0600070205080204" pitchFamily="50" charset="-128"/>
                  <a:ea typeface="ＭＳ Ｐゴシック" panose="020B0600070205080204" pitchFamily="50" charset="-128"/>
                </a:rPr>
                <a:t>2</a:t>
              </a:r>
              <a:r>
                <a:rPr lang="ja-JP" altLang="en-US" sz="900" dirty="0">
                  <a:latin typeface="ＭＳ Ｐゴシック" panose="020B0600070205080204" pitchFamily="50" charset="-128"/>
                  <a:ea typeface="ＭＳ Ｐゴシック" panose="020B0600070205080204" pitchFamily="50" charset="-128"/>
                </a:rPr>
                <a:t>　前項の規定による徴収金は、この法律に別段の定めがある場合を除き、国税徴収の例により徴収することができる。</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62" name="テキスト ボックス 61">
              <a:extLst>
                <a:ext uri="{FF2B5EF4-FFF2-40B4-BE49-F238E27FC236}">
                  <a16:creationId xmlns:a16="http://schemas.microsoft.com/office/drawing/2014/main" id="{ED01855A-ED07-4099-ABD7-50B871336E9A}"/>
                </a:ext>
              </a:extLst>
            </p:cNvPr>
            <p:cNvSpPr txBox="1"/>
            <p:nvPr/>
          </p:nvSpPr>
          <p:spPr>
            <a:xfrm>
              <a:off x="419632" y="8078953"/>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（参考）</a:t>
              </a:r>
            </a:p>
          </p:txBody>
        </p:sp>
      </p:grpSp>
      <p:sp>
        <p:nvSpPr>
          <p:cNvPr id="52" name="正方形/長方形 51">
            <a:extLst>
              <a:ext uri="{FF2B5EF4-FFF2-40B4-BE49-F238E27FC236}">
                <a16:creationId xmlns:a16="http://schemas.microsoft.com/office/drawing/2014/main" id="{5B185C17-A858-4D83-8236-A7C20C01F3FE}"/>
              </a:ext>
            </a:extLst>
          </p:cNvPr>
          <p:cNvSpPr/>
          <p:nvPr/>
        </p:nvSpPr>
        <p:spPr>
          <a:xfrm>
            <a:off x="2032236" y="2322454"/>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資力発生年月日</a:t>
            </a:r>
          </a:p>
        </p:txBody>
      </p:sp>
      <p:sp>
        <p:nvSpPr>
          <p:cNvPr id="63" name="正方形/長方形 62">
            <a:extLst>
              <a:ext uri="{FF2B5EF4-FFF2-40B4-BE49-F238E27FC236}">
                <a16:creationId xmlns:a16="http://schemas.microsoft.com/office/drawing/2014/main" id="{2F8C8E35-2A60-462B-B16F-3CDAC650A5BE}"/>
              </a:ext>
            </a:extLst>
          </p:cNvPr>
          <p:cNvSpPr/>
          <p:nvPr/>
        </p:nvSpPr>
        <p:spPr>
          <a:xfrm>
            <a:off x="2032236" y="2585572"/>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決定年月日</a:t>
            </a:r>
          </a:p>
        </p:txBody>
      </p:sp>
      <p:sp>
        <p:nvSpPr>
          <p:cNvPr id="64" name="正方形/長方形 63">
            <a:extLst>
              <a:ext uri="{FF2B5EF4-FFF2-40B4-BE49-F238E27FC236}">
                <a16:creationId xmlns:a16="http://schemas.microsoft.com/office/drawing/2014/main" id="{C6CABCB6-3169-498F-860B-365D94922887}"/>
              </a:ext>
            </a:extLst>
          </p:cNvPr>
          <p:cNvSpPr/>
          <p:nvPr/>
        </p:nvSpPr>
        <p:spPr>
          <a:xfrm>
            <a:off x="2032235" y="2857442"/>
            <a:ext cx="3589395" cy="1317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徴収の理由</a:t>
            </a:r>
          </a:p>
        </p:txBody>
      </p:sp>
      <p:sp>
        <p:nvSpPr>
          <p:cNvPr id="65" name="正方形/長方形 64">
            <a:extLst>
              <a:ext uri="{FF2B5EF4-FFF2-40B4-BE49-F238E27FC236}">
                <a16:creationId xmlns:a16="http://schemas.microsoft.com/office/drawing/2014/main" id="{98CEEA1E-4611-476D-9583-D9CC9BC8915D}"/>
              </a:ext>
            </a:extLst>
          </p:cNvPr>
          <p:cNvSpPr/>
          <p:nvPr/>
        </p:nvSpPr>
        <p:spPr>
          <a:xfrm>
            <a:off x="2032236" y="4304279"/>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徴収対象額</a:t>
            </a:r>
          </a:p>
        </p:txBody>
      </p:sp>
      <p:sp>
        <p:nvSpPr>
          <p:cNvPr id="66" name="正方形/長方形 65">
            <a:extLst>
              <a:ext uri="{FF2B5EF4-FFF2-40B4-BE49-F238E27FC236}">
                <a16:creationId xmlns:a16="http://schemas.microsoft.com/office/drawing/2014/main" id="{B86E12C4-79B6-430F-9F81-2A2A3BD27BDF}"/>
              </a:ext>
            </a:extLst>
          </p:cNvPr>
          <p:cNvSpPr/>
          <p:nvPr/>
        </p:nvSpPr>
        <p:spPr>
          <a:xfrm>
            <a:off x="2032236" y="4574663"/>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徴収控除額</a:t>
            </a:r>
          </a:p>
        </p:txBody>
      </p:sp>
      <p:sp>
        <p:nvSpPr>
          <p:cNvPr id="67" name="正方形/長方形 66">
            <a:extLst>
              <a:ext uri="{FF2B5EF4-FFF2-40B4-BE49-F238E27FC236}">
                <a16:creationId xmlns:a16="http://schemas.microsoft.com/office/drawing/2014/main" id="{10B6D11D-8894-4E1B-AFEC-41A128B271DB}"/>
              </a:ext>
            </a:extLst>
          </p:cNvPr>
          <p:cNvSpPr/>
          <p:nvPr/>
        </p:nvSpPr>
        <p:spPr>
          <a:xfrm>
            <a:off x="2032236" y="4839602"/>
            <a:ext cx="6760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徴収決定額</a:t>
            </a:r>
          </a:p>
        </p:txBody>
      </p:sp>
      <p:sp>
        <p:nvSpPr>
          <p:cNvPr id="68" name="正方形/長方形 67">
            <a:extLst>
              <a:ext uri="{FF2B5EF4-FFF2-40B4-BE49-F238E27FC236}">
                <a16:creationId xmlns:a16="http://schemas.microsoft.com/office/drawing/2014/main" id="{C9505A6A-7E18-463C-A64E-5D74F6630C81}"/>
              </a:ext>
            </a:extLst>
          </p:cNvPr>
          <p:cNvSpPr/>
          <p:nvPr/>
        </p:nvSpPr>
        <p:spPr>
          <a:xfrm>
            <a:off x="2032236" y="5104750"/>
            <a:ext cx="5356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徴収方法</a:t>
            </a:r>
          </a:p>
        </p:txBody>
      </p:sp>
      <p:sp>
        <p:nvSpPr>
          <p:cNvPr id="69" name="正方形/長方形 68">
            <a:extLst>
              <a:ext uri="{FF2B5EF4-FFF2-40B4-BE49-F238E27FC236}">
                <a16:creationId xmlns:a16="http://schemas.microsoft.com/office/drawing/2014/main" id="{680A5461-7A1A-4A92-BE0C-5508B98E8449}"/>
              </a:ext>
            </a:extLst>
          </p:cNvPr>
          <p:cNvSpPr/>
          <p:nvPr/>
        </p:nvSpPr>
        <p:spPr>
          <a:xfrm>
            <a:off x="2032236" y="5324676"/>
            <a:ext cx="86668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徴収期限年月日</a:t>
            </a:r>
          </a:p>
        </p:txBody>
      </p:sp>
      <p:sp>
        <p:nvSpPr>
          <p:cNvPr id="78" name="Rectangle 109">
            <a:extLst>
              <a:ext uri="{FF2B5EF4-FFF2-40B4-BE49-F238E27FC236}">
                <a16:creationId xmlns:a16="http://schemas.microsoft.com/office/drawing/2014/main" id="{EE9DE1B1-DD87-4637-86F1-E791E73B6708}"/>
              </a:ext>
            </a:extLst>
          </p:cNvPr>
          <p:cNvSpPr>
            <a:spLocks noChangeArrowheads="1"/>
          </p:cNvSpPr>
          <p:nvPr/>
        </p:nvSpPr>
        <p:spPr bwMode="auto">
          <a:xfrm>
            <a:off x="569431" y="2232157"/>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資力発生年月日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79" name="Rectangle 109">
            <a:extLst>
              <a:ext uri="{FF2B5EF4-FFF2-40B4-BE49-F238E27FC236}">
                <a16:creationId xmlns:a16="http://schemas.microsoft.com/office/drawing/2014/main" id="{DC8997DD-1CE0-4639-8341-FC1225009963}"/>
              </a:ext>
            </a:extLst>
          </p:cNvPr>
          <p:cNvSpPr>
            <a:spLocks noChangeArrowheads="1"/>
          </p:cNvSpPr>
          <p:nvPr/>
        </p:nvSpPr>
        <p:spPr bwMode="auto">
          <a:xfrm>
            <a:off x="569431" y="249282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決定年月日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0" name="Rectangle 109">
            <a:extLst>
              <a:ext uri="{FF2B5EF4-FFF2-40B4-BE49-F238E27FC236}">
                <a16:creationId xmlns:a16="http://schemas.microsoft.com/office/drawing/2014/main" id="{E212E300-638B-48EE-ADD7-BB9F8A31C64B}"/>
              </a:ext>
            </a:extLst>
          </p:cNvPr>
          <p:cNvSpPr>
            <a:spLocks noChangeArrowheads="1"/>
          </p:cNvSpPr>
          <p:nvPr/>
        </p:nvSpPr>
        <p:spPr bwMode="auto">
          <a:xfrm>
            <a:off x="569431" y="2753491"/>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徴収の理由</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1" name="Rectangle 109">
            <a:extLst>
              <a:ext uri="{FF2B5EF4-FFF2-40B4-BE49-F238E27FC236}">
                <a16:creationId xmlns:a16="http://schemas.microsoft.com/office/drawing/2014/main" id="{88EE6448-263C-4195-B1B8-6C419A5816F5}"/>
              </a:ext>
            </a:extLst>
          </p:cNvPr>
          <p:cNvSpPr>
            <a:spLocks noChangeArrowheads="1"/>
          </p:cNvSpPr>
          <p:nvPr/>
        </p:nvSpPr>
        <p:spPr bwMode="auto">
          <a:xfrm>
            <a:off x="569431" y="421055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徴収対象額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2" name="Rectangle 109">
            <a:extLst>
              <a:ext uri="{FF2B5EF4-FFF2-40B4-BE49-F238E27FC236}">
                <a16:creationId xmlns:a16="http://schemas.microsoft.com/office/drawing/2014/main" id="{3D0E4C9A-276E-4721-B36F-AADC4E430284}"/>
              </a:ext>
            </a:extLst>
          </p:cNvPr>
          <p:cNvSpPr>
            <a:spLocks noChangeArrowheads="1"/>
          </p:cNvSpPr>
          <p:nvPr/>
        </p:nvSpPr>
        <p:spPr bwMode="auto">
          <a:xfrm>
            <a:off x="569431" y="4478523"/>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5</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徴収控除額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3" name="Rectangle 109">
            <a:extLst>
              <a:ext uri="{FF2B5EF4-FFF2-40B4-BE49-F238E27FC236}">
                <a16:creationId xmlns:a16="http://schemas.microsoft.com/office/drawing/2014/main" id="{8E3079B5-124B-44E3-8DB5-C9317EE879FF}"/>
              </a:ext>
            </a:extLst>
          </p:cNvPr>
          <p:cNvSpPr>
            <a:spLocks noChangeArrowheads="1"/>
          </p:cNvSpPr>
          <p:nvPr/>
        </p:nvSpPr>
        <p:spPr bwMode="auto">
          <a:xfrm>
            <a:off x="569431" y="474648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6</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徴収決定額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4" name="Rectangle 109">
            <a:extLst>
              <a:ext uri="{FF2B5EF4-FFF2-40B4-BE49-F238E27FC236}">
                <a16:creationId xmlns:a16="http://schemas.microsoft.com/office/drawing/2014/main" id="{353EB7BF-FE75-4CB1-A696-BC7622398728}"/>
              </a:ext>
            </a:extLst>
          </p:cNvPr>
          <p:cNvSpPr>
            <a:spLocks noChangeArrowheads="1"/>
          </p:cNvSpPr>
          <p:nvPr/>
        </p:nvSpPr>
        <p:spPr bwMode="auto">
          <a:xfrm>
            <a:off x="569431" y="5014453"/>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徴収方法</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5" name="Rectangle 109">
            <a:extLst>
              <a:ext uri="{FF2B5EF4-FFF2-40B4-BE49-F238E27FC236}">
                <a16:creationId xmlns:a16="http://schemas.microsoft.com/office/drawing/2014/main" id="{C2DB328A-DEEE-4C6A-B412-AAB892E56A6E}"/>
              </a:ext>
            </a:extLst>
          </p:cNvPr>
          <p:cNvSpPr>
            <a:spLocks noChangeArrowheads="1"/>
          </p:cNvSpPr>
          <p:nvPr/>
        </p:nvSpPr>
        <p:spPr bwMode="auto">
          <a:xfrm>
            <a:off x="569431" y="523214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徴収期限</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grpSp>
        <p:nvGrpSpPr>
          <p:cNvPr id="86" name="グループ化 85">
            <a:extLst>
              <a:ext uri="{FF2B5EF4-FFF2-40B4-BE49-F238E27FC236}">
                <a16:creationId xmlns:a16="http://schemas.microsoft.com/office/drawing/2014/main" id="{079619F2-7F98-4005-8362-9D0C62BE280D}"/>
              </a:ext>
            </a:extLst>
          </p:cNvPr>
          <p:cNvGrpSpPr/>
          <p:nvPr/>
        </p:nvGrpSpPr>
        <p:grpSpPr>
          <a:xfrm>
            <a:off x="585876" y="393344"/>
            <a:ext cx="1296000" cy="635296"/>
            <a:chOff x="613942" y="838599"/>
            <a:chExt cx="1296000" cy="635296"/>
          </a:xfrm>
        </p:grpSpPr>
        <p:sp>
          <p:nvSpPr>
            <p:cNvPr id="87" name="正方形/長方形 86">
              <a:extLst>
                <a:ext uri="{FF2B5EF4-FFF2-40B4-BE49-F238E27FC236}">
                  <a16:creationId xmlns:a16="http://schemas.microsoft.com/office/drawing/2014/main" id="{51BC31F5-06E5-47D0-9AF6-3A3DDA44B0F2}"/>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88" name="正方形/長方形 87">
              <a:extLst>
                <a:ext uri="{FF2B5EF4-FFF2-40B4-BE49-F238E27FC236}">
                  <a16:creationId xmlns:a16="http://schemas.microsoft.com/office/drawing/2014/main" id="{2F2E1B1C-8EDE-40D0-B6CF-3C049A126A11}"/>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89" name="正方形/長方形 88">
              <a:extLst>
                <a:ext uri="{FF2B5EF4-FFF2-40B4-BE49-F238E27FC236}">
                  <a16:creationId xmlns:a16="http://schemas.microsoft.com/office/drawing/2014/main" id="{193D1856-C17A-40A5-85F7-091850935271}"/>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90" name="正方形/長方形 89">
              <a:extLst>
                <a:ext uri="{FF2B5EF4-FFF2-40B4-BE49-F238E27FC236}">
                  <a16:creationId xmlns:a16="http://schemas.microsoft.com/office/drawing/2014/main" id="{2666EF4A-F6AC-4D18-8751-9BC05BD2EF10}"/>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91" name="正方形/長方形 90">
              <a:extLst>
                <a:ext uri="{FF2B5EF4-FFF2-40B4-BE49-F238E27FC236}">
                  <a16:creationId xmlns:a16="http://schemas.microsoft.com/office/drawing/2014/main" id="{DA01A8C6-69EA-442E-A1C0-990072777589}"/>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92" name="グループ化 91">
            <a:extLst>
              <a:ext uri="{FF2B5EF4-FFF2-40B4-BE49-F238E27FC236}">
                <a16:creationId xmlns:a16="http://schemas.microsoft.com/office/drawing/2014/main" id="{D285ED9C-02DB-4739-ACAB-5E2B2EE7E8F0}"/>
              </a:ext>
            </a:extLst>
          </p:cNvPr>
          <p:cNvGrpSpPr/>
          <p:nvPr/>
        </p:nvGrpSpPr>
        <p:grpSpPr>
          <a:xfrm>
            <a:off x="5641567" y="224441"/>
            <a:ext cx="648000" cy="297491"/>
            <a:chOff x="5669633" y="669696"/>
            <a:chExt cx="648000" cy="297491"/>
          </a:xfrm>
        </p:grpSpPr>
        <p:sp>
          <p:nvSpPr>
            <p:cNvPr id="93" name="正方形/長方形 92">
              <a:extLst>
                <a:ext uri="{FF2B5EF4-FFF2-40B4-BE49-F238E27FC236}">
                  <a16:creationId xmlns:a16="http://schemas.microsoft.com/office/drawing/2014/main" id="{4AF0FB04-6052-43EC-B234-D10756C7C77B}"/>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94" name="正方形/長方形 93">
              <a:extLst>
                <a:ext uri="{FF2B5EF4-FFF2-40B4-BE49-F238E27FC236}">
                  <a16:creationId xmlns:a16="http://schemas.microsoft.com/office/drawing/2014/main" id="{4109B8CD-33AC-42B5-AB58-C741792948ED}"/>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95" name="グループ化 94">
            <a:extLst>
              <a:ext uri="{FF2B5EF4-FFF2-40B4-BE49-F238E27FC236}">
                <a16:creationId xmlns:a16="http://schemas.microsoft.com/office/drawing/2014/main" id="{BAB55AB1-7CC8-4E8D-ACAD-F83A961054D9}"/>
              </a:ext>
            </a:extLst>
          </p:cNvPr>
          <p:cNvGrpSpPr/>
          <p:nvPr/>
        </p:nvGrpSpPr>
        <p:grpSpPr>
          <a:xfrm>
            <a:off x="4046384" y="701251"/>
            <a:ext cx="2202321" cy="397563"/>
            <a:chOff x="4074450" y="1146506"/>
            <a:chExt cx="2202321" cy="397563"/>
          </a:xfrm>
        </p:grpSpPr>
        <p:sp>
          <p:nvSpPr>
            <p:cNvPr id="96" name="正方形/長方形 95">
              <a:extLst>
                <a:ext uri="{FF2B5EF4-FFF2-40B4-BE49-F238E27FC236}">
                  <a16:creationId xmlns:a16="http://schemas.microsoft.com/office/drawing/2014/main" id="{7C7DCBCE-868A-48DB-9D8E-6FA06DAE8B19}"/>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97" name="正方形/長方形 96">
              <a:extLst>
                <a:ext uri="{FF2B5EF4-FFF2-40B4-BE49-F238E27FC236}">
                  <a16:creationId xmlns:a16="http://schemas.microsoft.com/office/drawing/2014/main" id="{65D3B240-FF3C-40C7-AAFC-6FA1FA10A3F4}"/>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98" name="正方形/長方形 97">
              <a:extLst>
                <a:ext uri="{FF2B5EF4-FFF2-40B4-BE49-F238E27FC236}">
                  <a16:creationId xmlns:a16="http://schemas.microsoft.com/office/drawing/2014/main" id="{2F3A6024-BD55-4A7B-9FCF-E67269E6C7F4}"/>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99" name="正方形/長方形 98">
              <a:extLst>
                <a:ext uri="{FF2B5EF4-FFF2-40B4-BE49-F238E27FC236}">
                  <a16:creationId xmlns:a16="http://schemas.microsoft.com/office/drawing/2014/main" id="{F3718A95-3272-4531-BC98-5B9303FB45CD}"/>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sp>
        <p:nvSpPr>
          <p:cNvPr id="3" name="正方形/長方形 2">
            <a:extLst>
              <a:ext uri="{FF2B5EF4-FFF2-40B4-BE49-F238E27FC236}">
                <a16:creationId xmlns:a16="http://schemas.microsoft.com/office/drawing/2014/main" id="{B2F92FFB-8E5C-0C67-5360-73A0B6671A02}"/>
              </a:ext>
            </a:extLst>
          </p:cNvPr>
          <p:cNvSpPr/>
          <p:nvPr/>
        </p:nvSpPr>
        <p:spPr>
          <a:xfrm>
            <a:off x="2032236" y="5557584"/>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債権番号</a:t>
            </a:r>
          </a:p>
        </p:txBody>
      </p:sp>
      <p:sp>
        <p:nvSpPr>
          <p:cNvPr id="4" name="Rectangle 109">
            <a:extLst>
              <a:ext uri="{FF2B5EF4-FFF2-40B4-BE49-F238E27FC236}">
                <a16:creationId xmlns:a16="http://schemas.microsoft.com/office/drawing/2014/main" id="{7C96C011-7B04-641F-1A4F-8E681F2D4917}"/>
              </a:ext>
            </a:extLst>
          </p:cNvPr>
          <p:cNvSpPr>
            <a:spLocks noChangeArrowheads="1"/>
          </p:cNvSpPr>
          <p:nvPr/>
        </p:nvSpPr>
        <p:spPr bwMode="auto">
          <a:xfrm>
            <a:off x="569431" y="545399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9</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債権番号</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Tree>
    <p:extLst>
      <p:ext uri="{BB962C8B-B14F-4D97-AF65-F5344CB8AC3E}">
        <p14:creationId xmlns:p14="http://schemas.microsoft.com/office/powerpoint/2010/main" val="176420323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944B3BF2-5349-4215-A99F-582A045DE6CF}"/>
</file>

<file path=customXml/itemProps2.xml><?xml version="1.0" encoding="utf-8"?>
<ds:datastoreItem xmlns:ds="http://schemas.openxmlformats.org/officeDocument/2006/customXml" ds:itemID="{3AEEA64A-482D-471B-9039-C63977C17AFE}"/>
</file>

<file path=customXml/itemProps3.xml><?xml version="1.0" encoding="utf-8"?>
<ds:datastoreItem xmlns:ds="http://schemas.openxmlformats.org/officeDocument/2006/customXml" ds:itemID="{F9F27BC9-1090-4B1D-91CD-15F38F86C2EF}"/>
</file>

<file path=docProps/app.xml><?xml version="1.0" encoding="utf-8"?>
<Properties xmlns="http://schemas.openxmlformats.org/officeDocument/2006/extended-properties" xmlns:vt="http://schemas.openxmlformats.org/officeDocument/2006/docPropsVTypes">
  <Template>Office Theme</Template>
  <TotalTime>544</TotalTime>
  <Words>453</Words>
  <PresentationFormat>A4 210 x 297 mm</PresentationFormat>
  <Paragraphs>49</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2023-03-10T07:37:31Z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