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revisionInfo.xml" ContentType="application/vnd.ms-powerpoint.revisioninfo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viewProps.xml" ContentType="application/vnd.openxmlformats-officedocument.presentationml.viewProps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70" r:id="rId2"/>
    <p:sldId id="267" r:id="rId3"/>
  </p:sldIdLst>
  <p:sldSz cx="6858000" cy="9906000" type="A4"/>
  <p:notesSz cx="6858000" cy="9144000"/>
  <p:custDataLst>
    <p:tags r:id="rId4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Okano, Takumi (JP - AB 岡野 匠)" initials="OT(A岡匠" lastIdx="1" clrIdx="0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1261DF2-693D-479E-90AD-30E3671D328B}" v="54" dt="2024-01-09T06:11:46.22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994" autoAdjust="0"/>
    <p:restoredTop sz="94660"/>
  </p:normalViewPr>
  <p:slideViewPr>
    <p:cSldViewPr snapToGrid="0" showGuides="1">
      <p:cViewPr>
        <p:scale>
          <a:sx n="75" d="100"/>
          <a:sy n="75" d="100"/>
        </p:scale>
        <p:origin x="3534" y="108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13" Type="http://schemas.openxmlformats.org/officeDocument/2006/relationships/customXml" Target="../customXml/item3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12" Type="http://schemas.openxmlformats.org/officeDocument/2006/relationships/customXml" Target="../customXml/item2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11" Type="http://schemas.openxmlformats.org/officeDocument/2006/relationships/customXml" Target="../customXml/item1.xml"/><Relationship Id="rId5" Type="http://schemas.openxmlformats.org/officeDocument/2006/relationships/commentAuthors" Target="commentAuthors.xml"/><Relationship Id="rId10" Type="http://schemas.microsoft.com/office/2015/10/relationships/revisionInfo" Target="revisionInfo.xml"/><Relationship Id="rId4" Type="http://schemas.openxmlformats.org/officeDocument/2006/relationships/tags" Target="tags/tag1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2" name="表 91">
            <a:extLst>
              <a:ext uri="{FF2B5EF4-FFF2-40B4-BE49-F238E27FC236}">
                <a16:creationId xmlns:a16="http://schemas.microsoft.com/office/drawing/2014/main" id="{3652E218-E9DE-AD1A-64A7-8BAA98FB964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63815117"/>
              </p:ext>
            </p:extLst>
          </p:nvPr>
        </p:nvGraphicFramePr>
        <p:xfrm>
          <a:off x="286470" y="949559"/>
          <a:ext cx="6415468" cy="224448"/>
        </p:xfrm>
        <a:graphic>
          <a:graphicData uri="http://schemas.openxmlformats.org/drawingml/2006/table">
            <a:tbl>
              <a:tblPr firstRow="1" bandRow="1">
                <a:solidFill>
                  <a:schemeClr val="accent4">
                    <a:lumMod val="20000"/>
                    <a:lumOff val="80000"/>
                  </a:schemeClr>
                </a:solidFill>
                <a:tableStyleId>{5C22544A-7EE6-4342-B048-85BDC9FD1C3A}</a:tableStyleId>
              </a:tblPr>
              <a:tblGrid>
                <a:gridCol w="847757">
                  <a:extLst>
                    <a:ext uri="{9D8B030D-6E8A-4147-A177-3AD203B41FA5}">
                      <a16:colId xmlns:a16="http://schemas.microsoft.com/office/drawing/2014/main" val="1720051383"/>
                    </a:ext>
                  </a:extLst>
                </a:gridCol>
                <a:gridCol w="836681">
                  <a:extLst>
                    <a:ext uri="{9D8B030D-6E8A-4147-A177-3AD203B41FA5}">
                      <a16:colId xmlns:a16="http://schemas.microsoft.com/office/drawing/2014/main" val="2164204461"/>
                    </a:ext>
                  </a:extLst>
                </a:gridCol>
                <a:gridCol w="755865">
                  <a:extLst>
                    <a:ext uri="{9D8B030D-6E8A-4147-A177-3AD203B41FA5}">
                      <a16:colId xmlns:a16="http://schemas.microsoft.com/office/drawing/2014/main" val="1337956346"/>
                    </a:ext>
                  </a:extLst>
                </a:gridCol>
                <a:gridCol w="715952">
                  <a:extLst>
                    <a:ext uri="{9D8B030D-6E8A-4147-A177-3AD203B41FA5}">
                      <a16:colId xmlns:a16="http://schemas.microsoft.com/office/drawing/2014/main" val="1377117571"/>
                    </a:ext>
                  </a:extLst>
                </a:gridCol>
                <a:gridCol w="814803">
                  <a:extLst>
                    <a:ext uri="{9D8B030D-6E8A-4147-A177-3AD203B41FA5}">
                      <a16:colId xmlns:a16="http://schemas.microsoft.com/office/drawing/2014/main" val="2846246730"/>
                    </a:ext>
                  </a:extLst>
                </a:gridCol>
                <a:gridCol w="814803">
                  <a:extLst>
                    <a:ext uri="{9D8B030D-6E8A-4147-A177-3AD203B41FA5}">
                      <a16:colId xmlns:a16="http://schemas.microsoft.com/office/drawing/2014/main" val="3178247855"/>
                    </a:ext>
                  </a:extLst>
                </a:gridCol>
                <a:gridCol w="894685">
                  <a:extLst>
                    <a:ext uri="{9D8B030D-6E8A-4147-A177-3AD203B41FA5}">
                      <a16:colId xmlns:a16="http://schemas.microsoft.com/office/drawing/2014/main" val="2005006581"/>
                    </a:ext>
                  </a:extLst>
                </a:gridCol>
                <a:gridCol w="734922">
                  <a:extLst>
                    <a:ext uri="{9D8B030D-6E8A-4147-A177-3AD203B41FA5}">
                      <a16:colId xmlns:a16="http://schemas.microsoft.com/office/drawing/2014/main" val="254203516"/>
                    </a:ext>
                  </a:extLst>
                </a:gridCol>
              </a:tblGrid>
              <a:tr h="222306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面接年月日</a:t>
                      </a: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受付番号</a:t>
                      </a: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面接員</a:t>
                      </a: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地区担当員</a:t>
                      </a: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34976398"/>
                  </a:ext>
                </a:extLst>
              </a:tr>
            </a:tbl>
          </a:graphicData>
        </a:graphic>
      </p:graphicFrame>
      <p:graphicFrame>
        <p:nvGraphicFramePr>
          <p:cNvPr id="13" name="表 12">
            <a:extLst>
              <a:ext uri="{FF2B5EF4-FFF2-40B4-BE49-F238E27FC236}">
                <a16:creationId xmlns:a16="http://schemas.microsoft.com/office/drawing/2014/main" id="{9A175575-4123-E823-C3C1-EB2E89D527E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48848631"/>
              </p:ext>
            </p:extLst>
          </p:nvPr>
        </p:nvGraphicFramePr>
        <p:xfrm>
          <a:off x="295524" y="2796635"/>
          <a:ext cx="6415467" cy="230296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97550">
                  <a:extLst>
                    <a:ext uri="{9D8B030D-6E8A-4147-A177-3AD203B41FA5}">
                      <a16:colId xmlns:a16="http://schemas.microsoft.com/office/drawing/2014/main" val="532699958"/>
                    </a:ext>
                  </a:extLst>
                </a:gridCol>
                <a:gridCol w="317863">
                  <a:extLst>
                    <a:ext uri="{9D8B030D-6E8A-4147-A177-3AD203B41FA5}">
                      <a16:colId xmlns:a16="http://schemas.microsoft.com/office/drawing/2014/main" val="3312020182"/>
                    </a:ext>
                  </a:extLst>
                </a:gridCol>
                <a:gridCol w="317863">
                  <a:extLst>
                    <a:ext uri="{9D8B030D-6E8A-4147-A177-3AD203B41FA5}">
                      <a16:colId xmlns:a16="http://schemas.microsoft.com/office/drawing/2014/main" val="1815099829"/>
                    </a:ext>
                  </a:extLst>
                </a:gridCol>
                <a:gridCol w="766354">
                  <a:extLst>
                    <a:ext uri="{9D8B030D-6E8A-4147-A177-3AD203B41FA5}">
                      <a16:colId xmlns:a16="http://schemas.microsoft.com/office/drawing/2014/main" val="1591354030"/>
                    </a:ext>
                  </a:extLst>
                </a:gridCol>
                <a:gridCol w="296092">
                  <a:extLst>
                    <a:ext uri="{9D8B030D-6E8A-4147-A177-3AD203B41FA5}">
                      <a16:colId xmlns:a16="http://schemas.microsoft.com/office/drawing/2014/main" val="362984692"/>
                    </a:ext>
                  </a:extLst>
                </a:gridCol>
                <a:gridCol w="422366">
                  <a:extLst>
                    <a:ext uri="{9D8B030D-6E8A-4147-A177-3AD203B41FA5}">
                      <a16:colId xmlns:a16="http://schemas.microsoft.com/office/drawing/2014/main" val="1287790756"/>
                    </a:ext>
                  </a:extLst>
                </a:gridCol>
                <a:gridCol w="422366">
                  <a:extLst>
                    <a:ext uri="{9D8B030D-6E8A-4147-A177-3AD203B41FA5}">
                      <a16:colId xmlns:a16="http://schemas.microsoft.com/office/drawing/2014/main" val="2667640349"/>
                    </a:ext>
                  </a:extLst>
                </a:gridCol>
                <a:gridCol w="574765">
                  <a:extLst>
                    <a:ext uri="{9D8B030D-6E8A-4147-A177-3AD203B41FA5}">
                      <a16:colId xmlns:a16="http://schemas.microsoft.com/office/drawing/2014/main" val="2946439721"/>
                    </a:ext>
                  </a:extLst>
                </a:gridCol>
                <a:gridCol w="574765">
                  <a:extLst>
                    <a:ext uri="{9D8B030D-6E8A-4147-A177-3AD203B41FA5}">
                      <a16:colId xmlns:a16="http://schemas.microsoft.com/office/drawing/2014/main" val="967536352"/>
                    </a:ext>
                  </a:extLst>
                </a:gridCol>
                <a:gridCol w="574765">
                  <a:extLst>
                    <a:ext uri="{9D8B030D-6E8A-4147-A177-3AD203B41FA5}">
                      <a16:colId xmlns:a16="http://schemas.microsoft.com/office/drawing/2014/main" val="2087337595"/>
                    </a:ext>
                  </a:extLst>
                </a:gridCol>
                <a:gridCol w="1250718">
                  <a:extLst>
                    <a:ext uri="{9D8B030D-6E8A-4147-A177-3AD203B41FA5}">
                      <a16:colId xmlns:a16="http://schemas.microsoft.com/office/drawing/2014/main" val="658955331"/>
                    </a:ext>
                  </a:extLst>
                </a:gridCol>
              </a:tblGrid>
              <a:tr h="234451">
                <a:tc gridSpan="11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世帯構成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世帯構成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94126135"/>
                  </a:ext>
                </a:extLst>
              </a:tr>
              <a:tr h="245267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フリガナ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柄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別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齢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籍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在留資格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他法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種別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金額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65290995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07707730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63652414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24448565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84108188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01106730"/>
                  </a:ext>
                </a:extLst>
              </a:tr>
            </a:tbl>
          </a:graphicData>
        </a:graphic>
      </p:graphicFrame>
      <p:graphicFrame>
        <p:nvGraphicFramePr>
          <p:cNvPr id="14" name="表 13">
            <a:extLst>
              <a:ext uri="{FF2B5EF4-FFF2-40B4-BE49-F238E27FC236}">
                <a16:creationId xmlns:a16="http://schemas.microsoft.com/office/drawing/2014/main" id="{906E8000-306E-7746-6DD3-06F968CB1CB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918347"/>
              </p:ext>
            </p:extLst>
          </p:nvPr>
        </p:nvGraphicFramePr>
        <p:xfrm>
          <a:off x="294123" y="5157270"/>
          <a:ext cx="6415465" cy="914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94997">
                  <a:extLst>
                    <a:ext uri="{9D8B030D-6E8A-4147-A177-3AD203B41FA5}">
                      <a16:colId xmlns:a16="http://schemas.microsoft.com/office/drawing/2014/main" val="3409776250"/>
                    </a:ext>
                  </a:extLst>
                </a:gridCol>
                <a:gridCol w="5420468">
                  <a:extLst>
                    <a:ext uri="{9D8B030D-6E8A-4147-A177-3AD203B41FA5}">
                      <a16:colId xmlns:a16="http://schemas.microsoft.com/office/drawing/2014/main" val="205973822"/>
                    </a:ext>
                  </a:extLst>
                </a:gridCol>
              </a:tblGrid>
              <a:tr h="14608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保護歴の有無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32955023"/>
                  </a:ext>
                </a:extLst>
              </a:tr>
              <a:tr h="14608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保護歴</a:t>
                      </a:r>
                      <a:r>
                        <a:rPr kumimoji="1" lang="en-US" altLang="ja-JP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73009910"/>
                  </a:ext>
                </a:extLst>
              </a:tr>
              <a:tr h="146081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保護歴</a:t>
                      </a:r>
                      <a:r>
                        <a:rPr kumimoji="1" lang="en-US" altLang="ja-JP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2</a:t>
                      </a: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09160575"/>
                  </a:ext>
                </a:extLst>
              </a:tr>
              <a:tr h="146081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保護歴</a:t>
                      </a:r>
                      <a:r>
                        <a:rPr kumimoji="1" lang="en-US" altLang="ja-JP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3</a:t>
                      </a: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48094097"/>
                  </a:ext>
                </a:extLst>
              </a:tr>
            </a:tbl>
          </a:graphicData>
        </a:graphic>
      </p:graphicFrame>
      <p:graphicFrame>
        <p:nvGraphicFramePr>
          <p:cNvPr id="36" name="表 35">
            <a:extLst>
              <a:ext uri="{FF2B5EF4-FFF2-40B4-BE49-F238E27FC236}">
                <a16:creationId xmlns:a16="http://schemas.microsoft.com/office/drawing/2014/main" id="{C02536D6-9D62-A1CD-EF69-BB8F66C4836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1153055"/>
              </p:ext>
            </p:extLst>
          </p:nvPr>
        </p:nvGraphicFramePr>
        <p:xfrm>
          <a:off x="271302" y="7243659"/>
          <a:ext cx="6428176" cy="72807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428176">
                  <a:extLst>
                    <a:ext uri="{9D8B030D-6E8A-4147-A177-3AD203B41FA5}">
                      <a16:colId xmlns:a16="http://schemas.microsoft.com/office/drawing/2014/main" val="1720051383"/>
                    </a:ext>
                  </a:extLst>
                </a:gridCol>
              </a:tblGrid>
              <a:tr h="728078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87289" marR="87289" marT="43644" marB="43644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34976398"/>
                  </a:ext>
                </a:extLst>
              </a:tr>
            </a:tbl>
          </a:graphicData>
        </a:graphic>
      </p:graphicFrame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4" name="表 7">
            <a:extLst>
              <a:ext uri="{FF2B5EF4-FFF2-40B4-BE49-F238E27FC236}">
                <a16:creationId xmlns:a16="http://schemas.microsoft.com/office/drawing/2014/main" id="{99F413B2-0699-ACB7-25C1-ABDAFFD2EF4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38620206"/>
              </p:ext>
            </p:extLst>
          </p:nvPr>
        </p:nvGraphicFramePr>
        <p:xfrm>
          <a:off x="3393600" y="74843"/>
          <a:ext cx="3312000" cy="768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8000">
                  <a:extLst>
                    <a:ext uri="{9D8B030D-6E8A-4147-A177-3AD203B41FA5}">
                      <a16:colId xmlns:a16="http://schemas.microsoft.com/office/drawing/2014/main" val="2450459257"/>
                    </a:ext>
                  </a:extLst>
                </a:gridCol>
                <a:gridCol w="3024000">
                  <a:extLst>
                    <a:ext uri="{9D8B030D-6E8A-4147-A177-3AD203B41FA5}">
                      <a16:colId xmlns:a16="http://schemas.microsoft.com/office/drawing/2014/main" val="2431253354"/>
                    </a:ext>
                  </a:extLst>
                </a:gridCol>
              </a:tblGrid>
              <a:tr h="2160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決裁</a:t>
                      </a:r>
                    </a:p>
                  </a:txBody>
                  <a:tcPr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57730943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58844532"/>
                  </a:ext>
                </a:extLst>
              </a:tr>
            </a:tbl>
          </a:graphicData>
        </a:graphic>
      </p:graphicFrame>
      <p:sp>
        <p:nvSpPr>
          <p:cNvPr id="5" name="Rectangle 109">
            <a:extLst>
              <a:ext uri="{FF2B5EF4-FFF2-40B4-BE49-F238E27FC236}">
                <a16:creationId xmlns:a16="http://schemas.microsoft.com/office/drawing/2014/main" id="{FB71D9AC-8202-9FA1-C59E-E7547023FC89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5887" y="313721"/>
            <a:ext cx="1493663" cy="3385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1600" i="0" u="none" strike="noStrike" cap="none" normalizeH="0" baseline="0" dirty="0">
                <a:ln>
                  <a:noFill/>
                </a:ln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面接記録票</a:t>
            </a:r>
            <a:endParaRPr kumimoji="0" lang="en-US" altLang="ja-JP" sz="160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651C0D64-0316-B04D-4150-44A23DB56362}"/>
              </a:ext>
            </a:extLst>
          </p:cNvPr>
          <p:cNvSpPr/>
          <p:nvPr/>
        </p:nvSpPr>
        <p:spPr>
          <a:xfrm>
            <a:off x="1223165" y="990018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面接年月日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3DAF959A-CA69-62D2-9B89-DFDD80D79A17}"/>
              </a:ext>
            </a:extLst>
          </p:cNvPr>
          <p:cNvSpPr/>
          <p:nvPr/>
        </p:nvSpPr>
        <p:spPr>
          <a:xfrm>
            <a:off x="2800739" y="990018"/>
            <a:ext cx="542260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受付番号</a:t>
            </a: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D8F7DCD6-DDC1-939B-6EDB-99CD2D49322E}"/>
              </a:ext>
            </a:extLst>
          </p:cNvPr>
          <p:cNvSpPr/>
          <p:nvPr/>
        </p:nvSpPr>
        <p:spPr>
          <a:xfrm>
            <a:off x="4469560" y="990018"/>
            <a:ext cx="408140" cy="1789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面接員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0" name="表 9">
            <a:extLst>
              <a:ext uri="{FF2B5EF4-FFF2-40B4-BE49-F238E27FC236}">
                <a16:creationId xmlns:a16="http://schemas.microsoft.com/office/drawing/2014/main" id="{D4C69391-FBEE-C925-AE3E-D0B54259235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8381796"/>
              </p:ext>
            </p:extLst>
          </p:nvPr>
        </p:nvGraphicFramePr>
        <p:xfrm>
          <a:off x="294124" y="1249320"/>
          <a:ext cx="6411476" cy="6854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91181">
                  <a:extLst>
                    <a:ext uri="{9D8B030D-6E8A-4147-A177-3AD203B41FA5}">
                      <a16:colId xmlns:a16="http://schemas.microsoft.com/office/drawing/2014/main" val="3817745693"/>
                    </a:ext>
                  </a:extLst>
                </a:gridCol>
                <a:gridCol w="647745">
                  <a:extLst>
                    <a:ext uri="{9D8B030D-6E8A-4147-A177-3AD203B41FA5}">
                      <a16:colId xmlns:a16="http://schemas.microsoft.com/office/drawing/2014/main" val="2860760209"/>
                    </a:ext>
                  </a:extLst>
                </a:gridCol>
                <a:gridCol w="1872835">
                  <a:extLst>
                    <a:ext uri="{9D8B030D-6E8A-4147-A177-3AD203B41FA5}">
                      <a16:colId xmlns:a16="http://schemas.microsoft.com/office/drawing/2014/main" val="4238266786"/>
                    </a:ext>
                  </a:extLst>
                </a:gridCol>
                <a:gridCol w="1299868">
                  <a:extLst>
                    <a:ext uri="{9D8B030D-6E8A-4147-A177-3AD203B41FA5}">
                      <a16:colId xmlns:a16="http://schemas.microsoft.com/office/drawing/2014/main" val="3061883885"/>
                    </a:ext>
                  </a:extLst>
                </a:gridCol>
                <a:gridCol w="1799847">
                  <a:extLst>
                    <a:ext uri="{9D8B030D-6E8A-4147-A177-3AD203B41FA5}">
                      <a16:colId xmlns:a16="http://schemas.microsoft.com/office/drawing/2014/main" val="2407561571"/>
                    </a:ext>
                  </a:extLst>
                </a:gridCol>
              </a:tblGrid>
              <a:tr h="168043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要保護者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フリガナ氏名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電話番号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0434672"/>
                  </a:ext>
                </a:extLst>
              </a:tr>
              <a:tr h="319724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79001364"/>
                  </a:ext>
                </a:extLst>
              </a:tr>
            </a:tbl>
          </a:graphicData>
        </a:graphic>
      </p:graphicFrame>
      <p:graphicFrame>
        <p:nvGraphicFramePr>
          <p:cNvPr id="12" name="表 11">
            <a:extLst>
              <a:ext uri="{FF2B5EF4-FFF2-40B4-BE49-F238E27FC236}">
                <a16:creationId xmlns:a16="http://schemas.microsoft.com/office/drawing/2014/main" id="{1AD4AEB4-FF67-2D8A-BCA6-710A275FB5B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04097834"/>
              </p:ext>
            </p:extLst>
          </p:nvPr>
        </p:nvGraphicFramePr>
        <p:xfrm>
          <a:off x="294124" y="2003344"/>
          <a:ext cx="6407814" cy="71769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3309">
                  <a:extLst>
                    <a:ext uri="{9D8B030D-6E8A-4147-A177-3AD203B41FA5}">
                      <a16:colId xmlns:a16="http://schemas.microsoft.com/office/drawing/2014/main" val="3817745693"/>
                    </a:ext>
                  </a:extLst>
                </a:gridCol>
                <a:gridCol w="666700">
                  <a:extLst>
                    <a:ext uri="{9D8B030D-6E8A-4147-A177-3AD203B41FA5}">
                      <a16:colId xmlns:a16="http://schemas.microsoft.com/office/drawing/2014/main" val="2860760209"/>
                    </a:ext>
                  </a:extLst>
                </a:gridCol>
                <a:gridCol w="1862667">
                  <a:extLst>
                    <a:ext uri="{9D8B030D-6E8A-4147-A177-3AD203B41FA5}">
                      <a16:colId xmlns:a16="http://schemas.microsoft.com/office/drawing/2014/main" val="4238266786"/>
                    </a:ext>
                  </a:extLst>
                </a:gridCol>
                <a:gridCol w="1291167">
                  <a:extLst>
                    <a:ext uri="{9D8B030D-6E8A-4147-A177-3AD203B41FA5}">
                      <a16:colId xmlns:a16="http://schemas.microsoft.com/office/drawing/2014/main" val="3061883885"/>
                    </a:ext>
                  </a:extLst>
                </a:gridCol>
                <a:gridCol w="1803971">
                  <a:extLst>
                    <a:ext uri="{9D8B030D-6E8A-4147-A177-3AD203B41FA5}">
                      <a16:colId xmlns:a16="http://schemas.microsoft.com/office/drawing/2014/main" val="2407561571"/>
                    </a:ext>
                  </a:extLst>
                </a:gridCol>
              </a:tblGrid>
              <a:tr h="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相談者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フリガナ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要保護者との関係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0434672"/>
                  </a:ext>
                </a:extLst>
              </a:tr>
              <a:tr h="351935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電話番号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79001364"/>
                  </a:ext>
                </a:extLst>
              </a:tr>
            </a:tbl>
          </a:graphicData>
        </a:graphic>
      </p:graphicFrame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26A4A1CE-1392-4B1E-43AD-C2C94E4B7EF4}"/>
              </a:ext>
            </a:extLst>
          </p:cNvPr>
          <p:cNvSpPr/>
          <p:nvPr/>
        </p:nvSpPr>
        <p:spPr>
          <a:xfrm>
            <a:off x="2247676" y="5416282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保護期間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8" name="表 17">
            <a:extLst>
              <a:ext uri="{FF2B5EF4-FFF2-40B4-BE49-F238E27FC236}">
                <a16:creationId xmlns:a16="http://schemas.microsoft.com/office/drawing/2014/main" id="{DC0420E2-1CAE-F351-A0DF-20221B707E9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39841444"/>
              </p:ext>
            </p:extLst>
          </p:nvPr>
        </p:nvGraphicFramePr>
        <p:xfrm>
          <a:off x="276356" y="6254372"/>
          <a:ext cx="6415465" cy="792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415465">
                  <a:extLst>
                    <a:ext uri="{9D8B030D-6E8A-4147-A177-3AD203B41FA5}">
                      <a16:colId xmlns:a16="http://schemas.microsoft.com/office/drawing/2014/main" val="33153365"/>
                    </a:ext>
                  </a:extLst>
                </a:gridCol>
              </a:tblGrid>
              <a:tr h="792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07485603"/>
                  </a:ext>
                </a:extLst>
              </a:tr>
            </a:tbl>
          </a:graphicData>
        </a:graphic>
      </p:graphicFrame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06A50DC8-1A61-164B-C37C-D296D9D234AC}"/>
              </a:ext>
            </a:extLst>
          </p:cNvPr>
          <p:cNvSpPr/>
          <p:nvPr/>
        </p:nvSpPr>
        <p:spPr>
          <a:xfrm>
            <a:off x="2323048" y="1432704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E4249660-8641-9295-48FC-D1C6E466B1CE}"/>
              </a:ext>
            </a:extLst>
          </p:cNvPr>
          <p:cNvSpPr/>
          <p:nvPr/>
        </p:nvSpPr>
        <p:spPr>
          <a:xfrm>
            <a:off x="5209301" y="1349649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電話番号</a:t>
            </a: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879DE51D-7554-EC2B-23FE-6AB91042C85B}"/>
              </a:ext>
            </a:extLst>
          </p:cNvPr>
          <p:cNvSpPr/>
          <p:nvPr/>
        </p:nvSpPr>
        <p:spPr>
          <a:xfrm>
            <a:off x="3467964" y="1704796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BF799BD4-C185-C4C9-8811-1D37B4310E67}"/>
              </a:ext>
            </a:extLst>
          </p:cNvPr>
          <p:cNvSpPr/>
          <p:nvPr/>
        </p:nvSpPr>
        <p:spPr>
          <a:xfrm>
            <a:off x="5209301" y="2100104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要保護者との関係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AACF5F0A-0687-91E2-BEA1-B3958B1D8D6B}"/>
              </a:ext>
            </a:extLst>
          </p:cNvPr>
          <p:cNvSpPr/>
          <p:nvPr/>
        </p:nvSpPr>
        <p:spPr>
          <a:xfrm>
            <a:off x="2323048" y="2463699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3CA71A0C-7777-BCC1-E39C-BAAB639FF4DD}"/>
              </a:ext>
            </a:extLst>
          </p:cNvPr>
          <p:cNvSpPr/>
          <p:nvPr/>
        </p:nvSpPr>
        <p:spPr>
          <a:xfrm>
            <a:off x="1203899" y="3505024"/>
            <a:ext cx="274409" cy="15592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続柄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F29D5284-6DF6-4A4F-6C49-BE958EBB146B}"/>
              </a:ext>
            </a:extLst>
          </p:cNvPr>
          <p:cNvSpPr/>
          <p:nvPr/>
        </p:nvSpPr>
        <p:spPr>
          <a:xfrm>
            <a:off x="383856" y="3572619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889E32A6-AF1D-09CE-8996-9664C13BAADE}"/>
              </a:ext>
            </a:extLst>
          </p:cNvPr>
          <p:cNvSpPr/>
          <p:nvPr/>
        </p:nvSpPr>
        <p:spPr>
          <a:xfrm>
            <a:off x="1541937" y="3513733"/>
            <a:ext cx="265979" cy="15005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9EEFCA6F-CD52-10C3-F9A7-1F0F6F96F4D6}"/>
              </a:ext>
            </a:extLst>
          </p:cNvPr>
          <p:cNvSpPr/>
          <p:nvPr/>
        </p:nvSpPr>
        <p:spPr>
          <a:xfrm>
            <a:off x="1957829" y="3505024"/>
            <a:ext cx="520750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084D743D-C72F-6A5C-5503-79756E9BE440}"/>
              </a:ext>
            </a:extLst>
          </p:cNvPr>
          <p:cNvSpPr/>
          <p:nvPr/>
        </p:nvSpPr>
        <p:spPr>
          <a:xfrm>
            <a:off x="2612894" y="3505024"/>
            <a:ext cx="265979" cy="15005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E3DCC7F4-C8CE-BEA1-7144-A969CE16FDB9}"/>
              </a:ext>
            </a:extLst>
          </p:cNvPr>
          <p:cNvSpPr/>
          <p:nvPr/>
        </p:nvSpPr>
        <p:spPr>
          <a:xfrm>
            <a:off x="5897636" y="3505024"/>
            <a:ext cx="354019" cy="15005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817895D8-93A9-93D4-99BD-8E58ECAE2223}"/>
              </a:ext>
            </a:extLst>
          </p:cNvPr>
          <p:cNvSpPr/>
          <p:nvPr/>
        </p:nvSpPr>
        <p:spPr>
          <a:xfrm>
            <a:off x="3181395" y="5178814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保護歴の有無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4D12D0D0-7C69-5674-8830-10D0EE656C73}"/>
              </a:ext>
            </a:extLst>
          </p:cNvPr>
          <p:cNvSpPr/>
          <p:nvPr/>
        </p:nvSpPr>
        <p:spPr>
          <a:xfrm>
            <a:off x="593723" y="6561465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相談内容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6E4C0779-F8F9-1138-31D6-B8D3C46521C9}"/>
              </a:ext>
            </a:extLst>
          </p:cNvPr>
          <p:cNvSpPr/>
          <p:nvPr/>
        </p:nvSpPr>
        <p:spPr>
          <a:xfrm>
            <a:off x="593723" y="6793292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相談理由</a:t>
            </a: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A34F864A-B9B7-E04F-F70A-DEB2D4C378EE}"/>
              </a:ext>
            </a:extLst>
          </p:cNvPr>
          <p:cNvSpPr/>
          <p:nvPr/>
        </p:nvSpPr>
        <p:spPr>
          <a:xfrm>
            <a:off x="560071" y="7320165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住居種別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117AA82B-3F0B-3AD1-2611-2B8653D67E6C}"/>
              </a:ext>
            </a:extLst>
          </p:cNvPr>
          <p:cNvSpPr/>
          <p:nvPr/>
        </p:nvSpPr>
        <p:spPr>
          <a:xfrm>
            <a:off x="560071" y="7536467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家賃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9E93FE57-D50A-463F-1FD2-70559E14FF1B}"/>
              </a:ext>
            </a:extLst>
          </p:cNvPr>
          <p:cNvSpPr/>
          <p:nvPr/>
        </p:nvSpPr>
        <p:spPr>
          <a:xfrm>
            <a:off x="560071" y="7763500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地代</a:t>
            </a: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572A9AE0-866A-5149-3A5E-04C7F6617B5A}"/>
              </a:ext>
            </a:extLst>
          </p:cNvPr>
          <p:cNvSpPr/>
          <p:nvPr/>
        </p:nvSpPr>
        <p:spPr>
          <a:xfrm>
            <a:off x="2603985" y="516278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起案年月日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59C7EC97-B122-D3C6-3CD4-67312B6CF14F}"/>
              </a:ext>
            </a:extLst>
          </p:cNvPr>
          <p:cNvSpPr/>
          <p:nvPr/>
        </p:nvSpPr>
        <p:spPr>
          <a:xfrm>
            <a:off x="2603985" y="707738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3B2B13EB-1848-6076-B279-36EA7F53B51B}"/>
              </a:ext>
            </a:extLst>
          </p:cNvPr>
          <p:cNvSpPr/>
          <p:nvPr/>
        </p:nvSpPr>
        <p:spPr>
          <a:xfrm>
            <a:off x="2182965" y="707738"/>
            <a:ext cx="365212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4357C306-C35E-93AF-7468-103AE8E95CBC}"/>
              </a:ext>
            </a:extLst>
          </p:cNvPr>
          <p:cNvSpPr/>
          <p:nvPr/>
        </p:nvSpPr>
        <p:spPr>
          <a:xfrm>
            <a:off x="2182965" y="514521"/>
            <a:ext cx="365212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起案日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513F7B75-6D4C-5099-8E1C-C296EED23B56}"/>
              </a:ext>
            </a:extLst>
          </p:cNvPr>
          <p:cNvSpPr/>
          <p:nvPr/>
        </p:nvSpPr>
        <p:spPr>
          <a:xfrm>
            <a:off x="2956284" y="3505024"/>
            <a:ext cx="301850" cy="15592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国籍</a:t>
            </a: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AD6F45F1-2670-9809-5A13-633B4D7218C8}"/>
              </a:ext>
            </a:extLst>
          </p:cNvPr>
          <p:cNvSpPr/>
          <p:nvPr/>
        </p:nvSpPr>
        <p:spPr>
          <a:xfrm>
            <a:off x="5209301" y="2472393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電話番号</a:t>
            </a: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43BF9D63-73A6-9A38-9F74-2545D4E9FFD8}"/>
              </a:ext>
            </a:extLst>
          </p:cNvPr>
          <p:cNvSpPr/>
          <p:nvPr/>
        </p:nvSpPr>
        <p:spPr>
          <a:xfrm>
            <a:off x="3852015" y="5416282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保護の実施機関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5049FCA3-B87A-4B8B-FA26-97DF7F95C9DB}"/>
              </a:ext>
            </a:extLst>
          </p:cNvPr>
          <p:cNvSpPr/>
          <p:nvPr/>
        </p:nvSpPr>
        <p:spPr>
          <a:xfrm>
            <a:off x="2247675" y="5649017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保護期間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78374A2F-19D5-5351-276B-5C3D9D626C47}"/>
              </a:ext>
            </a:extLst>
          </p:cNvPr>
          <p:cNvSpPr/>
          <p:nvPr/>
        </p:nvSpPr>
        <p:spPr>
          <a:xfrm>
            <a:off x="2247674" y="5881752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保護期間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091C3545-306A-5E7C-B83B-20D884352E86}"/>
              </a:ext>
            </a:extLst>
          </p:cNvPr>
          <p:cNvSpPr/>
          <p:nvPr/>
        </p:nvSpPr>
        <p:spPr>
          <a:xfrm>
            <a:off x="3852015" y="5649016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保護の実施機関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20ACBE33-FCF6-B2AC-2649-C810B026AD7E}"/>
              </a:ext>
            </a:extLst>
          </p:cNvPr>
          <p:cNvSpPr/>
          <p:nvPr/>
        </p:nvSpPr>
        <p:spPr>
          <a:xfrm>
            <a:off x="3852015" y="5881750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保護の実施機関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BC28B482-B907-03EA-1A80-EA14BCC4FE38}"/>
              </a:ext>
            </a:extLst>
          </p:cNvPr>
          <p:cNvSpPr/>
          <p:nvPr/>
        </p:nvSpPr>
        <p:spPr>
          <a:xfrm>
            <a:off x="5240662" y="9715854"/>
            <a:ext cx="145621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決裁用カスタマーバーコード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704DAFAB-4BE3-F196-8ADE-F0D300BE3A9B}"/>
              </a:ext>
            </a:extLst>
          </p:cNvPr>
          <p:cNvSpPr/>
          <p:nvPr/>
        </p:nvSpPr>
        <p:spPr>
          <a:xfrm>
            <a:off x="3352078" y="3433845"/>
            <a:ext cx="341377" cy="29241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在留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資格</a:t>
            </a: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6B4EB64A-3F83-78BD-C770-C333133CB351}"/>
              </a:ext>
            </a:extLst>
          </p:cNvPr>
          <p:cNvSpPr/>
          <p:nvPr/>
        </p:nvSpPr>
        <p:spPr>
          <a:xfrm>
            <a:off x="593723" y="6329639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相談経路</a:t>
            </a:r>
          </a:p>
        </p:txBody>
      </p:sp>
      <p:graphicFrame>
        <p:nvGraphicFramePr>
          <p:cNvPr id="90" name="表 89">
            <a:extLst>
              <a:ext uri="{FF2B5EF4-FFF2-40B4-BE49-F238E27FC236}">
                <a16:creationId xmlns:a16="http://schemas.microsoft.com/office/drawing/2014/main" id="{BCFF881E-C462-D0FD-54FB-EC3CF7B67C5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47683144"/>
              </p:ext>
            </p:extLst>
          </p:nvPr>
        </p:nvGraphicFramePr>
        <p:xfrm>
          <a:off x="286470" y="78591"/>
          <a:ext cx="1760935" cy="228303"/>
        </p:xfrm>
        <a:graphic>
          <a:graphicData uri="http://schemas.openxmlformats.org/drawingml/2006/table">
            <a:tbl>
              <a:tblPr firstRow="1" bandRow="1">
                <a:solidFill>
                  <a:schemeClr val="accent4">
                    <a:lumMod val="20000"/>
                    <a:lumOff val="80000"/>
                  </a:schemeClr>
                </a:solidFill>
                <a:tableStyleId>{5C22544A-7EE6-4342-B048-85BDC9FD1C3A}</a:tableStyleId>
              </a:tblPr>
              <a:tblGrid>
                <a:gridCol w="821088">
                  <a:extLst>
                    <a:ext uri="{9D8B030D-6E8A-4147-A177-3AD203B41FA5}">
                      <a16:colId xmlns:a16="http://schemas.microsoft.com/office/drawing/2014/main" val="1720051383"/>
                    </a:ext>
                  </a:extLst>
                </a:gridCol>
                <a:gridCol w="939847">
                  <a:extLst>
                    <a:ext uri="{9D8B030D-6E8A-4147-A177-3AD203B41FA5}">
                      <a16:colId xmlns:a16="http://schemas.microsoft.com/office/drawing/2014/main" val="218015347"/>
                    </a:ext>
                  </a:extLst>
                </a:gridCol>
              </a:tblGrid>
              <a:tr h="228303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DV</a:t>
                      </a: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情報等</a:t>
                      </a: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34976398"/>
                  </a:ext>
                </a:extLst>
              </a:tr>
            </a:tbl>
          </a:graphicData>
        </a:graphic>
      </p:graphicFrame>
      <p:sp>
        <p:nvSpPr>
          <p:cNvPr id="91" name="正方形/長方形 90">
            <a:extLst>
              <a:ext uri="{FF2B5EF4-FFF2-40B4-BE49-F238E27FC236}">
                <a16:creationId xmlns:a16="http://schemas.microsoft.com/office/drawing/2014/main" id="{DE2D2447-41E4-862E-F23B-79C70DB71651}"/>
              </a:ext>
            </a:extLst>
          </p:cNvPr>
          <p:cNvSpPr/>
          <p:nvPr/>
        </p:nvSpPr>
        <p:spPr>
          <a:xfrm>
            <a:off x="3893572" y="136835"/>
            <a:ext cx="2515635" cy="64893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tx1"/>
                </a:solidFill>
              </a:rPr>
              <a:t>枠の分割は各自治体の運用に合わせる</a:t>
            </a:r>
          </a:p>
        </p:txBody>
      </p:sp>
      <p:sp>
        <p:nvSpPr>
          <p:cNvPr id="93" name="正方形/長方形 92">
            <a:extLst>
              <a:ext uri="{FF2B5EF4-FFF2-40B4-BE49-F238E27FC236}">
                <a16:creationId xmlns:a16="http://schemas.microsoft.com/office/drawing/2014/main" id="{5E0EDE60-28B8-F117-410B-4D8519558E0E}"/>
              </a:ext>
            </a:extLst>
          </p:cNvPr>
          <p:cNvSpPr/>
          <p:nvPr/>
        </p:nvSpPr>
        <p:spPr>
          <a:xfrm>
            <a:off x="6011697" y="990018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</a:t>
            </a:r>
          </a:p>
        </p:txBody>
      </p:sp>
      <p:sp>
        <p:nvSpPr>
          <p:cNvPr id="94" name="正方形/長方形 93">
            <a:extLst>
              <a:ext uri="{FF2B5EF4-FFF2-40B4-BE49-F238E27FC236}">
                <a16:creationId xmlns:a16="http://schemas.microsoft.com/office/drawing/2014/main" id="{F8169A71-9B77-A45B-FF6A-A193F8F2FE4B}"/>
              </a:ext>
            </a:extLst>
          </p:cNvPr>
          <p:cNvSpPr/>
          <p:nvPr/>
        </p:nvSpPr>
        <p:spPr>
          <a:xfrm>
            <a:off x="2323048" y="1250774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フリガナ</a:t>
            </a:r>
          </a:p>
        </p:txBody>
      </p:sp>
      <p:sp>
        <p:nvSpPr>
          <p:cNvPr id="95" name="正方形/長方形 94">
            <a:extLst>
              <a:ext uri="{FF2B5EF4-FFF2-40B4-BE49-F238E27FC236}">
                <a16:creationId xmlns:a16="http://schemas.microsoft.com/office/drawing/2014/main" id="{EE2A3860-4C2D-748E-0EBB-6C11EF1FF5A6}"/>
              </a:ext>
            </a:extLst>
          </p:cNvPr>
          <p:cNvSpPr/>
          <p:nvPr/>
        </p:nvSpPr>
        <p:spPr>
          <a:xfrm>
            <a:off x="2323048" y="2182504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96" name="正方形/長方形 95">
            <a:extLst>
              <a:ext uri="{FF2B5EF4-FFF2-40B4-BE49-F238E27FC236}">
                <a16:creationId xmlns:a16="http://schemas.microsoft.com/office/drawing/2014/main" id="{431D9583-E53F-9E10-1005-E5C0130B4FB5}"/>
              </a:ext>
            </a:extLst>
          </p:cNvPr>
          <p:cNvSpPr/>
          <p:nvPr/>
        </p:nvSpPr>
        <p:spPr>
          <a:xfrm>
            <a:off x="2323048" y="2000574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フリガナ</a:t>
            </a:r>
          </a:p>
        </p:txBody>
      </p:sp>
      <p:sp>
        <p:nvSpPr>
          <p:cNvPr id="97" name="正方形/長方形 96">
            <a:extLst>
              <a:ext uri="{FF2B5EF4-FFF2-40B4-BE49-F238E27FC236}">
                <a16:creationId xmlns:a16="http://schemas.microsoft.com/office/drawing/2014/main" id="{7560FE8B-8972-C0A9-2489-3FAFD34B391E}"/>
              </a:ext>
            </a:extLst>
          </p:cNvPr>
          <p:cNvSpPr/>
          <p:nvPr/>
        </p:nvSpPr>
        <p:spPr>
          <a:xfrm>
            <a:off x="4090904" y="2829253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世帯類型</a:t>
            </a:r>
          </a:p>
        </p:txBody>
      </p:sp>
      <p:sp>
        <p:nvSpPr>
          <p:cNvPr id="98" name="正方形/長方形 97">
            <a:extLst>
              <a:ext uri="{FF2B5EF4-FFF2-40B4-BE49-F238E27FC236}">
                <a16:creationId xmlns:a16="http://schemas.microsoft.com/office/drawing/2014/main" id="{B2732E2B-45C0-626F-0B56-131EA401304D}"/>
              </a:ext>
            </a:extLst>
          </p:cNvPr>
          <p:cNvSpPr/>
          <p:nvPr/>
        </p:nvSpPr>
        <p:spPr>
          <a:xfrm>
            <a:off x="383856" y="3409869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フリガナ</a:t>
            </a:r>
          </a:p>
        </p:txBody>
      </p:sp>
      <p:sp>
        <p:nvSpPr>
          <p:cNvPr id="99" name="正方形/長方形 98">
            <a:extLst>
              <a:ext uri="{FF2B5EF4-FFF2-40B4-BE49-F238E27FC236}">
                <a16:creationId xmlns:a16="http://schemas.microsoft.com/office/drawing/2014/main" id="{CF4B5858-B20D-378F-577C-B16AF5B4CA99}"/>
              </a:ext>
            </a:extLst>
          </p:cNvPr>
          <p:cNvSpPr/>
          <p:nvPr/>
        </p:nvSpPr>
        <p:spPr>
          <a:xfrm>
            <a:off x="284013" y="6107233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相談経路</a:t>
            </a:r>
            <a:r>
              <a:rPr kumimoji="1" lang="en-US" altLang="ja-JP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内容</a:t>
            </a:r>
            <a:r>
              <a:rPr kumimoji="1" lang="en-US" altLang="ja-JP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理由等</a:t>
            </a:r>
          </a:p>
        </p:txBody>
      </p:sp>
      <p:sp>
        <p:nvSpPr>
          <p:cNvPr id="101" name="正方形/長方形 100">
            <a:extLst>
              <a:ext uri="{FF2B5EF4-FFF2-40B4-BE49-F238E27FC236}">
                <a16:creationId xmlns:a16="http://schemas.microsoft.com/office/drawing/2014/main" id="{B3522CD8-C107-4B03-9761-B598AC1A4442}"/>
              </a:ext>
            </a:extLst>
          </p:cNvPr>
          <p:cNvSpPr/>
          <p:nvPr/>
        </p:nvSpPr>
        <p:spPr>
          <a:xfrm>
            <a:off x="271301" y="7084984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住居　住居種別</a:t>
            </a:r>
            <a:r>
              <a:rPr kumimoji="1" lang="en-US" altLang="ja-JP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家賃</a:t>
            </a:r>
            <a:r>
              <a:rPr kumimoji="1" lang="en-US" altLang="ja-JP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地代等</a:t>
            </a:r>
          </a:p>
        </p:txBody>
      </p:sp>
      <p:sp>
        <p:nvSpPr>
          <p:cNvPr id="102" name="正方形/長方形 101">
            <a:extLst>
              <a:ext uri="{FF2B5EF4-FFF2-40B4-BE49-F238E27FC236}">
                <a16:creationId xmlns:a16="http://schemas.microsoft.com/office/drawing/2014/main" id="{0FA6DA35-1413-DD2E-AAA2-FC09E06506DC}"/>
              </a:ext>
            </a:extLst>
          </p:cNvPr>
          <p:cNvSpPr/>
          <p:nvPr/>
        </p:nvSpPr>
        <p:spPr>
          <a:xfrm>
            <a:off x="275461" y="9729596"/>
            <a:ext cx="68994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03" name="正方形/長方形 102">
            <a:extLst>
              <a:ext uri="{FF2B5EF4-FFF2-40B4-BE49-F238E27FC236}">
                <a16:creationId xmlns:a16="http://schemas.microsoft.com/office/drawing/2014/main" id="{0394711C-4F03-C4CA-0720-59570C7927BA}"/>
              </a:ext>
            </a:extLst>
          </p:cNvPr>
          <p:cNvSpPr/>
          <p:nvPr/>
        </p:nvSpPr>
        <p:spPr>
          <a:xfrm>
            <a:off x="1639378" y="7536466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共益費</a:t>
            </a:r>
          </a:p>
        </p:txBody>
      </p:sp>
      <p:sp>
        <p:nvSpPr>
          <p:cNvPr id="104" name="正方形/長方形 103">
            <a:extLst>
              <a:ext uri="{FF2B5EF4-FFF2-40B4-BE49-F238E27FC236}">
                <a16:creationId xmlns:a16="http://schemas.microsoft.com/office/drawing/2014/main" id="{503805BE-5F08-2B53-B278-53C94C428E94}"/>
              </a:ext>
            </a:extLst>
          </p:cNvPr>
          <p:cNvSpPr/>
          <p:nvPr/>
        </p:nvSpPr>
        <p:spPr>
          <a:xfrm>
            <a:off x="2718684" y="7536466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平米数</a:t>
            </a:r>
          </a:p>
        </p:txBody>
      </p:sp>
      <p:graphicFrame>
        <p:nvGraphicFramePr>
          <p:cNvPr id="6" name="表 5">
            <a:extLst>
              <a:ext uri="{FF2B5EF4-FFF2-40B4-BE49-F238E27FC236}">
                <a16:creationId xmlns:a16="http://schemas.microsoft.com/office/drawing/2014/main" id="{0CF4BAF0-52F5-A71D-F82F-0B3FE9457B0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25745772"/>
              </p:ext>
            </p:extLst>
          </p:nvPr>
        </p:nvGraphicFramePr>
        <p:xfrm>
          <a:off x="271301" y="8040092"/>
          <a:ext cx="6425576" cy="148650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87466">
                  <a:extLst>
                    <a:ext uri="{9D8B030D-6E8A-4147-A177-3AD203B41FA5}">
                      <a16:colId xmlns:a16="http://schemas.microsoft.com/office/drawing/2014/main" val="2641267935"/>
                    </a:ext>
                  </a:extLst>
                </a:gridCol>
                <a:gridCol w="555755">
                  <a:extLst>
                    <a:ext uri="{9D8B030D-6E8A-4147-A177-3AD203B41FA5}">
                      <a16:colId xmlns:a16="http://schemas.microsoft.com/office/drawing/2014/main" val="3433468875"/>
                    </a:ext>
                  </a:extLst>
                </a:gridCol>
                <a:gridCol w="2669652">
                  <a:extLst>
                    <a:ext uri="{9D8B030D-6E8A-4147-A177-3AD203B41FA5}">
                      <a16:colId xmlns:a16="http://schemas.microsoft.com/office/drawing/2014/main" val="1647830155"/>
                    </a:ext>
                  </a:extLst>
                </a:gridCol>
                <a:gridCol w="1612703">
                  <a:extLst>
                    <a:ext uri="{9D8B030D-6E8A-4147-A177-3AD203B41FA5}">
                      <a16:colId xmlns:a16="http://schemas.microsoft.com/office/drawing/2014/main" val="2244875596"/>
                    </a:ext>
                  </a:extLst>
                </a:gridCol>
              </a:tblGrid>
              <a:tr h="231904">
                <a:tc gridSpan="4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扶養義務者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29583731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氏名（フリガナ）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続柄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住所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電話番号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48386753"/>
                  </a:ext>
                </a:extLst>
              </a:tr>
              <a:tr h="342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70407240"/>
                  </a:ext>
                </a:extLst>
              </a:tr>
              <a:tr h="342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27531412"/>
                  </a:ext>
                </a:extLst>
              </a:tr>
              <a:tr h="342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99826112"/>
                  </a:ext>
                </a:extLst>
              </a:tr>
            </a:tbl>
          </a:graphicData>
        </a:graphic>
      </p:graphicFrame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300E1EFB-DAAA-5BAE-5BFA-F15B9C722E90}"/>
              </a:ext>
            </a:extLst>
          </p:cNvPr>
          <p:cNvSpPr/>
          <p:nvPr/>
        </p:nvSpPr>
        <p:spPr>
          <a:xfrm>
            <a:off x="757117" y="8703669"/>
            <a:ext cx="630108" cy="1324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DD816753-E8D8-DAD2-756B-C8C3143EFA38}"/>
              </a:ext>
            </a:extLst>
          </p:cNvPr>
          <p:cNvSpPr/>
          <p:nvPr/>
        </p:nvSpPr>
        <p:spPr>
          <a:xfrm>
            <a:off x="3430985" y="8591851"/>
            <a:ext cx="630108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8787E39F-D992-2935-F88B-4FBD203D35C2}"/>
              </a:ext>
            </a:extLst>
          </p:cNvPr>
          <p:cNvSpPr/>
          <p:nvPr/>
        </p:nvSpPr>
        <p:spPr>
          <a:xfrm>
            <a:off x="1928471" y="8583142"/>
            <a:ext cx="409576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続柄</a:t>
            </a: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62FF13CB-DB85-01EC-6A8B-0AA42216E30F}"/>
              </a:ext>
            </a:extLst>
          </p:cNvPr>
          <p:cNvSpPr/>
          <p:nvPr/>
        </p:nvSpPr>
        <p:spPr>
          <a:xfrm>
            <a:off x="5570162" y="8591851"/>
            <a:ext cx="630108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電話番号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65683DFE-43EB-BB98-277C-328FFB84BE8C}"/>
              </a:ext>
            </a:extLst>
          </p:cNvPr>
          <p:cNvSpPr/>
          <p:nvPr/>
        </p:nvSpPr>
        <p:spPr>
          <a:xfrm>
            <a:off x="761431" y="8531248"/>
            <a:ext cx="630108" cy="14189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フリガナ</a:t>
            </a:r>
          </a:p>
        </p:txBody>
      </p:sp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EFBDE36B-941E-0C23-82E8-A770417CB03A}"/>
              </a:ext>
            </a:extLst>
          </p:cNvPr>
          <p:cNvSpPr/>
          <p:nvPr/>
        </p:nvSpPr>
        <p:spPr>
          <a:xfrm>
            <a:off x="3840879" y="3466463"/>
            <a:ext cx="346989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他法</a:t>
            </a: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8D68E560-1A78-0101-B09B-4A8275470F20}"/>
              </a:ext>
            </a:extLst>
          </p:cNvPr>
          <p:cNvSpPr/>
          <p:nvPr/>
        </p:nvSpPr>
        <p:spPr>
          <a:xfrm>
            <a:off x="4348192" y="3470815"/>
            <a:ext cx="508027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収入種別</a:t>
            </a:r>
          </a:p>
        </p:txBody>
      </p:sp>
      <p:sp>
        <p:nvSpPr>
          <p:cNvPr id="65" name="正方形/長方形 64">
            <a:extLst>
              <a:ext uri="{FF2B5EF4-FFF2-40B4-BE49-F238E27FC236}">
                <a16:creationId xmlns:a16="http://schemas.microsoft.com/office/drawing/2014/main" id="{60C859B4-6AD1-CC5B-E89E-8A4C4CEAFF46}"/>
              </a:ext>
            </a:extLst>
          </p:cNvPr>
          <p:cNvSpPr/>
          <p:nvPr/>
        </p:nvSpPr>
        <p:spPr>
          <a:xfrm>
            <a:off x="4927312" y="3483875"/>
            <a:ext cx="508027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収入金額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F54BD827-10C6-F46A-390B-3D7A8A67717E}"/>
              </a:ext>
            </a:extLst>
          </p:cNvPr>
          <p:cNvSpPr/>
          <p:nvPr/>
        </p:nvSpPr>
        <p:spPr>
          <a:xfrm>
            <a:off x="3115388" y="9729595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1536F576-BE80-DECF-9F32-60ED044E674A}"/>
              </a:ext>
            </a:extLst>
          </p:cNvPr>
          <p:cNvSpPr/>
          <p:nvPr/>
        </p:nvSpPr>
        <p:spPr>
          <a:xfrm>
            <a:off x="279064" y="9535465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9D92C0E9-4A61-4063-A11D-45263AB6E87F}"/>
              </a:ext>
            </a:extLst>
          </p:cNvPr>
          <p:cNvSpPr/>
          <p:nvPr/>
        </p:nvSpPr>
        <p:spPr>
          <a:xfrm>
            <a:off x="1156810" y="9729595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9F85B353-EEE3-45F2-0BFE-BFB9E87A3FB7}"/>
              </a:ext>
            </a:extLst>
          </p:cNvPr>
          <p:cNvSpPr/>
          <p:nvPr/>
        </p:nvSpPr>
        <p:spPr>
          <a:xfrm>
            <a:off x="1156810" y="9535465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</p:spTree>
    <p:extLst>
      <p:ext uri="{BB962C8B-B14F-4D97-AF65-F5344CB8AC3E}">
        <p14:creationId xmlns:p14="http://schemas.microsoft.com/office/powerpoint/2010/main" val="421585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63407DAB-6730-6FD7-468C-6CD2E448F11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07110126"/>
              </p:ext>
            </p:extLst>
          </p:nvPr>
        </p:nvGraphicFramePr>
        <p:xfrm>
          <a:off x="256450" y="4872465"/>
          <a:ext cx="6287225" cy="118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02730">
                  <a:extLst>
                    <a:ext uri="{9D8B030D-6E8A-4147-A177-3AD203B41FA5}">
                      <a16:colId xmlns:a16="http://schemas.microsoft.com/office/drawing/2014/main" val="1662302384"/>
                    </a:ext>
                  </a:extLst>
                </a:gridCol>
                <a:gridCol w="5484495">
                  <a:extLst>
                    <a:ext uri="{9D8B030D-6E8A-4147-A177-3AD203B41FA5}">
                      <a16:colId xmlns:a16="http://schemas.microsoft.com/office/drawing/2014/main" val="2988287521"/>
                    </a:ext>
                  </a:extLst>
                </a:gridCol>
              </a:tblGrid>
              <a:tr h="396000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制度の説明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0044608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面接結果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7521061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交付書類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72097258"/>
                  </a:ext>
                </a:extLst>
              </a:tr>
            </a:tbl>
          </a:graphicData>
        </a:graphic>
      </p:graphicFrame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255795DA-7FBE-5CDE-2B72-B8312A1DAC80}"/>
              </a:ext>
            </a:extLst>
          </p:cNvPr>
          <p:cNvSpPr/>
          <p:nvPr/>
        </p:nvSpPr>
        <p:spPr>
          <a:xfrm>
            <a:off x="2662798" y="4999845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制度の説明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486AECC7-B40F-FC59-9CBE-D078FB501AA8}"/>
              </a:ext>
            </a:extLst>
          </p:cNvPr>
          <p:cNvSpPr/>
          <p:nvPr/>
        </p:nvSpPr>
        <p:spPr>
          <a:xfrm>
            <a:off x="2662798" y="5787648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交付書類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E5201A4F-2632-1099-F234-078DEFEBBA5E}"/>
              </a:ext>
            </a:extLst>
          </p:cNvPr>
          <p:cNvSpPr/>
          <p:nvPr/>
        </p:nvSpPr>
        <p:spPr>
          <a:xfrm>
            <a:off x="2662798" y="5381081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面接結果</a:t>
            </a:r>
          </a:p>
        </p:txBody>
      </p:sp>
      <p:graphicFrame>
        <p:nvGraphicFramePr>
          <p:cNvPr id="12" name="表 11">
            <a:extLst>
              <a:ext uri="{FF2B5EF4-FFF2-40B4-BE49-F238E27FC236}">
                <a16:creationId xmlns:a16="http://schemas.microsoft.com/office/drawing/2014/main" id="{2850A80A-6E3C-058D-FB85-3DF9E7786ED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05478166"/>
              </p:ext>
            </p:extLst>
          </p:nvPr>
        </p:nvGraphicFramePr>
        <p:xfrm>
          <a:off x="262800" y="7028016"/>
          <a:ext cx="6309450" cy="118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1620">
                  <a:extLst>
                    <a:ext uri="{9D8B030D-6E8A-4147-A177-3AD203B41FA5}">
                      <a16:colId xmlns:a16="http://schemas.microsoft.com/office/drawing/2014/main" val="1662302384"/>
                    </a:ext>
                  </a:extLst>
                </a:gridCol>
                <a:gridCol w="5497830">
                  <a:extLst>
                    <a:ext uri="{9D8B030D-6E8A-4147-A177-3AD203B41FA5}">
                      <a16:colId xmlns:a16="http://schemas.microsoft.com/office/drawing/2014/main" val="2988287521"/>
                    </a:ext>
                  </a:extLst>
                </a:gridCol>
              </a:tblGrid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面接員所見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7521061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緊急処理の必要性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72097258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申請意思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371153"/>
                  </a:ext>
                </a:extLst>
              </a:tr>
            </a:tbl>
          </a:graphicData>
        </a:graphic>
      </p:graphicFrame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1ECF5895-D1CB-4139-56AA-FBCF8F829131}"/>
              </a:ext>
            </a:extLst>
          </p:cNvPr>
          <p:cNvSpPr/>
          <p:nvPr/>
        </p:nvSpPr>
        <p:spPr>
          <a:xfrm>
            <a:off x="2662798" y="7142447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面接員所見</a:t>
            </a: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8A0C5BFD-A32F-537C-76C2-BF202A85844B}"/>
              </a:ext>
            </a:extLst>
          </p:cNvPr>
          <p:cNvSpPr/>
          <p:nvPr/>
        </p:nvSpPr>
        <p:spPr>
          <a:xfrm>
            <a:off x="2662798" y="7542446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緊急処理の必要性</a:t>
            </a: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8D03E168-56D0-B94E-BBDD-45A023C3FC2C}"/>
              </a:ext>
            </a:extLst>
          </p:cNvPr>
          <p:cNvSpPr/>
          <p:nvPr/>
        </p:nvSpPr>
        <p:spPr>
          <a:xfrm>
            <a:off x="2662798" y="7942522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申請意思</a:t>
            </a:r>
          </a:p>
        </p:txBody>
      </p:sp>
      <p:graphicFrame>
        <p:nvGraphicFramePr>
          <p:cNvPr id="16" name="表 15">
            <a:extLst>
              <a:ext uri="{FF2B5EF4-FFF2-40B4-BE49-F238E27FC236}">
                <a16:creationId xmlns:a16="http://schemas.microsoft.com/office/drawing/2014/main" id="{AFCB6408-45D5-402A-F1DC-5C80DA8F159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55034018"/>
              </p:ext>
            </p:extLst>
          </p:nvPr>
        </p:nvGraphicFramePr>
        <p:xfrm>
          <a:off x="249134" y="6147173"/>
          <a:ext cx="6323116" cy="792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0046">
                  <a:extLst>
                    <a:ext uri="{9D8B030D-6E8A-4147-A177-3AD203B41FA5}">
                      <a16:colId xmlns:a16="http://schemas.microsoft.com/office/drawing/2014/main" val="2168617856"/>
                    </a:ext>
                  </a:extLst>
                </a:gridCol>
                <a:gridCol w="1080770">
                  <a:extLst>
                    <a:ext uri="{9D8B030D-6E8A-4147-A177-3AD203B41FA5}">
                      <a16:colId xmlns:a16="http://schemas.microsoft.com/office/drawing/2014/main" val="3259687774"/>
                    </a:ext>
                  </a:extLst>
                </a:gridCol>
                <a:gridCol w="4432300">
                  <a:extLst>
                    <a:ext uri="{9D8B030D-6E8A-4147-A177-3AD203B41FA5}">
                      <a16:colId xmlns:a16="http://schemas.microsoft.com/office/drawing/2014/main" val="1551012758"/>
                    </a:ext>
                  </a:extLst>
                </a:gridCol>
              </a:tblGrid>
              <a:tr h="396000">
                <a:tc row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急迫状態の判断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ライフラインの</a:t>
                      </a:r>
                      <a:br>
                        <a:rPr kumimoji="1" lang="en-US" altLang="ja-JP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停止・滞納状況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87999726"/>
                  </a:ext>
                </a:extLst>
              </a:tr>
              <a:tr h="396000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国民健康保険等の滞納状況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62896502"/>
                  </a:ext>
                </a:extLst>
              </a:tr>
            </a:tbl>
          </a:graphicData>
        </a:graphic>
      </p:graphicFrame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6D4296C4-B327-9DBF-FD42-F05FA23D1CA5}"/>
              </a:ext>
            </a:extLst>
          </p:cNvPr>
          <p:cNvSpPr/>
          <p:nvPr/>
        </p:nvSpPr>
        <p:spPr>
          <a:xfrm>
            <a:off x="2662798" y="6249731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ライフラインの停止・滞納状況</a:t>
            </a: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BFB05DBD-0875-3641-8C9E-4D324C89DB16}"/>
              </a:ext>
            </a:extLst>
          </p:cNvPr>
          <p:cNvSpPr/>
          <p:nvPr/>
        </p:nvSpPr>
        <p:spPr>
          <a:xfrm>
            <a:off x="2662798" y="6705620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国民健康保険等の滞納状況</a:t>
            </a:r>
            <a:endParaRPr kumimoji="1" lang="ja-JP" altLang="en-US" sz="9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9" name="表 18">
            <a:extLst>
              <a:ext uri="{FF2B5EF4-FFF2-40B4-BE49-F238E27FC236}">
                <a16:creationId xmlns:a16="http://schemas.microsoft.com/office/drawing/2014/main" id="{7C13EC60-9294-0AFB-0213-AE279E85263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46987466"/>
              </p:ext>
            </p:extLst>
          </p:nvPr>
        </p:nvGraphicFramePr>
        <p:xfrm>
          <a:off x="262800" y="8302808"/>
          <a:ext cx="6318976" cy="112917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4438">
                  <a:extLst>
                    <a:ext uri="{9D8B030D-6E8A-4147-A177-3AD203B41FA5}">
                      <a16:colId xmlns:a16="http://schemas.microsoft.com/office/drawing/2014/main" val="335103337"/>
                    </a:ext>
                  </a:extLst>
                </a:gridCol>
                <a:gridCol w="5504538">
                  <a:extLst>
                    <a:ext uri="{9D8B030D-6E8A-4147-A177-3AD203B41FA5}">
                      <a16:colId xmlns:a16="http://schemas.microsoft.com/office/drawing/2014/main" val="3329544000"/>
                    </a:ext>
                  </a:extLst>
                </a:gridCol>
              </a:tblGrid>
              <a:tr h="112917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4239534"/>
                  </a:ext>
                </a:extLst>
              </a:tr>
            </a:tbl>
          </a:graphicData>
        </a:graphic>
      </p:graphicFrame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5FCEAD82-6D5C-3E67-718D-D2B3AD81EC2D}"/>
              </a:ext>
            </a:extLst>
          </p:cNvPr>
          <p:cNvSpPr/>
          <p:nvPr/>
        </p:nvSpPr>
        <p:spPr>
          <a:xfrm>
            <a:off x="2662798" y="8781405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9E6FCF5D-EFB2-3826-D986-BD9FCECE860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17493423"/>
              </p:ext>
            </p:extLst>
          </p:nvPr>
        </p:nvGraphicFramePr>
        <p:xfrm>
          <a:off x="263421" y="262718"/>
          <a:ext cx="6294542" cy="218247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42128">
                  <a:extLst>
                    <a:ext uri="{9D8B030D-6E8A-4147-A177-3AD203B41FA5}">
                      <a16:colId xmlns:a16="http://schemas.microsoft.com/office/drawing/2014/main" val="973681298"/>
                    </a:ext>
                  </a:extLst>
                </a:gridCol>
                <a:gridCol w="663040">
                  <a:extLst>
                    <a:ext uri="{9D8B030D-6E8A-4147-A177-3AD203B41FA5}">
                      <a16:colId xmlns:a16="http://schemas.microsoft.com/office/drawing/2014/main" val="1944002640"/>
                    </a:ext>
                  </a:extLst>
                </a:gridCol>
                <a:gridCol w="663040">
                  <a:extLst>
                    <a:ext uri="{9D8B030D-6E8A-4147-A177-3AD203B41FA5}">
                      <a16:colId xmlns:a16="http://schemas.microsoft.com/office/drawing/2014/main" val="3077292878"/>
                    </a:ext>
                  </a:extLst>
                </a:gridCol>
                <a:gridCol w="663040">
                  <a:extLst>
                    <a:ext uri="{9D8B030D-6E8A-4147-A177-3AD203B41FA5}">
                      <a16:colId xmlns:a16="http://schemas.microsoft.com/office/drawing/2014/main" val="2438608424"/>
                    </a:ext>
                  </a:extLst>
                </a:gridCol>
                <a:gridCol w="663040">
                  <a:extLst>
                    <a:ext uri="{9D8B030D-6E8A-4147-A177-3AD203B41FA5}">
                      <a16:colId xmlns:a16="http://schemas.microsoft.com/office/drawing/2014/main" val="3997758228"/>
                    </a:ext>
                  </a:extLst>
                </a:gridCol>
                <a:gridCol w="663040">
                  <a:extLst>
                    <a:ext uri="{9D8B030D-6E8A-4147-A177-3AD203B41FA5}">
                      <a16:colId xmlns:a16="http://schemas.microsoft.com/office/drawing/2014/main" val="761467499"/>
                    </a:ext>
                  </a:extLst>
                </a:gridCol>
                <a:gridCol w="1337214">
                  <a:extLst>
                    <a:ext uri="{9D8B030D-6E8A-4147-A177-3AD203B41FA5}">
                      <a16:colId xmlns:a16="http://schemas.microsoft.com/office/drawing/2014/main" val="3984543748"/>
                    </a:ext>
                  </a:extLst>
                </a:gridCol>
              </a:tblGrid>
              <a:tr h="234451">
                <a:tc gridSpan="7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資産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世帯構成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42502208"/>
                  </a:ext>
                </a:extLst>
              </a:tr>
              <a:tr h="245267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氏名（フリガナ）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不動産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生命保険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自動車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手持ち金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預貯金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その他資産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4560468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86672100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64921934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50868484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47286948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70128777"/>
                  </a:ext>
                </a:extLst>
              </a:tr>
            </a:tbl>
          </a:graphicData>
        </a:graphic>
      </p:graphicFrame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4E5267C7-4082-A771-CA23-BE65DECDE1A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32578818"/>
              </p:ext>
            </p:extLst>
          </p:nvPr>
        </p:nvGraphicFramePr>
        <p:xfrm>
          <a:off x="249132" y="2552300"/>
          <a:ext cx="6294543" cy="218247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58045">
                  <a:extLst>
                    <a:ext uri="{9D8B030D-6E8A-4147-A177-3AD203B41FA5}">
                      <a16:colId xmlns:a16="http://schemas.microsoft.com/office/drawing/2014/main" val="973681298"/>
                    </a:ext>
                  </a:extLst>
                </a:gridCol>
                <a:gridCol w="785461">
                  <a:extLst>
                    <a:ext uri="{9D8B030D-6E8A-4147-A177-3AD203B41FA5}">
                      <a16:colId xmlns:a16="http://schemas.microsoft.com/office/drawing/2014/main" val="1944002640"/>
                    </a:ext>
                  </a:extLst>
                </a:gridCol>
                <a:gridCol w="785461">
                  <a:extLst>
                    <a:ext uri="{9D8B030D-6E8A-4147-A177-3AD203B41FA5}">
                      <a16:colId xmlns:a16="http://schemas.microsoft.com/office/drawing/2014/main" val="3077292878"/>
                    </a:ext>
                  </a:extLst>
                </a:gridCol>
                <a:gridCol w="785461">
                  <a:extLst>
                    <a:ext uri="{9D8B030D-6E8A-4147-A177-3AD203B41FA5}">
                      <a16:colId xmlns:a16="http://schemas.microsoft.com/office/drawing/2014/main" val="2438608424"/>
                    </a:ext>
                  </a:extLst>
                </a:gridCol>
                <a:gridCol w="785461">
                  <a:extLst>
                    <a:ext uri="{9D8B030D-6E8A-4147-A177-3AD203B41FA5}">
                      <a16:colId xmlns:a16="http://schemas.microsoft.com/office/drawing/2014/main" val="3997758228"/>
                    </a:ext>
                  </a:extLst>
                </a:gridCol>
                <a:gridCol w="1494654">
                  <a:extLst>
                    <a:ext uri="{9D8B030D-6E8A-4147-A177-3AD203B41FA5}">
                      <a16:colId xmlns:a16="http://schemas.microsoft.com/office/drawing/2014/main" val="3984543748"/>
                    </a:ext>
                  </a:extLst>
                </a:gridCol>
              </a:tblGrid>
              <a:tr h="234451">
                <a:tc gridSpan="6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負債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C0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C0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C0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C0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C0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42502208"/>
                  </a:ext>
                </a:extLst>
              </a:tr>
              <a:tr h="245267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氏名（フリガナ）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福祉貸付金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借入金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住宅ローン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車ローン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その他負債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4560468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86672100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64921934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50868484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7286948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70128777"/>
                  </a:ext>
                </a:extLst>
              </a:tr>
            </a:tbl>
          </a:graphicData>
        </a:graphic>
      </p:graphicFrame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939A64E1-EAB1-7075-A697-A69D5083ADFA}"/>
              </a:ext>
            </a:extLst>
          </p:cNvPr>
          <p:cNvSpPr/>
          <p:nvPr/>
        </p:nvSpPr>
        <p:spPr>
          <a:xfrm>
            <a:off x="1968660" y="815942"/>
            <a:ext cx="508027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不動産</a:t>
            </a: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E5CA5789-C5A3-B814-B304-8C8F6850B053}"/>
              </a:ext>
            </a:extLst>
          </p:cNvPr>
          <p:cNvSpPr/>
          <p:nvPr/>
        </p:nvSpPr>
        <p:spPr>
          <a:xfrm>
            <a:off x="3970616" y="820605"/>
            <a:ext cx="508027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手持ち金</a:t>
            </a: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CD4C8A5D-598B-009F-480B-6FF7AC3B8320}"/>
              </a:ext>
            </a:extLst>
          </p:cNvPr>
          <p:cNvSpPr/>
          <p:nvPr/>
        </p:nvSpPr>
        <p:spPr>
          <a:xfrm>
            <a:off x="4660732" y="832271"/>
            <a:ext cx="461843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預貯金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73581B24-C5E0-435E-9E0C-B1A4CDBA5E36}"/>
              </a:ext>
            </a:extLst>
          </p:cNvPr>
          <p:cNvSpPr/>
          <p:nvPr/>
        </p:nvSpPr>
        <p:spPr>
          <a:xfrm>
            <a:off x="2632785" y="817075"/>
            <a:ext cx="55883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生命保険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9E519BC4-F364-DC57-14FE-14C8BD9CA592}"/>
              </a:ext>
            </a:extLst>
          </p:cNvPr>
          <p:cNvSpPr/>
          <p:nvPr/>
        </p:nvSpPr>
        <p:spPr>
          <a:xfrm>
            <a:off x="3305138" y="814851"/>
            <a:ext cx="508027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自動車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325539C7-1AE7-03E6-138E-24FB036FD872}"/>
              </a:ext>
            </a:extLst>
          </p:cNvPr>
          <p:cNvSpPr/>
          <p:nvPr/>
        </p:nvSpPr>
        <p:spPr>
          <a:xfrm>
            <a:off x="5578204" y="822397"/>
            <a:ext cx="614713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その他資産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82CBFAE4-E8E9-6D89-8EEC-7B40E39D9CD2}"/>
              </a:ext>
            </a:extLst>
          </p:cNvPr>
          <p:cNvSpPr/>
          <p:nvPr/>
        </p:nvSpPr>
        <p:spPr>
          <a:xfrm>
            <a:off x="788772" y="916889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CC1621DA-6FBE-EE28-0A4B-925F5A733FA7}"/>
              </a:ext>
            </a:extLst>
          </p:cNvPr>
          <p:cNvSpPr/>
          <p:nvPr/>
        </p:nvSpPr>
        <p:spPr>
          <a:xfrm>
            <a:off x="788772" y="754139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フリガナ</a:t>
            </a:r>
          </a:p>
        </p:txBody>
      </p:sp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3324DF33-60DA-0A99-F957-78C4B8D44B2B}"/>
              </a:ext>
            </a:extLst>
          </p:cNvPr>
          <p:cNvSpPr/>
          <p:nvPr/>
        </p:nvSpPr>
        <p:spPr>
          <a:xfrm>
            <a:off x="1923773" y="3127009"/>
            <a:ext cx="743802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福祉貸付金</a:t>
            </a:r>
          </a:p>
        </p:txBody>
      </p:sp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B87905C4-B895-FBE3-BB09-111CD3C1487D}"/>
              </a:ext>
            </a:extLst>
          </p:cNvPr>
          <p:cNvSpPr/>
          <p:nvPr/>
        </p:nvSpPr>
        <p:spPr>
          <a:xfrm>
            <a:off x="2803812" y="3127810"/>
            <a:ext cx="55883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借入金</a:t>
            </a: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49C248F2-25B6-3BD3-69C2-FEDC3EEA0CEC}"/>
              </a:ext>
            </a:extLst>
          </p:cNvPr>
          <p:cNvSpPr/>
          <p:nvPr/>
        </p:nvSpPr>
        <p:spPr>
          <a:xfrm>
            <a:off x="3563422" y="3138890"/>
            <a:ext cx="614713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住宅ローン</a:t>
            </a:r>
          </a:p>
        </p:txBody>
      </p:sp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A7D7AD52-302A-1225-A17F-FD9995C6CFD7}"/>
              </a:ext>
            </a:extLst>
          </p:cNvPr>
          <p:cNvSpPr/>
          <p:nvPr/>
        </p:nvSpPr>
        <p:spPr>
          <a:xfrm>
            <a:off x="4402163" y="3136519"/>
            <a:ext cx="508027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車ローン</a:t>
            </a: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6715CE0A-C377-179F-C0BF-EF614D33843A}"/>
              </a:ext>
            </a:extLst>
          </p:cNvPr>
          <p:cNvSpPr/>
          <p:nvPr/>
        </p:nvSpPr>
        <p:spPr>
          <a:xfrm>
            <a:off x="5443463" y="3141641"/>
            <a:ext cx="676184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その他負債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5DAF8B67-9B4B-900B-E52F-F73B495B4D8C}"/>
              </a:ext>
            </a:extLst>
          </p:cNvPr>
          <p:cNvSpPr/>
          <p:nvPr/>
        </p:nvSpPr>
        <p:spPr>
          <a:xfrm>
            <a:off x="758287" y="3216833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04C87340-FAFE-6B91-9B07-08F0B243A557}"/>
              </a:ext>
            </a:extLst>
          </p:cNvPr>
          <p:cNvSpPr/>
          <p:nvPr/>
        </p:nvSpPr>
        <p:spPr>
          <a:xfrm>
            <a:off x="758287" y="3054083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フリガナ</a:t>
            </a: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F670B76F-E432-1B84-D948-0C361157975F}"/>
              </a:ext>
            </a:extLst>
          </p:cNvPr>
          <p:cNvSpPr/>
          <p:nvPr/>
        </p:nvSpPr>
        <p:spPr>
          <a:xfrm>
            <a:off x="3115388" y="9729595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F37A09A0-CA21-14D1-31FD-04DCFE278522}"/>
              </a:ext>
            </a:extLst>
          </p:cNvPr>
          <p:cNvSpPr/>
          <p:nvPr/>
        </p:nvSpPr>
        <p:spPr>
          <a:xfrm>
            <a:off x="279064" y="9535465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8E33D12C-00FD-E175-A897-6472E44E004E}"/>
              </a:ext>
            </a:extLst>
          </p:cNvPr>
          <p:cNvSpPr/>
          <p:nvPr/>
        </p:nvSpPr>
        <p:spPr>
          <a:xfrm>
            <a:off x="1156810" y="9729595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1846AEEF-07D3-4B79-42A8-B8483A80FAB0}"/>
              </a:ext>
            </a:extLst>
          </p:cNvPr>
          <p:cNvSpPr/>
          <p:nvPr/>
        </p:nvSpPr>
        <p:spPr>
          <a:xfrm>
            <a:off x="1156810" y="9535465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19493C9E-6B32-630C-6D3D-F96392C7A93A}"/>
              </a:ext>
            </a:extLst>
          </p:cNvPr>
          <p:cNvSpPr/>
          <p:nvPr/>
        </p:nvSpPr>
        <p:spPr>
          <a:xfrm>
            <a:off x="275461" y="9729596"/>
            <a:ext cx="68994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90633110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D81C8156-1F41-4CC1-B3E9-C74246358F57}"/>
</file>

<file path=customXml/itemProps2.xml><?xml version="1.0" encoding="utf-8"?>
<ds:datastoreItem xmlns:ds="http://schemas.openxmlformats.org/officeDocument/2006/customXml" ds:itemID="{ABAE2E46-696E-4B33-B6D3-4B2C2C601407}"/>
</file>

<file path=customXml/itemProps3.xml><?xml version="1.0" encoding="utf-8"?>
<ds:datastoreItem xmlns:ds="http://schemas.openxmlformats.org/officeDocument/2006/customXml" ds:itemID="{B514BE5D-1070-443A-B7BE-3E3B9D3720A5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4399</TotalTime>
  <Words>313</Words>
  <PresentationFormat>A4 210 x 297 mm</PresentationFormat>
  <Paragraphs>159</Paragraphs>
  <Slides>2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2024-03-13T08:47:14Z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