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slideLayouts/slideLayout8.xml" ContentType="application/vnd.openxmlformats-officedocument.presentationml.slideLayout+xml"/>
  <Override PartName="/ppt/slides/slide1.xml" ContentType="application/vnd.openxmlformats-officedocument.presentationml.slide+xml"/>
  <Override PartName="/ppt/tags/tag3.xml" ContentType="application/vnd.openxmlformats-officedocument.presentationml.tags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revisionInfo.xml" ContentType="application/vnd.ms-powerpoint.revisioninfo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9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983DFB47-0280-479D-B24A-6DE6FF4A58EB}" v="5" dt="2022-08-16T07:32:39.903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58" autoAdjust="0"/>
    <p:restoredTop sz="94660"/>
  </p:normalViewPr>
  <p:slideViewPr>
    <p:cSldViewPr snapToGrid="0" showGuides="1">
      <p:cViewPr varScale="1">
        <p:scale>
          <a:sx n="73" d="100"/>
          <a:sy n="73" d="100"/>
        </p:scale>
        <p:origin x="3708" y="60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tags" Target="tags/tag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11" Type="http://schemas.openxmlformats.org/officeDocument/2006/relationships/customXml" Target="../customXml/item3.xml"/><Relationship Id="rId5" Type="http://schemas.openxmlformats.org/officeDocument/2006/relationships/viewProps" Target="viewProps.xml"/><Relationship Id="rId10" Type="http://schemas.openxmlformats.org/officeDocument/2006/relationships/customXml" Target="../customXml/item2.xml"/><Relationship Id="rId4" Type="http://schemas.openxmlformats.org/officeDocument/2006/relationships/presProps" Target="presProp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6" name="表 65">
            <a:extLst>
              <a:ext uri="{FF2B5EF4-FFF2-40B4-BE49-F238E27FC236}">
                <a16:creationId xmlns:a16="http://schemas.microsoft.com/office/drawing/2014/main" id="{13576DD4-B201-4576-B2D2-A56C1B1FBC2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22957739"/>
              </p:ext>
            </p:extLst>
          </p:nvPr>
        </p:nvGraphicFramePr>
        <p:xfrm>
          <a:off x="551577" y="6273671"/>
          <a:ext cx="5765189" cy="1981454"/>
        </p:xfrm>
        <a:graphic>
          <a:graphicData uri="http://schemas.openxmlformats.org/drawingml/2006/table">
            <a:tbl>
              <a:tblPr/>
              <a:tblGrid>
                <a:gridCol w="5765189">
                  <a:extLst>
                    <a:ext uri="{9D8B030D-6E8A-4147-A177-3AD203B41FA5}">
                      <a16:colId xmlns:a16="http://schemas.microsoft.com/office/drawing/2014/main" val="1500856807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pPr algn="just" latinLnBrk="1">
                        <a:lnSpc>
                          <a:spcPts val="1370"/>
                        </a:lnSpc>
                        <a:spcAft>
                          <a:spcPts val="200"/>
                        </a:spcAft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  <a:p>
                      <a:pPr algn="just" latinLnBrk="1">
                        <a:lnSpc>
                          <a:spcPts val="1370"/>
                        </a:lnSpc>
                        <a:spcAft>
                          <a:spcPts val="200"/>
                        </a:spcAft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（氏名）</a:t>
                      </a:r>
                      <a:r>
                        <a:rPr lang="ja-JP" sz="900" u="sng" dirty="0">
                          <a:solidFill>
                            <a:srgbClr val="000000"/>
                          </a:solidFill>
                          <a:effectLst/>
                          <a:uFill>
                            <a:solidFill>
                              <a:srgbClr val="000000"/>
                            </a:solidFill>
                          </a:u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　　　　　　　</a:t>
                      </a:r>
                      <a:r>
                        <a:rPr lang="ja-JP" altLang="en-US" sz="900" u="sng" dirty="0">
                          <a:solidFill>
                            <a:srgbClr val="000000"/>
                          </a:solidFill>
                          <a:effectLst/>
                          <a:uFill>
                            <a:solidFill>
                              <a:srgbClr val="000000"/>
                            </a:solidFill>
                          </a:u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　　　　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に係る上記による診療報酬を請求します。</a:t>
                      </a:r>
                    </a:p>
                    <a:p>
                      <a:pPr algn="just" latinLnBrk="1">
                        <a:lnSpc>
                          <a:spcPts val="1370"/>
                        </a:lnSpc>
                        <a:spcAft>
                          <a:spcPts val="200"/>
                        </a:spcAft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  <a:p>
                      <a:pPr algn="just" latinLnBrk="1">
                        <a:lnSpc>
                          <a:spcPts val="1370"/>
                        </a:lnSpc>
                        <a:spcAft>
                          <a:spcPts val="200"/>
                        </a:spcAft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　</a:t>
                      </a:r>
                    </a:p>
                    <a:p>
                      <a:pPr algn="just" latinLnBrk="1">
                        <a:lnSpc>
                          <a:spcPts val="1370"/>
                        </a:lnSpc>
                        <a:spcAft>
                          <a:spcPts val="200"/>
                        </a:spcAft>
                      </a:pPr>
                      <a:endParaRPr lang="en-US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  <a:p>
                      <a:pPr algn="just" latinLnBrk="1">
                        <a:lnSpc>
                          <a:spcPts val="1370"/>
                        </a:lnSpc>
                        <a:spcAft>
                          <a:spcPts val="200"/>
                        </a:spcAft>
                      </a:pPr>
                      <a:endParaRPr lang="en-US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  <a:p>
                      <a:pPr algn="just" latinLnBrk="1">
                        <a:lnSpc>
                          <a:spcPts val="1370"/>
                        </a:lnSpc>
                        <a:spcAft>
                          <a:spcPts val="200"/>
                        </a:spcAft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　　　　　　　　　　　　　　　　　　　　　　　　　　　　指定医療機関名</a:t>
                      </a:r>
                      <a:endParaRPr lang="en-US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  <a:p>
                      <a:pPr marL="0" indent="2152650" algn="just" latinLnBrk="1">
                        <a:lnSpc>
                          <a:spcPts val="1370"/>
                        </a:lnSpc>
                        <a:spcAft>
                          <a:spcPts val="200"/>
                        </a:spcAft>
                      </a:pPr>
                      <a:r>
                        <a:rPr lang="en-US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住　　　所</a:t>
                      </a:r>
                    </a:p>
                    <a:p>
                      <a:pPr algn="just" latinLnBrk="1">
                        <a:lnSpc>
                          <a:spcPts val="1370"/>
                        </a:lnSpc>
                        <a:spcAft>
                          <a:spcPts val="200"/>
                        </a:spcAft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　　　　　　　　　　　　　　　　　　</a:t>
                      </a: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　　　　　　　　　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　</a:t>
                      </a:r>
                      <a:r>
                        <a:rPr lang="ja-JP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病　院　長</a:t>
                      </a:r>
                      <a:r>
                        <a:rPr lang="en-US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    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　　　　　</a:t>
                      </a:r>
                      <a:r>
                        <a:rPr lang="en-US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         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  <a:p>
                      <a:pPr algn="just" latinLnBrk="1">
                        <a:lnSpc>
                          <a:spcPts val="1370"/>
                        </a:lnSpc>
                        <a:spcAft>
                          <a:spcPts val="200"/>
                        </a:spcAft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3600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4701231"/>
                  </a:ext>
                </a:extLst>
              </a:tr>
            </a:tbl>
          </a:graphicData>
        </a:graphic>
      </p:graphicFrame>
      <p:graphicFrame>
        <p:nvGraphicFramePr>
          <p:cNvPr id="4" name="オブジェクト 3" hidden="1">
            <a:extLst>
              <a:ext uri="{FF2B5EF4-FFF2-40B4-BE49-F238E27FC236}">
                <a16:creationId xmlns:a16="http://schemas.microsoft.com/office/drawing/2014/main" id="{C6F6FDD2-779F-4E17-9729-CBDFE08DFECC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4" name="オブジェクト 3" hidden="1">
                        <a:extLst>
                          <a:ext uri="{FF2B5EF4-FFF2-40B4-BE49-F238E27FC236}">
                            <a16:creationId xmlns:a16="http://schemas.microsoft.com/office/drawing/2014/main" id="{C6F6FDD2-779F-4E17-9729-CBDFE08DFECC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CDDDA4BC-60B1-42EB-9B23-6418B7E7AED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9789361"/>
              </p:ext>
            </p:extLst>
          </p:nvPr>
        </p:nvGraphicFramePr>
        <p:xfrm>
          <a:off x="551577" y="1053914"/>
          <a:ext cx="5765188" cy="5226236"/>
        </p:xfrm>
        <a:graphic>
          <a:graphicData uri="http://schemas.openxmlformats.org/drawingml/2006/table">
            <a:tbl>
              <a:tblPr/>
              <a:tblGrid>
                <a:gridCol w="1021188">
                  <a:extLst>
                    <a:ext uri="{9D8B030D-6E8A-4147-A177-3AD203B41FA5}">
                      <a16:colId xmlns:a16="http://schemas.microsoft.com/office/drawing/2014/main" val="1500856807"/>
                    </a:ext>
                  </a:extLst>
                </a:gridCol>
                <a:gridCol w="321723">
                  <a:extLst>
                    <a:ext uri="{9D8B030D-6E8A-4147-A177-3AD203B41FA5}">
                      <a16:colId xmlns:a16="http://schemas.microsoft.com/office/drawing/2014/main" val="643246406"/>
                    </a:ext>
                  </a:extLst>
                </a:gridCol>
                <a:gridCol w="321723">
                  <a:extLst>
                    <a:ext uri="{9D8B030D-6E8A-4147-A177-3AD203B41FA5}">
                      <a16:colId xmlns:a16="http://schemas.microsoft.com/office/drawing/2014/main" val="1193164466"/>
                    </a:ext>
                  </a:extLst>
                </a:gridCol>
                <a:gridCol w="321723">
                  <a:extLst>
                    <a:ext uri="{9D8B030D-6E8A-4147-A177-3AD203B41FA5}">
                      <a16:colId xmlns:a16="http://schemas.microsoft.com/office/drawing/2014/main" val="1986845117"/>
                    </a:ext>
                  </a:extLst>
                </a:gridCol>
                <a:gridCol w="321723">
                  <a:extLst>
                    <a:ext uri="{9D8B030D-6E8A-4147-A177-3AD203B41FA5}">
                      <a16:colId xmlns:a16="http://schemas.microsoft.com/office/drawing/2014/main" val="3270681436"/>
                    </a:ext>
                  </a:extLst>
                </a:gridCol>
                <a:gridCol w="321723">
                  <a:extLst>
                    <a:ext uri="{9D8B030D-6E8A-4147-A177-3AD203B41FA5}">
                      <a16:colId xmlns:a16="http://schemas.microsoft.com/office/drawing/2014/main" val="80074809"/>
                    </a:ext>
                  </a:extLst>
                </a:gridCol>
                <a:gridCol w="321723">
                  <a:extLst>
                    <a:ext uri="{9D8B030D-6E8A-4147-A177-3AD203B41FA5}">
                      <a16:colId xmlns:a16="http://schemas.microsoft.com/office/drawing/2014/main" val="3628672163"/>
                    </a:ext>
                  </a:extLst>
                </a:gridCol>
                <a:gridCol w="321723">
                  <a:extLst>
                    <a:ext uri="{9D8B030D-6E8A-4147-A177-3AD203B41FA5}">
                      <a16:colId xmlns:a16="http://schemas.microsoft.com/office/drawing/2014/main" val="1708459751"/>
                    </a:ext>
                  </a:extLst>
                </a:gridCol>
                <a:gridCol w="321723">
                  <a:extLst>
                    <a:ext uri="{9D8B030D-6E8A-4147-A177-3AD203B41FA5}">
                      <a16:colId xmlns:a16="http://schemas.microsoft.com/office/drawing/2014/main" val="3534917326"/>
                    </a:ext>
                  </a:extLst>
                </a:gridCol>
                <a:gridCol w="977900">
                  <a:extLst>
                    <a:ext uri="{9D8B030D-6E8A-4147-A177-3AD203B41FA5}">
                      <a16:colId xmlns:a16="http://schemas.microsoft.com/office/drawing/2014/main" val="3748440989"/>
                    </a:ext>
                  </a:extLst>
                </a:gridCol>
                <a:gridCol w="1192316">
                  <a:extLst>
                    <a:ext uri="{9D8B030D-6E8A-4147-A177-3AD203B41FA5}">
                      <a16:colId xmlns:a16="http://schemas.microsoft.com/office/drawing/2014/main" val="3736473103"/>
                    </a:ext>
                  </a:extLst>
                </a:gridCol>
              </a:tblGrid>
              <a:tr h="648000">
                <a:tc>
                  <a:txBody>
                    <a:bodyPr/>
                    <a:lstStyle/>
                    <a:p>
                      <a:pPr algn="dist" latinLnBrk="1">
                        <a:lnSpc>
                          <a:spcPts val="120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公費負担者</a:t>
                      </a:r>
                    </a:p>
                    <a:p>
                      <a:pPr algn="dist" latinLnBrk="1">
                        <a:lnSpc>
                          <a:spcPts val="120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番号</a:t>
                      </a:r>
                    </a:p>
                  </a:txBody>
                  <a:tcPr marL="108000" marR="108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kumimoji="1" lang="ja-JP" altLang="en-US" sz="900" dirty="0"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ct val="750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ct val="750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ct val="750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ct val="750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ct val="750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ct val="750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ct val="750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有　効　期　間</a:t>
                      </a:r>
                      <a:endParaRPr kumimoji="1" lang="ja-JP" altLang="en-US" sz="900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latinLnBrk="1">
                        <a:lnSpc>
                          <a:spcPts val="1500"/>
                        </a:lnSpc>
                      </a:pPr>
                      <a:r>
                        <a:rPr lang="en-US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      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から</a:t>
                      </a:r>
                    </a:p>
                    <a:p>
                      <a:pPr algn="r" latinLnBrk="1">
                        <a:lnSpc>
                          <a:spcPts val="150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まで</a:t>
                      </a:r>
                    </a:p>
                    <a:p>
                      <a:pPr algn="r" latinLnBrk="1">
                        <a:lnSpc>
                          <a:spcPts val="1500"/>
                        </a:lnSpc>
                      </a:pPr>
                      <a:r>
                        <a:rPr lang="ja-JP" sz="900" dirty="0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</a:t>
                      </a:r>
                      <a:r>
                        <a:rPr lang="en-US" sz="900" dirty="0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  </a:t>
                      </a:r>
                      <a:endParaRPr kumimoji="1" lang="ja-JP" altLang="en-US" sz="900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17625322"/>
                  </a:ext>
                </a:extLst>
              </a:tr>
              <a:tr h="432000">
                <a:tc>
                  <a:txBody>
                    <a:bodyPr/>
                    <a:lstStyle/>
                    <a:p>
                      <a:pPr marL="0" marR="0" lvl="0" indent="0" algn="dist" defTabSz="685800" rtl="0" eaLnBrk="1" fontAlgn="auto" latinLnBrk="1" hangingPunct="1">
                        <a:lnSpc>
                          <a:spcPts val="1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受給</a:t>
                      </a:r>
                      <a:r>
                        <a:rPr lang="ja-JP" alt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者</a:t>
                      </a: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番号</a:t>
                      </a:r>
                      <a:endParaRPr lang="ja-JP" alt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108000" marR="108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kumimoji="1" lang="ja-JP" altLang="en-US" sz="900" dirty="0"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ct val="750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ct val="75000"/>
                        </a:lnSpc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ct val="750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ct val="750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ct val="750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ct val="750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ct val="750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BlToT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lToTr>
                  </a:tcPr>
                </a:tc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単独・併用別</a:t>
                      </a:r>
                      <a:endParaRPr kumimoji="1" lang="ja-JP" altLang="en-US" sz="900" dirty="0"/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37655645"/>
                  </a:ext>
                </a:extLst>
              </a:tr>
              <a:tr h="432000">
                <a:tc>
                  <a:txBody>
                    <a:bodyPr/>
                    <a:lstStyle/>
                    <a:p>
                      <a:pPr algn="ctr" latinLnBrk="1">
                        <a:lnSpc>
                          <a:spcPts val="137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氏　　　　　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10">
                  <a:txBody>
                    <a:bodyPr/>
                    <a:lstStyle/>
                    <a:p>
                      <a:pPr algn="r"/>
                      <a:r>
                        <a:rPr lang="en-US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（</a:t>
                      </a: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　　　　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　</a:t>
                      </a: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　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）</a:t>
                      </a:r>
                      <a:endParaRPr kumimoji="1" lang="ja-JP" altLang="en-US" sz="900" dirty="0"/>
                    </a:p>
                  </a:txBody>
                  <a:tcPr marL="0" marR="720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3499527895"/>
                  </a:ext>
                </a:extLst>
              </a:tr>
              <a:tr h="432000">
                <a:tc>
                  <a:txBody>
                    <a:bodyPr/>
                    <a:lstStyle/>
                    <a:p>
                      <a:pPr algn="ctr" latinLnBrk="1">
                        <a:lnSpc>
                          <a:spcPts val="137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居　　住　　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10">
                  <a:txBody>
                    <a:bodyPr/>
                    <a:lstStyle/>
                    <a:p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kumimoji="1" lang="ja-JP" altLang="en-US" sz="900" dirty="0"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7021092"/>
                  </a:ext>
                </a:extLst>
              </a:tr>
              <a:tr h="3282236">
                <a:tc>
                  <a:txBody>
                    <a:bodyPr/>
                    <a:lstStyle/>
                    <a:p>
                      <a:pPr algn="ctr" latinLnBrk="1">
                        <a:lnSpc>
                          <a:spcPts val="1370"/>
                        </a:lnSpc>
                      </a:pP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10">
                  <a:txBody>
                    <a:bodyPr/>
                    <a:lstStyle/>
                    <a:p>
                      <a:endParaRPr kumimoji="1" lang="ja-JP" altLang="en-US" sz="900" dirty="0"/>
                    </a:p>
                  </a:txBody>
                  <a:tcPr marL="0" marR="0" marT="0" marB="0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34577838"/>
                  </a:ext>
                </a:extLst>
              </a:tr>
            </a:tbl>
          </a:graphicData>
        </a:graphic>
      </p:graphicFrame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15F37CC2-E767-4D7A-9BB8-877DA41FFCFB}"/>
              </a:ext>
            </a:extLst>
          </p:cNvPr>
          <p:cNvSpPr/>
          <p:nvPr/>
        </p:nvSpPr>
        <p:spPr>
          <a:xfrm>
            <a:off x="571331" y="662704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4219B572-69BF-4892-A362-CF99C8BF0A94}"/>
              </a:ext>
            </a:extLst>
          </p:cNvPr>
          <p:cNvSpPr txBox="1"/>
          <p:nvPr/>
        </p:nvSpPr>
        <p:spPr>
          <a:xfrm>
            <a:off x="1606563" y="792304"/>
            <a:ext cx="3664684" cy="261610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長期入院患者に係る診療報酬請求書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　　　　　分）</a:t>
            </a: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54777629-0752-46DC-A7F4-6B5A3A6CD33B}"/>
              </a:ext>
            </a:extLst>
          </p:cNvPr>
          <p:cNvSpPr/>
          <p:nvPr/>
        </p:nvSpPr>
        <p:spPr>
          <a:xfrm>
            <a:off x="633397" y="8537669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D05CAA16-77BB-4C31-86E2-9D24AB799EEF}"/>
              </a:ext>
            </a:extLst>
          </p:cNvPr>
          <p:cNvSpPr/>
          <p:nvPr/>
        </p:nvSpPr>
        <p:spPr>
          <a:xfrm>
            <a:off x="1412647" y="8537669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世帯員番号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B7DEC0E9-9ACE-4735-BA3A-764EF1C01B2C}"/>
              </a:ext>
            </a:extLst>
          </p:cNvPr>
          <p:cNvSpPr/>
          <p:nvPr/>
        </p:nvSpPr>
        <p:spPr>
          <a:xfrm>
            <a:off x="5654463" y="2281751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1680762F-EA66-4FCF-928D-0AE4670C7FC4}"/>
              </a:ext>
            </a:extLst>
          </p:cNvPr>
          <p:cNvSpPr/>
          <p:nvPr/>
        </p:nvSpPr>
        <p:spPr>
          <a:xfrm>
            <a:off x="836647" y="7134798"/>
            <a:ext cx="90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宛先自治体名称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53938BC4-5307-44FC-AF30-84B75D343B23}"/>
              </a:ext>
            </a:extLst>
          </p:cNvPr>
          <p:cNvSpPr/>
          <p:nvPr/>
        </p:nvSpPr>
        <p:spPr>
          <a:xfrm>
            <a:off x="1791018" y="7134798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宛先役職名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AB95C7FF-F517-46F3-A025-2FB58AE2CFA3}"/>
              </a:ext>
            </a:extLst>
          </p:cNvPr>
          <p:cNvSpPr/>
          <p:nvPr/>
        </p:nvSpPr>
        <p:spPr>
          <a:xfrm>
            <a:off x="841331" y="7306390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宛先氏名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E62410A4-A919-4C95-8252-4F724D0FCE72}"/>
              </a:ext>
            </a:extLst>
          </p:cNvPr>
          <p:cNvSpPr/>
          <p:nvPr/>
        </p:nvSpPr>
        <p:spPr>
          <a:xfrm>
            <a:off x="836647" y="6898406"/>
            <a:ext cx="648000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年　月　日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C094CD04-F805-4406-9F31-ECC5F5F1EDB4}"/>
              </a:ext>
            </a:extLst>
          </p:cNvPr>
          <p:cNvSpPr/>
          <p:nvPr/>
        </p:nvSpPr>
        <p:spPr>
          <a:xfrm>
            <a:off x="1484647" y="7306390"/>
            <a:ext cx="32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85833A7C-90E8-4267-91C2-734B3EA89B8D}"/>
              </a:ext>
            </a:extLst>
          </p:cNvPr>
          <p:cNvSpPr/>
          <p:nvPr/>
        </p:nvSpPr>
        <p:spPr>
          <a:xfrm>
            <a:off x="2191897" y="8537669"/>
            <a:ext cx="792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</a:p>
        </p:txBody>
      </p:sp>
      <p:sp>
        <p:nvSpPr>
          <p:cNvPr id="49" name="正方形/長方形 48">
            <a:extLst>
              <a:ext uri="{FF2B5EF4-FFF2-40B4-BE49-F238E27FC236}">
                <a16:creationId xmlns:a16="http://schemas.microsoft.com/office/drawing/2014/main" id="{B7C4CCB6-5E70-4E0D-9F2C-3162B008BCDD}"/>
              </a:ext>
            </a:extLst>
          </p:cNvPr>
          <p:cNvSpPr/>
          <p:nvPr/>
        </p:nvSpPr>
        <p:spPr>
          <a:xfrm>
            <a:off x="551577" y="8749644"/>
            <a:ext cx="1336386" cy="1793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二次元コード・バーコード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9" name="正方形/長方形 58">
            <a:extLst>
              <a:ext uri="{FF2B5EF4-FFF2-40B4-BE49-F238E27FC236}">
                <a16:creationId xmlns:a16="http://schemas.microsoft.com/office/drawing/2014/main" id="{2D5AD0AA-E1FD-4F30-AEC9-2EA5E7B29C7F}"/>
              </a:ext>
            </a:extLst>
          </p:cNvPr>
          <p:cNvSpPr/>
          <p:nvPr/>
        </p:nvSpPr>
        <p:spPr>
          <a:xfrm>
            <a:off x="5133513" y="2281751"/>
            <a:ext cx="32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sp>
        <p:nvSpPr>
          <p:cNvPr id="60" name="正方形/長方形 59">
            <a:extLst>
              <a:ext uri="{FF2B5EF4-FFF2-40B4-BE49-F238E27FC236}">
                <a16:creationId xmlns:a16="http://schemas.microsoft.com/office/drawing/2014/main" id="{185BE1AE-90CD-4530-A946-7BA523AB6C30}"/>
              </a:ext>
            </a:extLst>
          </p:cNvPr>
          <p:cNvSpPr/>
          <p:nvPr/>
        </p:nvSpPr>
        <p:spPr>
          <a:xfrm>
            <a:off x="5530638" y="1840010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単独・併用</a:t>
            </a:r>
          </a:p>
        </p:txBody>
      </p: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E41DC7D6-299B-44E3-9475-AFE74547C0FB}"/>
              </a:ext>
            </a:extLst>
          </p:cNvPr>
          <p:cNvSpPr/>
          <p:nvPr/>
        </p:nvSpPr>
        <p:spPr>
          <a:xfrm>
            <a:off x="551577" y="8324085"/>
            <a:ext cx="2808000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　この用紙は、Ａ列４番白色紙黒色刷りとすること。</a:t>
            </a:r>
          </a:p>
        </p:txBody>
      </p:sp>
      <p:sp>
        <p:nvSpPr>
          <p:cNvPr id="63" name="正方形/長方形 62">
            <a:extLst>
              <a:ext uri="{FF2B5EF4-FFF2-40B4-BE49-F238E27FC236}">
                <a16:creationId xmlns:a16="http://schemas.microsoft.com/office/drawing/2014/main" id="{D261311C-9553-47E2-BDFB-BE13C967FD6A}"/>
              </a:ext>
            </a:extLst>
          </p:cNvPr>
          <p:cNvSpPr/>
          <p:nvPr/>
        </p:nvSpPr>
        <p:spPr>
          <a:xfrm>
            <a:off x="5457513" y="1516532"/>
            <a:ext cx="792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療養対象日数</a:t>
            </a:r>
          </a:p>
        </p:txBody>
      </p:sp>
      <p:graphicFrame>
        <p:nvGraphicFramePr>
          <p:cNvPr id="64" name="表 63">
            <a:extLst>
              <a:ext uri="{FF2B5EF4-FFF2-40B4-BE49-F238E27FC236}">
                <a16:creationId xmlns:a16="http://schemas.microsoft.com/office/drawing/2014/main" id="{FFA7F025-04AA-4468-9155-02B484B5788B}"/>
              </a:ext>
            </a:extLst>
          </p:cNvPr>
          <p:cNvGraphicFramePr>
            <a:graphicFrameLocks noGrp="1"/>
          </p:cNvGraphicFramePr>
          <p:nvPr/>
        </p:nvGraphicFramePr>
        <p:xfrm>
          <a:off x="770209" y="3208037"/>
          <a:ext cx="5327925" cy="1136994"/>
        </p:xfrm>
        <a:graphic>
          <a:graphicData uri="http://schemas.openxmlformats.org/drawingml/2006/table">
            <a:tbl>
              <a:tblPr/>
              <a:tblGrid>
                <a:gridCol w="1065585">
                  <a:extLst>
                    <a:ext uri="{9D8B030D-6E8A-4147-A177-3AD203B41FA5}">
                      <a16:colId xmlns:a16="http://schemas.microsoft.com/office/drawing/2014/main" val="1144971675"/>
                    </a:ext>
                  </a:extLst>
                </a:gridCol>
                <a:gridCol w="1065585">
                  <a:extLst>
                    <a:ext uri="{9D8B030D-6E8A-4147-A177-3AD203B41FA5}">
                      <a16:colId xmlns:a16="http://schemas.microsoft.com/office/drawing/2014/main" val="2786255594"/>
                    </a:ext>
                  </a:extLst>
                </a:gridCol>
                <a:gridCol w="1065585">
                  <a:extLst>
                    <a:ext uri="{9D8B030D-6E8A-4147-A177-3AD203B41FA5}">
                      <a16:colId xmlns:a16="http://schemas.microsoft.com/office/drawing/2014/main" val="80074809"/>
                    </a:ext>
                  </a:extLst>
                </a:gridCol>
                <a:gridCol w="1065585">
                  <a:extLst>
                    <a:ext uri="{9D8B030D-6E8A-4147-A177-3AD203B41FA5}">
                      <a16:colId xmlns:a16="http://schemas.microsoft.com/office/drawing/2014/main" val="178536320"/>
                    </a:ext>
                  </a:extLst>
                </a:gridCol>
                <a:gridCol w="1065585">
                  <a:extLst>
                    <a:ext uri="{9D8B030D-6E8A-4147-A177-3AD203B41FA5}">
                      <a16:colId xmlns:a16="http://schemas.microsoft.com/office/drawing/2014/main" val="367924027"/>
                    </a:ext>
                  </a:extLst>
                </a:gridCol>
              </a:tblGrid>
              <a:tr h="776994">
                <a:tc>
                  <a:txBody>
                    <a:bodyPr/>
                    <a:lstStyle/>
                    <a:p>
                      <a:pPr marL="51435" indent="-51435" latinLnBrk="1">
                        <a:lnSpc>
                          <a:spcPts val="137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①</a:t>
                      </a:r>
                      <a:r>
                        <a:rPr lang="ja-JP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基準となる入院</a:t>
                      </a:r>
                      <a:endParaRPr lang="en-US" alt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  <a:p>
                      <a:pPr marL="0" indent="85725" latinLnBrk="1">
                        <a:lnSpc>
                          <a:spcPts val="137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基本料等</a:t>
                      </a:r>
                    </a:p>
                    <a:p>
                      <a:pPr algn="r" latinLnBrk="1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36000" marR="3600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ts val="137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②</a:t>
                      </a:r>
                      <a:r>
                        <a:rPr lang="ja-JP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保険外併用</a:t>
                      </a:r>
                    </a:p>
                    <a:p>
                      <a:pPr indent="74295" latinLnBrk="1">
                        <a:lnSpc>
                          <a:spcPts val="137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療養費（保険給付</a:t>
                      </a:r>
                    </a:p>
                    <a:p>
                      <a:pPr indent="74295" latinLnBrk="1">
                        <a:lnSpc>
                          <a:spcPts val="137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対象部分）</a:t>
                      </a:r>
                      <a:endParaRPr kumimoji="1" lang="ja-JP" altLang="en-US" sz="900" dirty="0"/>
                    </a:p>
                  </a:txBody>
                  <a:tcPr marL="36000" marR="3600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ts val="137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③</a:t>
                      </a:r>
                      <a:r>
                        <a:rPr lang="ja-JP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特別料金分</a:t>
                      </a:r>
                    </a:p>
                    <a:p>
                      <a:pPr latinLnBrk="1">
                        <a:lnSpc>
                          <a:spcPts val="137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  <a:p>
                      <a:pPr algn="ctr" latinLnBrk="1">
                        <a:lnSpc>
                          <a:spcPts val="1370"/>
                        </a:lnSpc>
                      </a:pPr>
                      <a:r>
                        <a:rPr lang="en-US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</a:t>
                      </a: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(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①－②の範囲内</a:t>
                      </a: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)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36000" marR="3600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ts val="1370"/>
                        </a:lnSpc>
                      </a:pPr>
                      <a:r>
                        <a:rPr lang="en-US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④</a:t>
                      </a:r>
                      <a:r>
                        <a:rPr lang="ja-JP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本人支払額</a:t>
                      </a:r>
                    </a:p>
                    <a:p>
                      <a:pPr latinLnBrk="1">
                        <a:lnSpc>
                          <a:spcPts val="137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  <a:p>
                      <a:pPr marR="568960" latinLnBrk="1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kumimoji="1" lang="ja-JP" altLang="en-US" sz="900" dirty="0"/>
                    </a:p>
                  </a:txBody>
                  <a:tcPr marL="36000" marR="3600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ts val="137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⑤</a:t>
                      </a:r>
                      <a:r>
                        <a:rPr lang="ja-JP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差引請求額</a:t>
                      </a:r>
                    </a:p>
                    <a:p>
                      <a:pPr latinLnBrk="1">
                        <a:lnSpc>
                          <a:spcPts val="137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  <a:p>
                      <a:pPr latinLnBrk="1">
                        <a:lnSpc>
                          <a:spcPts val="137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</a:p>
                    <a:p>
                      <a:pPr algn="ctr" latinLnBrk="1">
                        <a:lnSpc>
                          <a:spcPts val="137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（③－④）</a:t>
                      </a:r>
                      <a:endParaRPr kumimoji="1" lang="ja-JP" altLang="en-US" sz="900" dirty="0"/>
                    </a:p>
                  </a:txBody>
                  <a:tcPr marL="36000" marR="36000" marT="36000" marB="0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48269174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r" latinLnBrk="1">
                        <a:lnSpc>
                          <a:spcPts val="137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円</a:t>
                      </a:r>
                    </a:p>
                  </a:txBody>
                  <a:tcPr marL="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円</a:t>
                      </a:r>
                      <a:endParaRPr kumimoji="1" lang="ja-JP" altLang="en-US" sz="900" dirty="0"/>
                    </a:p>
                  </a:txBody>
                  <a:tcPr marL="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latinLnBrk="1">
                        <a:lnSpc>
                          <a:spcPts val="137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円</a:t>
                      </a:r>
                    </a:p>
                  </a:txBody>
                  <a:tcPr marL="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   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　　　　円</a:t>
                      </a:r>
                      <a:endParaRPr kumimoji="1" lang="ja-JP" altLang="en-US" sz="900" dirty="0"/>
                    </a:p>
                  </a:txBody>
                  <a:tcPr marL="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   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　　　　円</a:t>
                      </a:r>
                      <a:endParaRPr kumimoji="1" lang="ja-JP" altLang="en-US" sz="900" dirty="0"/>
                    </a:p>
                  </a:txBody>
                  <a:tcPr marL="0" marR="36000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7930387"/>
                  </a:ext>
                </a:extLst>
              </a:tr>
            </a:tbl>
          </a:graphicData>
        </a:graphic>
      </p:graphicFrame>
      <p:graphicFrame>
        <p:nvGraphicFramePr>
          <p:cNvPr id="65" name="表 64">
            <a:extLst>
              <a:ext uri="{FF2B5EF4-FFF2-40B4-BE49-F238E27FC236}">
                <a16:creationId xmlns:a16="http://schemas.microsoft.com/office/drawing/2014/main" id="{6E162C69-A6EF-4167-B92E-5164B4F342C8}"/>
              </a:ext>
            </a:extLst>
          </p:cNvPr>
          <p:cNvGraphicFramePr>
            <a:graphicFrameLocks noGrp="1"/>
          </p:cNvGraphicFramePr>
          <p:nvPr/>
        </p:nvGraphicFramePr>
        <p:xfrm>
          <a:off x="914462" y="4549152"/>
          <a:ext cx="5039419" cy="1520397"/>
        </p:xfrm>
        <a:graphic>
          <a:graphicData uri="http://schemas.openxmlformats.org/drawingml/2006/table">
            <a:tbl>
              <a:tblPr/>
              <a:tblGrid>
                <a:gridCol w="5039419">
                  <a:extLst>
                    <a:ext uri="{9D8B030D-6E8A-4147-A177-3AD203B41FA5}">
                      <a16:colId xmlns:a16="http://schemas.microsoft.com/office/drawing/2014/main" val="1547444713"/>
                    </a:ext>
                  </a:extLst>
                </a:gridCol>
              </a:tblGrid>
              <a:tr h="1520397">
                <a:tc>
                  <a:txBody>
                    <a:bodyPr/>
                    <a:lstStyle/>
                    <a:p>
                      <a:pPr latinLnBrk="1">
                        <a:lnSpc>
                          <a:spcPts val="1415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</a:p>
                    <a:p>
                      <a:pPr algn="just" latinLnBrk="1">
                        <a:lnSpc>
                          <a:spcPts val="1415"/>
                        </a:lnSpc>
                        <a:spcAft>
                          <a:spcPts val="200"/>
                        </a:spcAft>
                      </a:pP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・入院基本料等の基本点数（以下「基本点数」という。）</a:t>
                      </a:r>
                      <a:r>
                        <a:rPr lang="en-US" alt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×</a:t>
                      </a: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入院日数</a:t>
                      </a:r>
                      <a:r>
                        <a:rPr lang="en-US" alt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×</a:t>
                      </a: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10</a:t>
                      </a: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円＝①</a:t>
                      </a:r>
                    </a:p>
                    <a:p>
                      <a:pPr algn="just" latinLnBrk="1">
                        <a:lnSpc>
                          <a:spcPts val="1415"/>
                        </a:lnSpc>
                        <a:spcAft>
                          <a:spcPts val="200"/>
                        </a:spcAft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 </a:t>
                      </a:r>
                      <a:endParaRPr lang="ja-JP" altLang="en-US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just" latinLnBrk="1">
                        <a:lnSpc>
                          <a:spcPts val="1415"/>
                        </a:lnSpc>
                        <a:spcAft>
                          <a:spcPts val="200"/>
                        </a:spcAft>
                      </a:pP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・｛基本点数－（</a:t>
                      </a:r>
                      <a:r>
                        <a:rPr lang="ja-JP" altLang="en-US" sz="900" u="sng" dirty="0">
                          <a:solidFill>
                            <a:srgbClr val="000000"/>
                          </a:solidFill>
                          <a:effectLst/>
                          <a:uFill>
                            <a:solidFill>
                              <a:srgbClr val="000000"/>
                            </a:solidFill>
                          </a:u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基本点数</a:t>
                      </a:r>
                      <a:r>
                        <a:rPr lang="en-US" altLang="ja-JP" sz="900" u="sng" dirty="0">
                          <a:solidFill>
                            <a:srgbClr val="000000"/>
                          </a:solidFill>
                          <a:effectLst/>
                          <a:uFill>
                            <a:solidFill>
                              <a:srgbClr val="000000"/>
                            </a:solidFill>
                          </a:u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×</a:t>
                      </a:r>
                      <a:r>
                        <a:rPr lang="ja-JP" altLang="en-US" sz="900" u="sng" dirty="0">
                          <a:solidFill>
                            <a:srgbClr val="000000"/>
                          </a:solidFill>
                          <a:effectLst/>
                          <a:uFill>
                            <a:solidFill>
                              <a:srgbClr val="000000"/>
                            </a:solidFill>
                          </a:u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控除率</a:t>
                      </a:r>
                      <a:r>
                        <a:rPr lang="en-US" altLang="ja-JP" sz="900" u="sng" dirty="0">
                          <a:solidFill>
                            <a:srgbClr val="000000"/>
                          </a:solidFill>
                          <a:effectLst/>
                          <a:uFill>
                            <a:solidFill>
                              <a:srgbClr val="000000"/>
                            </a:solidFill>
                          </a:u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</a:t>
                      </a: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）｝</a:t>
                      </a:r>
                      <a:r>
                        <a:rPr lang="en-US" alt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×</a:t>
                      </a: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入院日数</a:t>
                      </a:r>
                      <a:r>
                        <a:rPr lang="en-US" alt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×</a:t>
                      </a: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10</a:t>
                      </a: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円＝②</a:t>
                      </a:r>
                    </a:p>
                    <a:p>
                      <a:pPr indent="1028700" algn="just" latinLnBrk="1">
                        <a:lnSpc>
                          <a:spcPts val="1415"/>
                        </a:lnSpc>
                        <a:spcAft>
                          <a:spcPts val="200"/>
                        </a:spcAft>
                      </a:pP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小数点以下第一位を四捨五入</a:t>
                      </a:r>
                    </a:p>
                    <a:p>
                      <a:pPr algn="just" latinLnBrk="1">
                        <a:lnSpc>
                          <a:spcPts val="1415"/>
                        </a:lnSpc>
                        <a:spcAft>
                          <a:spcPts val="200"/>
                        </a:spcAft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 </a:t>
                      </a:r>
                      <a:endParaRPr lang="ja-JP" altLang="en-US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254000" indent="-114300" algn="just" latinLnBrk="1">
                        <a:lnSpc>
                          <a:spcPts val="1415"/>
                        </a:lnSpc>
                        <a:spcAft>
                          <a:spcPts val="200"/>
                        </a:spcAft>
                      </a:pPr>
                      <a:r>
                        <a:rPr lang="en-US" alt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 </a:t>
                      </a: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控除率は、平成１４年度は５％、１５年度は１０％、１６年度以降は１５％となる。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ysDashDot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Dot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ashDot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ashDotDot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28477780"/>
                  </a:ext>
                </a:extLst>
              </a:tr>
            </a:tbl>
          </a:graphicData>
        </a:graphic>
      </p:graphicFrame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4EEF8A12-56B8-4B90-BF0B-48ABFF4F412A}"/>
              </a:ext>
            </a:extLst>
          </p:cNvPr>
          <p:cNvSpPr/>
          <p:nvPr/>
        </p:nvSpPr>
        <p:spPr>
          <a:xfrm>
            <a:off x="1736647" y="1322715"/>
            <a:ext cx="2297191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公費負担者番号</a:t>
            </a: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733BBEF6-0D40-44F5-8486-C237BD949D5B}"/>
              </a:ext>
            </a:extLst>
          </p:cNvPr>
          <p:cNvSpPr/>
          <p:nvPr/>
        </p:nvSpPr>
        <p:spPr>
          <a:xfrm>
            <a:off x="1736647" y="1860529"/>
            <a:ext cx="1901903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受給者番号</a:t>
            </a: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E18FD87C-40E3-4CD1-A775-2C3356033D6E}"/>
              </a:ext>
            </a:extLst>
          </p:cNvPr>
          <p:cNvSpPr/>
          <p:nvPr/>
        </p:nvSpPr>
        <p:spPr>
          <a:xfrm>
            <a:off x="5136666" y="1139591"/>
            <a:ext cx="894203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有効期間開始日</a:t>
            </a: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4BF9E881-08D6-4C92-B5FA-3EB579A6F143}"/>
              </a:ext>
            </a:extLst>
          </p:cNvPr>
          <p:cNvSpPr/>
          <p:nvPr/>
        </p:nvSpPr>
        <p:spPr>
          <a:xfrm>
            <a:off x="5136666" y="1328536"/>
            <a:ext cx="894203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有効期間終了日</a:t>
            </a: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D0783851-3A84-41C2-9054-ECE487F70FB5}"/>
              </a:ext>
            </a:extLst>
          </p:cNvPr>
          <p:cNvSpPr/>
          <p:nvPr/>
        </p:nvSpPr>
        <p:spPr>
          <a:xfrm>
            <a:off x="1736648" y="2306567"/>
            <a:ext cx="654128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DE067287-6701-4E1F-B1A1-96590C4CC53C}"/>
              </a:ext>
            </a:extLst>
          </p:cNvPr>
          <p:cNvSpPr/>
          <p:nvPr/>
        </p:nvSpPr>
        <p:spPr>
          <a:xfrm>
            <a:off x="1733583" y="2722015"/>
            <a:ext cx="654128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居住地</a:t>
            </a:r>
          </a:p>
        </p:txBody>
      </p:sp>
      <p:sp>
        <p:nvSpPr>
          <p:cNvPr id="37" name="正方形/長方形 36">
            <a:extLst>
              <a:ext uri="{FF2B5EF4-FFF2-40B4-BE49-F238E27FC236}">
                <a16:creationId xmlns:a16="http://schemas.microsoft.com/office/drawing/2014/main" id="{B8F650FD-8745-4750-810C-3E6D77566255}"/>
              </a:ext>
            </a:extLst>
          </p:cNvPr>
          <p:cNvSpPr/>
          <p:nvPr/>
        </p:nvSpPr>
        <p:spPr>
          <a:xfrm>
            <a:off x="4181508" y="858309"/>
            <a:ext cx="654128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診療年月</a:t>
            </a: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5E6469B1-FBB9-4D13-83A3-9F7C98A42976}"/>
              </a:ext>
            </a:extLst>
          </p:cNvPr>
          <p:cNvSpPr/>
          <p:nvPr/>
        </p:nvSpPr>
        <p:spPr>
          <a:xfrm>
            <a:off x="1044535" y="6476960"/>
            <a:ext cx="654128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grpSp>
        <p:nvGrpSpPr>
          <p:cNvPr id="40" name="グループ化 39">
            <a:extLst>
              <a:ext uri="{FF2B5EF4-FFF2-40B4-BE49-F238E27FC236}">
                <a16:creationId xmlns:a16="http://schemas.microsoft.com/office/drawing/2014/main" id="{7792EF5D-CCEE-479F-87B8-E4DFD35CA845}"/>
              </a:ext>
            </a:extLst>
          </p:cNvPr>
          <p:cNvGrpSpPr/>
          <p:nvPr/>
        </p:nvGrpSpPr>
        <p:grpSpPr>
          <a:xfrm>
            <a:off x="4082158" y="156685"/>
            <a:ext cx="2234607" cy="365760"/>
            <a:chOff x="3645000" y="1370007"/>
            <a:chExt cx="2234607" cy="365760"/>
          </a:xfrm>
          <a:noFill/>
        </p:grpSpPr>
        <p:sp>
          <p:nvSpPr>
            <p:cNvPr id="41" name="正方形/長方形 40">
              <a:extLst>
                <a:ext uri="{FF2B5EF4-FFF2-40B4-BE49-F238E27FC236}">
                  <a16:creationId xmlns:a16="http://schemas.microsoft.com/office/drawing/2014/main" id="{7FB110B3-B56A-41FB-867F-8FD6210B1323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42" name="正方形/長方形 41">
              <a:extLst>
                <a:ext uri="{FF2B5EF4-FFF2-40B4-BE49-F238E27FC236}">
                  <a16:creationId xmlns:a16="http://schemas.microsoft.com/office/drawing/2014/main" id="{7DB3AF9B-2DCA-4E9B-B49F-32B996938F26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FEE6E177-05A9-44C2-A338-D17B2C42DECB}"/>
              </a:ext>
            </a:extLst>
          </p:cNvPr>
          <p:cNvSpPr/>
          <p:nvPr/>
        </p:nvSpPr>
        <p:spPr>
          <a:xfrm>
            <a:off x="5760869" y="662704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80F26061-64E1-41AA-859B-FEAB7ACABC89}"/>
              </a:ext>
            </a:extLst>
          </p:cNvPr>
          <p:cNvSpPr/>
          <p:nvPr/>
        </p:nvSpPr>
        <p:spPr>
          <a:xfrm>
            <a:off x="3738463" y="7708197"/>
            <a:ext cx="114786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指定医療機関所在地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469B54C3-488F-4C14-964B-7616C3CB420B}"/>
              </a:ext>
            </a:extLst>
          </p:cNvPr>
          <p:cNvSpPr/>
          <p:nvPr/>
        </p:nvSpPr>
        <p:spPr>
          <a:xfrm>
            <a:off x="3736295" y="7523844"/>
            <a:ext cx="102938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指定医療機関名称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AE7CC1ED-E851-4A94-BF6A-F26CD609DEF9}"/>
              </a:ext>
            </a:extLst>
          </p:cNvPr>
          <p:cNvSpPr/>
          <p:nvPr/>
        </p:nvSpPr>
        <p:spPr>
          <a:xfrm>
            <a:off x="3738463" y="7917774"/>
            <a:ext cx="88609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院長氏名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419727390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2" ma:contentTypeDescription="新しいドキュメントを作成します。" ma:contentTypeScope="" ma:versionID="350a3e05cfc9448cbdfd885596026917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9ec266417867f1dbbd30afd7b59ffe9d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C7CDA930-F406-4D97-BD6C-3B486511C592}"/>
</file>

<file path=customXml/itemProps2.xml><?xml version="1.0" encoding="utf-8"?>
<ds:datastoreItem xmlns:ds="http://schemas.openxmlformats.org/officeDocument/2006/customXml" ds:itemID="{92E96A5A-E533-49FA-86B5-337D4E58BA5D}"/>
</file>

<file path=customXml/itemProps3.xml><?xml version="1.0" encoding="utf-8"?>
<ds:datastoreItem xmlns:ds="http://schemas.openxmlformats.org/officeDocument/2006/customXml" ds:itemID="{62505A2D-CDC2-45AF-96B5-07D507270979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98</TotalTime>
  <Words>296</Words>
  <PresentationFormat>A4 210 x 297 mm</PresentationFormat>
  <Paragraphs>97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2022-01-20T04:34:58Z</dcterms:created>
  <dcterms:modified xsi:type="dcterms:W3CDTF">2024-03-25T07:36:13Z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2022-04-22T02:11:26Z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87c16a56-b71b-46b6-bf69-4fff7af9e38c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