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97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3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BC4B3C-2FA0-4BF2-87C4-212FC118C498}" v="3" dt="2022-08-16T05:20:48.62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7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38" y="60"/>
      </p:cViewPr>
      <p:guideLst>
        <p:guide orient="horz" pos="3097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1B991F5A-B513-44F6-B680-64B86C492644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1B991F5A-B513-44F6-B680-64B86C49264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AF35298E-D994-4FDC-A6B8-21DC582C12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2083543"/>
              </p:ext>
            </p:extLst>
          </p:nvPr>
        </p:nvGraphicFramePr>
        <p:xfrm>
          <a:off x="560073" y="1157342"/>
          <a:ext cx="5771680" cy="6855135"/>
        </p:xfrm>
        <a:graphic>
          <a:graphicData uri="http://schemas.openxmlformats.org/drawingml/2006/table">
            <a:tbl>
              <a:tblPr/>
              <a:tblGrid>
                <a:gridCol w="282138">
                  <a:extLst>
                    <a:ext uri="{9D8B030D-6E8A-4147-A177-3AD203B41FA5}">
                      <a16:colId xmlns:a16="http://schemas.microsoft.com/office/drawing/2014/main" val="2464180307"/>
                    </a:ext>
                  </a:extLst>
                </a:gridCol>
                <a:gridCol w="1197604">
                  <a:extLst>
                    <a:ext uri="{9D8B030D-6E8A-4147-A177-3AD203B41FA5}">
                      <a16:colId xmlns:a16="http://schemas.microsoft.com/office/drawing/2014/main" val="343567722"/>
                    </a:ext>
                  </a:extLst>
                </a:gridCol>
                <a:gridCol w="295422">
                  <a:extLst>
                    <a:ext uri="{9D8B030D-6E8A-4147-A177-3AD203B41FA5}">
                      <a16:colId xmlns:a16="http://schemas.microsoft.com/office/drawing/2014/main" val="1826695973"/>
                    </a:ext>
                  </a:extLst>
                </a:gridCol>
                <a:gridCol w="801858">
                  <a:extLst>
                    <a:ext uri="{9D8B030D-6E8A-4147-A177-3AD203B41FA5}">
                      <a16:colId xmlns:a16="http://schemas.microsoft.com/office/drawing/2014/main" val="3302096738"/>
                    </a:ext>
                  </a:extLst>
                </a:gridCol>
                <a:gridCol w="548700">
                  <a:extLst>
                    <a:ext uri="{9D8B030D-6E8A-4147-A177-3AD203B41FA5}">
                      <a16:colId xmlns:a16="http://schemas.microsoft.com/office/drawing/2014/main" val="2958968400"/>
                    </a:ext>
                  </a:extLst>
                </a:gridCol>
                <a:gridCol w="985921">
                  <a:extLst>
                    <a:ext uri="{9D8B030D-6E8A-4147-A177-3AD203B41FA5}">
                      <a16:colId xmlns:a16="http://schemas.microsoft.com/office/drawing/2014/main" val="1004232576"/>
                    </a:ext>
                  </a:extLst>
                </a:gridCol>
                <a:gridCol w="309479">
                  <a:extLst>
                    <a:ext uri="{9D8B030D-6E8A-4147-A177-3AD203B41FA5}">
                      <a16:colId xmlns:a16="http://schemas.microsoft.com/office/drawing/2014/main" val="1735706438"/>
                    </a:ext>
                  </a:extLst>
                </a:gridCol>
                <a:gridCol w="1350558">
                  <a:extLst>
                    <a:ext uri="{9D8B030D-6E8A-4147-A177-3AD203B41FA5}">
                      <a16:colId xmlns:a16="http://schemas.microsoft.com/office/drawing/2014/main" val="3848411298"/>
                    </a:ext>
                  </a:extLst>
                </a:gridCol>
              </a:tblGrid>
              <a:tr h="252000">
                <a:tc rowSpan="2"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※福祉事務所記載欄</a:t>
                      </a:r>
                    </a:p>
                  </a:txBody>
                  <a:tcPr marL="0" marR="0" marT="0" marB="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r>
                        <a:rPr lang="ja-JP" sz="9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　受理年月日　　　　　　　　年　　　月　　　日 </a:t>
                      </a:r>
                      <a:endParaRPr kumimoji="1" lang="ja-JP" altLang="en-US" dirty="0"/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1911489"/>
                  </a:ext>
                </a:extLst>
              </a:tr>
              <a:tr h="158677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居住地：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　　　　　　　　　　　　　　　　（フリガナ）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　　　　　　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以降の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氏名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</a:t>
                      </a:r>
                      <a:r>
                        <a:rPr lang="ja-JP" alt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（生年月日）　　　　　　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ja-JP" alt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歳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indent="228600"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に係る施術の給付の要否について意見を求めます。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4037013" algn="l">
                        <a:spcAft>
                          <a:spcPts val="200"/>
                        </a:spcAft>
                      </a:pPr>
                      <a:r>
                        <a:rPr lang="ja-JP" sz="9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 </a:t>
                      </a:r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0" indent="4037013" algn="l"/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0" indent="4037013" algn="l"/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94304382"/>
                  </a:ext>
                </a:extLst>
              </a:tr>
              <a:tr h="360000">
                <a:tc rowSpan="5"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ja-JP" sz="900" kern="0" spc="4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要否意見（</a:t>
                      </a:r>
                      <a:r>
                        <a:rPr lang="ja-JP" altLang="en-US" sz="900" kern="0" spc="4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柔道整復師</a:t>
                      </a:r>
                      <a:r>
                        <a:rPr lang="ja-JP" sz="900" kern="0" spc="4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記載欄）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傷病名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部位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初検年月日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転帰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継続の場合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傷病の程度及び</a:t>
                      </a:r>
                    </a:p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給付を必要とする理由</a:t>
                      </a:r>
                    </a:p>
                  </a:txBody>
                  <a:tcPr marL="72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72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55201285"/>
                  </a:ext>
                </a:extLst>
              </a:tr>
              <a:tr h="10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(1)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(2)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(3)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(4)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(5)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(6)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80176976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療養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見込期間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gridSpan="5">
                  <a:txBody>
                    <a:bodyPr/>
                    <a:lstStyle/>
                    <a:p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概算見積額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初検時又は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ヶ月目以降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kumimoji="1" lang="ja-JP" altLang="en-US" dirty="0"/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517888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か月又は　　日間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　円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　円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7529286"/>
                  </a:ext>
                </a:extLst>
              </a:tr>
              <a:tr h="90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gridSpan="7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患者氏名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</a:t>
                      </a:r>
                      <a:r>
                        <a:rPr lang="ja-JP" alt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について、上記のとおり給付を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要する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要しない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と認めます。</a:t>
                      </a:r>
                    </a:p>
                    <a:p>
                      <a:pPr indent="129540" algn="l"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indent="129540" algn="l"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L="0" indent="2154238" algn="l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指定施術機関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施術者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の所在地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L="0" indent="2154238" algn="l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及び名称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indent="1116330" algn="just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indent="1116330" algn="just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8694466"/>
                  </a:ext>
                </a:extLst>
              </a:tr>
              <a:tr h="915058">
                <a:tc>
                  <a:txBody>
                    <a:bodyPr/>
                    <a:lstStyle/>
                    <a:p>
                      <a:pPr algn="di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医師同意</a:t>
                      </a:r>
                    </a:p>
                  </a:txBody>
                  <a:tcPr marL="0" marR="0" marT="108000" marB="10800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just"/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（注）脱臼又は骨折（応急手当を除く）の場合のみ同意が必要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  　月 　 日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2152650" indent="0"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41241" marR="412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2152650" indent="0"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6587409"/>
                  </a:ext>
                </a:extLst>
              </a:tr>
              <a:tr h="1257300">
                <a:tc>
                  <a:txBody>
                    <a:bodyPr/>
                    <a:lstStyle/>
                    <a:p>
                      <a:pPr algn="di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※嘱託医意見</a:t>
                      </a:r>
                    </a:p>
                  </a:txBody>
                  <a:tcPr marL="0" marR="0" marT="72000" marB="7200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marR="127000" algn="l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．承認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．不承認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．本庁協議</a:t>
                      </a:r>
                    </a:p>
                    <a:p>
                      <a:pPr marR="635000" algn="l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期間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  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5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6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635000" algn="l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詳細意見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635000" algn="l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127000" algn="l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127000"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印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marR="127000" algn="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R="127000" algn="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0673265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1786931" y="836453"/>
            <a:ext cx="3303948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給付要否意見書（柔道整復）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548041" y="90245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281026" y="90245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AB66B099-F2E6-4A69-9380-DC6394CA81FC}"/>
              </a:ext>
            </a:extLst>
          </p:cNvPr>
          <p:cNvSpPr/>
          <p:nvPr/>
        </p:nvSpPr>
        <p:spPr>
          <a:xfrm>
            <a:off x="4291876" y="2607648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82512CB-57F6-4F4C-ACA8-327BCEA197E6}"/>
              </a:ext>
            </a:extLst>
          </p:cNvPr>
          <p:cNvSpPr/>
          <p:nvPr/>
        </p:nvSpPr>
        <p:spPr>
          <a:xfrm>
            <a:off x="5043353" y="2607648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役職名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921522" y="5271750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1875893" y="5271750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1875893" y="545463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094CD04-F805-4406-9F31-ECC5F5F1EDB4}"/>
              </a:ext>
            </a:extLst>
          </p:cNvPr>
          <p:cNvSpPr/>
          <p:nvPr/>
        </p:nvSpPr>
        <p:spPr>
          <a:xfrm>
            <a:off x="2648035" y="5454630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7C4CCB6-5E70-4E0D-9F2C-3162B008BCDD}"/>
              </a:ext>
            </a:extLst>
          </p:cNvPr>
          <p:cNvSpPr/>
          <p:nvPr/>
        </p:nvSpPr>
        <p:spPr>
          <a:xfrm>
            <a:off x="560073" y="9492585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431DECB-7E8C-460E-8B64-B7B41E891C0C}"/>
              </a:ext>
            </a:extLst>
          </p:cNvPr>
          <p:cNvSpPr/>
          <p:nvPr/>
        </p:nvSpPr>
        <p:spPr>
          <a:xfrm>
            <a:off x="4916583" y="5150398"/>
            <a:ext cx="1116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年　　　月　　　日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3E885B70-FD88-43B4-A418-9DDFBAAC8D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57078" y="2420608"/>
            <a:ext cx="468312" cy="468312"/>
          </a:xfrm>
          <a:prstGeom prst="rect">
            <a:avLst/>
          </a:prstGeom>
          <a:noFill/>
          <a:ln w="12700" algn="ctr">
            <a:solidFill>
              <a:srgbClr val="000000"/>
            </a:solidFill>
            <a:miter lim="800000"/>
            <a:headEnd/>
            <a:tailEnd/>
          </a:ln>
        </p:spPr>
        <p:txBody>
          <a:bodyPr rot="0" vert="horz" wrap="square" lIns="0" tIns="0" rIns="0" bIns="0" anchor="ctr" anchorCtr="0" upright="1">
            <a:noAutofit/>
          </a:bodyPr>
          <a:lstStyle/>
          <a:p>
            <a:pPr algn="ctr"/>
            <a:r>
              <a:rPr lang="ja-JP" sz="900" kern="100"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ＭＳ 明朝" panose="02020609040205080304" pitchFamily="17" charset="-128"/>
              </a:rPr>
              <a:t>印</a:t>
            </a:r>
            <a:endParaRPr lang="ja-JP" sz="1050" kern="100">
              <a:effectLst/>
              <a:latin typeface="Century" panose="02040604050505020304" pitchFamily="18" charset="0"/>
              <a:ea typeface="ＭＳ 明朝" panose="02020609040205080304" pitchFamily="17" charset="-128"/>
              <a:cs typeface="ＭＳ 明朝" panose="02020609040205080304" pitchFamily="17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F5B1CF0C-64C2-43CC-BEBF-97A16EB9A693}"/>
              </a:ext>
            </a:extLst>
          </p:cNvPr>
          <p:cNvSpPr/>
          <p:nvPr/>
        </p:nvSpPr>
        <p:spPr>
          <a:xfrm>
            <a:off x="1110842" y="1216545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新規・継続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4356BDFE-8280-4364-9EBF-B5DAA63B4487}"/>
              </a:ext>
            </a:extLst>
          </p:cNvPr>
          <p:cNvSpPr/>
          <p:nvPr/>
        </p:nvSpPr>
        <p:spPr>
          <a:xfrm>
            <a:off x="5199527" y="9452679"/>
            <a:ext cx="111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要否意見書発行番号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F3931044-6945-4B43-ABD6-FCC65E281927}"/>
              </a:ext>
            </a:extLst>
          </p:cNvPr>
          <p:cNvSpPr/>
          <p:nvPr/>
        </p:nvSpPr>
        <p:spPr>
          <a:xfrm>
            <a:off x="560073" y="8167340"/>
            <a:ext cx="5755454" cy="120970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（記載注意）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algn="l">
              <a:spcAft>
                <a:spcPts val="200"/>
              </a:spcAft>
              <a:tabLst>
                <a:tab pos="361950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	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転帰「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継続の場合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」欄は、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か月を超えて施術を継続する場合に該当するものを〇で囲むこと。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>
              <a:spcAft>
                <a:spcPts val="200"/>
              </a:spcAft>
              <a:buAutoNum type="arabicPlain" startAt="2"/>
              <a:tabLst>
                <a:tab pos="4476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「療養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治癒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見込期間」及び「概算見積額」欄は、初検時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か月を超えて療養を必要とする場合は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か月目以降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</a:p>
          <a:p>
            <a:pPr marL="180975" indent="180975" algn="l">
              <a:spcAft>
                <a:spcPts val="200"/>
              </a:spcAft>
              <a:tabLst>
                <a:tab pos="4476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の療養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見込期間及び概算見積額を記載すること。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>
              <a:spcAft>
                <a:spcPts val="200"/>
              </a:spcAft>
              <a:buAutoNum type="arabicPlain" startAt="3"/>
              <a:tabLst>
                <a:tab pos="628650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「医師同意」欄は、施術者が同意を得た指定医療機関名、医師名、所在地及び同意年月日を記載したものでも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>
              <a:spcAft>
                <a:spcPts val="200"/>
              </a:spcAft>
              <a:tabLst>
                <a:tab pos="628650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差し支えないこと。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algn="l">
              <a:spcAft>
                <a:spcPts val="200"/>
              </a:spcAft>
              <a:tabLst>
                <a:tab pos="361950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	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印欄は福祉事務所で記入するので、記載しないこと。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7307FE87-449C-4BBF-91EF-E940E5DACA99}"/>
              </a:ext>
            </a:extLst>
          </p:cNvPr>
          <p:cNvSpPr/>
          <p:nvPr/>
        </p:nvSpPr>
        <p:spPr>
          <a:xfrm>
            <a:off x="1113986" y="2761237"/>
            <a:ext cx="982079" cy="1154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指定施術者名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42184C35-6AF7-4E05-9AEB-19BD332FBA02}"/>
              </a:ext>
            </a:extLst>
          </p:cNvPr>
          <p:cNvSpPr/>
          <p:nvPr/>
        </p:nvSpPr>
        <p:spPr>
          <a:xfrm>
            <a:off x="6335829" y="3517122"/>
            <a:ext cx="228066" cy="57481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6F3AB34C-52AF-46E9-A583-B7ECCFE75E4A}"/>
              </a:ext>
            </a:extLst>
          </p:cNvPr>
          <p:cNvSpPr/>
          <p:nvPr/>
        </p:nvSpPr>
        <p:spPr>
          <a:xfrm>
            <a:off x="6335829" y="5150398"/>
            <a:ext cx="228066" cy="864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発行取扱者名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28043293-F7B2-4FC9-A5C3-70058E96BDE2}"/>
              </a:ext>
            </a:extLst>
          </p:cNvPr>
          <p:cNvSpPr/>
          <p:nvPr/>
        </p:nvSpPr>
        <p:spPr>
          <a:xfrm>
            <a:off x="4898583" y="2392937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3B1D14CA-3CF2-4F9A-AFC2-00D74FD24FC4}"/>
              </a:ext>
            </a:extLst>
          </p:cNvPr>
          <p:cNvSpPr/>
          <p:nvPr/>
        </p:nvSpPr>
        <p:spPr>
          <a:xfrm>
            <a:off x="1110842" y="1938590"/>
            <a:ext cx="111578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医療の開始年月日</a:t>
            </a:r>
            <a:endParaRPr kumimoji="1" lang="zh-TW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2FB99E11-BD02-41F6-A07F-88BA8D95EB23}"/>
              </a:ext>
            </a:extLst>
          </p:cNvPr>
          <p:cNvSpPr/>
          <p:nvPr/>
        </p:nvSpPr>
        <p:spPr>
          <a:xfrm>
            <a:off x="1437986" y="1471429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D01B98F-8035-46FB-9A56-33D14A5B47F5}"/>
              </a:ext>
            </a:extLst>
          </p:cNvPr>
          <p:cNvSpPr/>
          <p:nvPr/>
        </p:nvSpPr>
        <p:spPr>
          <a:xfrm>
            <a:off x="3404526" y="1763923"/>
            <a:ext cx="5191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C08F127-2EDA-4A58-B6C4-2271FA133D19}"/>
              </a:ext>
            </a:extLst>
          </p:cNvPr>
          <p:cNvSpPr/>
          <p:nvPr/>
        </p:nvSpPr>
        <p:spPr>
          <a:xfrm>
            <a:off x="3404525" y="1918786"/>
            <a:ext cx="5191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09574AA6-DA0F-426E-AD3A-64A0316786C8}"/>
              </a:ext>
            </a:extLst>
          </p:cNvPr>
          <p:cNvSpPr/>
          <p:nvPr/>
        </p:nvSpPr>
        <p:spPr>
          <a:xfrm>
            <a:off x="4516056" y="1905858"/>
            <a:ext cx="459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469362AA-2EF1-4A8A-A777-DA22B1693BE5}"/>
              </a:ext>
            </a:extLst>
          </p:cNvPr>
          <p:cNvSpPr/>
          <p:nvPr/>
        </p:nvSpPr>
        <p:spPr>
          <a:xfrm>
            <a:off x="5068763" y="1905858"/>
            <a:ext cx="297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EF1E9C7-2F79-45B6-A78F-23E6918A555B}"/>
              </a:ext>
            </a:extLst>
          </p:cNvPr>
          <p:cNvSpPr/>
          <p:nvPr/>
        </p:nvSpPr>
        <p:spPr>
          <a:xfrm>
            <a:off x="6353894" y="4064126"/>
            <a:ext cx="191936" cy="72302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AF9E4C1E-6722-4672-8F45-938BAB25B224}"/>
              </a:ext>
            </a:extLst>
          </p:cNvPr>
          <p:cNvSpPr/>
          <p:nvPr/>
        </p:nvSpPr>
        <p:spPr>
          <a:xfrm>
            <a:off x="6360811" y="6017882"/>
            <a:ext cx="191936" cy="72302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発行取扱者名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9D7909-B9A6-4B7F-866B-BE94ECD62995}"/>
              </a:ext>
            </a:extLst>
          </p:cNvPr>
          <p:cNvSpPr/>
          <p:nvPr/>
        </p:nvSpPr>
        <p:spPr>
          <a:xfrm>
            <a:off x="894013" y="2718109"/>
            <a:ext cx="215897" cy="16787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zh-TW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endParaRPr kumimoji="1" lang="zh-TW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CAEEADBC-C3AB-4076-8D2A-181A77195FF5}"/>
              </a:ext>
            </a:extLst>
          </p:cNvPr>
          <p:cNvSpPr/>
          <p:nvPr/>
        </p:nvSpPr>
        <p:spPr>
          <a:xfrm>
            <a:off x="1416842" y="4953000"/>
            <a:ext cx="5191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CCACAC01-C15C-40C5-963D-2D6D146B160F}"/>
              </a:ext>
            </a:extLst>
          </p:cNvPr>
          <p:cNvSpPr/>
          <p:nvPr/>
        </p:nvSpPr>
        <p:spPr>
          <a:xfrm>
            <a:off x="4639026" y="5454630"/>
            <a:ext cx="158636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指定施術機関（施術者）所在地</a:t>
            </a:r>
            <a:endParaRPr kumimoji="1" lang="ja-JP" altLang="en-US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444E9CF1-858C-4A71-AD65-34ABE0BB1174}"/>
              </a:ext>
            </a:extLst>
          </p:cNvPr>
          <p:cNvSpPr/>
          <p:nvPr/>
        </p:nvSpPr>
        <p:spPr>
          <a:xfrm>
            <a:off x="4639026" y="5629262"/>
            <a:ext cx="158636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指定施術機関（施術者）</a:t>
            </a:r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名称</a:t>
            </a:r>
          </a:p>
        </p:txBody>
      </p: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EC98C499-8635-42C8-8D47-6C9FD48879DD}"/>
              </a:ext>
            </a:extLst>
          </p:cNvPr>
          <p:cNvGrpSpPr/>
          <p:nvPr/>
        </p:nvGrpSpPr>
        <p:grpSpPr>
          <a:xfrm>
            <a:off x="4071138" y="185136"/>
            <a:ext cx="2234607" cy="365760"/>
            <a:chOff x="3645000" y="1370007"/>
            <a:chExt cx="2234607" cy="365760"/>
          </a:xfrm>
          <a:noFill/>
        </p:grpSpPr>
        <p:sp>
          <p:nvSpPr>
            <p:cNvPr id="55" name="正方形/長方形 54">
              <a:extLst>
                <a:ext uri="{FF2B5EF4-FFF2-40B4-BE49-F238E27FC236}">
                  <a16:creationId xmlns:a16="http://schemas.microsoft.com/office/drawing/2014/main" id="{231A70D6-C3EB-4118-923B-77E5323F9AA0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15AE17A7-B0E9-4926-B39E-31C0562D550B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30B00EA3-D234-4867-BDA0-F0B5605DC741}"/>
              </a:ext>
            </a:extLst>
          </p:cNvPr>
          <p:cNvSpPr/>
          <p:nvPr/>
        </p:nvSpPr>
        <p:spPr>
          <a:xfrm>
            <a:off x="5765745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2F7E5B-39E8-9AC0-6D8D-08EE9D16D625}"/>
              </a:ext>
            </a:extLst>
          </p:cNvPr>
          <p:cNvSpPr/>
          <p:nvPr/>
        </p:nvSpPr>
        <p:spPr>
          <a:xfrm>
            <a:off x="5044021" y="2786879"/>
            <a:ext cx="64558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</p:spTree>
    <p:extLst>
      <p:ext uri="{BB962C8B-B14F-4D97-AF65-F5344CB8AC3E}">
        <p14:creationId xmlns:p14="http://schemas.microsoft.com/office/powerpoint/2010/main" val="360954673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2AC4EBA5-D3EE-44B1-9928-35C6E536D1B3}"/>
</file>

<file path=customXml/itemProps2.xml><?xml version="1.0" encoding="utf-8"?>
<ds:datastoreItem xmlns:ds="http://schemas.openxmlformats.org/officeDocument/2006/customXml" ds:itemID="{437AD27B-2A23-4F72-990A-641AAFF156BB}"/>
</file>

<file path=customXml/itemProps3.xml><?xml version="1.0" encoding="utf-8"?>
<ds:datastoreItem xmlns:ds="http://schemas.openxmlformats.org/officeDocument/2006/customXml" ds:itemID="{B45F7D3D-9EC5-4592-B119-C38A7937407D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117</TotalTime>
  <Words>487</Words>
  <PresentationFormat>A4 210 x 297 mm</PresentationFormat>
  <Paragraphs>97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Century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2024-03-25T07:33:21Z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2022-04-22T02:11:24Z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b8476e40-f0b8-461d-a20c-90888c352cd3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