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slideMasters/slideMaster1.xml" ContentType="application/vnd.openxmlformats-officedocument.presentationml.slideMaster+xml"/>
  <Override PartName="/ppt/slideLayouts/slideLayout9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3.xml" ContentType="application/vnd.openxmlformats-officedocument.presentationml.slideLayout+xml"/>
  <Override PartName="/ppt/tags/tag2.xml" ContentType="application/vnd.openxmlformats-officedocument.presentationml.tags+xml"/>
  <Override PartName="/ppt/slideLayouts/slideLayout8.xml" ContentType="application/vnd.openxmlformats-officedocument.presentationml.slideLayout+xml"/>
  <Override PartName="/ppt/slides/slide1.xml" ContentType="application/vnd.openxmlformats-officedocument.presentationml.slide+xml"/>
  <Override PartName="/ppt/tags/tag3.xml" ContentType="application/vnd.openxmlformats-officedocument.presentationml.tags+xml"/>
  <Override PartName="/ppt/theme/theme1.xml" ContentType="application/vnd.openxmlformats-officedocument.theme+xml"/>
  <Override PartName="/ppt/tags/tag1.xml" ContentType="application/vnd.openxmlformats-officedocument.presentationml.tag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4" r:id="rId2"/>
  </p:sldIdLst>
  <p:sldSz cx="6858000" cy="9906000" type="A4"/>
  <p:notesSz cx="6858000" cy="9144000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1094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西田 章恵(nishida-akie.jj1)" initials="西田" lastIdx="4" clrIdx="0">
    <p:extLst>
      <p:ext uri="{19B8F6BF-5375-455C-9EA6-DF929625EA0E}">
        <p15:presenceInfo xmlns:p15="http://schemas.microsoft.com/office/powerpoint/2012/main" userId="S-1-5-21-4175116151-3849908774-3845857867-619503" providerId="AD"/>
      </p:ext>
    </p:extLst>
  </p:cmAuthor>
  <p:cmAuthor id="2" name="Okano, Takumi (JP - AB 岡野 匠)" initials="OT(A岡匠" lastIdx="6" clrIdx="1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158" autoAdjust="0"/>
    <p:restoredTop sz="94660"/>
  </p:normalViewPr>
  <p:slideViewPr>
    <p:cSldViewPr snapToGrid="0" showGuides="1">
      <p:cViewPr varScale="1">
        <p:scale>
          <a:sx n="70" d="100"/>
          <a:sy n="70" d="100"/>
        </p:scale>
        <p:origin x="3690" y="72"/>
      </p:cViewPr>
      <p:guideLst>
        <p:guide orient="horz" pos="3120"/>
        <p:guide pos="109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tags" Target="tags/tag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11" Type="http://schemas.openxmlformats.org/officeDocument/2006/relationships/customXml" Target="../customXml/item3.xml"/><Relationship Id="rId5" Type="http://schemas.openxmlformats.org/officeDocument/2006/relationships/presProps" Target="presProps.xml"/><Relationship Id="rId10" Type="http://schemas.openxmlformats.org/officeDocument/2006/relationships/customXml" Target="../customXml/item2.xml"/><Relationship Id="rId4" Type="http://schemas.openxmlformats.org/officeDocument/2006/relationships/commentAuthors" Target="commentAuthors.xml"/><Relationship Id="rId9" Type="http://schemas.openxmlformats.org/officeDocument/2006/relationships/customXml" Target="../customXml/item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2024/10/17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2024/10/17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2024/10/17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2024/10/17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2024/10/17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2024/10/17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2024/10/17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2024/10/17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2024/10/17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2024/10/17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2024/10/17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2024/10/17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41" name="Rectangle 109">
            <a:extLst>
              <a:ext uri="{FF2B5EF4-FFF2-40B4-BE49-F238E27FC236}">
                <a16:creationId xmlns:a16="http://schemas.microsoft.com/office/drawing/2014/main" id="{964D1F19-BA8C-4282-BA8A-73E124FD408D}"/>
              </a:ext>
            </a:extLst>
          </p:cNvPr>
          <p:cNvSpPr>
            <a:spLocks noChangeArrowheads="1"/>
          </p:cNvSpPr>
          <p:nvPr/>
        </p:nvSpPr>
        <p:spPr bwMode="auto">
          <a:xfrm>
            <a:off x="701400" y="1025309"/>
            <a:ext cx="5760000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kumimoji="0" lang="zh-TW" altLang="en-US" sz="1100" b="0" i="0" u="none" strike="noStrike" cap="none" spc="600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医療券転帰通知書（兼受領書）</a:t>
            </a:r>
            <a:endParaRPr kumimoji="0" lang="en-US" altLang="ja-JP" sz="1100" b="0" i="0" u="none" strike="noStrike" cap="none" spc="600" normalizeH="0" baseline="0" dirty="0">
              <a:ln>
                <a:noFill/>
              </a:ln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35" name="正方形/長方形 34">
            <a:extLst>
              <a:ext uri="{FF2B5EF4-FFF2-40B4-BE49-F238E27FC236}">
                <a16:creationId xmlns:a16="http://schemas.microsoft.com/office/drawing/2014/main" id="{08A6F6C7-B6A0-41DF-A7BC-52FAD12D39DB}"/>
              </a:ext>
            </a:extLst>
          </p:cNvPr>
          <p:cNvSpPr/>
          <p:nvPr/>
        </p:nvSpPr>
        <p:spPr>
          <a:xfrm>
            <a:off x="613942" y="1682998"/>
            <a:ext cx="756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宛先郵便番号</a:t>
            </a:r>
          </a:p>
        </p:txBody>
      </p:sp>
      <p:sp>
        <p:nvSpPr>
          <p:cNvPr id="36" name="正方形/長方形 35">
            <a:extLst>
              <a:ext uri="{FF2B5EF4-FFF2-40B4-BE49-F238E27FC236}">
                <a16:creationId xmlns:a16="http://schemas.microsoft.com/office/drawing/2014/main" id="{FC871053-C196-4BC5-B8E9-D61EE8A071C5}"/>
              </a:ext>
            </a:extLst>
          </p:cNvPr>
          <p:cNvSpPr/>
          <p:nvPr/>
        </p:nvSpPr>
        <p:spPr>
          <a:xfrm>
            <a:off x="613941" y="1851901"/>
            <a:ext cx="755999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宛先住所</a:t>
            </a:r>
          </a:p>
        </p:txBody>
      </p:sp>
      <p:sp>
        <p:nvSpPr>
          <p:cNvPr id="38" name="正方形/長方形 37">
            <a:extLst>
              <a:ext uri="{FF2B5EF4-FFF2-40B4-BE49-F238E27FC236}">
                <a16:creationId xmlns:a16="http://schemas.microsoft.com/office/drawing/2014/main" id="{5BE6CFE3-60BC-415F-A895-8B32E0170CF7}"/>
              </a:ext>
            </a:extLst>
          </p:cNvPr>
          <p:cNvSpPr/>
          <p:nvPr/>
        </p:nvSpPr>
        <p:spPr>
          <a:xfrm>
            <a:off x="610346" y="2020804"/>
            <a:ext cx="527892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宛先氏名</a:t>
            </a:r>
          </a:p>
        </p:txBody>
      </p:sp>
      <p:graphicFrame>
        <p:nvGraphicFramePr>
          <p:cNvPr id="50" name="表 4">
            <a:extLst>
              <a:ext uri="{FF2B5EF4-FFF2-40B4-BE49-F238E27FC236}">
                <a16:creationId xmlns:a16="http://schemas.microsoft.com/office/drawing/2014/main" id="{C453FA3C-974C-4020-9D8B-98A5D37472D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86506860"/>
              </p:ext>
            </p:extLst>
          </p:nvPr>
        </p:nvGraphicFramePr>
        <p:xfrm>
          <a:off x="152121" y="3828696"/>
          <a:ext cx="6335272" cy="5369517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13800">
                  <a:extLst>
                    <a:ext uri="{9D8B030D-6E8A-4147-A177-3AD203B41FA5}">
                      <a16:colId xmlns:a16="http://schemas.microsoft.com/office/drawing/2014/main" val="540950854"/>
                    </a:ext>
                  </a:extLst>
                </a:gridCol>
                <a:gridCol w="743367">
                  <a:extLst>
                    <a:ext uri="{9D8B030D-6E8A-4147-A177-3AD203B41FA5}">
                      <a16:colId xmlns:a16="http://schemas.microsoft.com/office/drawing/2014/main" val="3162810299"/>
                    </a:ext>
                  </a:extLst>
                </a:gridCol>
                <a:gridCol w="1015103">
                  <a:extLst>
                    <a:ext uri="{9D8B030D-6E8A-4147-A177-3AD203B41FA5}">
                      <a16:colId xmlns:a16="http://schemas.microsoft.com/office/drawing/2014/main" val="3552089949"/>
                    </a:ext>
                  </a:extLst>
                </a:gridCol>
                <a:gridCol w="216000">
                  <a:extLst>
                    <a:ext uri="{9D8B030D-6E8A-4147-A177-3AD203B41FA5}">
                      <a16:colId xmlns:a16="http://schemas.microsoft.com/office/drawing/2014/main" val="3562525389"/>
                    </a:ext>
                  </a:extLst>
                </a:gridCol>
                <a:gridCol w="519430">
                  <a:extLst>
                    <a:ext uri="{9D8B030D-6E8A-4147-A177-3AD203B41FA5}">
                      <a16:colId xmlns:a16="http://schemas.microsoft.com/office/drawing/2014/main" val="1266195643"/>
                    </a:ext>
                  </a:extLst>
                </a:gridCol>
                <a:gridCol w="216000">
                  <a:extLst>
                    <a:ext uri="{9D8B030D-6E8A-4147-A177-3AD203B41FA5}">
                      <a16:colId xmlns:a16="http://schemas.microsoft.com/office/drawing/2014/main" val="4286820527"/>
                    </a:ext>
                  </a:extLst>
                </a:gridCol>
                <a:gridCol w="216000">
                  <a:extLst>
                    <a:ext uri="{9D8B030D-6E8A-4147-A177-3AD203B41FA5}">
                      <a16:colId xmlns:a16="http://schemas.microsoft.com/office/drawing/2014/main" val="818187212"/>
                    </a:ext>
                  </a:extLst>
                </a:gridCol>
                <a:gridCol w="216000">
                  <a:extLst>
                    <a:ext uri="{9D8B030D-6E8A-4147-A177-3AD203B41FA5}">
                      <a16:colId xmlns:a16="http://schemas.microsoft.com/office/drawing/2014/main" val="1200509879"/>
                    </a:ext>
                  </a:extLst>
                </a:gridCol>
                <a:gridCol w="216000">
                  <a:extLst>
                    <a:ext uri="{9D8B030D-6E8A-4147-A177-3AD203B41FA5}">
                      <a16:colId xmlns:a16="http://schemas.microsoft.com/office/drawing/2014/main" val="2796205569"/>
                    </a:ext>
                  </a:extLst>
                </a:gridCol>
                <a:gridCol w="216000">
                  <a:extLst>
                    <a:ext uri="{9D8B030D-6E8A-4147-A177-3AD203B41FA5}">
                      <a16:colId xmlns:a16="http://schemas.microsoft.com/office/drawing/2014/main" val="3318669165"/>
                    </a:ext>
                  </a:extLst>
                </a:gridCol>
                <a:gridCol w="216000">
                  <a:extLst>
                    <a:ext uri="{9D8B030D-6E8A-4147-A177-3AD203B41FA5}">
                      <a16:colId xmlns:a16="http://schemas.microsoft.com/office/drawing/2014/main" val="2936752784"/>
                    </a:ext>
                  </a:extLst>
                </a:gridCol>
                <a:gridCol w="828000">
                  <a:extLst>
                    <a:ext uri="{9D8B030D-6E8A-4147-A177-3AD203B41FA5}">
                      <a16:colId xmlns:a16="http://schemas.microsoft.com/office/drawing/2014/main" val="3860738303"/>
                    </a:ext>
                  </a:extLst>
                </a:gridCol>
                <a:gridCol w="412709">
                  <a:extLst>
                    <a:ext uri="{9D8B030D-6E8A-4147-A177-3AD203B41FA5}">
                      <a16:colId xmlns:a16="http://schemas.microsoft.com/office/drawing/2014/main" val="2726939747"/>
                    </a:ext>
                  </a:extLst>
                </a:gridCol>
                <a:gridCol w="340242">
                  <a:extLst>
                    <a:ext uri="{9D8B030D-6E8A-4147-A177-3AD203B41FA5}">
                      <a16:colId xmlns:a16="http://schemas.microsoft.com/office/drawing/2014/main" val="1869916094"/>
                    </a:ext>
                  </a:extLst>
                </a:gridCol>
                <a:gridCol w="650621">
                  <a:extLst>
                    <a:ext uri="{9D8B030D-6E8A-4147-A177-3AD203B41FA5}">
                      <a16:colId xmlns:a16="http://schemas.microsoft.com/office/drawing/2014/main" val="4131841886"/>
                    </a:ext>
                  </a:extLst>
                </a:gridCol>
              </a:tblGrid>
              <a:tr h="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No.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ケース番号</a:t>
                      </a:r>
                      <a:endParaRPr kumimoji="1" lang="en-US" altLang="ja-JP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氏名</a:t>
                      </a:r>
                      <a:endParaRPr kumimoji="1" lang="en-US" altLang="ja-JP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</a:t>
                      </a:r>
                      <a:endParaRPr kumimoji="1" lang="en-US" altLang="ja-JP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診療別</a:t>
                      </a:r>
                      <a:endParaRPr kumimoji="1" lang="en-US" altLang="ja-JP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単併</a:t>
                      </a:r>
                      <a:endParaRPr kumimoji="1" lang="en-US" altLang="ja-JP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社保</a:t>
                      </a:r>
                      <a:endParaRPr kumimoji="1" lang="en-US" altLang="ja-JP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後保</a:t>
                      </a:r>
                      <a:endParaRPr kumimoji="1" lang="en-US" altLang="ja-JP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精神</a:t>
                      </a:r>
                      <a:endParaRPr kumimoji="1" lang="en-US" altLang="ja-JP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結核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自立等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転帰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転帰月日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未使用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備考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79935400"/>
                  </a:ext>
                </a:extLst>
              </a:tr>
              <a:tr h="450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１</a:t>
                      </a:r>
                      <a:endParaRPr kumimoji="1" lang="en-US" altLang="ja-JP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治癒・死亡・中止</a:t>
                      </a:r>
                      <a:endParaRPr kumimoji="1" lang="en-US" altLang="ja-JP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・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10977052"/>
                  </a:ext>
                </a:extLst>
              </a:tr>
              <a:tr h="450000"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7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2</a:t>
                      </a:r>
                      <a:endParaRPr kumimoji="1" lang="ja-JP" altLang="en-US" sz="7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治癒・死亡・中止</a:t>
                      </a:r>
                      <a:endParaRPr kumimoji="1" lang="en-US" altLang="ja-JP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・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9138754"/>
                  </a:ext>
                </a:extLst>
              </a:tr>
              <a:tr h="450000"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7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3</a:t>
                      </a:r>
                      <a:endParaRPr kumimoji="1" lang="ja-JP" altLang="en-US" sz="7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治癒・死亡・中止</a:t>
                      </a:r>
                      <a:endParaRPr kumimoji="1" lang="en-US" altLang="ja-JP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・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18449384"/>
                  </a:ext>
                </a:extLst>
              </a:tr>
              <a:tr h="395813"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7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4</a:t>
                      </a:r>
                      <a:endParaRPr kumimoji="1" lang="ja-JP" altLang="en-US" sz="7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治癒・死亡・中止</a:t>
                      </a:r>
                      <a:endParaRPr kumimoji="1" lang="en-US" altLang="ja-JP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・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208407575"/>
                  </a:ext>
                </a:extLst>
              </a:tr>
              <a:tr h="395813"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7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5</a:t>
                      </a:r>
                      <a:endParaRPr kumimoji="1" lang="ja-JP" altLang="en-US" sz="7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治癒・死亡・中止</a:t>
                      </a:r>
                      <a:endParaRPr kumimoji="1" lang="en-US" altLang="ja-JP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・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48033853"/>
                  </a:ext>
                </a:extLst>
              </a:tr>
              <a:tr h="395813"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7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6</a:t>
                      </a:r>
                      <a:endParaRPr kumimoji="1" lang="ja-JP" altLang="en-US" sz="7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治癒・死亡・中止</a:t>
                      </a:r>
                      <a:endParaRPr kumimoji="1" lang="en-US" altLang="ja-JP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・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01669930"/>
                  </a:ext>
                </a:extLst>
              </a:tr>
              <a:tr h="395813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7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治癒・死亡・中止</a:t>
                      </a:r>
                      <a:endParaRPr kumimoji="1" lang="en-US" altLang="ja-JP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・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61802082"/>
                  </a:ext>
                </a:extLst>
              </a:tr>
              <a:tr h="395813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8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治癒・死亡・中止</a:t>
                      </a:r>
                      <a:endParaRPr kumimoji="1" lang="en-US" altLang="ja-JP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・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196318484"/>
                  </a:ext>
                </a:extLst>
              </a:tr>
              <a:tr h="395813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9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治癒・死亡・中止</a:t>
                      </a:r>
                      <a:endParaRPr kumimoji="1" lang="en-US" altLang="ja-JP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・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11568662"/>
                  </a:ext>
                </a:extLst>
              </a:tr>
              <a:tr h="395813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10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治癒・死亡・中止</a:t>
                      </a:r>
                      <a:endParaRPr kumimoji="1" lang="en-US" altLang="ja-JP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・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10800883"/>
                  </a:ext>
                </a:extLst>
              </a:tr>
              <a:tr h="395813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11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治癒・死亡・中止</a:t>
                      </a:r>
                      <a:endParaRPr kumimoji="1" lang="en-US" altLang="ja-JP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・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43278983"/>
                  </a:ext>
                </a:extLst>
              </a:tr>
              <a:tr h="395813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12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治癒・死亡・中止</a:t>
                      </a:r>
                      <a:endParaRPr kumimoji="1" lang="en-US" altLang="ja-JP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・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99444279"/>
                  </a:ext>
                </a:extLst>
              </a:tr>
            </a:tbl>
          </a:graphicData>
        </a:graphic>
      </p:graphicFrame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38DE1EC1-E1B5-49FE-8172-8EB3F8EC2C3B}"/>
              </a:ext>
            </a:extLst>
          </p:cNvPr>
          <p:cNvSpPr/>
          <p:nvPr/>
        </p:nvSpPr>
        <p:spPr>
          <a:xfrm>
            <a:off x="517899" y="4453924"/>
            <a:ext cx="616743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7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  <a:endParaRPr kumimoji="1" lang="en-US" altLang="ja-JP" sz="7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5" name="正方形/長方形 24">
            <a:extLst>
              <a:ext uri="{FF2B5EF4-FFF2-40B4-BE49-F238E27FC236}">
                <a16:creationId xmlns:a16="http://schemas.microsoft.com/office/drawing/2014/main" id="{DF01951F-DB0F-42D2-9F7E-0F76227ED795}"/>
              </a:ext>
            </a:extLst>
          </p:cNvPr>
          <p:cNvSpPr/>
          <p:nvPr/>
        </p:nvSpPr>
        <p:spPr>
          <a:xfrm>
            <a:off x="3423798" y="2009387"/>
            <a:ext cx="756000" cy="12858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spc="3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所在地</a:t>
            </a:r>
          </a:p>
        </p:txBody>
      </p:sp>
      <p:sp>
        <p:nvSpPr>
          <p:cNvPr id="26" name="正方形/長方形 25">
            <a:extLst>
              <a:ext uri="{FF2B5EF4-FFF2-40B4-BE49-F238E27FC236}">
                <a16:creationId xmlns:a16="http://schemas.microsoft.com/office/drawing/2014/main" id="{01A84E3E-E9A7-4CBA-B9A6-D2AE211C1B90}"/>
              </a:ext>
            </a:extLst>
          </p:cNvPr>
          <p:cNvSpPr/>
          <p:nvPr/>
        </p:nvSpPr>
        <p:spPr>
          <a:xfrm>
            <a:off x="3423798" y="2345905"/>
            <a:ext cx="756000" cy="12858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spc="3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病院名</a:t>
            </a:r>
          </a:p>
        </p:txBody>
      </p:sp>
      <p:sp>
        <p:nvSpPr>
          <p:cNvPr id="27" name="正方形/長方形 26">
            <a:extLst>
              <a:ext uri="{FF2B5EF4-FFF2-40B4-BE49-F238E27FC236}">
                <a16:creationId xmlns:a16="http://schemas.microsoft.com/office/drawing/2014/main" id="{10AC736C-3CE7-49E7-A633-1B414BDD9DEE}"/>
              </a:ext>
            </a:extLst>
          </p:cNvPr>
          <p:cNvSpPr/>
          <p:nvPr/>
        </p:nvSpPr>
        <p:spPr>
          <a:xfrm>
            <a:off x="3423798" y="2682423"/>
            <a:ext cx="756000" cy="12858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spc="3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院長名</a:t>
            </a:r>
          </a:p>
        </p:txBody>
      </p:sp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A104989D-DBF7-4D15-A3AD-B267D37B2EE1}"/>
              </a:ext>
            </a:extLst>
          </p:cNvPr>
          <p:cNvSpPr/>
          <p:nvPr/>
        </p:nvSpPr>
        <p:spPr>
          <a:xfrm>
            <a:off x="557454" y="3419972"/>
            <a:ext cx="4315113" cy="408724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下記のとおり医療券を受領し、転帰の状況について報告します。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9" name="正方形/長方形 28">
            <a:extLst>
              <a:ext uri="{FF2B5EF4-FFF2-40B4-BE49-F238E27FC236}">
                <a16:creationId xmlns:a16="http://schemas.microsoft.com/office/drawing/2014/main" id="{55DB8DC3-E30A-461B-9CD6-D76220F98B78}"/>
              </a:ext>
            </a:extLst>
          </p:cNvPr>
          <p:cNvSpPr/>
          <p:nvPr/>
        </p:nvSpPr>
        <p:spPr>
          <a:xfrm>
            <a:off x="5794376" y="9317786"/>
            <a:ext cx="837060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医療機関名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0" name="正方形/長方形 29">
            <a:extLst>
              <a:ext uri="{FF2B5EF4-FFF2-40B4-BE49-F238E27FC236}">
                <a16:creationId xmlns:a16="http://schemas.microsoft.com/office/drawing/2014/main" id="{91237C36-C3BF-4557-932D-B974898F203F}"/>
              </a:ext>
            </a:extLst>
          </p:cNvPr>
          <p:cNvSpPr/>
          <p:nvPr/>
        </p:nvSpPr>
        <p:spPr>
          <a:xfrm>
            <a:off x="152121" y="9253751"/>
            <a:ext cx="4315113" cy="408724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・必ず福祉事務所へ直送してください。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・また、受診なしの場合は未使用の欄に「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×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」印を記入してください。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3" name="正方形/長方形 32">
            <a:extLst>
              <a:ext uri="{FF2B5EF4-FFF2-40B4-BE49-F238E27FC236}">
                <a16:creationId xmlns:a16="http://schemas.microsoft.com/office/drawing/2014/main" id="{006207D6-8E2E-48CE-B09C-364C8104C61F}"/>
              </a:ext>
            </a:extLst>
          </p:cNvPr>
          <p:cNvSpPr/>
          <p:nvPr/>
        </p:nvSpPr>
        <p:spPr>
          <a:xfrm>
            <a:off x="1369942" y="4313597"/>
            <a:ext cx="616743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7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カナ氏名</a:t>
            </a:r>
            <a:endParaRPr kumimoji="1" lang="en-US" altLang="ja-JP" sz="7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4" name="正方形/長方形 33">
            <a:extLst>
              <a:ext uri="{FF2B5EF4-FFF2-40B4-BE49-F238E27FC236}">
                <a16:creationId xmlns:a16="http://schemas.microsoft.com/office/drawing/2014/main" id="{87F35C2A-D48B-4844-AFE6-5FC82429A157}"/>
              </a:ext>
            </a:extLst>
          </p:cNvPr>
          <p:cNvSpPr/>
          <p:nvPr/>
        </p:nvSpPr>
        <p:spPr>
          <a:xfrm>
            <a:off x="1369941" y="4524087"/>
            <a:ext cx="616743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7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  <a:endParaRPr kumimoji="1" lang="en-US" altLang="ja-JP" sz="7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2" name="正方形/長方形 41">
            <a:extLst>
              <a:ext uri="{FF2B5EF4-FFF2-40B4-BE49-F238E27FC236}">
                <a16:creationId xmlns:a16="http://schemas.microsoft.com/office/drawing/2014/main" id="{E2E66D91-5414-40D5-A9B1-6D88CB058416}"/>
              </a:ext>
            </a:extLst>
          </p:cNvPr>
          <p:cNvSpPr/>
          <p:nvPr/>
        </p:nvSpPr>
        <p:spPr>
          <a:xfrm>
            <a:off x="2247885" y="4437657"/>
            <a:ext cx="145160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7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月</a:t>
            </a:r>
            <a:endParaRPr kumimoji="1" lang="en-US" altLang="ja-JP" sz="7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9" name="正方形/長方形 48">
            <a:extLst>
              <a:ext uri="{FF2B5EF4-FFF2-40B4-BE49-F238E27FC236}">
                <a16:creationId xmlns:a16="http://schemas.microsoft.com/office/drawing/2014/main" id="{A4FC0553-18D8-4FA8-8E47-6A2574657E29}"/>
              </a:ext>
            </a:extLst>
          </p:cNvPr>
          <p:cNvSpPr/>
          <p:nvPr/>
        </p:nvSpPr>
        <p:spPr>
          <a:xfrm>
            <a:off x="2533017" y="4437657"/>
            <a:ext cx="329246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7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診療別</a:t>
            </a:r>
            <a:endParaRPr kumimoji="1" lang="en-US" altLang="ja-JP" sz="7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2" name="正方形/長方形 51">
            <a:extLst>
              <a:ext uri="{FF2B5EF4-FFF2-40B4-BE49-F238E27FC236}">
                <a16:creationId xmlns:a16="http://schemas.microsoft.com/office/drawing/2014/main" id="{A06CFC1C-96AE-49DE-955B-5D7BA53D10C8}"/>
              </a:ext>
            </a:extLst>
          </p:cNvPr>
          <p:cNvSpPr/>
          <p:nvPr/>
        </p:nvSpPr>
        <p:spPr>
          <a:xfrm>
            <a:off x="3005057" y="4398489"/>
            <a:ext cx="113386" cy="225159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7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単併</a:t>
            </a:r>
            <a:endParaRPr kumimoji="1" lang="en-US" altLang="ja-JP" sz="7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3" name="正方形/長方形 52">
            <a:extLst>
              <a:ext uri="{FF2B5EF4-FFF2-40B4-BE49-F238E27FC236}">
                <a16:creationId xmlns:a16="http://schemas.microsoft.com/office/drawing/2014/main" id="{74B2BF13-40FD-4B18-9CC2-31C91ECBD488}"/>
              </a:ext>
            </a:extLst>
          </p:cNvPr>
          <p:cNvSpPr/>
          <p:nvPr/>
        </p:nvSpPr>
        <p:spPr>
          <a:xfrm>
            <a:off x="3220665" y="4398489"/>
            <a:ext cx="120498" cy="225159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7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社保</a:t>
            </a:r>
            <a:endParaRPr kumimoji="1" lang="en-US" altLang="ja-JP" sz="7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4" name="正方形/長方形 53">
            <a:extLst>
              <a:ext uri="{FF2B5EF4-FFF2-40B4-BE49-F238E27FC236}">
                <a16:creationId xmlns:a16="http://schemas.microsoft.com/office/drawing/2014/main" id="{FBB96F11-952C-49D7-B1F0-219BA511F32C}"/>
              </a:ext>
            </a:extLst>
          </p:cNvPr>
          <p:cNvSpPr/>
          <p:nvPr/>
        </p:nvSpPr>
        <p:spPr>
          <a:xfrm>
            <a:off x="3439829" y="4398489"/>
            <a:ext cx="120498" cy="225159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7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後保</a:t>
            </a:r>
            <a:endParaRPr kumimoji="1" lang="en-US" altLang="ja-JP" sz="7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5" name="正方形/長方形 54">
            <a:extLst>
              <a:ext uri="{FF2B5EF4-FFF2-40B4-BE49-F238E27FC236}">
                <a16:creationId xmlns:a16="http://schemas.microsoft.com/office/drawing/2014/main" id="{9B3034C5-A82C-4B31-AB11-E5490A9AAA8A}"/>
              </a:ext>
            </a:extLst>
          </p:cNvPr>
          <p:cNvSpPr/>
          <p:nvPr/>
        </p:nvSpPr>
        <p:spPr>
          <a:xfrm>
            <a:off x="3658993" y="4395240"/>
            <a:ext cx="120498" cy="225159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7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精神</a:t>
            </a:r>
            <a:endParaRPr kumimoji="1" lang="en-US" altLang="ja-JP" sz="7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6" name="正方形/長方形 55">
            <a:extLst>
              <a:ext uri="{FF2B5EF4-FFF2-40B4-BE49-F238E27FC236}">
                <a16:creationId xmlns:a16="http://schemas.microsoft.com/office/drawing/2014/main" id="{6CC9AE29-650F-4FF3-AE90-F59DE5441EC7}"/>
              </a:ext>
            </a:extLst>
          </p:cNvPr>
          <p:cNvSpPr/>
          <p:nvPr/>
        </p:nvSpPr>
        <p:spPr>
          <a:xfrm>
            <a:off x="3874601" y="4383760"/>
            <a:ext cx="120498" cy="225159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7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結核</a:t>
            </a:r>
            <a:endParaRPr kumimoji="1" lang="en-US" altLang="ja-JP" sz="7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7" name="正方形/長方形 56">
            <a:extLst>
              <a:ext uri="{FF2B5EF4-FFF2-40B4-BE49-F238E27FC236}">
                <a16:creationId xmlns:a16="http://schemas.microsoft.com/office/drawing/2014/main" id="{FFF53834-5D1B-46F8-89DC-BB8E95723875}"/>
              </a:ext>
            </a:extLst>
          </p:cNvPr>
          <p:cNvSpPr/>
          <p:nvPr/>
        </p:nvSpPr>
        <p:spPr>
          <a:xfrm>
            <a:off x="4097321" y="4357725"/>
            <a:ext cx="120498" cy="306689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7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自立等</a:t>
            </a:r>
            <a:endParaRPr kumimoji="1" lang="en-US" altLang="ja-JP" sz="7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2" name="正方形/長方形 31">
            <a:extLst>
              <a:ext uri="{FF2B5EF4-FFF2-40B4-BE49-F238E27FC236}">
                <a16:creationId xmlns:a16="http://schemas.microsoft.com/office/drawing/2014/main" id="{1D7E1F1F-D272-42A6-9958-362D4E0AC1FD}"/>
              </a:ext>
            </a:extLst>
          </p:cNvPr>
          <p:cNvSpPr/>
          <p:nvPr/>
        </p:nvSpPr>
        <p:spPr>
          <a:xfrm>
            <a:off x="5205413" y="1495824"/>
            <a:ext cx="952500" cy="12858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　　年　　月　　日</a:t>
            </a:r>
          </a:p>
        </p:txBody>
      </p:sp>
      <p:sp>
        <p:nvSpPr>
          <p:cNvPr id="39" name="正方形/長方形 38">
            <a:extLst>
              <a:ext uri="{FF2B5EF4-FFF2-40B4-BE49-F238E27FC236}">
                <a16:creationId xmlns:a16="http://schemas.microsoft.com/office/drawing/2014/main" id="{823E00AF-823C-4507-995A-E4FEE7F50E94}"/>
              </a:ext>
            </a:extLst>
          </p:cNvPr>
          <p:cNvSpPr/>
          <p:nvPr/>
        </p:nvSpPr>
        <p:spPr>
          <a:xfrm>
            <a:off x="613940" y="1504204"/>
            <a:ext cx="986259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宛先福祉事務所名</a:t>
            </a:r>
          </a:p>
        </p:txBody>
      </p:sp>
      <p:sp>
        <p:nvSpPr>
          <p:cNvPr id="45" name="正方形/長方形 44">
            <a:extLst>
              <a:ext uri="{FF2B5EF4-FFF2-40B4-BE49-F238E27FC236}">
                <a16:creationId xmlns:a16="http://schemas.microsoft.com/office/drawing/2014/main" id="{CC4F858A-84F7-4232-A8D5-C1CF5B98D953}"/>
              </a:ext>
            </a:extLst>
          </p:cNvPr>
          <p:cNvSpPr/>
          <p:nvPr/>
        </p:nvSpPr>
        <p:spPr>
          <a:xfrm>
            <a:off x="1204070" y="2015165"/>
            <a:ext cx="291355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敬称</a:t>
            </a:r>
          </a:p>
        </p:txBody>
      </p:sp>
      <p:grpSp>
        <p:nvGrpSpPr>
          <p:cNvPr id="43" name="グループ化 42">
            <a:extLst>
              <a:ext uri="{FF2B5EF4-FFF2-40B4-BE49-F238E27FC236}">
                <a16:creationId xmlns:a16="http://schemas.microsoft.com/office/drawing/2014/main" id="{2FF24462-C10F-4C8F-9796-DD738FD1BA52}"/>
              </a:ext>
            </a:extLst>
          </p:cNvPr>
          <p:cNvGrpSpPr/>
          <p:nvPr/>
        </p:nvGrpSpPr>
        <p:grpSpPr>
          <a:xfrm>
            <a:off x="4252786" y="186810"/>
            <a:ext cx="2234607" cy="365760"/>
            <a:chOff x="3645000" y="1370007"/>
            <a:chExt cx="2234607" cy="365760"/>
          </a:xfrm>
        </p:grpSpPr>
        <p:sp>
          <p:nvSpPr>
            <p:cNvPr id="46" name="正方形/長方形 45">
              <a:extLst>
                <a:ext uri="{FF2B5EF4-FFF2-40B4-BE49-F238E27FC236}">
                  <a16:creationId xmlns:a16="http://schemas.microsoft.com/office/drawing/2014/main" id="{C6456BDF-B352-4E5F-B5DA-DD29DFE0DE6F}"/>
                </a:ext>
              </a:extLst>
            </p:cNvPr>
            <p:cNvSpPr/>
            <p:nvPr/>
          </p:nvSpPr>
          <p:spPr>
            <a:xfrm>
              <a:off x="3645000" y="1370007"/>
              <a:ext cx="765455" cy="365760"/>
            </a:xfrm>
            <a:prstGeom prst="rect">
              <a:avLst/>
            </a:prstGeom>
            <a:no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</a:t>
              </a:r>
              <a:endParaRPr kumimoji="1" lang="en-US" altLang="ja-JP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受付日</a:t>
              </a:r>
            </a:p>
          </p:txBody>
        </p:sp>
        <p:sp>
          <p:nvSpPr>
            <p:cNvPr id="47" name="正方形/長方形 46">
              <a:extLst>
                <a:ext uri="{FF2B5EF4-FFF2-40B4-BE49-F238E27FC236}">
                  <a16:creationId xmlns:a16="http://schemas.microsoft.com/office/drawing/2014/main" id="{CB739941-A89A-42D9-A9D4-2A6443E10461}"/>
                </a:ext>
              </a:extLst>
            </p:cNvPr>
            <p:cNvSpPr/>
            <p:nvPr/>
          </p:nvSpPr>
          <p:spPr>
            <a:xfrm>
              <a:off x="4410455" y="1370007"/>
              <a:ext cx="1469152" cy="365760"/>
            </a:xfrm>
            <a:prstGeom prst="rect">
              <a:avLst/>
            </a:prstGeom>
            <a:no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月</a:t>
              </a:r>
              <a:r>
                <a:rPr kumimoji="1" lang="en-US" altLang="ja-JP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	</a:t>
              </a:r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日</a:t>
              </a:r>
            </a:p>
          </p:txBody>
        </p:sp>
      </p:grpSp>
      <p:sp>
        <p:nvSpPr>
          <p:cNvPr id="40" name="正方形/長方形 39">
            <a:extLst>
              <a:ext uri="{FF2B5EF4-FFF2-40B4-BE49-F238E27FC236}">
                <a16:creationId xmlns:a16="http://schemas.microsoft.com/office/drawing/2014/main" id="{467A94F7-C5D7-4EA8-8584-27D9038295DC}"/>
              </a:ext>
            </a:extLst>
          </p:cNvPr>
          <p:cNvSpPr/>
          <p:nvPr/>
        </p:nvSpPr>
        <p:spPr>
          <a:xfrm>
            <a:off x="610346" y="672143"/>
            <a:ext cx="546968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文書番号</a:t>
            </a:r>
          </a:p>
        </p:txBody>
      </p:sp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3AE9D80F-BF03-0C3F-7EAC-327C7972146C}"/>
              </a:ext>
            </a:extLst>
          </p:cNvPr>
          <p:cNvSpPr/>
          <p:nvPr/>
        </p:nvSpPr>
        <p:spPr>
          <a:xfrm>
            <a:off x="3109520" y="9667207"/>
            <a:ext cx="638960" cy="144000"/>
          </a:xfrm>
          <a:prstGeom prst="rect">
            <a:avLst/>
          </a:prstGeom>
          <a:noFill/>
          <a:ln w="127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ページ番号</a:t>
            </a:r>
          </a:p>
        </p:txBody>
      </p:sp>
    </p:spTree>
    <p:extLst>
      <p:ext uri="{BB962C8B-B14F-4D97-AF65-F5344CB8AC3E}">
        <p14:creationId xmlns:p14="http://schemas.microsoft.com/office/powerpoint/2010/main" val="3377934326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72D4258CA3517149908D3B60E55ECCDC" ma:contentTypeVersion="12" ma:contentTypeDescription="新しいドキュメントを作成します。" ma:contentTypeScope="" ma:versionID="350a3e05cfc9448cbdfd885596026917">
  <xsd:schema xmlns:xsd="http://www.w3.org/2001/XMLSchema" xmlns:xs="http://www.w3.org/2001/XMLSchema" xmlns:p="http://schemas.microsoft.com/office/2006/metadata/properties" xmlns:ns2="c97f0004-81d4-41ad-b834-2a96fc4591f7" xmlns:ns3="e0e86db0-997c-4cb6-bb34-f88ecb8e7e9c" targetNamespace="http://schemas.microsoft.com/office/2006/metadata/properties" ma:root="true" ma:fieldsID="9ec266417867f1dbbd30afd7b59ffe9d" ns2:_="" ns3:_="">
    <xsd:import namespace="c97f0004-81d4-41ad-b834-2a96fc4591f7"/>
    <xsd:import namespace="e0e86db0-997c-4cb6-bb34-f88ecb8e7e9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97f0004-81d4-41ad-b834-2a96fc4591f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0347f584-7be2-4218-8e94-402d99aedf0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0e86db0-997c-4cb6-bb34-f88ecb8e7e9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36aac64e-280c-4bc3-b731-e4caf737c02e}" ma:internalName="TaxCatchAll" ma:showField="CatchAllData" ma:web="e0e86db0-997c-4cb6-bb34-f88ecb8e7e9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0e86db0-997c-4cb6-bb34-f88ecb8e7e9c" xsi:nil="true"/>
    <lcf76f155ced4ddcb4097134ff3c332f xmlns="c97f0004-81d4-41ad-b834-2a96fc4591f7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960E08A8-505D-4614-9FAA-B1A872A1FD2B}"/>
</file>

<file path=customXml/itemProps2.xml><?xml version="1.0" encoding="utf-8"?>
<ds:datastoreItem xmlns:ds="http://schemas.openxmlformats.org/officeDocument/2006/customXml" ds:itemID="{BC9991D3-5D24-422D-B690-88844EBE8655}"/>
</file>

<file path=customXml/itemProps3.xml><?xml version="1.0" encoding="utf-8"?>
<ds:datastoreItem xmlns:ds="http://schemas.openxmlformats.org/officeDocument/2006/customXml" ds:itemID="{F5908578-2E19-4A59-8BE8-1E9194EE49C5}"/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709</TotalTime>
  <Words>219</Words>
  <PresentationFormat>A4 210 x 297 mm</PresentationFormat>
  <Paragraphs>81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2022-01-20T04:34:58Z</dcterms:created>
  <dcterms:modified xsi:type="dcterms:W3CDTF">2024-10-17T04:38:43Z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2022-04-22T02:11:13Z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a3c98c2a-b2ca-4a34-aec4-60f5fe393cbb</vt:lpwstr>
  </property>
  <property fmtid="{D5CDD505-2E9C-101B-9397-08002B2CF9AE}" pid="15" name="MSIP_Label_436fffe2-e74d-4f21-833f-6f054a10cb50_ContentBits">
    <vt:lpwstr>0</vt:lpwstr>
  </property>
  <property fmtid="{D5CDD505-2E9C-101B-9397-08002B2CF9AE}" pid="16" name="ContentTypeId">
    <vt:lpwstr>0x01010072D4258CA3517149908D3B60E55ECCDC</vt:lpwstr>
  </property>
</Properties>
</file>

<file path=docProps/thumbnail.jpeg>
</file>