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64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51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216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22A9A69-2CBC-4503-BB6C-0F12FE0F5E69}"/>
              </a:ext>
            </a:extLst>
          </p:cNvPr>
          <p:cNvSpPr txBox="1"/>
          <p:nvPr/>
        </p:nvSpPr>
        <p:spPr>
          <a:xfrm>
            <a:off x="557907" y="1099551"/>
            <a:ext cx="5762141" cy="10618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6396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71900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私の世帯の総収入は、下記のとおり相違ありません。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8" name="表 37">
            <a:extLst>
              <a:ext uri="{FF2B5EF4-FFF2-40B4-BE49-F238E27FC236}">
                <a16:creationId xmlns:a16="http://schemas.microsoft.com/office/drawing/2014/main" id="{F1442019-4185-4E62-9E41-2BCD9E5690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7087979"/>
              </p:ext>
            </p:extLst>
          </p:nvPr>
        </p:nvGraphicFramePr>
        <p:xfrm>
          <a:off x="552281" y="2161380"/>
          <a:ext cx="5759999" cy="7325141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5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42760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3492975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働いている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勤め先（会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社名）等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　　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当月分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か　月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024641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者 の 名 前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見込額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111659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6245860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2908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3027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8328134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4773823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6832947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265981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0991445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9444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（前月分）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の主な内容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624646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2711478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668000"/>
                  </a:ext>
                </a:extLst>
              </a:tr>
              <a:tr h="271243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346165"/>
                  </a:ext>
                </a:extLst>
              </a:tr>
              <a:tr h="203672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仕送りによる収入（前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1681195"/>
                  </a:ext>
                </a:extLst>
              </a:tr>
              <a:tr h="14276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 送 り し た 者 の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1540260"/>
                  </a:ext>
                </a:extLst>
              </a:tr>
              <a:tr h="4138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L="0" indent="1704975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258861"/>
                  </a:ext>
                </a:extLst>
              </a:tr>
              <a:tr h="60142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現物による収入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米、野菜、魚介、肉、その他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（もらったものを○で囲んで下さい。）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Kg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4565591"/>
                  </a:ext>
                </a:extLst>
              </a:tr>
              <a:tr h="142760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9622356"/>
                  </a:ext>
                </a:extLst>
              </a:tr>
            </a:tbl>
          </a:graphicData>
        </a:graphic>
      </p:graphicFrame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E571DBFA-967E-4C33-A3D0-3662ADA08AC0}"/>
              </a:ext>
            </a:extLst>
          </p:cNvPr>
          <p:cNvSpPr/>
          <p:nvPr/>
        </p:nvSpPr>
        <p:spPr>
          <a:xfrm>
            <a:off x="571331" y="66882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9577FAC6-6957-49D2-BF54-5E1FA3F9CF15}"/>
              </a:ext>
            </a:extLst>
          </p:cNvPr>
          <p:cNvSpPr txBox="1"/>
          <p:nvPr/>
        </p:nvSpPr>
        <p:spPr>
          <a:xfrm>
            <a:off x="2748975" y="750425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03A223A5-8DDA-469C-B1B4-2590425C7609}"/>
              </a:ext>
            </a:extLst>
          </p:cNvPr>
          <p:cNvSpPr/>
          <p:nvPr/>
        </p:nvSpPr>
        <p:spPr>
          <a:xfrm>
            <a:off x="3318250" y="9528532"/>
            <a:ext cx="779145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graphicFrame>
        <p:nvGraphicFramePr>
          <p:cNvPr id="24" name="表 23">
            <a:extLst>
              <a:ext uri="{FF2B5EF4-FFF2-40B4-BE49-F238E27FC236}">
                <a16:creationId xmlns:a16="http://schemas.microsoft.com/office/drawing/2014/main" id="{CE04925A-87A1-4566-8D0D-0E38102EAB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579534"/>
              </p:ext>
            </p:extLst>
          </p:nvPr>
        </p:nvGraphicFramePr>
        <p:xfrm>
          <a:off x="552280" y="5354254"/>
          <a:ext cx="5760000" cy="2623067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6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17409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恩給・年金等による収入（受けているものを○で囲んで下さい。）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7450707"/>
                  </a:ext>
                </a:extLst>
              </a:tr>
              <a:tr h="29134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　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7857281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892792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2889939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6480561"/>
                  </a:ext>
                </a:extLst>
              </a:tr>
              <a:tr h="13306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4552857"/>
                  </a:ext>
                </a:extLst>
              </a:tr>
            </a:tbl>
          </a:graphicData>
        </a:graphic>
      </p:graphicFrame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F51B8681-25BB-43AD-A841-5BD59A979611}"/>
              </a:ext>
            </a:extLst>
          </p:cNvPr>
          <p:cNvGrpSpPr/>
          <p:nvPr/>
        </p:nvGrpSpPr>
        <p:grpSpPr>
          <a:xfrm>
            <a:off x="571331" y="1099551"/>
            <a:ext cx="1527587" cy="296099"/>
            <a:chOff x="4074450" y="1176404"/>
            <a:chExt cx="1527587" cy="296099"/>
          </a:xfrm>
          <a:noFill/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05750B2-B18C-4215-8106-8789B381B724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DBEB5EAD-100C-4117-A758-85F4E6F245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5937730-DB57-417A-87B5-6D4BCE3594F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12F1C10C-3852-4695-94FC-49231927F8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789B25-BC91-4D02-8BF2-3E320F442CD7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5B15F705-87F1-4A2E-84B3-89140D7EBD4A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A6FCC7D0-0169-4239-9CD9-F72EBF9A040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E17C36FB-3514-4063-A80D-AA49BA3D0442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55AFF9D-4E5E-4D7B-BD40-05523085268C}"/>
              </a:ext>
            </a:extLst>
          </p:cNvPr>
          <p:cNvSpPr/>
          <p:nvPr/>
        </p:nvSpPr>
        <p:spPr>
          <a:xfrm>
            <a:off x="4848109" y="157375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721658" y="952853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7009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B8ADE2B-1228-467C-AAE8-F254F91497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76612"/>
              </p:ext>
            </p:extLst>
          </p:nvPr>
        </p:nvGraphicFramePr>
        <p:xfrm>
          <a:off x="550821" y="627061"/>
          <a:ext cx="5754730" cy="4911701"/>
        </p:xfrm>
        <a:graphic>
          <a:graphicData uri="http://schemas.openxmlformats.org/drawingml/2006/table">
            <a:tbl>
              <a:tblPr/>
              <a:tblGrid>
                <a:gridCol w="154144">
                  <a:extLst>
                    <a:ext uri="{9D8B030D-6E8A-4147-A177-3AD203B41FA5}">
                      <a16:colId xmlns:a16="http://schemas.microsoft.com/office/drawing/2014/main" val="612683922"/>
                    </a:ext>
                  </a:extLst>
                </a:gridCol>
                <a:gridCol w="471501">
                  <a:extLst>
                    <a:ext uri="{9D8B030D-6E8A-4147-A177-3AD203B41FA5}">
                      <a16:colId xmlns:a16="http://schemas.microsoft.com/office/drawing/2014/main" val="1480833772"/>
                    </a:ext>
                  </a:extLst>
                </a:gridCol>
                <a:gridCol w="1692567">
                  <a:extLst>
                    <a:ext uri="{9D8B030D-6E8A-4147-A177-3AD203B41FA5}">
                      <a16:colId xmlns:a16="http://schemas.microsoft.com/office/drawing/2014/main" val="140835839"/>
                    </a:ext>
                  </a:extLst>
                </a:gridCol>
                <a:gridCol w="2375640">
                  <a:extLst>
                    <a:ext uri="{9D8B030D-6E8A-4147-A177-3AD203B41FA5}">
                      <a16:colId xmlns:a16="http://schemas.microsoft.com/office/drawing/2014/main" val="2482442315"/>
                    </a:ext>
                  </a:extLst>
                </a:gridCol>
                <a:gridCol w="172280">
                  <a:extLst>
                    <a:ext uri="{9D8B030D-6E8A-4147-A177-3AD203B41FA5}">
                      <a16:colId xmlns:a16="http://schemas.microsoft.com/office/drawing/2014/main" val="2651068201"/>
                    </a:ext>
                  </a:extLst>
                </a:gridCol>
                <a:gridCol w="888598">
                  <a:extLst>
                    <a:ext uri="{9D8B030D-6E8A-4147-A177-3AD203B41FA5}">
                      <a16:colId xmlns:a16="http://schemas.microsoft.com/office/drawing/2014/main" val="827349478"/>
                    </a:ext>
                  </a:extLst>
                </a:gridCol>
              </a:tblGrid>
              <a:tr h="137224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324844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その他の収入（前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2705819"/>
                  </a:ext>
                </a:extLst>
              </a:tr>
              <a:tr h="22276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8632" marR="8632" marT="8632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033463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 等 の 給 付 金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9193330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財　　産　　収　　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（土地、家屋の賃貸料等）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1205875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5132727"/>
                  </a:ext>
                </a:extLst>
              </a:tr>
              <a:tr h="13722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1954724"/>
                  </a:ext>
                </a:extLst>
              </a:tr>
              <a:tr h="196033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その他将来において見込みのある収入（上記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～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に記入したものを除く。）</a:t>
                      </a: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2777263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8632" marR="8632" marT="8632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　　　　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収入見込額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8581844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5746878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0059807"/>
                  </a:ext>
                </a:extLst>
              </a:tr>
              <a:tr h="15148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976692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働いて得た収入がない者（義務教育終了前の者は記入する必要はありません。）</a:t>
                      </a: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4859765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　い　て　得　た　収　入　の　な　い　理　由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57602066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9177123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151940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657675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9690698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C372-FF9D-4D49-923C-AC76D4A57BAE}"/>
              </a:ext>
            </a:extLst>
          </p:cNvPr>
          <p:cNvSpPr txBox="1"/>
          <p:nvPr/>
        </p:nvSpPr>
        <p:spPr>
          <a:xfrm>
            <a:off x="555208" y="5538762"/>
            <a:ext cx="5759214" cy="188256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この申告書は、保護を受けようとする者が記入して下さい。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働いて得た収入」は、給与、日雇、内職、農業、事業等に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よる収入の種類ごとに記入して下さい。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農業収入については、前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年間の総収入のみを当月分の欄に記入して下さい。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必要経費欄には収入を得るために必要な交通費、材料代、仕入代、社会保険料等の経費の総額を記入して下さい。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の収入は、その有無について○で囲んで下さい。有を○で囲んだ収入については、その右欄にも記入して下さ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収入のうち証明書等の取れるもの（例えば勤務先の給与証明書等、各種保険支払通知書等）は、この申告書に必ず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不実の申告をして不正に保護を受けた場合、生活保護法第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611151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0C50818-BB01-4E95-B47A-D50C5E556F97}"/>
</file>

<file path=customXml/itemProps2.xml><?xml version="1.0" encoding="utf-8"?>
<ds:datastoreItem xmlns:ds="http://schemas.openxmlformats.org/officeDocument/2006/customXml" ds:itemID="{BA885FC1-6DC5-4337-8B5B-1DB02848A6E3}"/>
</file>

<file path=customXml/itemProps3.xml><?xml version="1.0" encoding="utf-8"?>
<ds:datastoreItem xmlns:ds="http://schemas.openxmlformats.org/officeDocument/2006/customXml" ds:itemID="{C235844F-7900-4327-848A-95A209F16E78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830</Words>
  <PresentationFormat>A4 210 x 297 mm</PresentationFormat>
  <Paragraphs>247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2024-03-25T06:49:44Z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53ce3343-7399-4278-a221-efcdc0543a10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