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3.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tableStyles.xml" ContentType="application/vnd.openxmlformats-officedocument.presentationml.tableStyles+xml"/>
  <Override PartName="/ppt/presProps.xml" ContentType="application/vnd.openxmlformats-officedocument.presentationml.presProps+xml"/>
  <Override PartName="/ppt/tags/tag1.xml" ContentType="application/vnd.openxmlformats-officedocument.presentationml.tags+xml"/>
  <Override PartName="/ppt/tags/tag4.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tags/tag3.xml" ContentType="application/vnd.openxmlformats-officedocument.presentationml.tags+xml"/>
  <Override PartName="/docMetadata/LabelInfo.xml" ContentType="application/vnd.ms-office.classificationlabels+xml"/>
  <Override PartName="/ppt/tags/tag2.xml" ContentType="application/vnd.openxmlformats-officedocument.presentationml.tag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6" Type="http://schemas.microsoft.com/office/2020/02/relationships/classificationlabels" Target="docMetadata/LabelInfo.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9" r:id="rId2"/>
    <p:sldId id="260" r:id="rId3"/>
  </p:sldIdLst>
  <p:sldSz cx="6858000" cy="9906000" type="A4"/>
  <p:notesSz cx="6858000" cy="9144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4"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5"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43" autoAdjust="0"/>
    <p:restoredTop sz="96353" autoAdjust="0"/>
  </p:normalViewPr>
  <p:slideViewPr>
    <p:cSldViewPr snapToGrid="0" showGuides="1">
      <p:cViewPr>
        <p:scale>
          <a:sx n="66" d="100"/>
          <a:sy n="66" d="100"/>
        </p:scale>
        <p:origin x="2008" y="32"/>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12" Type="http://schemas.openxmlformats.org/officeDocument/2006/relationships/customXml" Target="../customXml/item3.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11" Type="http://schemas.openxmlformats.org/officeDocument/2006/relationships/customXml" Target="../customXml/item2.xml"/><Relationship Id="rId5" Type="http://schemas.openxmlformats.org/officeDocument/2006/relationships/commentAuthors" Target="commentAuthors.xml"/><Relationship Id="rId10" Type="http://schemas.openxmlformats.org/officeDocument/2006/relationships/customXml" Target="../customXml/item1.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4.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57633" y="841810"/>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進学・就職準備給付金申請書</a:t>
            </a:r>
            <a:endParaRPr lang="en-US" altLang="ja-JP" sz="1100" dirty="0">
              <a:solidFill>
                <a:srgbClr val="0070C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6" name="正方形/長方形 5">
            <a:extLst>
              <a:ext uri="{FF2B5EF4-FFF2-40B4-BE49-F238E27FC236}">
                <a16:creationId xmlns:a16="http://schemas.microsoft.com/office/drawing/2014/main" id="{7BDED71C-8464-4F7C-85A7-2FA4B2F54360}"/>
              </a:ext>
            </a:extLst>
          </p:cNvPr>
          <p:cNvSpPr/>
          <p:nvPr/>
        </p:nvSpPr>
        <p:spPr>
          <a:xfrm>
            <a:off x="552815" y="690241"/>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31" name="Rectangle 109">
            <a:extLst>
              <a:ext uri="{FF2B5EF4-FFF2-40B4-BE49-F238E27FC236}">
                <a16:creationId xmlns:a16="http://schemas.microsoft.com/office/drawing/2014/main" id="{04B8CA50-A709-4945-AD8F-393195148C51}"/>
              </a:ext>
            </a:extLst>
          </p:cNvPr>
          <p:cNvSpPr>
            <a:spLocks noChangeArrowheads="1"/>
          </p:cNvSpPr>
          <p:nvPr/>
        </p:nvSpPr>
        <p:spPr bwMode="auto">
          <a:xfrm>
            <a:off x="516186" y="2671865"/>
            <a:ext cx="5760000" cy="134909"/>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2" name="Rectangle 109">
            <a:extLst>
              <a:ext uri="{FF2B5EF4-FFF2-40B4-BE49-F238E27FC236}">
                <a16:creationId xmlns:a16="http://schemas.microsoft.com/office/drawing/2014/main" id="{A1A4FF09-FE0A-4590-8C8D-D8E9E48421A9}"/>
              </a:ext>
            </a:extLst>
          </p:cNvPr>
          <p:cNvSpPr>
            <a:spLocks noChangeArrowheads="1"/>
          </p:cNvSpPr>
          <p:nvPr/>
        </p:nvSpPr>
        <p:spPr bwMode="auto">
          <a:xfrm>
            <a:off x="508803" y="2752195"/>
            <a:ext cx="5760000" cy="6623865"/>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世帯主の氏名</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申請者の</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生年月日　</a:t>
            </a: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u="sng"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en-US" altLang="ja-JP" sz="900" u="sng"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進学</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・就職する先（大学等名、会社名等）</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266700">
              <a:lnSpc>
                <a:spcPts val="1200"/>
              </a:lnSpc>
              <a:spcAft>
                <a:spcPts val="100"/>
              </a:spcAft>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名称</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進学</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・就職後</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の居住先（該当する□にチェックを入れてください。）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182563">
              <a:lnSpc>
                <a:spcPts val="1200"/>
              </a:lnSpc>
              <a:spcAft>
                <a:spcPts val="100"/>
              </a:spcAft>
              <a:buFont typeface="Wingdings" panose="05000000000000000000" pitchFamily="2" charset="2"/>
              <a:buChar char="p"/>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進学</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・就職</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前の住宅と同じ</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182563">
              <a:lnSpc>
                <a:spcPts val="1200"/>
              </a:lnSpc>
              <a:spcAft>
                <a:spcPts val="100"/>
              </a:spcAft>
              <a:buFont typeface="Wingdings" panose="05000000000000000000" pitchFamily="2" charset="2"/>
              <a:buChar char="p"/>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転居により進学</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・就職前と異なる住居に居住（居</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住（予定）地をご記載ください。）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533400">
              <a:lnSpc>
                <a:spcPts val="1200"/>
              </a:lnSpc>
              <a:spcAft>
                <a:spcPts val="1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居住（予定）地</a:t>
            </a:r>
          </a:p>
          <a:p>
            <a:pPr marL="92075" indent="0">
              <a:lnSpc>
                <a:spcPts val="1200"/>
              </a:lnSpc>
              <a:spcAft>
                <a:spcPts val="100"/>
              </a:spcAft>
            </a:pPr>
            <a:endParaRPr lang="en-US" altLang="ja-JP" sz="900" kern="100" dirty="0">
              <a:solidFill>
                <a:srgbClr val="FF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就職の場合、おおむね</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月以上最低限度の生活を維持するために必要な収入を得ることができると見込まれる理由　</a:t>
            </a:r>
            <a:r>
              <a:rPr lang="ja-JP" altLang="en-US" sz="900" kern="100" dirty="0">
                <a:solidFill>
                  <a:srgbClr val="FF0000"/>
                </a:solidFill>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en-US" altLang="ja-JP" sz="900" kern="100" dirty="0">
              <a:solidFill>
                <a:srgbClr val="FF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FF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FF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FF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FF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FF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FF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関係書類</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）進学の場合</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174625">
              <a:lnSpc>
                <a:spcPts val="1200"/>
              </a:lnSpc>
              <a:spcAft>
                <a:spcPts val="100"/>
              </a:spcAft>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①　入学手続に着手していることが確認できる書類として、以下のいずれか</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58775" indent="95250">
              <a:lnSpc>
                <a:spcPts val="1200"/>
              </a:lnSpc>
              <a:spcAft>
                <a:spcPts val="100"/>
              </a:spcAft>
              <a:buFont typeface="Arial" panose="020B0604020202020204" pitchFamily="34" charset="0"/>
              <a:buChar cha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入学金を納付したことを証明する書類の写し</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58775" indent="95250">
              <a:lnSpc>
                <a:spcPts val="1200"/>
              </a:lnSpc>
              <a:spcAft>
                <a:spcPts val="100"/>
              </a:spcAft>
              <a:buFont typeface="Arial" panose="020B0604020202020204" pitchFamily="34" charset="0"/>
              <a:buChar cha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入学金延納（進学後に納付すること）を申請した書類の写し</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58775" indent="95250">
              <a:lnSpc>
                <a:spcPts val="1200"/>
              </a:lnSpc>
              <a:spcAft>
                <a:spcPts val="100"/>
              </a:spcAft>
              <a:buFont typeface="Arial" panose="020B0604020202020204" pitchFamily="34" charset="0"/>
              <a:buChar cha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入学金等の納付が不要な場合、進学先に提出する誓約書や進学先が発行する入学手続が完了したことを証明</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58775" indent="90488">
              <a:lnSpc>
                <a:spcPts val="1200"/>
              </a:lnSpc>
              <a:spcAft>
                <a:spcPts val="1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す</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る書類等の写し</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0">
              <a:lnSpc>
                <a:spcPts val="1200"/>
              </a:lnSpc>
              <a:spcAft>
                <a:spcPts val="100"/>
              </a:spcAft>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②　進学に伴い転居する場合は、新たに居住する住居の賃貸借契約書等の写し等</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0">
              <a:lnSpc>
                <a:spcPts val="1200"/>
              </a:lnSpc>
              <a:spcAft>
                <a:spcPts val="100"/>
              </a:spcAft>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③　そ</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の他支給決定にあたり必要な書類</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0">
              <a:lnSpc>
                <a:spcPts val="1200"/>
              </a:lnSpc>
              <a:spcAft>
                <a:spcPts val="100"/>
              </a:spcAft>
              <a:tabLst>
                <a:tab pos="358775" algn="l"/>
              </a:tabLs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上記の書類を申請時に準備できない場合については、進学する学校の合格通知書や賃貸借契約時の見積書　</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358775">
              <a:lnSpc>
                <a:spcPts val="1200"/>
              </a:lnSpc>
              <a:spcAft>
                <a:spcPts val="1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の写し等を添付した上で、後日、大学等に入学するまでにこれらの書類を提出してください。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358775">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）就職の場合</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174625">
              <a:lnSpc>
                <a:spcPts val="1200"/>
              </a:lnSpc>
              <a:spcAft>
                <a:spcPts val="100"/>
              </a:spcAft>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①　就職する見込みであることが確認できる書類として、以下のいずれか</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58775" indent="95250">
              <a:lnSpc>
                <a:spcPts val="1200"/>
              </a:lnSpc>
              <a:spcAft>
                <a:spcPts val="100"/>
              </a:spcAft>
              <a:buFont typeface="Arial" panose="020B0604020202020204" pitchFamily="34" charset="0"/>
              <a:buChar char="•"/>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内定通知書、事業主の発行する就職証明書等</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58775" indent="95250">
              <a:lnSpc>
                <a:spcPts val="1200"/>
              </a:lnSpc>
              <a:spcAft>
                <a:spcPts val="100"/>
              </a:spcAft>
              <a:buFont typeface="Arial" panose="020B0604020202020204" pitchFamily="34" charset="0"/>
              <a:buChar char="•"/>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個人事業主の場合、個人事業の開業届の写し</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58775" indent="95250">
              <a:lnSpc>
                <a:spcPts val="1200"/>
              </a:lnSpc>
              <a:spcAft>
                <a:spcPts val="100"/>
              </a:spcAft>
              <a:buFont typeface="Arial" panose="020B0604020202020204" pitchFamily="34" charset="0"/>
              <a:buChar char="•"/>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その他確実に就職先に就職することを証する書類</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0">
              <a:lnSpc>
                <a:spcPts val="1200"/>
              </a:lnSpc>
              <a:spcAft>
                <a:spcPts val="100"/>
              </a:spcAft>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②　就職に伴い転居する場合は、新たに居住する住居の賃貸借契約書等の写し等</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0">
              <a:lnSpc>
                <a:spcPts val="1200"/>
              </a:lnSpc>
              <a:spcAft>
                <a:spcPts val="100"/>
              </a:spcAft>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③　その他支給決定にあたり必要な書類</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61950" indent="-95250">
              <a:lnSpc>
                <a:spcPts val="1200"/>
              </a:lnSpc>
              <a:spcAft>
                <a:spcPts val="100"/>
              </a:spcAft>
            </a:pP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上記の書類を申請時に準備できない場合については、就職先の内定通知書や賃貸借契約時の見積書の写し等を添付した上で、後日、就職するまでにこれらの書類を提出してください。</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p:txBody>
      </p:sp>
      <p:sp>
        <p:nvSpPr>
          <p:cNvPr id="26" name="Rectangle 109">
            <a:extLst>
              <a:ext uri="{FF2B5EF4-FFF2-40B4-BE49-F238E27FC236}">
                <a16:creationId xmlns:a16="http://schemas.microsoft.com/office/drawing/2014/main" id="{8A2E1D0F-7733-4DA3-92D1-BA6FB11FE34D}"/>
              </a:ext>
            </a:extLst>
          </p:cNvPr>
          <p:cNvSpPr>
            <a:spLocks noChangeArrowheads="1"/>
          </p:cNvSpPr>
          <p:nvPr/>
        </p:nvSpPr>
        <p:spPr bwMode="auto">
          <a:xfrm>
            <a:off x="2719137" y="1500066"/>
            <a:ext cx="3557049" cy="750462"/>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84138">
              <a:lnSpc>
                <a:spcPts val="1200"/>
              </a:lnSpc>
              <a:tabLst>
                <a:tab pos="1708150" algn="l"/>
              </a:tabLst>
            </a:pP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rPr>
              <a:t>申請者</a:t>
            </a:r>
            <a:r>
              <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rPr>
              <a:t>	</a:t>
            </a: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rPr>
              <a:t>住所又は居所</a:t>
            </a: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endParaRPr>
          </a:p>
          <a:p>
            <a:pPr indent="0">
              <a:lnSpc>
                <a:spcPts val="1200"/>
              </a:lnSpc>
            </a:pPr>
            <a:r>
              <a:rPr lang="ja-JP" altLang="en-US" sz="900" dirty="0">
                <a:latin typeface="ＭＳ Ｐゴシック" panose="020B0600070205080204" pitchFamily="50" charset="-128"/>
                <a:ea typeface="ＭＳ Ｐゴシック" panose="020B0600070205080204" pitchFamily="50" charset="-128"/>
                <a:cs typeface="ＤＦ平成明朝体W3" charset="-128"/>
              </a:rPr>
              <a:t>（進学する者又は就職する者）</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a:p>
            <a:pPr marL="1708150" indent="0">
              <a:lnSpc>
                <a:spcPts val="1200"/>
              </a:lnSpc>
            </a:pP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rPr>
              <a:t>氏名</a:t>
            </a: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endParaRPr>
          </a:p>
          <a:p>
            <a:pPr marL="1708150" indent="0">
              <a:lnSpc>
                <a:spcPts val="1200"/>
              </a:lnSpc>
            </a:pP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a:p>
            <a:pPr marL="1708150" indent="0">
              <a:lnSpc>
                <a:spcPts val="1200"/>
              </a:lnSpc>
            </a:pPr>
            <a:r>
              <a:rPr lang="ja-JP" altLang="en-US" sz="900" dirty="0">
                <a:latin typeface="ＭＳ Ｐゴシック" panose="020B0600070205080204" pitchFamily="50" charset="-128"/>
                <a:ea typeface="ＭＳ Ｐゴシック" panose="020B0600070205080204" pitchFamily="50" charset="-128"/>
                <a:cs typeface="ＤＦ平成明朝体W3" charset="-128"/>
              </a:rPr>
              <a:t>個人番号</a:t>
            </a: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27" name="Rectangle 109">
            <a:extLst>
              <a:ext uri="{FF2B5EF4-FFF2-40B4-BE49-F238E27FC236}">
                <a16:creationId xmlns:a16="http://schemas.microsoft.com/office/drawing/2014/main" id="{2272CB54-74EC-40D2-A7AF-EF741EA90612}"/>
              </a:ext>
            </a:extLst>
          </p:cNvPr>
          <p:cNvSpPr>
            <a:spLocks noChangeArrowheads="1"/>
          </p:cNvSpPr>
          <p:nvPr/>
        </p:nvSpPr>
        <p:spPr bwMode="auto">
          <a:xfrm>
            <a:off x="557633" y="2465473"/>
            <a:ext cx="5760000" cy="134909"/>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nSpc>
                <a:spcPts val="1200"/>
              </a:lnSpc>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進学</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・就職</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準備給付</a:t>
            </a:r>
            <a:r>
              <a:rPr lang="ja-JP" altLang="en-US"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金の支給について、次のとおり関係書類を添えて申請します。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cxnSp>
        <p:nvCxnSpPr>
          <p:cNvPr id="3" name="直線コネクタ 2">
            <a:extLst>
              <a:ext uri="{FF2B5EF4-FFF2-40B4-BE49-F238E27FC236}">
                <a16:creationId xmlns:a16="http://schemas.microsoft.com/office/drawing/2014/main" id="{616CF277-16C9-49F3-8C87-119F8BA0B6C6}"/>
              </a:ext>
            </a:extLst>
          </p:cNvPr>
          <p:cNvCxnSpPr>
            <a:cxnSpLocks/>
          </p:cNvCxnSpPr>
          <p:nvPr/>
        </p:nvCxnSpPr>
        <p:spPr>
          <a:xfrm>
            <a:off x="2001283" y="3026969"/>
            <a:ext cx="1145742"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9" name="直線コネクタ 28">
            <a:extLst>
              <a:ext uri="{FF2B5EF4-FFF2-40B4-BE49-F238E27FC236}">
                <a16:creationId xmlns:a16="http://schemas.microsoft.com/office/drawing/2014/main" id="{10AEEF8C-CA7E-4EA9-9731-C240CA6C915D}"/>
              </a:ext>
            </a:extLst>
          </p:cNvPr>
          <p:cNvCxnSpPr>
            <a:cxnSpLocks/>
          </p:cNvCxnSpPr>
          <p:nvPr/>
        </p:nvCxnSpPr>
        <p:spPr>
          <a:xfrm>
            <a:off x="2001283" y="3817786"/>
            <a:ext cx="3084034"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3" name="直線コネクタ 32">
            <a:extLst>
              <a:ext uri="{FF2B5EF4-FFF2-40B4-BE49-F238E27FC236}">
                <a16:creationId xmlns:a16="http://schemas.microsoft.com/office/drawing/2014/main" id="{0F40993C-B01C-4F86-B9FB-363C212C2B50}"/>
              </a:ext>
            </a:extLst>
          </p:cNvPr>
          <p:cNvCxnSpPr>
            <a:cxnSpLocks/>
          </p:cNvCxnSpPr>
          <p:nvPr/>
        </p:nvCxnSpPr>
        <p:spPr>
          <a:xfrm>
            <a:off x="2001283" y="4632415"/>
            <a:ext cx="3084034"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23" name="Rectangle 109">
            <a:extLst>
              <a:ext uri="{FF2B5EF4-FFF2-40B4-BE49-F238E27FC236}">
                <a16:creationId xmlns:a16="http://schemas.microsoft.com/office/drawing/2014/main" id="{E2BBCAE2-7F80-4E29-A037-539223FB12F1}"/>
              </a:ext>
            </a:extLst>
          </p:cNvPr>
          <p:cNvSpPr>
            <a:spLocks noChangeArrowheads="1"/>
          </p:cNvSpPr>
          <p:nvPr/>
        </p:nvSpPr>
        <p:spPr bwMode="auto">
          <a:xfrm>
            <a:off x="4409448" y="1242358"/>
            <a:ext cx="1743325" cy="134909"/>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84138">
              <a:lnSpc>
                <a:spcPts val="1200"/>
              </a:lnSpc>
              <a:tabLst>
                <a:tab pos="170815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年　　　　月　　　　　日</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25" name="グループ化 24">
            <a:extLst>
              <a:ext uri="{FF2B5EF4-FFF2-40B4-BE49-F238E27FC236}">
                <a16:creationId xmlns:a16="http://schemas.microsoft.com/office/drawing/2014/main" id="{721BF996-F0B5-4D47-8A71-3937F538E292}"/>
              </a:ext>
            </a:extLst>
          </p:cNvPr>
          <p:cNvGrpSpPr/>
          <p:nvPr/>
        </p:nvGrpSpPr>
        <p:grpSpPr>
          <a:xfrm>
            <a:off x="552815" y="1109848"/>
            <a:ext cx="1527587" cy="296099"/>
            <a:chOff x="4074450" y="1176404"/>
            <a:chExt cx="1527587" cy="296099"/>
          </a:xfrm>
          <a:noFill/>
        </p:grpSpPr>
        <p:sp>
          <p:nvSpPr>
            <p:cNvPr id="28" name="正方形/長方形 27">
              <a:extLst>
                <a:ext uri="{FF2B5EF4-FFF2-40B4-BE49-F238E27FC236}">
                  <a16:creationId xmlns:a16="http://schemas.microsoft.com/office/drawing/2014/main" id="{5C61FE53-8307-4D2E-868C-8EDAEAB9367D}"/>
                </a:ext>
              </a:extLst>
            </p:cNvPr>
            <p:cNvSpPr/>
            <p:nvPr/>
          </p:nvSpPr>
          <p:spPr>
            <a:xfrm>
              <a:off x="4074450" y="1176404"/>
              <a:ext cx="875456" cy="126663"/>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30" name="正方形/長方形 29">
              <a:extLst>
                <a:ext uri="{FF2B5EF4-FFF2-40B4-BE49-F238E27FC236}">
                  <a16:creationId xmlns:a16="http://schemas.microsoft.com/office/drawing/2014/main" id="{B5B562A7-9306-4A53-8BD4-E0159393CDAA}"/>
                </a:ext>
              </a:extLst>
            </p:cNvPr>
            <p:cNvSpPr/>
            <p:nvPr/>
          </p:nvSpPr>
          <p:spPr>
            <a:xfrm>
              <a:off x="5301162" y="1355438"/>
              <a:ext cx="300875" cy="9795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34" name="正方形/長方形 33">
              <a:extLst>
                <a:ext uri="{FF2B5EF4-FFF2-40B4-BE49-F238E27FC236}">
                  <a16:creationId xmlns:a16="http://schemas.microsoft.com/office/drawing/2014/main" id="{2A3EFE84-B4F6-4AAA-9A89-4A17BA2BF56E}"/>
                </a:ext>
              </a:extLst>
            </p:cNvPr>
            <p:cNvSpPr/>
            <p:nvPr/>
          </p:nvSpPr>
          <p:spPr>
            <a:xfrm>
              <a:off x="4075172" y="1343915"/>
              <a:ext cx="646624"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36" name="正方形/長方形 35">
              <a:extLst>
                <a:ext uri="{FF2B5EF4-FFF2-40B4-BE49-F238E27FC236}">
                  <a16:creationId xmlns:a16="http://schemas.microsoft.com/office/drawing/2014/main" id="{0F2360C2-8D7C-4884-8F65-D8300D995B83}"/>
                </a:ext>
              </a:extLst>
            </p:cNvPr>
            <p:cNvSpPr/>
            <p:nvPr/>
          </p:nvSpPr>
          <p:spPr>
            <a:xfrm>
              <a:off x="4760009" y="1340737"/>
              <a:ext cx="501058"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grpSp>
      <p:sp>
        <p:nvSpPr>
          <p:cNvPr id="21" name="正方形/長方形 20">
            <a:extLst>
              <a:ext uri="{FF2B5EF4-FFF2-40B4-BE49-F238E27FC236}">
                <a16:creationId xmlns:a16="http://schemas.microsoft.com/office/drawing/2014/main" id="{7D09387C-7C00-4994-8478-8C661301EB82}"/>
              </a:ext>
            </a:extLst>
          </p:cNvPr>
          <p:cNvSpPr/>
          <p:nvPr/>
        </p:nvSpPr>
        <p:spPr>
          <a:xfrm>
            <a:off x="2030938" y="2872185"/>
            <a:ext cx="727616" cy="11522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世帯主氏名</a:t>
            </a:r>
          </a:p>
        </p:txBody>
      </p:sp>
      <p:cxnSp>
        <p:nvCxnSpPr>
          <p:cNvPr id="22" name="直線コネクタ 21">
            <a:extLst>
              <a:ext uri="{FF2B5EF4-FFF2-40B4-BE49-F238E27FC236}">
                <a16:creationId xmlns:a16="http://schemas.microsoft.com/office/drawing/2014/main" id="{8946DB53-3652-4456-9A7F-315BC4A5BE1D}"/>
              </a:ext>
            </a:extLst>
          </p:cNvPr>
          <p:cNvCxnSpPr>
            <a:cxnSpLocks/>
          </p:cNvCxnSpPr>
          <p:nvPr/>
        </p:nvCxnSpPr>
        <p:spPr>
          <a:xfrm>
            <a:off x="2001283" y="3355582"/>
            <a:ext cx="1405729"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24" name="正方形/長方形 23">
            <a:extLst>
              <a:ext uri="{FF2B5EF4-FFF2-40B4-BE49-F238E27FC236}">
                <a16:creationId xmlns:a16="http://schemas.microsoft.com/office/drawing/2014/main" id="{A7D968A5-788D-49A1-BAA3-95012D20FC7E}"/>
              </a:ext>
            </a:extLst>
          </p:cNvPr>
          <p:cNvSpPr/>
          <p:nvPr/>
        </p:nvSpPr>
        <p:spPr>
          <a:xfrm>
            <a:off x="2030938" y="3185244"/>
            <a:ext cx="913604" cy="11522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申請者生年月日</a:t>
            </a:r>
          </a:p>
        </p:txBody>
      </p:sp>
      <p:sp>
        <p:nvSpPr>
          <p:cNvPr id="35" name="正方形/長方形 34">
            <a:extLst>
              <a:ext uri="{FF2B5EF4-FFF2-40B4-BE49-F238E27FC236}">
                <a16:creationId xmlns:a16="http://schemas.microsoft.com/office/drawing/2014/main" id="{D2C9B5C6-E626-4456-98C5-E7974A1C0292}"/>
              </a:ext>
            </a:extLst>
          </p:cNvPr>
          <p:cNvSpPr/>
          <p:nvPr/>
        </p:nvSpPr>
        <p:spPr>
          <a:xfrm>
            <a:off x="5188746" y="1515199"/>
            <a:ext cx="913604" cy="11522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申請者住所</a:t>
            </a:r>
          </a:p>
        </p:txBody>
      </p:sp>
      <p:grpSp>
        <p:nvGrpSpPr>
          <p:cNvPr id="38" name="グループ化 37">
            <a:extLst>
              <a:ext uri="{FF2B5EF4-FFF2-40B4-BE49-F238E27FC236}">
                <a16:creationId xmlns:a16="http://schemas.microsoft.com/office/drawing/2014/main" id="{552C4AB9-0011-4BF8-ADA4-AB3792311E11}"/>
              </a:ext>
            </a:extLst>
          </p:cNvPr>
          <p:cNvGrpSpPr/>
          <p:nvPr/>
        </p:nvGrpSpPr>
        <p:grpSpPr>
          <a:xfrm>
            <a:off x="4071442" y="223701"/>
            <a:ext cx="2234607" cy="365760"/>
            <a:chOff x="3645000" y="1370007"/>
            <a:chExt cx="2234607" cy="365760"/>
          </a:xfrm>
          <a:noFill/>
        </p:grpSpPr>
        <p:sp>
          <p:nvSpPr>
            <p:cNvPr id="39" name="正方形/長方形 38">
              <a:extLst>
                <a:ext uri="{FF2B5EF4-FFF2-40B4-BE49-F238E27FC236}">
                  <a16:creationId xmlns:a16="http://schemas.microsoft.com/office/drawing/2014/main" id="{F00B09C8-AB1D-48EE-B336-0C62DA5BE776}"/>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42" name="正方形/長方形 41">
              <a:extLst>
                <a:ext uri="{FF2B5EF4-FFF2-40B4-BE49-F238E27FC236}">
                  <a16:creationId xmlns:a16="http://schemas.microsoft.com/office/drawing/2014/main" id="{57EEDF35-56D3-400D-9B39-E865FA51ECAB}"/>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40" name="正方形/長方形 39">
            <a:extLst>
              <a:ext uri="{FF2B5EF4-FFF2-40B4-BE49-F238E27FC236}">
                <a16:creationId xmlns:a16="http://schemas.microsoft.com/office/drawing/2014/main" id="{0F1E1153-C099-4C70-B494-D6593B368558}"/>
              </a:ext>
            </a:extLst>
          </p:cNvPr>
          <p:cNvSpPr/>
          <p:nvPr/>
        </p:nvSpPr>
        <p:spPr>
          <a:xfrm>
            <a:off x="552815" y="87077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2" name="正方形/長方形 1">
            <a:extLst>
              <a:ext uri="{FF2B5EF4-FFF2-40B4-BE49-F238E27FC236}">
                <a16:creationId xmlns:a16="http://schemas.microsoft.com/office/drawing/2014/main" id="{0953ECE3-57AC-1A6E-905D-6D60561CC305}"/>
              </a:ext>
            </a:extLst>
          </p:cNvPr>
          <p:cNvSpPr/>
          <p:nvPr/>
        </p:nvSpPr>
        <p:spPr>
          <a:xfrm>
            <a:off x="5188746" y="2122673"/>
            <a:ext cx="913604" cy="1429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個人番号</a:t>
            </a:r>
          </a:p>
        </p:txBody>
      </p:sp>
      <p:sp>
        <p:nvSpPr>
          <p:cNvPr id="5" name="テキスト ボックス 4">
            <a:extLst>
              <a:ext uri="{FF2B5EF4-FFF2-40B4-BE49-F238E27FC236}">
                <a16:creationId xmlns:a16="http://schemas.microsoft.com/office/drawing/2014/main" id="{909959AA-458A-A56F-207D-DC7F52374110}"/>
              </a:ext>
            </a:extLst>
          </p:cNvPr>
          <p:cNvSpPr txBox="1"/>
          <p:nvPr/>
        </p:nvSpPr>
        <p:spPr>
          <a:xfrm>
            <a:off x="741917" y="4994121"/>
            <a:ext cx="5526886" cy="730230"/>
          </a:xfrm>
          <a:prstGeom prst="rect">
            <a:avLst/>
          </a:prstGeom>
          <a:noFill/>
          <a:ln w="6350">
            <a:solidFill>
              <a:schemeClr val="tx1"/>
            </a:solidFill>
          </a:ln>
        </p:spPr>
        <p:txBody>
          <a:bodyPr wrap="square" rtlCol="0">
            <a:spAutoFit/>
          </a:bodyPr>
          <a:lstStyle/>
          <a:p>
            <a:endParaRPr kumimoji="1" lang="ja-JP" altLang="en-US" dirty="0"/>
          </a:p>
        </p:txBody>
      </p:sp>
      <p:sp>
        <p:nvSpPr>
          <p:cNvPr id="4" name="正方形/長方形 3">
            <a:extLst>
              <a:ext uri="{FF2B5EF4-FFF2-40B4-BE49-F238E27FC236}">
                <a16:creationId xmlns:a16="http://schemas.microsoft.com/office/drawing/2014/main" id="{38E4280B-1FEA-0096-4617-89519E0C2077}"/>
              </a:ext>
            </a:extLst>
          </p:cNvPr>
          <p:cNvSpPr/>
          <p:nvPr/>
        </p:nvSpPr>
        <p:spPr>
          <a:xfrm>
            <a:off x="533587" y="9502911"/>
            <a:ext cx="1336386" cy="1793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rgbClr val="0070C0"/>
                </a:solidFill>
                <a:latin typeface="ＭＳ Ｐゴシック" panose="020B0600070205080204" pitchFamily="50" charset="-128"/>
                <a:ea typeface="ＭＳ Ｐゴシック" panose="020B0600070205080204" pitchFamily="50" charset="-128"/>
              </a:rPr>
              <a:t>二次元コード・バーコード</a:t>
            </a:r>
            <a:endParaRPr kumimoji="1" lang="en-US" altLang="ja-JP" sz="900" dirty="0">
              <a:solidFill>
                <a:srgbClr val="0070C0"/>
              </a:solidFill>
              <a:latin typeface="ＭＳ Ｐゴシック" panose="020B0600070205080204" pitchFamily="50" charset="-128"/>
              <a:ea typeface="ＭＳ Ｐゴシック" panose="020B0600070205080204" pitchFamily="50" charset="-128"/>
            </a:endParaRPr>
          </a:p>
        </p:txBody>
      </p:sp>
    </p:spTree>
    <p:extLst>
      <p:ext uri="{BB962C8B-B14F-4D97-AF65-F5344CB8AC3E}">
        <p14:creationId xmlns:p14="http://schemas.microsoft.com/office/powerpoint/2010/main" val="11361591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32" name="Rectangle 109">
            <a:extLst>
              <a:ext uri="{FF2B5EF4-FFF2-40B4-BE49-F238E27FC236}">
                <a16:creationId xmlns:a16="http://schemas.microsoft.com/office/drawing/2014/main" id="{A1A4FF09-FE0A-4590-8C8D-D8E9E48421A9}"/>
              </a:ext>
            </a:extLst>
          </p:cNvPr>
          <p:cNvSpPr>
            <a:spLocks noChangeArrowheads="1"/>
          </p:cNvSpPr>
          <p:nvPr/>
        </p:nvSpPr>
        <p:spPr bwMode="auto">
          <a:xfrm>
            <a:off x="549000" y="753626"/>
            <a:ext cx="5760000" cy="3122906"/>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92075" indent="0">
              <a:lnSpc>
                <a:spcPts val="1200"/>
              </a:lnSpc>
              <a:spcAft>
                <a:spcPts val="100"/>
              </a:spcAft>
            </a:pP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7</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進学・就職準備給付金振込先（申請者名義の口座に限ります。）</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88900">
              <a:lnSpc>
                <a:spcPts val="1200"/>
              </a:lnSpc>
              <a:spcAft>
                <a:spcPts val="100"/>
              </a:spcAft>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この給付金においては公金受取口座登録制度が適用されますので、上記で「利用する」を選択した場合は、本給付金振込先の記載及び通帳の写しなどの書類の添付は不要です。</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上記の支店名・口座番号・口座名義人が確認できる通帳の写しなどの種類を添付してください。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p:txBody>
      </p:sp>
      <p:graphicFrame>
        <p:nvGraphicFramePr>
          <p:cNvPr id="49" name="表 7">
            <a:extLst>
              <a:ext uri="{FF2B5EF4-FFF2-40B4-BE49-F238E27FC236}">
                <a16:creationId xmlns:a16="http://schemas.microsoft.com/office/drawing/2014/main" id="{0CD62904-64E1-41C3-A67E-24BC140ACD66}"/>
              </a:ext>
            </a:extLst>
          </p:cNvPr>
          <p:cNvGraphicFramePr>
            <a:graphicFrameLocks noGrp="1"/>
          </p:cNvGraphicFramePr>
          <p:nvPr>
            <p:extLst>
              <p:ext uri="{D42A27DB-BD31-4B8C-83A1-F6EECF244321}">
                <p14:modId xmlns:p14="http://schemas.microsoft.com/office/powerpoint/2010/main" val="1461509690"/>
              </p:ext>
            </p:extLst>
          </p:nvPr>
        </p:nvGraphicFramePr>
        <p:xfrm>
          <a:off x="861785" y="1744107"/>
          <a:ext cx="3535156" cy="1786320"/>
        </p:xfrm>
        <a:graphic>
          <a:graphicData uri="http://schemas.openxmlformats.org/drawingml/2006/table">
            <a:tbl>
              <a:tblPr firstRow="1" bandRow="1">
                <a:tableStyleId>{5940675A-B579-460E-94D1-54222C63F5DA}</a:tableStyleId>
              </a:tblPr>
              <a:tblGrid>
                <a:gridCol w="680493">
                  <a:extLst>
                    <a:ext uri="{9D8B030D-6E8A-4147-A177-3AD203B41FA5}">
                      <a16:colId xmlns:a16="http://schemas.microsoft.com/office/drawing/2014/main" val="1215326105"/>
                    </a:ext>
                  </a:extLst>
                </a:gridCol>
                <a:gridCol w="149033">
                  <a:extLst>
                    <a:ext uri="{9D8B030D-6E8A-4147-A177-3AD203B41FA5}">
                      <a16:colId xmlns:a16="http://schemas.microsoft.com/office/drawing/2014/main" val="3000935951"/>
                    </a:ext>
                  </a:extLst>
                </a:gridCol>
                <a:gridCol w="144000">
                  <a:extLst>
                    <a:ext uri="{9D8B030D-6E8A-4147-A177-3AD203B41FA5}">
                      <a16:colId xmlns:a16="http://schemas.microsoft.com/office/drawing/2014/main" val="3153102997"/>
                    </a:ext>
                  </a:extLst>
                </a:gridCol>
                <a:gridCol w="144000">
                  <a:extLst>
                    <a:ext uri="{9D8B030D-6E8A-4147-A177-3AD203B41FA5}">
                      <a16:colId xmlns:a16="http://schemas.microsoft.com/office/drawing/2014/main" val="3493868589"/>
                    </a:ext>
                  </a:extLst>
                </a:gridCol>
                <a:gridCol w="144000">
                  <a:extLst>
                    <a:ext uri="{9D8B030D-6E8A-4147-A177-3AD203B41FA5}">
                      <a16:colId xmlns:a16="http://schemas.microsoft.com/office/drawing/2014/main" val="433277874"/>
                    </a:ext>
                  </a:extLst>
                </a:gridCol>
                <a:gridCol w="144000">
                  <a:extLst>
                    <a:ext uri="{9D8B030D-6E8A-4147-A177-3AD203B41FA5}">
                      <a16:colId xmlns:a16="http://schemas.microsoft.com/office/drawing/2014/main" val="1151952435"/>
                    </a:ext>
                  </a:extLst>
                </a:gridCol>
                <a:gridCol w="144000">
                  <a:extLst>
                    <a:ext uri="{9D8B030D-6E8A-4147-A177-3AD203B41FA5}">
                      <a16:colId xmlns:a16="http://schemas.microsoft.com/office/drawing/2014/main" val="262953663"/>
                    </a:ext>
                  </a:extLst>
                </a:gridCol>
                <a:gridCol w="144000">
                  <a:extLst>
                    <a:ext uri="{9D8B030D-6E8A-4147-A177-3AD203B41FA5}">
                      <a16:colId xmlns:a16="http://schemas.microsoft.com/office/drawing/2014/main" val="1951445677"/>
                    </a:ext>
                  </a:extLst>
                </a:gridCol>
                <a:gridCol w="144000">
                  <a:extLst>
                    <a:ext uri="{9D8B030D-6E8A-4147-A177-3AD203B41FA5}">
                      <a16:colId xmlns:a16="http://schemas.microsoft.com/office/drawing/2014/main" val="3616950834"/>
                    </a:ext>
                  </a:extLst>
                </a:gridCol>
                <a:gridCol w="144000">
                  <a:extLst>
                    <a:ext uri="{9D8B030D-6E8A-4147-A177-3AD203B41FA5}">
                      <a16:colId xmlns:a16="http://schemas.microsoft.com/office/drawing/2014/main" val="1724792443"/>
                    </a:ext>
                  </a:extLst>
                </a:gridCol>
                <a:gridCol w="1271690">
                  <a:extLst>
                    <a:ext uri="{9D8B030D-6E8A-4147-A177-3AD203B41FA5}">
                      <a16:colId xmlns:a16="http://schemas.microsoft.com/office/drawing/2014/main" val="478283701"/>
                    </a:ext>
                  </a:extLst>
                </a:gridCol>
                <a:gridCol w="281940">
                  <a:extLst>
                    <a:ext uri="{9D8B030D-6E8A-4147-A177-3AD203B41FA5}">
                      <a16:colId xmlns:a16="http://schemas.microsoft.com/office/drawing/2014/main" val="2884969281"/>
                    </a:ext>
                  </a:extLst>
                </a:gridCol>
              </a:tblGrid>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金融機関名</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銀行・信用金庫・信用組合</a:t>
                      </a:r>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693096186"/>
                  </a:ext>
                </a:extLst>
              </a:tr>
              <a:tr h="216000">
                <a:tc>
                  <a:txBody>
                    <a:bodyPr/>
                    <a:lstStyle/>
                    <a:p>
                      <a:pPr algn="dist"/>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tc gridSpan="9">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（該当する金融機関の種類に○をしてください。）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296761095"/>
                  </a:ext>
                </a:extLst>
              </a:tr>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支店名</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支店（</a:t>
                      </a:r>
                      <a:r>
                        <a:rPr lang="ja-JP" altLang="en-US" sz="900" u="sng"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ゆうちょ銀行除く</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4201904875"/>
                  </a:ext>
                </a:extLst>
              </a:tr>
              <a:tr h="0">
                <a:tc>
                  <a:txBody>
                    <a:bodyPr/>
                    <a:lstStyle/>
                    <a:p>
                      <a:pPr algn="dist"/>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361495379"/>
                  </a:ext>
                </a:extLst>
              </a:tr>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記号</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6350" cap="flat" cmpd="sng" algn="ctr">
                      <a:solidFill>
                        <a:schemeClr val="tx1"/>
                      </a:solidFill>
                      <a:prstDash val="solid"/>
                      <a:round/>
                      <a:headEnd type="none" w="med" len="med"/>
                      <a:tailEnd type="none" w="med" len="med"/>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12700" cmpd="sng">
                      <a:noFill/>
                    </a:lnR>
                    <a:lnT w="12700" cmpd="sng">
                      <a:noFill/>
                    </a:lnT>
                    <a:lnB w="12700" cmpd="sng">
                      <a:noFill/>
                    </a:lnB>
                    <a:lnTlToBr w="12700" cmpd="sng">
                      <a:noFill/>
                      <a:prstDash val="solid"/>
                    </a:lnTlToBr>
                    <a:lnBlToTr w="12700" cmpd="sng">
                      <a:noFill/>
                      <a:prstDash val="solid"/>
                    </a:lnBlToTr>
                  </a:tcPr>
                </a:tc>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支店（</a:t>
                      </a:r>
                      <a:r>
                        <a:rPr lang="ja-JP" altLang="en-US" sz="900" u="sng"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ゆうちょ銀行のみ記載</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3689163514"/>
                  </a:ext>
                </a:extLst>
              </a:tr>
              <a:tr h="0">
                <a:tc>
                  <a:txBody>
                    <a:bodyPr/>
                    <a:lstStyle/>
                    <a:p>
                      <a:pPr algn="dist"/>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gridSpan="9">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021495286"/>
                  </a:ext>
                </a:extLst>
              </a:tr>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預金種類</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gridSpan="5">
                  <a:txBody>
                    <a:bodyPr/>
                    <a:lstStyle/>
                    <a:p>
                      <a:r>
                        <a:rPr kumimoji="1" lang="ja-JP" altLang="en-US" sz="900" dirty="0">
                          <a:latin typeface="ＭＳ Ｐゴシック" panose="020B0600070205080204" pitchFamily="50" charset="-128"/>
                          <a:ea typeface="ＭＳ Ｐゴシック" panose="020B0600070205080204" pitchFamily="50" charset="-128"/>
                        </a:rPr>
                        <a:t>□　普通預金</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gridSpan="3">
                  <a:txBody>
                    <a:bodyPr/>
                    <a:lstStyle/>
                    <a:p>
                      <a:r>
                        <a:rPr kumimoji="1" lang="ja-JP" altLang="en-US" sz="900" dirty="0">
                          <a:latin typeface="ＭＳ Ｐゴシック" panose="020B0600070205080204" pitchFamily="50" charset="-128"/>
                          <a:ea typeface="ＭＳ Ｐゴシック" panose="020B0600070205080204" pitchFamily="50" charset="-128"/>
                        </a:rPr>
                        <a:t>□　当座預金</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585018333"/>
                  </a:ext>
                </a:extLst>
              </a:tr>
              <a:tr h="216000">
                <a:tc>
                  <a:txBody>
                    <a:bodyPr/>
                    <a:lstStyle/>
                    <a:p>
                      <a:pPr algn="dist"/>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tc gridSpan="9">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（該当する□にチェックを入れてください。）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1102538542"/>
                  </a:ext>
                </a:extLst>
              </a:tr>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口座番号</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6350" cap="flat" cmpd="sng" algn="ctr">
                      <a:solidFill>
                        <a:schemeClr val="tx1"/>
                      </a:solidFill>
                      <a:prstDash val="solid"/>
                      <a:round/>
                      <a:headEnd type="none" w="med" len="med"/>
                      <a:tailEnd type="none" w="med" len="med"/>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（右につめてご記載ください。）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extLst>
                  <a:ext uri="{0D108BD9-81ED-4DB2-BD59-A6C34878D82A}">
                    <a16:rowId xmlns:a16="http://schemas.microsoft.com/office/drawing/2014/main" val="1463852936"/>
                  </a:ext>
                </a:extLst>
              </a:tr>
              <a:tr h="0">
                <a:tc>
                  <a:txBody>
                    <a:bodyPr/>
                    <a:lstStyle/>
                    <a:p>
                      <a:pPr algn="dist"/>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547240923"/>
                  </a:ext>
                </a:extLst>
              </a:tr>
              <a:tr h="71409">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（カナ）</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3631345471"/>
                  </a:ext>
                </a:extLst>
              </a:tr>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口座名義人</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4091818459"/>
                  </a:ext>
                </a:extLst>
              </a:tr>
            </a:tbl>
          </a:graphicData>
        </a:graphic>
      </p:graphicFrame>
      <p:grpSp>
        <p:nvGrpSpPr>
          <p:cNvPr id="19" name="グループ化 18">
            <a:extLst>
              <a:ext uri="{FF2B5EF4-FFF2-40B4-BE49-F238E27FC236}">
                <a16:creationId xmlns:a16="http://schemas.microsoft.com/office/drawing/2014/main" id="{0CC79AA2-FB94-13D4-F5FB-EBE636AFC700}"/>
              </a:ext>
            </a:extLst>
          </p:cNvPr>
          <p:cNvGrpSpPr/>
          <p:nvPr/>
        </p:nvGrpSpPr>
        <p:grpSpPr>
          <a:xfrm>
            <a:off x="861785" y="1015311"/>
            <a:ext cx="2650804" cy="138499"/>
            <a:chOff x="861785" y="996261"/>
            <a:chExt cx="2650804" cy="138499"/>
          </a:xfrm>
        </p:grpSpPr>
        <p:sp>
          <p:nvSpPr>
            <p:cNvPr id="2" name="正方形/長方形 1">
              <a:extLst>
                <a:ext uri="{FF2B5EF4-FFF2-40B4-BE49-F238E27FC236}">
                  <a16:creationId xmlns:a16="http://schemas.microsoft.com/office/drawing/2014/main" id="{397A4D24-E604-018C-BE75-14AC86B246DD}"/>
                </a:ext>
              </a:extLst>
            </p:cNvPr>
            <p:cNvSpPr/>
            <p:nvPr/>
          </p:nvSpPr>
          <p:spPr>
            <a:xfrm>
              <a:off x="1794431" y="1011513"/>
              <a:ext cx="108000" cy="108000"/>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rgbClr val="FF0000"/>
                </a:solidFill>
              </a:endParaRPr>
            </a:p>
          </p:txBody>
        </p:sp>
        <p:sp>
          <p:nvSpPr>
            <p:cNvPr id="6" name="テキスト ボックス 5">
              <a:extLst>
                <a:ext uri="{FF2B5EF4-FFF2-40B4-BE49-F238E27FC236}">
                  <a16:creationId xmlns:a16="http://schemas.microsoft.com/office/drawing/2014/main" id="{CC7E197B-4E82-C4B1-3C1D-E12D7A182BB6}"/>
                </a:ext>
              </a:extLst>
            </p:cNvPr>
            <p:cNvSpPr txBox="1"/>
            <p:nvPr/>
          </p:nvSpPr>
          <p:spPr>
            <a:xfrm>
              <a:off x="1980716" y="996261"/>
              <a:ext cx="508635" cy="138499"/>
            </a:xfrm>
            <a:prstGeom prst="rect">
              <a:avLst/>
            </a:prstGeom>
            <a:noFill/>
          </p:spPr>
          <p:txBody>
            <a:bodyPr wrap="square" lIns="0" tIns="0" rIns="0" bIns="0"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利用する</a:t>
              </a:r>
            </a:p>
          </p:txBody>
        </p:sp>
        <p:sp>
          <p:nvSpPr>
            <p:cNvPr id="7" name="正方形/長方形 6">
              <a:extLst>
                <a:ext uri="{FF2B5EF4-FFF2-40B4-BE49-F238E27FC236}">
                  <a16:creationId xmlns:a16="http://schemas.microsoft.com/office/drawing/2014/main" id="{E26AE7F4-E837-BF58-5CB1-D4041C92A4FF}"/>
                </a:ext>
              </a:extLst>
            </p:cNvPr>
            <p:cNvSpPr/>
            <p:nvPr/>
          </p:nvSpPr>
          <p:spPr>
            <a:xfrm>
              <a:off x="2744242" y="1011513"/>
              <a:ext cx="108000" cy="108000"/>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rgbClr val="FF0000"/>
                </a:solidFill>
              </a:endParaRPr>
            </a:p>
          </p:txBody>
        </p:sp>
        <p:sp>
          <p:nvSpPr>
            <p:cNvPr id="8" name="テキスト ボックス 7">
              <a:extLst>
                <a:ext uri="{FF2B5EF4-FFF2-40B4-BE49-F238E27FC236}">
                  <a16:creationId xmlns:a16="http://schemas.microsoft.com/office/drawing/2014/main" id="{658CAAB2-48F0-DC34-2558-4E1AB0E86961}"/>
                </a:ext>
              </a:extLst>
            </p:cNvPr>
            <p:cNvSpPr txBox="1"/>
            <p:nvPr/>
          </p:nvSpPr>
          <p:spPr>
            <a:xfrm>
              <a:off x="2916605" y="996261"/>
              <a:ext cx="595984" cy="138499"/>
            </a:xfrm>
            <a:prstGeom prst="rect">
              <a:avLst/>
            </a:prstGeom>
            <a:noFill/>
          </p:spPr>
          <p:txBody>
            <a:bodyPr wrap="square" lIns="0" tIns="0" rIns="0" bIns="0"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利用しない</a:t>
              </a:r>
            </a:p>
          </p:txBody>
        </p:sp>
        <p:sp>
          <p:nvSpPr>
            <p:cNvPr id="17" name="テキスト ボックス 16">
              <a:extLst>
                <a:ext uri="{FF2B5EF4-FFF2-40B4-BE49-F238E27FC236}">
                  <a16:creationId xmlns:a16="http://schemas.microsoft.com/office/drawing/2014/main" id="{F2AE6C86-B93E-D3E6-6E14-9D4804DB7BD0}"/>
                </a:ext>
              </a:extLst>
            </p:cNvPr>
            <p:cNvSpPr txBox="1"/>
            <p:nvPr/>
          </p:nvSpPr>
          <p:spPr>
            <a:xfrm>
              <a:off x="861785" y="996261"/>
              <a:ext cx="743521" cy="138499"/>
            </a:xfrm>
            <a:prstGeom prst="rect">
              <a:avLst/>
            </a:prstGeom>
            <a:noFill/>
          </p:spPr>
          <p:txBody>
            <a:bodyPr wrap="square" lIns="0" tIns="0" rIns="0" bIns="0"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公金受取口座</a:t>
              </a:r>
            </a:p>
          </p:txBody>
        </p:sp>
      </p:grpSp>
    </p:spTree>
    <p:extLst>
      <p:ext uri="{BB962C8B-B14F-4D97-AF65-F5344CB8AC3E}">
        <p14:creationId xmlns:p14="http://schemas.microsoft.com/office/powerpoint/2010/main" val="326046593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D3D5D5A5-2765-4325-9B9C-F5563310004E}"/>
</file>

<file path=customXml/itemProps2.xml><?xml version="1.0" encoding="utf-8"?>
<ds:datastoreItem xmlns:ds="http://schemas.openxmlformats.org/officeDocument/2006/customXml" ds:itemID="{49AA0C2D-81E9-4D8B-9295-6B2371841F04}"/>
</file>

<file path=customXml/itemProps3.xml><?xml version="1.0" encoding="utf-8"?>
<ds:datastoreItem xmlns:ds="http://schemas.openxmlformats.org/officeDocument/2006/customXml" ds:itemID="{CA06DDBB-9A5F-45A9-AEB7-87E20A65E6BE}"/>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500</TotalTime>
  <Words>671</Words>
  <PresentationFormat>A4 210 x 297 mm</PresentationFormat>
  <Paragraphs>98</Paragraphs>
  <Slides>2</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9" baseType="lpstr">
      <vt:lpstr>ＭＳ Ｐゴシック</vt:lpstr>
      <vt:lpstr>Arial</vt:lpstr>
      <vt:lpstr>Calibri</vt:lpstr>
      <vt:lpstr>Calibri Light</vt:lpstr>
      <vt:lpstr>Wingdings</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2025-01-24T01:46:17Z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5d4b04ff-d0a0-4569-bab6-2caedb82b33e</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