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docProps/app.xml" ContentType="application/vnd.openxmlformats-officedocument.extended-properties+xml"/>
  <Override PartName="/docProps/custom.xml" ContentType="application/vnd.openxmlformats-officedocument.custom-properties+xml"/>
  <Override PartName="/ppt/presentation.xml" ContentType="application/vnd.openxmlformats-officedocument.presentationml.presentation.main+xml"/>
  <Override PartName="/ppt/revisionInfo.xml" ContentType="application/vnd.ms-powerpoint.revisioninfo+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slideMasters/slideMaster1.xml" ContentType="application/vnd.openxmlformats-officedocument.presentationml.slideMaster+xml"/>
  <Override PartName="/ppt/slideLayouts/slideLayout9.xml" ContentType="application/vnd.openxmlformats-officedocument.presentationml.slideLayout+xml"/>
  <Override PartName="/ppt/slideLayouts/slideLayout4.xml" ContentType="application/vnd.openxmlformats-officedocument.presentationml.slideLayout+xml"/>
  <Override PartName="/ppt/slideLayouts/slideLayout10.xml" ContentType="application/vnd.openxmlformats-officedocument.presentationml.slideLayout+xml"/>
  <Override PartName="/ppt/slideLayouts/slideLayout5.xml" ContentType="application/vnd.openxmlformats-officedocument.presentationml.slideLayout+xml"/>
  <Override PartName="/ppt/slideLayouts/slideLayout11.xml" ContentType="application/vnd.openxmlformats-officedocument.presentationml.slideLayout+xml"/>
  <Override PartName="/ppt/slideLayouts/slideLayout6.xml" ContentType="application/vnd.openxmlformats-officedocument.presentationml.slideLayout+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7.xml" ContentType="application/vnd.openxmlformats-officedocument.presentationml.slideLayout+xml"/>
  <Override PartName="/ppt/slideLayouts/slideLayout3.xml" ContentType="application/vnd.openxmlformats-officedocument.presentationml.slideLayout+xml"/>
  <Override PartName="/ppt/tags/tag2.xml" ContentType="application/vnd.openxmlformats-officedocument.presentationml.tags+xml"/>
  <Override PartName="/ppt/slideLayouts/slideLayout8.xml" ContentType="application/vnd.openxmlformats-officedocument.presentationml.slideLayout+xml"/>
  <Override PartName="/ppt/slides/slide1.xml" ContentType="application/vnd.openxmlformats-officedocument.presentationml.slide+xml"/>
  <Override PartName="/ppt/tags/tag3.xml" ContentType="application/vnd.openxmlformats-officedocument.presentationml.tags+xml"/>
  <Override PartName="/ppt/theme/theme1.xml" ContentType="application/vnd.openxmlformats-officedocument.theme+xml"/>
  <Override PartName="/ppt/tags/tag1.xml" ContentType="application/vnd.openxmlformats-officedocument.presentationml.tags+xml"/>
  <Override PartName="/ppt/tableStyles.xml" ContentType="application/vnd.openxmlformats-officedocument.presentationml.tableStyles+xml"/>
  <Override PartName="/docProps/core.xml" ContentType="application/vnd.openxmlformats-package.core-properties+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60" r:id="rId2"/>
  </p:sldIdLst>
  <p:sldSz cx="6858000" cy="9906000" type="A4"/>
  <p:notesSz cx="6858000" cy="9144000"/>
  <p:custDataLst>
    <p:tags r:id="rId3"/>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20" userDrawn="1">
          <p15:clr>
            <a:srgbClr val="A4A3A4"/>
          </p15:clr>
        </p15:guide>
        <p15:guide id="2" pos="2137"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渡部 俊(watabe-shun.ik4)" initials="渡部" lastIdx="2" clrIdx="0">
    <p:extLst>
      <p:ext uri="{19B8F6BF-5375-455C-9EA6-DF929625EA0E}">
        <p15:presenceInfo xmlns:p15="http://schemas.microsoft.com/office/powerpoint/2012/main" userId="S-1-5-21-4175116151-3849908774-3845857867-619606" providerId="AD"/>
      </p:ext>
    </p:extLst>
  </p:cmAuthor>
  <p:cmAuthor id="2" name="Okano, Takumi (JP - AB 岡野 匠)" initials="OT(A岡匠" lastIdx="2" clrIdx="1">
    <p:extLst>
      <p:ext uri="{19B8F6BF-5375-455C-9EA6-DF929625EA0E}">
        <p15:presenceInfo xmlns:p15="http://schemas.microsoft.com/office/powerpoint/2012/main" userId="S::takokano@abeam.com::5e6993cd-c762-4216-9694-73f272f7dbd8"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24A9C26E-03C1-4734-B32B-782AE009FEE2}" v="2" dt="2022-08-17T07:49:19.150"/>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7158" autoAdjust="0"/>
    <p:restoredTop sz="94660"/>
  </p:normalViewPr>
  <p:slideViewPr>
    <p:cSldViewPr snapToGrid="0" showGuides="1">
      <p:cViewPr varScale="1">
        <p:scale>
          <a:sx n="77" d="100"/>
          <a:sy n="77" d="100"/>
        </p:scale>
        <p:origin x="3558" y="96"/>
      </p:cViewPr>
      <p:guideLst>
        <p:guide orient="horz" pos="3120"/>
        <p:guide pos="2137"/>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tags" Target="tags/tag1.xml"/><Relationship Id="rId7" Type="http://schemas.openxmlformats.org/officeDocument/2006/relationships/theme" Target="theme/theme1.xml"/><Relationship Id="rId12" Type="http://schemas.openxmlformats.org/officeDocument/2006/relationships/customXml" Target="../customXml/item3.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11" Type="http://schemas.openxmlformats.org/officeDocument/2006/relationships/customXml" Target="../customXml/item2.xml"/><Relationship Id="rId5" Type="http://schemas.openxmlformats.org/officeDocument/2006/relationships/presProps" Target="presProps.xml"/><Relationship Id="rId10" Type="http://schemas.openxmlformats.org/officeDocument/2006/relationships/customXml" Target="../customXml/item1.xml"/><Relationship Id="rId4" Type="http://schemas.openxmlformats.org/officeDocument/2006/relationships/commentAuthors" Target="commentAuthors.xml"/><Relationship Id="rId9" Type="http://schemas.microsoft.com/office/2015/10/relationships/revisionInfo" Target="revisionInfo.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87854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023153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2291020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1723264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6597456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11816790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7500805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64957069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65161237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5712430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71279542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aphicFrame>
        <p:nvGraphicFramePr>
          <p:cNvPr id="8" name="オブジェクト 7" hidden="1">
            <a:extLst>
              <a:ext uri="{FF2B5EF4-FFF2-40B4-BE49-F238E27FC236}">
                <a16:creationId xmlns:a16="http://schemas.microsoft.com/office/drawing/2014/main" id="{F2D9DD64-B90B-4D93-A656-59005640EDA7}"/>
              </a:ext>
            </a:extLst>
          </p:cNvPr>
          <p:cNvGraphicFramePr>
            <a:graphicFrameLocks noChangeAspect="1"/>
          </p:cNvGraphicFramePr>
          <p:nvPr userDrawn="1">
            <p:custDataLst>
              <p:tags r:id="rId13"/>
            </p:custDataLst>
            <p:extLst>
              <p:ext uri="{D42A27DB-BD31-4B8C-83A1-F6EECF244321}">
                <p14:modId xmlns:p14="http://schemas.microsoft.com/office/powerpoint/2010/main" val="2946036170"/>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8" name="オブジェクト 7" hidden="1">
                        <a:extLst>
                          <a:ext uri="{FF2B5EF4-FFF2-40B4-BE49-F238E27FC236}">
                            <a16:creationId xmlns:a16="http://schemas.microsoft.com/office/drawing/2014/main" id="{F2D9DD64-B90B-4D93-A656-59005640EDA7}"/>
                          </a:ext>
                        </a:extLst>
                      </p:cNvPr>
                      <p:cNvPicPr/>
                      <p:nvPr/>
                    </p:nvPicPr>
                    <p:blipFill>
                      <a:blip r:embed="rId15"/>
                      <a:stretch>
                        <a:fillRect/>
                      </a:stretch>
                    </p:blipFill>
                    <p:spPr>
                      <a:xfrm>
                        <a:off x="1588" y="1588"/>
                        <a:ext cx="1588" cy="1588"/>
                      </a:xfrm>
                      <a:prstGeom prst="rect">
                        <a:avLst/>
                      </a:prstGeom>
                    </p:spPr>
                  </p:pic>
                </p:oleObj>
              </mc:Fallback>
            </mc:AlternateContent>
          </a:graphicData>
        </a:graphic>
      </p:graphicFrame>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6769036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7.xml"/><Relationship Id="rId1" Type="http://schemas.openxmlformats.org/officeDocument/2006/relationships/tags" Target="../tags/tag3.xml"/><Relationship Id="rId4" Type="http://schemas.openxmlformats.org/officeDocument/2006/relationships/image" Target="../media/image1.emf"/></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6" name="表 45">
            <a:extLst>
              <a:ext uri="{FF2B5EF4-FFF2-40B4-BE49-F238E27FC236}">
                <a16:creationId xmlns:a16="http://schemas.microsoft.com/office/drawing/2014/main" id="{827FFC6E-4845-4B4D-A68D-D8B36BCF71C7}"/>
              </a:ext>
            </a:extLst>
          </p:cNvPr>
          <p:cNvGraphicFramePr>
            <a:graphicFrameLocks noGrp="1"/>
          </p:cNvGraphicFramePr>
          <p:nvPr>
            <p:extLst>
              <p:ext uri="{D42A27DB-BD31-4B8C-83A1-F6EECF244321}">
                <p14:modId xmlns:p14="http://schemas.microsoft.com/office/powerpoint/2010/main" val="1800907752"/>
              </p:ext>
            </p:extLst>
          </p:nvPr>
        </p:nvGraphicFramePr>
        <p:xfrm>
          <a:off x="552530" y="1901059"/>
          <a:ext cx="5761596" cy="6664926"/>
        </p:xfrm>
        <a:graphic>
          <a:graphicData uri="http://schemas.openxmlformats.org/drawingml/2006/table">
            <a:tbl>
              <a:tblPr/>
              <a:tblGrid>
                <a:gridCol w="449486">
                  <a:extLst>
                    <a:ext uri="{9D8B030D-6E8A-4147-A177-3AD203B41FA5}">
                      <a16:colId xmlns:a16="http://schemas.microsoft.com/office/drawing/2014/main" val="4049519448"/>
                    </a:ext>
                  </a:extLst>
                </a:gridCol>
                <a:gridCol w="187968">
                  <a:extLst>
                    <a:ext uri="{9D8B030D-6E8A-4147-A177-3AD203B41FA5}">
                      <a16:colId xmlns:a16="http://schemas.microsoft.com/office/drawing/2014/main" val="324810688"/>
                    </a:ext>
                  </a:extLst>
                </a:gridCol>
                <a:gridCol w="154722">
                  <a:extLst>
                    <a:ext uri="{9D8B030D-6E8A-4147-A177-3AD203B41FA5}">
                      <a16:colId xmlns:a16="http://schemas.microsoft.com/office/drawing/2014/main" val="535330216"/>
                    </a:ext>
                  </a:extLst>
                </a:gridCol>
                <a:gridCol w="262074">
                  <a:extLst>
                    <a:ext uri="{9D8B030D-6E8A-4147-A177-3AD203B41FA5}">
                      <a16:colId xmlns:a16="http://schemas.microsoft.com/office/drawing/2014/main" val="699815627"/>
                    </a:ext>
                  </a:extLst>
                </a:gridCol>
                <a:gridCol w="384105">
                  <a:extLst>
                    <a:ext uri="{9D8B030D-6E8A-4147-A177-3AD203B41FA5}">
                      <a16:colId xmlns:a16="http://schemas.microsoft.com/office/drawing/2014/main" val="4263106779"/>
                    </a:ext>
                  </a:extLst>
                </a:gridCol>
                <a:gridCol w="512141">
                  <a:extLst>
                    <a:ext uri="{9D8B030D-6E8A-4147-A177-3AD203B41FA5}">
                      <a16:colId xmlns:a16="http://schemas.microsoft.com/office/drawing/2014/main" val="2053655788"/>
                    </a:ext>
                  </a:extLst>
                </a:gridCol>
                <a:gridCol w="449486">
                  <a:extLst>
                    <a:ext uri="{9D8B030D-6E8A-4147-A177-3AD203B41FA5}">
                      <a16:colId xmlns:a16="http://schemas.microsoft.com/office/drawing/2014/main" val="350888431"/>
                    </a:ext>
                  </a:extLst>
                </a:gridCol>
                <a:gridCol w="555729">
                  <a:extLst>
                    <a:ext uri="{9D8B030D-6E8A-4147-A177-3AD203B41FA5}">
                      <a16:colId xmlns:a16="http://schemas.microsoft.com/office/drawing/2014/main" val="2191301271"/>
                    </a:ext>
                  </a:extLst>
                </a:gridCol>
                <a:gridCol w="449486">
                  <a:extLst>
                    <a:ext uri="{9D8B030D-6E8A-4147-A177-3AD203B41FA5}">
                      <a16:colId xmlns:a16="http://schemas.microsoft.com/office/drawing/2014/main" val="204964253"/>
                    </a:ext>
                  </a:extLst>
                </a:gridCol>
                <a:gridCol w="904421">
                  <a:extLst>
                    <a:ext uri="{9D8B030D-6E8A-4147-A177-3AD203B41FA5}">
                      <a16:colId xmlns:a16="http://schemas.microsoft.com/office/drawing/2014/main" val="798469741"/>
                    </a:ext>
                  </a:extLst>
                </a:gridCol>
                <a:gridCol w="381382">
                  <a:extLst>
                    <a:ext uri="{9D8B030D-6E8A-4147-A177-3AD203B41FA5}">
                      <a16:colId xmlns:a16="http://schemas.microsoft.com/office/drawing/2014/main" val="4226709870"/>
                    </a:ext>
                  </a:extLst>
                </a:gridCol>
                <a:gridCol w="664695">
                  <a:extLst>
                    <a:ext uri="{9D8B030D-6E8A-4147-A177-3AD203B41FA5}">
                      <a16:colId xmlns:a16="http://schemas.microsoft.com/office/drawing/2014/main" val="1880599517"/>
                    </a:ext>
                  </a:extLst>
                </a:gridCol>
                <a:gridCol w="122587">
                  <a:extLst>
                    <a:ext uri="{9D8B030D-6E8A-4147-A177-3AD203B41FA5}">
                      <a16:colId xmlns:a16="http://schemas.microsoft.com/office/drawing/2014/main" val="2203094660"/>
                    </a:ext>
                  </a:extLst>
                </a:gridCol>
                <a:gridCol w="130760">
                  <a:extLst>
                    <a:ext uri="{9D8B030D-6E8A-4147-A177-3AD203B41FA5}">
                      <a16:colId xmlns:a16="http://schemas.microsoft.com/office/drawing/2014/main" val="3852404676"/>
                    </a:ext>
                  </a:extLst>
                </a:gridCol>
                <a:gridCol w="152554">
                  <a:extLst>
                    <a:ext uri="{9D8B030D-6E8A-4147-A177-3AD203B41FA5}">
                      <a16:colId xmlns:a16="http://schemas.microsoft.com/office/drawing/2014/main" val="49329265"/>
                    </a:ext>
                  </a:extLst>
                </a:gridCol>
              </a:tblGrid>
              <a:tr h="970136">
                <a:tc gridSpan="15">
                  <a:txBody>
                    <a:bodyPr/>
                    <a:lstStyle/>
                    <a:p>
                      <a:pPr algn="l" fontAlgn="t">
                        <a:spcBef>
                          <a:spcPts val="200"/>
                        </a:spcBef>
                      </a:pP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保護の決定若しくは実施又は生活保護法（以下「法」という。）第</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77</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条若しくは第</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78</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条の規定の施行のために必要がありますので、法第</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29</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条の規定に基づき、下記の事項について照会します。</a:t>
                      </a:r>
                      <a:b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なお、当事務所において、入手した資料については、情報の秘密の保護に万全を期していますので念のため申し添えます。</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extLst>
                  <a:ext uri="{0D108BD9-81ED-4DB2-BD59-A6C34878D82A}">
                    <a16:rowId xmlns:a16="http://schemas.microsoft.com/office/drawing/2014/main" val="1876196302"/>
                  </a:ext>
                </a:extLst>
              </a:tr>
              <a:tr h="135019">
                <a:tc gridSpan="14">
                  <a:txBody>
                    <a:bodyPr/>
                    <a:lstStyle/>
                    <a:p>
                      <a:pPr algn="ctr"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記</a:t>
                      </a: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2587829774"/>
                  </a:ext>
                </a:extLst>
              </a:tr>
              <a:tr h="135019">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3">
                  <a:txBody>
                    <a:bodyPr/>
                    <a:lstStyle/>
                    <a:p>
                      <a:pPr algn="l"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回答期限年月日</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4026307386"/>
                  </a:ext>
                </a:extLst>
              </a:tr>
              <a:tr h="135019">
                <a:tc gridSpan="2">
                  <a:txBody>
                    <a:bodyPr/>
                    <a:lstStyle/>
                    <a:p>
                      <a:pPr algn="l"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調査対象者</a:t>
                      </a: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3">
                  <a:txBody>
                    <a:bodyPr/>
                    <a:lstStyle/>
                    <a:p>
                      <a:pPr algn="l" fontAlgn="ctr"/>
                      <a:endPar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3206161275"/>
                  </a:ext>
                </a:extLst>
              </a:tr>
              <a:tr h="135019">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住所</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70C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376206523"/>
                  </a:ext>
                </a:extLst>
              </a:tr>
              <a:tr h="135019">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3">
                  <a:txBody>
                    <a:bodyPr/>
                    <a:lstStyle/>
                    <a:p>
                      <a:pPr algn="l" fontAlgn="ctr"/>
                      <a:endPar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2878437250"/>
                  </a:ext>
                </a:extLst>
              </a:tr>
              <a:tr h="135019">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旧住所１</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657593179"/>
                  </a:ext>
                </a:extLst>
              </a:tr>
              <a:tr h="135019">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4">
                  <a:txBody>
                    <a:bodyPr/>
                    <a:lstStyle/>
                    <a:p>
                      <a:pPr algn="l" fontAlgn="ctr"/>
                      <a:endPar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686523338"/>
                  </a:ext>
                </a:extLst>
              </a:tr>
              <a:tr h="135019">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旧住所２</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3664335395"/>
                  </a:ext>
                </a:extLst>
              </a:tr>
              <a:tr h="135019">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70C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069984880"/>
                  </a:ext>
                </a:extLst>
              </a:tr>
              <a:tr h="135019">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旧住所３</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dist"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70C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2248911792"/>
                  </a:ext>
                </a:extLst>
              </a:tr>
              <a:tr h="135019">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dist"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70C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2244481366"/>
                  </a:ext>
                </a:extLst>
              </a:tr>
              <a:tr h="135019">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旧住所４</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dist"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2605837571"/>
                  </a:ext>
                </a:extLst>
              </a:tr>
              <a:tr h="135019">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dist"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995997667"/>
                  </a:ext>
                </a:extLst>
              </a:tr>
              <a:tr h="135019">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旧住所５</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dist"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461057475"/>
                  </a:ext>
                </a:extLst>
              </a:tr>
              <a:tr h="135019">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dist"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3032910867"/>
                  </a:ext>
                </a:extLst>
              </a:tr>
              <a:tr h="135019">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氏名</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dist"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旧姓</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rPr>
                        <a:t>旧姓カナ</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性別</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生年月日</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10462448"/>
                  </a:ext>
                </a:extLst>
              </a:tr>
              <a:tr h="135019">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カナ</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2162222356"/>
                  </a:ext>
                </a:extLst>
              </a:tr>
              <a:tr h="135019">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667621757"/>
                  </a:ext>
                </a:extLst>
              </a:tr>
              <a:tr h="135019">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調査事項</a:t>
                      </a:r>
                    </a:p>
                  </a:txBody>
                  <a:tcPr marL="0" marR="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2092294106"/>
                  </a:ext>
                </a:extLst>
              </a:tr>
              <a:tr h="135019">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455994116"/>
                  </a:ext>
                </a:extLst>
              </a:tr>
              <a:tr h="2951590">
                <a:tc gridSpan="15">
                  <a:txBody>
                    <a:bodyPr/>
                    <a:lstStyle/>
                    <a:p>
                      <a:pPr algn="l" fontAlgn="t"/>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（参考）生活保護法</a:t>
                      </a:r>
                      <a:b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第</a:t>
                      </a:r>
                      <a:r>
                        <a:rPr lang="en-US" altLang="ja-JP" sz="800" b="0" i="0" u="none" strike="noStrike" dirty="0">
                          <a:solidFill>
                            <a:srgbClr val="000000"/>
                          </a:solidFill>
                          <a:effectLst/>
                          <a:latin typeface="ＭＳ Ｐゴシック" panose="020B0600070205080204" pitchFamily="50" charset="-128"/>
                          <a:ea typeface="ＭＳ Ｐゴシック" panose="020B0600070205080204" pitchFamily="50" charset="-128"/>
                        </a:rPr>
                        <a:t>29</a:t>
                      </a: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条　保護の実施機関及び福祉事務所長は、保護の決定若しくは実施又は第</a:t>
                      </a:r>
                      <a:r>
                        <a:rPr lang="en-US" altLang="ja-JP" sz="800" b="0" i="0" u="none" strike="noStrike" dirty="0">
                          <a:solidFill>
                            <a:srgbClr val="000000"/>
                          </a:solidFill>
                          <a:effectLst/>
                          <a:latin typeface="ＭＳ Ｐゴシック" panose="020B0600070205080204" pitchFamily="50" charset="-128"/>
                          <a:ea typeface="ＭＳ Ｐゴシック" panose="020B0600070205080204" pitchFamily="50" charset="-128"/>
                        </a:rPr>
                        <a:t>77</a:t>
                      </a: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条若しくは第</a:t>
                      </a:r>
                      <a:r>
                        <a:rPr lang="en-US" altLang="ja-JP" sz="800" b="0" i="0" u="none" strike="noStrike" dirty="0">
                          <a:solidFill>
                            <a:srgbClr val="000000"/>
                          </a:solidFill>
                          <a:effectLst/>
                          <a:latin typeface="ＭＳ Ｐゴシック" panose="020B0600070205080204" pitchFamily="50" charset="-128"/>
                          <a:ea typeface="ＭＳ Ｐゴシック" panose="020B0600070205080204" pitchFamily="50" charset="-128"/>
                        </a:rPr>
                        <a:t>78</a:t>
                      </a: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条の規定の施行のために必要があると認めるときは、次の各号に掲げる者の当該各号に定める事項につき、官公署、日本年金機構若しくは国民年金法（昭和</a:t>
                      </a:r>
                      <a:r>
                        <a:rPr lang="en-US" altLang="ja-JP" sz="800" b="0" i="0" u="none" strike="noStrike" dirty="0">
                          <a:solidFill>
                            <a:srgbClr val="000000"/>
                          </a:solidFill>
                          <a:effectLst/>
                          <a:latin typeface="ＭＳ Ｐゴシック" panose="020B0600070205080204" pitchFamily="50" charset="-128"/>
                          <a:ea typeface="ＭＳ Ｐゴシック" panose="020B0600070205080204" pitchFamily="50" charset="-128"/>
                        </a:rPr>
                        <a:t>34</a:t>
                      </a: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年法律第</a:t>
                      </a:r>
                      <a:r>
                        <a:rPr lang="en-US" altLang="ja-JP" sz="800" b="0" i="0" u="none" strike="noStrike" dirty="0">
                          <a:solidFill>
                            <a:srgbClr val="000000"/>
                          </a:solidFill>
                          <a:effectLst/>
                          <a:latin typeface="ＭＳ Ｐゴシック" panose="020B0600070205080204" pitchFamily="50" charset="-128"/>
                          <a:ea typeface="ＭＳ Ｐゴシック" panose="020B0600070205080204" pitchFamily="50" charset="-128"/>
                        </a:rPr>
                        <a:t>141</a:t>
                      </a: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号）第３条第２項に規定する共済組合等（次項において「共済組合等」という。）に対し、必要な書類の閲覧若しくは資料の提供を求め、又は銀行、信託会社、次の各号に掲げる者の雇主その他の関係人に、報告を求めることができる。</a:t>
                      </a:r>
                      <a:b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　一　要保護者又は被保護者であつた者　氏名及び住所又は居所、資産及び収入の状況、健康状態、他の保護の実施機関における保護の決定及び実施の状況その他政令で定める事項（被保護者であつた者にあつては、氏名及び住所又は居所、健康状態並びに他の保護の実施機関における保護の決定及び実施の状況を除き、保護を受けていた期間における事項に限る。）</a:t>
                      </a:r>
                      <a:b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　二　前号に掲げる者の扶養義務者　氏名及び住所又は居所、資産及び収入の状況その他政令で定める事項（被保護者であつた者の扶養義務者にあつては、氏名及び住所又は居所を除き、当該被保護者であつた者が保護を受けていた期間における事項に限る。）</a:t>
                      </a:r>
                      <a:b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en-US" altLang="ja-JP" sz="800" b="0" i="0" u="none" strike="noStrike" dirty="0">
                          <a:solidFill>
                            <a:srgbClr val="000000"/>
                          </a:solidFill>
                          <a:effectLst/>
                          <a:latin typeface="ＭＳ Ｐゴシック" panose="020B0600070205080204" pitchFamily="50" charset="-128"/>
                          <a:ea typeface="ＭＳ Ｐゴシック" panose="020B0600070205080204" pitchFamily="50" charset="-128"/>
                        </a:rPr>
                        <a:t>2</a:t>
                      </a: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　 別表第１の上欄に掲げる官公署の長、日本年金機構又は共済組合等は、それぞれ同表の下欄に掲げる情報につき、保護の実施機関又は福祉事務所長から前項の規定による求めがあったときには、速やかに、当該情報を記載し、若しくは記録した書類を閲覧させ、又は資料の提供を行うものとする。</a:t>
                      </a:r>
                      <a:b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第</a:t>
                      </a:r>
                      <a:r>
                        <a:rPr lang="en-US" altLang="ja-JP" sz="800" b="0" i="0" u="none" strike="noStrike" dirty="0">
                          <a:solidFill>
                            <a:srgbClr val="000000"/>
                          </a:solidFill>
                          <a:effectLst/>
                          <a:latin typeface="ＭＳ Ｐゴシック" panose="020B0600070205080204" pitchFamily="50" charset="-128"/>
                          <a:ea typeface="ＭＳ Ｐゴシック" panose="020B0600070205080204" pitchFamily="50" charset="-128"/>
                        </a:rPr>
                        <a:t>24</a:t>
                      </a: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条　保護の開始を申請する者は、厚生労働省令で定めるところにより、次に掲げる事項を記載した申請書を保護の実施機関に提出しなければならない。ただし、当該申請書を作成することができない特別の事情があるときは、この限りでない。</a:t>
                      </a:r>
                      <a:b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　一～三　（略）</a:t>
                      </a:r>
                      <a:b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　四　要保護者の資産及び収入の状況（生業若しくは就労又は求職活動の状況、扶養義務者の扶養の状況及び他の法令に定める扶助の状況を含む。以下同じ。）</a:t>
                      </a:r>
                      <a:b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　五　（略）</a:t>
                      </a:r>
                      <a:b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（参考２）生活保護法施行令</a:t>
                      </a:r>
                      <a:b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第２条の２　法第</a:t>
                      </a:r>
                      <a:r>
                        <a:rPr lang="en-US" altLang="ja-JP" sz="800" b="0" i="0" u="none" strike="noStrike" dirty="0">
                          <a:solidFill>
                            <a:srgbClr val="000000"/>
                          </a:solidFill>
                          <a:effectLst/>
                          <a:latin typeface="ＭＳ Ｐゴシック" panose="020B0600070205080204" pitchFamily="50" charset="-128"/>
                          <a:ea typeface="ＭＳ Ｐゴシック" panose="020B0600070205080204" pitchFamily="50" charset="-128"/>
                        </a:rPr>
                        <a:t>29</a:t>
                      </a: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条第１項第１号に規定する政令で定める事項は、支出の状況とする。</a:t>
                      </a:r>
                    </a:p>
                  </a:txBody>
                  <a:tcPr marL="0" marR="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3625866716"/>
                  </a:ext>
                </a:extLst>
              </a:tr>
            </a:tbl>
          </a:graphicData>
        </a:graphic>
      </p:graphicFrame>
      <p:graphicFrame>
        <p:nvGraphicFramePr>
          <p:cNvPr id="37" name="オブジェクト 36" hidden="1">
            <a:extLst>
              <a:ext uri="{FF2B5EF4-FFF2-40B4-BE49-F238E27FC236}">
                <a16:creationId xmlns:a16="http://schemas.microsoft.com/office/drawing/2014/main" id="{939B1ECE-4AE4-4AAA-9DD3-F7DC4BCE2D90}"/>
              </a:ext>
            </a:extLst>
          </p:cNvPr>
          <p:cNvGraphicFramePr>
            <a:graphicFrameLocks noChangeAspect="1"/>
          </p:cNvGraphicFramePr>
          <p:nvPr>
            <p:custDataLst>
              <p:tags r:id="rId1"/>
            </p:custData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53" imgH="318" progId="TCLayout.ActiveDocument.1">
                  <p:embed/>
                </p:oleObj>
              </mc:Choice>
              <mc:Fallback>
                <p:oleObj name="think-cell スライド" r:id="rId3" imgW="353" imgH="318" progId="TCLayout.ActiveDocument.1">
                  <p:embed/>
                  <p:pic>
                    <p:nvPicPr>
                      <p:cNvPr id="37" name="オブジェクト 36" hidden="1">
                        <a:extLst>
                          <a:ext uri="{FF2B5EF4-FFF2-40B4-BE49-F238E27FC236}">
                            <a16:creationId xmlns:a16="http://schemas.microsoft.com/office/drawing/2014/main" id="{939B1ECE-4AE4-4AAA-9DD3-F7DC4BCE2D90}"/>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40" name="Rectangle 108">
            <a:extLst>
              <a:ext uri="{FF2B5EF4-FFF2-40B4-BE49-F238E27FC236}">
                <a16:creationId xmlns:a16="http://schemas.microsoft.com/office/drawing/2014/main" id="{C5DD1F39-0A84-4B51-A8C7-3D2C7EE386C7}"/>
              </a:ext>
            </a:extLst>
          </p:cNvPr>
          <p:cNvSpPr>
            <a:spLocks noChangeArrowheads="1"/>
          </p:cNvSpPr>
          <p:nvPr/>
        </p:nvSpPr>
        <p:spPr bwMode="auto">
          <a:xfrm>
            <a:off x="152400" y="152400"/>
            <a:ext cx="6858000" cy="457200"/>
          </a:xfrm>
          <a:prstGeom prst="rect">
            <a:avLst/>
          </a:prstGeom>
          <a:noFill/>
          <a:ln>
            <a:noFill/>
          </a:ln>
          <a:effectLst/>
        </p:spPr>
        <p:txBody>
          <a:bodyPr vert="horz" wrap="none" lIns="91440" tIns="45720" rIns="91440" bIns="45720" numCol="1" anchor="ctr" anchorCtr="0" compatLnSpc="1">
            <a:prstTxWarp prst="textNoShape">
              <a:avLst/>
            </a:prstTxWarp>
            <a:spAutoFit/>
          </a:bodyPr>
          <a:lstStyle/>
          <a:p>
            <a:endParaRPr lang="ja-JP" altLang="en-US"/>
          </a:p>
        </p:txBody>
      </p:sp>
      <p:sp>
        <p:nvSpPr>
          <p:cNvPr id="44" name="Rectangle 112">
            <a:extLst>
              <a:ext uri="{FF2B5EF4-FFF2-40B4-BE49-F238E27FC236}">
                <a16:creationId xmlns:a16="http://schemas.microsoft.com/office/drawing/2014/main" id="{71B3A757-E8F9-45B8-BF21-8EB816B8ECE6}"/>
              </a:ext>
            </a:extLst>
          </p:cNvPr>
          <p:cNvSpPr>
            <a:spLocks noChangeArrowheads="1"/>
          </p:cNvSpPr>
          <p:nvPr/>
        </p:nvSpPr>
        <p:spPr bwMode="auto">
          <a:xfrm>
            <a:off x="152400" y="609600"/>
            <a:ext cx="6858000" cy="0"/>
          </a:xfrm>
          <a:prstGeom prst="rect">
            <a:avLst/>
          </a:prstGeom>
          <a:noFill/>
          <a:ln>
            <a:noFill/>
          </a:ln>
          <a:effectLst/>
        </p:spPr>
        <p:txBody>
          <a:bodyPr vert="horz" wrap="none" lIns="91440" tIns="45720" rIns="91440" bIns="45720" numCol="1" anchor="ctr" anchorCtr="0" compatLnSpc="1">
            <a:prstTxWarp prst="textNoShape">
              <a:avLst/>
            </a:prstTxWarp>
            <a:spAutoFit/>
          </a:bodyPr>
          <a:lstStyle/>
          <a:p>
            <a:endParaRPr lang="ja-JP" altLang="en-US"/>
          </a:p>
        </p:txBody>
      </p:sp>
      <p:sp>
        <p:nvSpPr>
          <p:cNvPr id="32" name="正方形/長方形 31">
            <a:extLst>
              <a:ext uri="{FF2B5EF4-FFF2-40B4-BE49-F238E27FC236}">
                <a16:creationId xmlns:a16="http://schemas.microsoft.com/office/drawing/2014/main" id="{28E4FC2D-371C-4661-B68C-D3D46F69799C}"/>
              </a:ext>
            </a:extLst>
          </p:cNvPr>
          <p:cNvSpPr/>
          <p:nvPr/>
        </p:nvSpPr>
        <p:spPr>
          <a:xfrm>
            <a:off x="613942" y="536595"/>
            <a:ext cx="75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宛先郵便番号</a:t>
            </a:r>
          </a:p>
        </p:txBody>
      </p:sp>
      <p:sp>
        <p:nvSpPr>
          <p:cNvPr id="33" name="正方形/長方形 32">
            <a:extLst>
              <a:ext uri="{FF2B5EF4-FFF2-40B4-BE49-F238E27FC236}">
                <a16:creationId xmlns:a16="http://schemas.microsoft.com/office/drawing/2014/main" id="{9166D37A-A61D-4E31-B9A6-72E1F6A12F79}"/>
              </a:ext>
            </a:extLst>
          </p:cNvPr>
          <p:cNvSpPr/>
          <p:nvPr/>
        </p:nvSpPr>
        <p:spPr>
          <a:xfrm>
            <a:off x="613942" y="699329"/>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宛先住所</a:t>
            </a:r>
          </a:p>
        </p:txBody>
      </p:sp>
      <p:sp>
        <p:nvSpPr>
          <p:cNvPr id="34" name="正方形/長方形 33">
            <a:extLst>
              <a:ext uri="{FF2B5EF4-FFF2-40B4-BE49-F238E27FC236}">
                <a16:creationId xmlns:a16="http://schemas.microsoft.com/office/drawing/2014/main" id="{0312AF28-C64E-4255-966C-A0CAA41782F0}"/>
              </a:ext>
            </a:extLst>
          </p:cNvPr>
          <p:cNvSpPr/>
          <p:nvPr/>
        </p:nvSpPr>
        <p:spPr>
          <a:xfrm>
            <a:off x="613942" y="862063"/>
            <a:ext cx="104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宛先調査機関名称</a:t>
            </a:r>
          </a:p>
        </p:txBody>
      </p:sp>
      <p:sp>
        <p:nvSpPr>
          <p:cNvPr id="35" name="正方形/長方形 34">
            <a:extLst>
              <a:ext uri="{FF2B5EF4-FFF2-40B4-BE49-F238E27FC236}">
                <a16:creationId xmlns:a16="http://schemas.microsoft.com/office/drawing/2014/main" id="{40CE26D4-916E-48C1-A755-43001E40BCB7}"/>
              </a:ext>
            </a:extLst>
          </p:cNvPr>
          <p:cNvSpPr/>
          <p:nvPr/>
        </p:nvSpPr>
        <p:spPr>
          <a:xfrm>
            <a:off x="1724696" y="862063"/>
            <a:ext cx="32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敬称</a:t>
            </a:r>
          </a:p>
        </p:txBody>
      </p:sp>
      <p:sp>
        <p:nvSpPr>
          <p:cNvPr id="36" name="正方形/長方形 35">
            <a:extLst>
              <a:ext uri="{FF2B5EF4-FFF2-40B4-BE49-F238E27FC236}">
                <a16:creationId xmlns:a16="http://schemas.microsoft.com/office/drawing/2014/main" id="{A658E4A9-289B-470B-A5F4-8C39E292462B}"/>
              </a:ext>
            </a:extLst>
          </p:cNvPr>
          <p:cNvSpPr/>
          <p:nvPr/>
        </p:nvSpPr>
        <p:spPr>
          <a:xfrm>
            <a:off x="5409283" y="536595"/>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sp>
        <p:nvSpPr>
          <p:cNvPr id="38" name="正方形/長方形 37">
            <a:extLst>
              <a:ext uri="{FF2B5EF4-FFF2-40B4-BE49-F238E27FC236}">
                <a16:creationId xmlns:a16="http://schemas.microsoft.com/office/drawing/2014/main" id="{1A4A553F-0604-473F-A7DB-4D500654DAEC}"/>
              </a:ext>
            </a:extLst>
          </p:cNvPr>
          <p:cNvSpPr/>
          <p:nvPr/>
        </p:nvSpPr>
        <p:spPr>
          <a:xfrm>
            <a:off x="5281983" y="699329"/>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発行年月日</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	</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39" name="正方形/長方形 38">
            <a:extLst>
              <a:ext uri="{FF2B5EF4-FFF2-40B4-BE49-F238E27FC236}">
                <a16:creationId xmlns:a16="http://schemas.microsoft.com/office/drawing/2014/main" id="{F27292EC-25C4-4C6A-978A-37825B7D34C2}"/>
              </a:ext>
            </a:extLst>
          </p:cNvPr>
          <p:cNvSpPr/>
          <p:nvPr/>
        </p:nvSpPr>
        <p:spPr>
          <a:xfrm>
            <a:off x="4088183" y="871588"/>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発行自治体名称</a:t>
            </a:r>
          </a:p>
        </p:txBody>
      </p:sp>
      <p:sp>
        <p:nvSpPr>
          <p:cNvPr id="41" name="正方形/長方形 40">
            <a:extLst>
              <a:ext uri="{FF2B5EF4-FFF2-40B4-BE49-F238E27FC236}">
                <a16:creationId xmlns:a16="http://schemas.microsoft.com/office/drawing/2014/main" id="{D815AAAA-F249-4598-9C0C-204B894DED1D}"/>
              </a:ext>
            </a:extLst>
          </p:cNvPr>
          <p:cNvSpPr/>
          <p:nvPr/>
        </p:nvSpPr>
        <p:spPr>
          <a:xfrm>
            <a:off x="5021633" y="1031889"/>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発行者氏名</a:t>
            </a:r>
          </a:p>
        </p:txBody>
      </p:sp>
      <p:sp>
        <p:nvSpPr>
          <p:cNvPr id="42" name="正方形/長方形 41">
            <a:extLst>
              <a:ext uri="{FF2B5EF4-FFF2-40B4-BE49-F238E27FC236}">
                <a16:creationId xmlns:a16="http://schemas.microsoft.com/office/drawing/2014/main" id="{A6BC077C-9FCB-4FC1-81EF-CBC0090F942B}"/>
              </a:ext>
            </a:extLst>
          </p:cNvPr>
          <p:cNvSpPr/>
          <p:nvPr/>
        </p:nvSpPr>
        <p:spPr>
          <a:xfrm>
            <a:off x="5021633" y="871588"/>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発行役職名</a:t>
            </a:r>
          </a:p>
        </p:txBody>
      </p:sp>
      <p:sp>
        <p:nvSpPr>
          <p:cNvPr id="49" name="正方形/長方形 48">
            <a:extLst>
              <a:ext uri="{FF2B5EF4-FFF2-40B4-BE49-F238E27FC236}">
                <a16:creationId xmlns:a16="http://schemas.microsoft.com/office/drawing/2014/main" id="{F77D5012-AFC9-4FD6-9EDA-E8C768A32AE2}"/>
              </a:ext>
            </a:extLst>
          </p:cNvPr>
          <p:cNvSpPr/>
          <p:nvPr/>
        </p:nvSpPr>
        <p:spPr>
          <a:xfrm>
            <a:off x="5796933" y="910757"/>
            <a:ext cx="466758" cy="468000"/>
          </a:xfrm>
          <a:prstGeom prst="rect">
            <a:avLst/>
          </a:prstGeom>
          <a:noFill/>
          <a:ln w="12700" cap="flat" cmpd="sng" algn="ctr">
            <a:solidFill>
              <a:sysClr val="windowText" lastClr="000000"/>
            </a:solidFill>
            <a:prstDash val="solid"/>
            <a:miter lim="800000"/>
          </a:ln>
          <a:effectLst/>
        </p:spPr>
        <p:txBody>
          <a:bodyPr wrap="none"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marL="0" marR="0" lvl="0" indent="0" algn="l" defTabSz="914400" eaLnBrk="1" fontAlgn="auto" latinLnBrk="0" hangingPunct="1">
              <a:lnSpc>
                <a:spcPct val="100000"/>
              </a:lnSpc>
              <a:spcBef>
                <a:spcPts val="0"/>
              </a:spcBef>
              <a:spcAft>
                <a:spcPts val="0"/>
              </a:spcAft>
              <a:buClrTx/>
              <a:buSzTx/>
              <a:buFontTx/>
              <a:buNone/>
              <a:tabLst/>
              <a:defRPr/>
            </a:pPr>
            <a:r>
              <a:rPr kumimoji="1" lang="ja-JP" altLang="en-US" sz="900" b="0" i="0" u="none" strike="noStrike" kern="0" cap="none" spc="0" normalizeH="0" baseline="0" noProof="0">
                <a:ln>
                  <a:noFill/>
                </a:ln>
                <a:solidFill>
                  <a:sysClr val="windowText" lastClr="000000"/>
                </a:solidFill>
                <a:effectLst/>
                <a:uLnTx/>
                <a:uFillTx/>
                <a:latin typeface="ＭＳ Ｐゴシック" panose="020B0600070205080204" pitchFamily="50" charset="-128"/>
                <a:ea typeface="ＭＳ Ｐゴシック" panose="020B0600070205080204" pitchFamily="50" charset="-128"/>
                <a:cs typeface="+mn-cs"/>
              </a:rPr>
              <a:t>印</a:t>
            </a:r>
          </a:p>
        </p:txBody>
      </p:sp>
      <p:sp>
        <p:nvSpPr>
          <p:cNvPr id="50" name="正方形/長方形 49">
            <a:extLst>
              <a:ext uri="{FF2B5EF4-FFF2-40B4-BE49-F238E27FC236}">
                <a16:creationId xmlns:a16="http://schemas.microsoft.com/office/drawing/2014/main" id="{5CC2D43D-1B0F-42D2-B4FE-B98660700877}"/>
              </a:ext>
            </a:extLst>
          </p:cNvPr>
          <p:cNvSpPr/>
          <p:nvPr/>
        </p:nvSpPr>
        <p:spPr>
          <a:xfrm>
            <a:off x="613942" y="1022364"/>
            <a:ext cx="136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郵便カスタマ</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バーコード</a:t>
            </a:r>
          </a:p>
        </p:txBody>
      </p:sp>
      <p:sp>
        <p:nvSpPr>
          <p:cNvPr id="51" name="正方形/長方形 50">
            <a:extLst>
              <a:ext uri="{FF2B5EF4-FFF2-40B4-BE49-F238E27FC236}">
                <a16:creationId xmlns:a16="http://schemas.microsoft.com/office/drawing/2014/main" id="{D2A723C1-5B24-4FD0-B837-46620B775CEC}"/>
              </a:ext>
            </a:extLst>
          </p:cNvPr>
          <p:cNvSpPr/>
          <p:nvPr/>
        </p:nvSpPr>
        <p:spPr>
          <a:xfrm>
            <a:off x="613942" y="373862"/>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様式番号</a:t>
            </a:r>
          </a:p>
        </p:txBody>
      </p:sp>
      <p:sp>
        <p:nvSpPr>
          <p:cNvPr id="52" name="Rectangle 109">
            <a:extLst>
              <a:ext uri="{FF2B5EF4-FFF2-40B4-BE49-F238E27FC236}">
                <a16:creationId xmlns:a16="http://schemas.microsoft.com/office/drawing/2014/main" id="{4743EE88-AB22-428C-8680-CA3406B3E42C}"/>
              </a:ext>
            </a:extLst>
          </p:cNvPr>
          <p:cNvSpPr>
            <a:spLocks noChangeArrowheads="1"/>
          </p:cNvSpPr>
          <p:nvPr/>
        </p:nvSpPr>
        <p:spPr bwMode="auto">
          <a:xfrm>
            <a:off x="543875" y="1588573"/>
            <a:ext cx="5760000" cy="261610"/>
          </a:xfrm>
          <a:prstGeom prst="rect">
            <a:avLst/>
          </a:prstGeom>
          <a:noFill/>
          <a:ln>
            <a:noFill/>
          </a:ln>
          <a:effec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algn="ctr" defTabSz="914400">
              <a:tabLst>
                <a:tab pos="2057400" algn="l"/>
              </a:tabLst>
            </a:pPr>
            <a:r>
              <a:rPr lang="ja-JP" altLang="en-US" sz="1100" b="0" i="0" u="none" strike="noStrike" dirty="0">
                <a:solidFill>
                  <a:srgbClr val="000000"/>
                </a:solidFill>
                <a:effectLst/>
                <a:latin typeface="ＭＳ Ｐゴシック" panose="020B0600070205080204" pitchFamily="50" charset="-128"/>
                <a:ea typeface="ＭＳ Ｐゴシック" panose="020B0600070205080204" pitchFamily="50" charset="-128"/>
              </a:rPr>
              <a:t>生活保護法第</a:t>
            </a:r>
            <a:r>
              <a:rPr lang="en-US" altLang="ja-JP" sz="1100" b="0" i="0" u="none" strike="noStrike" dirty="0">
                <a:solidFill>
                  <a:srgbClr val="000000"/>
                </a:solidFill>
                <a:effectLst/>
                <a:latin typeface="ＭＳ Ｐゴシック" panose="020B0600070205080204" pitchFamily="50" charset="-128"/>
                <a:ea typeface="ＭＳ Ｐゴシック" panose="020B0600070205080204" pitchFamily="50" charset="-128"/>
              </a:rPr>
              <a:t>29</a:t>
            </a:r>
            <a:r>
              <a:rPr lang="ja-JP" altLang="en-US" sz="1100" b="0" i="0" u="none" strike="noStrike" dirty="0">
                <a:solidFill>
                  <a:srgbClr val="000000"/>
                </a:solidFill>
                <a:effectLst/>
                <a:latin typeface="ＭＳ Ｐゴシック" panose="020B0600070205080204" pitchFamily="50" charset="-128"/>
                <a:ea typeface="ＭＳ Ｐゴシック" panose="020B0600070205080204" pitchFamily="50" charset="-128"/>
              </a:rPr>
              <a:t>条の規定に基づく調査について（依頼）</a:t>
            </a:r>
          </a:p>
        </p:txBody>
      </p:sp>
      <p:sp>
        <p:nvSpPr>
          <p:cNvPr id="80" name="正方形/長方形 79">
            <a:extLst>
              <a:ext uri="{FF2B5EF4-FFF2-40B4-BE49-F238E27FC236}">
                <a16:creationId xmlns:a16="http://schemas.microsoft.com/office/drawing/2014/main" id="{B9DB56CA-1ABC-47EF-8E39-2AEF2CE8D823}"/>
              </a:ext>
            </a:extLst>
          </p:cNvPr>
          <p:cNvSpPr/>
          <p:nvPr/>
        </p:nvSpPr>
        <p:spPr>
          <a:xfrm>
            <a:off x="2759810" y="9472956"/>
            <a:ext cx="612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rgbClr val="0070C0"/>
                </a:solidFill>
                <a:latin typeface="ＭＳ Ｐゴシック" panose="020B0600070205080204" pitchFamily="50" charset="-128"/>
                <a:ea typeface="ＭＳ Ｐゴシック" panose="020B0600070205080204" pitchFamily="50" charset="-128"/>
              </a:rPr>
              <a:t>ケース番号</a:t>
            </a:r>
          </a:p>
        </p:txBody>
      </p:sp>
      <p:sp>
        <p:nvSpPr>
          <p:cNvPr id="81" name="正方形/長方形 80">
            <a:extLst>
              <a:ext uri="{FF2B5EF4-FFF2-40B4-BE49-F238E27FC236}">
                <a16:creationId xmlns:a16="http://schemas.microsoft.com/office/drawing/2014/main" id="{E0384294-E6BB-491F-BEFC-8941D929BA92}"/>
              </a:ext>
            </a:extLst>
          </p:cNvPr>
          <p:cNvSpPr/>
          <p:nvPr/>
        </p:nvSpPr>
        <p:spPr>
          <a:xfrm>
            <a:off x="1071438" y="9472956"/>
            <a:ext cx="540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rgbClr val="0070C0"/>
                </a:solidFill>
                <a:latin typeface="ＭＳ Ｐゴシック" panose="020B0600070205080204" pitchFamily="50" charset="-128"/>
                <a:ea typeface="ＭＳ Ｐゴシック" panose="020B0600070205080204" pitchFamily="50" charset="-128"/>
              </a:rPr>
              <a:t>申請番号</a:t>
            </a:r>
          </a:p>
        </p:txBody>
      </p:sp>
      <p:sp>
        <p:nvSpPr>
          <p:cNvPr id="48" name="正方形/長方形 47">
            <a:extLst>
              <a:ext uri="{FF2B5EF4-FFF2-40B4-BE49-F238E27FC236}">
                <a16:creationId xmlns:a16="http://schemas.microsoft.com/office/drawing/2014/main" id="{19F93B73-69C4-45AB-B8B8-E47F91252551}"/>
              </a:ext>
            </a:extLst>
          </p:cNvPr>
          <p:cNvSpPr/>
          <p:nvPr/>
        </p:nvSpPr>
        <p:spPr>
          <a:xfrm>
            <a:off x="2032217" y="3141666"/>
            <a:ext cx="1152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調査対象者郵便番号</a:t>
            </a:r>
            <a:r>
              <a:rPr kumimoji="1" lang="en-US" altLang="ja-JP" sz="800" dirty="0">
                <a:solidFill>
                  <a:schemeClr val="tx1"/>
                </a:solidFill>
                <a:latin typeface="ＭＳ Ｐゴシック" panose="020B0600070205080204" pitchFamily="50" charset="-128"/>
                <a:ea typeface="ＭＳ Ｐゴシック" panose="020B0600070205080204" pitchFamily="50" charset="-128"/>
              </a:rPr>
              <a:t>	</a:t>
            </a:r>
            <a:endParaRPr kumimoji="1" lang="ja-JP" altLang="en-US" sz="800" dirty="0">
              <a:solidFill>
                <a:schemeClr val="tx1"/>
              </a:solidFill>
              <a:latin typeface="ＭＳ Ｐゴシック" panose="020B0600070205080204" pitchFamily="50" charset="-128"/>
              <a:ea typeface="ＭＳ Ｐゴシック" panose="020B0600070205080204" pitchFamily="50" charset="-128"/>
            </a:endParaRPr>
          </a:p>
        </p:txBody>
      </p:sp>
      <p:sp>
        <p:nvSpPr>
          <p:cNvPr id="53" name="正方形/長方形 52">
            <a:extLst>
              <a:ext uri="{FF2B5EF4-FFF2-40B4-BE49-F238E27FC236}">
                <a16:creationId xmlns:a16="http://schemas.microsoft.com/office/drawing/2014/main" id="{72469B25-3DA0-4930-8D2B-3EC190A7A7EB}"/>
              </a:ext>
            </a:extLst>
          </p:cNvPr>
          <p:cNvSpPr/>
          <p:nvPr/>
        </p:nvSpPr>
        <p:spPr>
          <a:xfrm>
            <a:off x="2032217" y="3451050"/>
            <a:ext cx="1552835" cy="114696"/>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調査対象者旧住所１郵便番号</a:t>
            </a:r>
            <a:r>
              <a:rPr kumimoji="1" lang="en-US" altLang="ja-JP" sz="800" dirty="0">
                <a:solidFill>
                  <a:schemeClr val="tx1"/>
                </a:solidFill>
                <a:latin typeface="ＭＳ Ｐゴシック" panose="020B0600070205080204" pitchFamily="50" charset="-128"/>
                <a:ea typeface="ＭＳ Ｐゴシック" panose="020B0600070205080204" pitchFamily="50" charset="-128"/>
              </a:rPr>
              <a:t>	</a:t>
            </a:r>
            <a:endParaRPr kumimoji="1" lang="ja-JP" altLang="en-US" sz="800" dirty="0">
              <a:solidFill>
                <a:schemeClr val="tx1"/>
              </a:solidFill>
              <a:latin typeface="ＭＳ Ｐゴシック" panose="020B0600070205080204" pitchFamily="50" charset="-128"/>
              <a:ea typeface="ＭＳ Ｐゴシック" panose="020B0600070205080204" pitchFamily="50" charset="-128"/>
            </a:endParaRPr>
          </a:p>
        </p:txBody>
      </p:sp>
      <p:sp>
        <p:nvSpPr>
          <p:cNvPr id="57" name="正方形/長方形 56">
            <a:extLst>
              <a:ext uri="{FF2B5EF4-FFF2-40B4-BE49-F238E27FC236}">
                <a16:creationId xmlns:a16="http://schemas.microsoft.com/office/drawing/2014/main" id="{F1BCA32D-4F53-4148-9B92-A7D5D01F3B52}"/>
              </a:ext>
            </a:extLst>
          </p:cNvPr>
          <p:cNvSpPr/>
          <p:nvPr/>
        </p:nvSpPr>
        <p:spPr>
          <a:xfrm>
            <a:off x="2032217" y="3732650"/>
            <a:ext cx="1548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調査対象者旧住所２郵便番号</a:t>
            </a:r>
          </a:p>
        </p:txBody>
      </p:sp>
      <p:sp>
        <p:nvSpPr>
          <p:cNvPr id="58" name="正方形/長方形 57">
            <a:extLst>
              <a:ext uri="{FF2B5EF4-FFF2-40B4-BE49-F238E27FC236}">
                <a16:creationId xmlns:a16="http://schemas.microsoft.com/office/drawing/2014/main" id="{4294BE7E-613A-4D44-91D3-2C635589DF65}"/>
              </a:ext>
            </a:extLst>
          </p:cNvPr>
          <p:cNvSpPr/>
          <p:nvPr/>
        </p:nvSpPr>
        <p:spPr>
          <a:xfrm>
            <a:off x="2032217" y="4042034"/>
            <a:ext cx="1548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調査対象者旧住所３郵便番号</a:t>
            </a:r>
          </a:p>
        </p:txBody>
      </p:sp>
      <p:sp>
        <p:nvSpPr>
          <p:cNvPr id="59" name="正方形/長方形 58">
            <a:extLst>
              <a:ext uri="{FF2B5EF4-FFF2-40B4-BE49-F238E27FC236}">
                <a16:creationId xmlns:a16="http://schemas.microsoft.com/office/drawing/2014/main" id="{847A684F-BA7D-4F96-9527-244E38319242}"/>
              </a:ext>
            </a:extLst>
          </p:cNvPr>
          <p:cNvSpPr/>
          <p:nvPr/>
        </p:nvSpPr>
        <p:spPr>
          <a:xfrm>
            <a:off x="2032217" y="4351418"/>
            <a:ext cx="1548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調査対象者旧住所４郵便番号</a:t>
            </a:r>
          </a:p>
        </p:txBody>
      </p:sp>
      <p:sp>
        <p:nvSpPr>
          <p:cNvPr id="60" name="正方形/長方形 59">
            <a:extLst>
              <a:ext uri="{FF2B5EF4-FFF2-40B4-BE49-F238E27FC236}">
                <a16:creationId xmlns:a16="http://schemas.microsoft.com/office/drawing/2014/main" id="{0A337CC6-0D70-4D8D-B4F3-10F68A8938C0}"/>
              </a:ext>
            </a:extLst>
          </p:cNvPr>
          <p:cNvSpPr/>
          <p:nvPr/>
        </p:nvSpPr>
        <p:spPr>
          <a:xfrm>
            <a:off x="2032217" y="4660802"/>
            <a:ext cx="1548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調査対象者旧住所５郵便番号</a:t>
            </a:r>
          </a:p>
        </p:txBody>
      </p:sp>
      <p:sp>
        <p:nvSpPr>
          <p:cNvPr id="61" name="正方形/長方形 60">
            <a:extLst>
              <a:ext uri="{FF2B5EF4-FFF2-40B4-BE49-F238E27FC236}">
                <a16:creationId xmlns:a16="http://schemas.microsoft.com/office/drawing/2014/main" id="{D671BF68-C874-44E7-8C6B-372EC605C068}"/>
              </a:ext>
            </a:extLst>
          </p:cNvPr>
          <p:cNvSpPr/>
          <p:nvPr/>
        </p:nvSpPr>
        <p:spPr>
          <a:xfrm>
            <a:off x="2032217" y="2986974"/>
            <a:ext cx="1152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回答期限年月日</a:t>
            </a:r>
          </a:p>
        </p:txBody>
      </p:sp>
      <p:sp>
        <p:nvSpPr>
          <p:cNvPr id="62" name="正方形/長方形 61">
            <a:extLst>
              <a:ext uri="{FF2B5EF4-FFF2-40B4-BE49-F238E27FC236}">
                <a16:creationId xmlns:a16="http://schemas.microsoft.com/office/drawing/2014/main" id="{8D3CE6F0-9CA2-4061-BB77-DBE3ED6E64D5}"/>
              </a:ext>
            </a:extLst>
          </p:cNvPr>
          <p:cNvSpPr/>
          <p:nvPr/>
        </p:nvSpPr>
        <p:spPr>
          <a:xfrm>
            <a:off x="2032217" y="3296358"/>
            <a:ext cx="1152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zh-TW" altLang="en-US" sz="800" dirty="0">
                <a:solidFill>
                  <a:schemeClr val="tx1"/>
                </a:solidFill>
                <a:latin typeface="ＭＳ Ｐゴシック" panose="020B0600070205080204" pitchFamily="50" charset="-128"/>
                <a:ea typeface="ＭＳ Ｐゴシック" panose="020B0600070205080204" pitchFamily="50" charset="-128"/>
              </a:rPr>
              <a:t>調査対象者住所</a:t>
            </a:r>
            <a:endParaRPr kumimoji="1" lang="ja-JP" altLang="en-US" sz="800" dirty="0">
              <a:solidFill>
                <a:schemeClr val="tx1"/>
              </a:solidFill>
              <a:latin typeface="ＭＳ Ｐゴシック" panose="020B0600070205080204" pitchFamily="50" charset="-128"/>
              <a:ea typeface="ＭＳ Ｐゴシック" panose="020B0600070205080204" pitchFamily="50" charset="-128"/>
            </a:endParaRPr>
          </a:p>
        </p:txBody>
      </p:sp>
      <p:sp>
        <p:nvSpPr>
          <p:cNvPr id="63" name="正方形/長方形 62">
            <a:extLst>
              <a:ext uri="{FF2B5EF4-FFF2-40B4-BE49-F238E27FC236}">
                <a16:creationId xmlns:a16="http://schemas.microsoft.com/office/drawing/2014/main" id="{593E71B1-4B0A-4DE4-9DD0-5DEC130EDD27}"/>
              </a:ext>
            </a:extLst>
          </p:cNvPr>
          <p:cNvSpPr/>
          <p:nvPr/>
        </p:nvSpPr>
        <p:spPr>
          <a:xfrm>
            <a:off x="2032217" y="3591850"/>
            <a:ext cx="1552835" cy="114696"/>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調査対象者旧住所１</a:t>
            </a:r>
            <a:r>
              <a:rPr kumimoji="1" lang="en-US" altLang="ja-JP" sz="800" dirty="0">
                <a:solidFill>
                  <a:schemeClr val="tx1"/>
                </a:solidFill>
                <a:latin typeface="ＭＳ Ｐゴシック" panose="020B0600070205080204" pitchFamily="50" charset="-128"/>
                <a:ea typeface="ＭＳ Ｐゴシック" panose="020B0600070205080204" pitchFamily="50" charset="-128"/>
              </a:rPr>
              <a:t>	</a:t>
            </a:r>
            <a:endParaRPr kumimoji="1" lang="ja-JP" altLang="en-US" sz="800" dirty="0">
              <a:solidFill>
                <a:schemeClr val="tx1"/>
              </a:solidFill>
              <a:latin typeface="ＭＳ Ｐゴシック" panose="020B0600070205080204" pitchFamily="50" charset="-128"/>
              <a:ea typeface="ＭＳ Ｐゴシック" panose="020B0600070205080204" pitchFamily="50" charset="-128"/>
            </a:endParaRPr>
          </a:p>
        </p:txBody>
      </p:sp>
      <p:sp>
        <p:nvSpPr>
          <p:cNvPr id="64" name="正方形/長方形 63">
            <a:extLst>
              <a:ext uri="{FF2B5EF4-FFF2-40B4-BE49-F238E27FC236}">
                <a16:creationId xmlns:a16="http://schemas.microsoft.com/office/drawing/2014/main" id="{9D9E0D9C-5D24-4D47-B821-AADA76427F36}"/>
              </a:ext>
            </a:extLst>
          </p:cNvPr>
          <p:cNvSpPr/>
          <p:nvPr/>
        </p:nvSpPr>
        <p:spPr>
          <a:xfrm>
            <a:off x="2032217" y="3887342"/>
            <a:ext cx="1548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調査対象者旧住所２</a:t>
            </a:r>
          </a:p>
        </p:txBody>
      </p:sp>
      <p:sp>
        <p:nvSpPr>
          <p:cNvPr id="65" name="正方形/長方形 64">
            <a:extLst>
              <a:ext uri="{FF2B5EF4-FFF2-40B4-BE49-F238E27FC236}">
                <a16:creationId xmlns:a16="http://schemas.microsoft.com/office/drawing/2014/main" id="{526406FD-A5C7-4AC8-8650-4F9E7F85EE4A}"/>
              </a:ext>
            </a:extLst>
          </p:cNvPr>
          <p:cNvSpPr/>
          <p:nvPr/>
        </p:nvSpPr>
        <p:spPr>
          <a:xfrm>
            <a:off x="2032217" y="4196726"/>
            <a:ext cx="1548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調査対象者旧住所３</a:t>
            </a:r>
          </a:p>
        </p:txBody>
      </p:sp>
      <p:sp>
        <p:nvSpPr>
          <p:cNvPr id="68" name="正方形/長方形 67">
            <a:extLst>
              <a:ext uri="{FF2B5EF4-FFF2-40B4-BE49-F238E27FC236}">
                <a16:creationId xmlns:a16="http://schemas.microsoft.com/office/drawing/2014/main" id="{70574171-2DC8-4DD9-A1B7-B95EE52AA983}"/>
              </a:ext>
            </a:extLst>
          </p:cNvPr>
          <p:cNvSpPr/>
          <p:nvPr/>
        </p:nvSpPr>
        <p:spPr>
          <a:xfrm>
            <a:off x="2032217" y="4506110"/>
            <a:ext cx="1548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調査対象者旧住所４</a:t>
            </a:r>
          </a:p>
        </p:txBody>
      </p:sp>
      <p:sp>
        <p:nvSpPr>
          <p:cNvPr id="69" name="正方形/長方形 68">
            <a:extLst>
              <a:ext uri="{FF2B5EF4-FFF2-40B4-BE49-F238E27FC236}">
                <a16:creationId xmlns:a16="http://schemas.microsoft.com/office/drawing/2014/main" id="{2B4DD228-F1CA-49E6-ACE1-DB3BDA55DC2C}"/>
              </a:ext>
            </a:extLst>
          </p:cNvPr>
          <p:cNvSpPr/>
          <p:nvPr/>
        </p:nvSpPr>
        <p:spPr>
          <a:xfrm>
            <a:off x="2032217" y="4815488"/>
            <a:ext cx="1548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調査対象者旧住所５</a:t>
            </a:r>
          </a:p>
        </p:txBody>
      </p:sp>
      <p:sp>
        <p:nvSpPr>
          <p:cNvPr id="70" name="正方形/長方形 69">
            <a:extLst>
              <a:ext uri="{FF2B5EF4-FFF2-40B4-BE49-F238E27FC236}">
                <a16:creationId xmlns:a16="http://schemas.microsoft.com/office/drawing/2014/main" id="{8DB5EEC1-6450-4A75-B164-AA0C41A44393}"/>
              </a:ext>
            </a:extLst>
          </p:cNvPr>
          <p:cNvSpPr/>
          <p:nvPr/>
        </p:nvSpPr>
        <p:spPr>
          <a:xfrm>
            <a:off x="2014494" y="4970174"/>
            <a:ext cx="875329"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zh-TW" altLang="en-US" sz="800" dirty="0">
                <a:solidFill>
                  <a:schemeClr val="tx1"/>
                </a:solidFill>
                <a:latin typeface="ＭＳ Ｐゴシック" panose="020B0600070205080204" pitchFamily="50" charset="-128"/>
                <a:ea typeface="ＭＳ Ｐゴシック" panose="020B0600070205080204" pitchFamily="50" charset="-128"/>
              </a:rPr>
              <a:t>調査対象者氏名</a:t>
            </a:r>
            <a:endParaRPr kumimoji="1" lang="ja-JP" altLang="en-US" sz="800" dirty="0">
              <a:solidFill>
                <a:schemeClr val="tx1"/>
              </a:solidFill>
              <a:latin typeface="ＭＳ Ｐゴシック" panose="020B0600070205080204" pitchFamily="50" charset="-128"/>
              <a:ea typeface="ＭＳ Ｐゴシック" panose="020B0600070205080204" pitchFamily="50" charset="-128"/>
            </a:endParaRPr>
          </a:p>
        </p:txBody>
      </p:sp>
      <p:sp>
        <p:nvSpPr>
          <p:cNvPr id="71" name="正方形/長方形 70">
            <a:extLst>
              <a:ext uri="{FF2B5EF4-FFF2-40B4-BE49-F238E27FC236}">
                <a16:creationId xmlns:a16="http://schemas.microsoft.com/office/drawing/2014/main" id="{686C4944-00BC-4BE9-9022-A1D66742F609}"/>
              </a:ext>
            </a:extLst>
          </p:cNvPr>
          <p:cNvSpPr/>
          <p:nvPr/>
        </p:nvSpPr>
        <p:spPr>
          <a:xfrm>
            <a:off x="2014494" y="5122405"/>
            <a:ext cx="944918" cy="128587"/>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調査対象者カナ氏名</a:t>
            </a:r>
          </a:p>
        </p:txBody>
      </p:sp>
      <p:sp>
        <p:nvSpPr>
          <p:cNvPr id="72" name="正方形/長方形 71">
            <a:extLst>
              <a:ext uri="{FF2B5EF4-FFF2-40B4-BE49-F238E27FC236}">
                <a16:creationId xmlns:a16="http://schemas.microsoft.com/office/drawing/2014/main" id="{9C8216A2-CB3C-40C4-B70A-994E8445C249}"/>
              </a:ext>
            </a:extLst>
          </p:cNvPr>
          <p:cNvSpPr/>
          <p:nvPr/>
        </p:nvSpPr>
        <p:spPr>
          <a:xfrm>
            <a:off x="3041879" y="5122405"/>
            <a:ext cx="808299"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調査対象者旧姓</a:t>
            </a:r>
          </a:p>
        </p:txBody>
      </p:sp>
      <p:sp>
        <p:nvSpPr>
          <p:cNvPr id="73" name="正方形/長方形 72">
            <a:extLst>
              <a:ext uri="{FF2B5EF4-FFF2-40B4-BE49-F238E27FC236}">
                <a16:creationId xmlns:a16="http://schemas.microsoft.com/office/drawing/2014/main" id="{9FF928D5-2838-41E6-9218-6D6AF8DBA898}"/>
              </a:ext>
            </a:extLst>
          </p:cNvPr>
          <p:cNvSpPr/>
          <p:nvPr/>
        </p:nvSpPr>
        <p:spPr>
          <a:xfrm>
            <a:off x="3932645" y="5122405"/>
            <a:ext cx="938129"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調査対象者旧姓カナ</a:t>
            </a:r>
          </a:p>
        </p:txBody>
      </p:sp>
      <p:sp>
        <p:nvSpPr>
          <p:cNvPr id="74" name="正方形/長方形 73">
            <a:extLst>
              <a:ext uri="{FF2B5EF4-FFF2-40B4-BE49-F238E27FC236}">
                <a16:creationId xmlns:a16="http://schemas.microsoft.com/office/drawing/2014/main" id="{EB62466D-38B0-4693-A867-41574DF853DA}"/>
              </a:ext>
            </a:extLst>
          </p:cNvPr>
          <p:cNvSpPr/>
          <p:nvPr/>
        </p:nvSpPr>
        <p:spPr>
          <a:xfrm>
            <a:off x="4953241" y="5122405"/>
            <a:ext cx="810902"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zh-TW" altLang="en-US" sz="800" dirty="0">
                <a:solidFill>
                  <a:schemeClr val="tx1"/>
                </a:solidFill>
                <a:latin typeface="ＭＳ Ｐゴシック" panose="020B0600070205080204" pitchFamily="50" charset="-128"/>
                <a:ea typeface="ＭＳ Ｐゴシック" panose="020B0600070205080204" pitchFamily="50" charset="-128"/>
              </a:rPr>
              <a:t>調査対象者性別</a:t>
            </a:r>
            <a:endParaRPr kumimoji="1" lang="ja-JP" altLang="en-US" sz="800" dirty="0">
              <a:solidFill>
                <a:schemeClr val="tx1"/>
              </a:solidFill>
              <a:latin typeface="ＭＳ Ｐゴシック" panose="020B0600070205080204" pitchFamily="50" charset="-128"/>
              <a:ea typeface="ＭＳ Ｐゴシック" panose="020B0600070205080204" pitchFamily="50" charset="-128"/>
            </a:endParaRPr>
          </a:p>
        </p:txBody>
      </p:sp>
      <p:sp>
        <p:nvSpPr>
          <p:cNvPr id="75" name="正方形/長方形 74">
            <a:extLst>
              <a:ext uri="{FF2B5EF4-FFF2-40B4-BE49-F238E27FC236}">
                <a16:creationId xmlns:a16="http://schemas.microsoft.com/office/drawing/2014/main" id="{7A62013E-BDE7-4CB1-B46E-30BDF8FFD9AA}"/>
              </a:ext>
            </a:extLst>
          </p:cNvPr>
          <p:cNvSpPr/>
          <p:nvPr/>
        </p:nvSpPr>
        <p:spPr>
          <a:xfrm>
            <a:off x="5846608" y="5123594"/>
            <a:ext cx="969059" cy="12739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zh-TW" altLang="en-US" sz="800" dirty="0">
                <a:solidFill>
                  <a:schemeClr val="tx1"/>
                </a:solidFill>
                <a:latin typeface="ＭＳ Ｐゴシック" panose="020B0600070205080204" pitchFamily="50" charset="-128"/>
                <a:ea typeface="ＭＳ Ｐゴシック" panose="020B0600070205080204" pitchFamily="50" charset="-128"/>
              </a:rPr>
              <a:t>調査対象者生年月日</a:t>
            </a:r>
            <a:endParaRPr kumimoji="1" lang="ja-JP" altLang="en-US" sz="800" dirty="0">
              <a:solidFill>
                <a:schemeClr val="tx1"/>
              </a:solidFill>
              <a:latin typeface="ＭＳ Ｐゴシック" panose="020B0600070205080204" pitchFamily="50" charset="-128"/>
              <a:ea typeface="ＭＳ Ｐゴシック" panose="020B0600070205080204" pitchFamily="50" charset="-128"/>
            </a:endParaRPr>
          </a:p>
        </p:txBody>
      </p:sp>
      <p:sp>
        <p:nvSpPr>
          <p:cNvPr id="83" name="正方形/長方形 82">
            <a:extLst>
              <a:ext uri="{FF2B5EF4-FFF2-40B4-BE49-F238E27FC236}">
                <a16:creationId xmlns:a16="http://schemas.microsoft.com/office/drawing/2014/main" id="{E1377D24-55B8-44C0-B28F-50A4F29B93A2}"/>
              </a:ext>
            </a:extLst>
          </p:cNvPr>
          <p:cNvSpPr/>
          <p:nvPr/>
        </p:nvSpPr>
        <p:spPr>
          <a:xfrm>
            <a:off x="2014494" y="5348327"/>
            <a:ext cx="944918" cy="128587"/>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調査事項</a:t>
            </a:r>
          </a:p>
        </p:txBody>
      </p:sp>
      <p:grpSp>
        <p:nvGrpSpPr>
          <p:cNvPr id="54" name="グループ化 53">
            <a:extLst>
              <a:ext uri="{FF2B5EF4-FFF2-40B4-BE49-F238E27FC236}">
                <a16:creationId xmlns:a16="http://schemas.microsoft.com/office/drawing/2014/main" id="{3BE77E2C-FFEF-436B-B9A2-8A7D784617F2}"/>
              </a:ext>
            </a:extLst>
          </p:cNvPr>
          <p:cNvGrpSpPr/>
          <p:nvPr/>
        </p:nvGrpSpPr>
        <p:grpSpPr>
          <a:xfrm>
            <a:off x="3371810" y="8883902"/>
            <a:ext cx="3283370" cy="848750"/>
            <a:chOff x="3428404" y="8056060"/>
            <a:chExt cx="3283370" cy="848750"/>
          </a:xfrm>
          <a:noFill/>
        </p:grpSpPr>
        <p:sp>
          <p:nvSpPr>
            <p:cNvPr id="55" name="正方形/長方形 54">
              <a:extLst>
                <a:ext uri="{FF2B5EF4-FFF2-40B4-BE49-F238E27FC236}">
                  <a16:creationId xmlns:a16="http://schemas.microsoft.com/office/drawing/2014/main" id="{9F375636-BA2B-4A2C-A903-65F14A4E2375}"/>
                </a:ext>
              </a:extLst>
            </p:cNvPr>
            <p:cNvSpPr/>
            <p:nvPr/>
          </p:nvSpPr>
          <p:spPr>
            <a:xfrm>
              <a:off x="4904695" y="8547228"/>
              <a:ext cx="324000" cy="12858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rgbClr val="0070C0"/>
                  </a:solidFill>
                  <a:latin typeface="ＭＳ Ｐゴシック" panose="020B0600070205080204" pitchFamily="50" charset="-128"/>
                  <a:ea typeface="ＭＳ Ｐゴシック" panose="020B0600070205080204" pitchFamily="50" charset="-128"/>
                </a:rPr>
                <a:t>職名</a:t>
              </a:r>
            </a:p>
          </p:txBody>
        </p:sp>
        <p:grpSp>
          <p:nvGrpSpPr>
            <p:cNvPr id="56" name="グループ化 55">
              <a:extLst>
                <a:ext uri="{FF2B5EF4-FFF2-40B4-BE49-F238E27FC236}">
                  <a16:creationId xmlns:a16="http://schemas.microsoft.com/office/drawing/2014/main" id="{7BA9C575-41EF-449F-A9F5-16EA5D1945EC}"/>
                </a:ext>
              </a:extLst>
            </p:cNvPr>
            <p:cNvGrpSpPr/>
            <p:nvPr/>
          </p:nvGrpSpPr>
          <p:grpSpPr>
            <a:xfrm>
              <a:off x="3428404" y="8056060"/>
              <a:ext cx="3283370" cy="848750"/>
              <a:chOff x="2732913" y="8312956"/>
              <a:chExt cx="3283370" cy="848750"/>
            </a:xfrm>
            <a:grpFill/>
          </p:grpSpPr>
          <p:sp>
            <p:nvSpPr>
              <p:cNvPr id="84" name="テキスト ボックス 83">
                <a:extLst>
                  <a:ext uri="{FF2B5EF4-FFF2-40B4-BE49-F238E27FC236}">
                    <a16:creationId xmlns:a16="http://schemas.microsoft.com/office/drawing/2014/main" id="{EB3F9756-470A-42C9-A7E0-C63EA2AF7A39}"/>
                  </a:ext>
                </a:extLst>
              </p:cNvPr>
              <p:cNvSpPr txBox="1"/>
              <p:nvPr/>
            </p:nvSpPr>
            <p:spPr>
              <a:xfrm>
                <a:off x="2732913" y="8319199"/>
                <a:ext cx="883920" cy="230832"/>
              </a:xfrm>
              <a:prstGeom prst="rect">
                <a:avLst/>
              </a:prstGeom>
              <a:grpFill/>
            </p:spPr>
            <p:txBody>
              <a:bodyPr wrap="square" rtlCol="0">
                <a:spAutoFit/>
              </a:bodyPr>
              <a:lstStyle/>
              <a:p>
                <a:r>
                  <a:rPr kumimoji="1" lang="ja-JP" altLang="en-US" sz="900" dirty="0">
                    <a:latin typeface="ＭＳ Ｐゴシック" panose="020B0600070205080204" pitchFamily="50" charset="-128"/>
                    <a:ea typeface="ＭＳ Ｐゴシック" panose="020B0600070205080204" pitchFamily="50" charset="-128"/>
                  </a:rPr>
                  <a:t>問い合わせ先</a:t>
                </a:r>
              </a:p>
            </p:txBody>
          </p:sp>
          <p:sp>
            <p:nvSpPr>
              <p:cNvPr id="85" name="正方形/長方形 84">
                <a:extLst>
                  <a:ext uri="{FF2B5EF4-FFF2-40B4-BE49-F238E27FC236}">
                    <a16:creationId xmlns:a16="http://schemas.microsoft.com/office/drawing/2014/main" id="{A2AFAC33-3FB1-4142-894A-D764F53B9CC3}"/>
                  </a:ext>
                </a:extLst>
              </p:cNvPr>
              <p:cNvSpPr/>
              <p:nvPr/>
            </p:nvSpPr>
            <p:spPr>
              <a:xfrm>
                <a:off x="4545259" y="8568510"/>
                <a:ext cx="419974"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所属部</a:t>
                </a:r>
              </a:p>
            </p:txBody>
          </p:sp>
          <p:sp>
            <p:nvSpPr>
              <p:cNvPr id="86" name="正方形/長方形 85">
                <a:extLst>
                  <a:ext uri="{FF2B5EF4-FFF2-40B4-BE49-F238E27FC236}">
                    <a16:creationId xmlns:a16="http://schemas.microsoft.com/office/drawing/2014/main" id="{B385C4EA-5497-47D9-8F30-A7B4EEB19226}"/>
                  </a:ext>
                </a:extLst>
              </p:cNvPr>
              <p:cNvSpPr/>
              <p:nvPr/>
            </p:nvSpPr>
            <p:spPr>
              <a:xfrm>
                <a:off x="3665296" y="8555985"/>
                <a:ext cx="801830"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福祉事務所名</a:t>
                </a:r>
              </a:p>
            </p:txBody>
          </p:sp>
          <p:sp>
            <p:nvSpPr>
              <p:cNvPr id="87" name="正方形/長方形 86">
                <a:extLst>
                  <a:ext uri="{FF2B5EF4-FFF2-40B4-BE49-F238E27FC236}">
                    <a16:creationId xmlns:a16="http://schemas.microsoft.com/office/drawing/2014/main" id="{6E9DE559-1D8F-4593-A6AF-934279780CC6}"/>
                  </a:ext>
                </a:extLst>
              </p:cNvPr>
              <p:cNvSpPr/>
              <p:nvPr/>
            </p:nvSpPr>
            <p:spPr>
              <a:xfrm>
                <a:off x="5028562" y="8575620"/>
                <a:ext cx="447415" cy="135760"/>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所属課</a:t>
                </a:r>
              </a:p>
            </p:txBody>
          </p:sp>
          <p:sp>
            <p:nvSpPr>
              <p:cNvPr id="88" name="正方形/長方形 87">
                <a:extLst>
                  <a:ext uri="{FF2B5EF4-FFF2-40B4-BE49-F238E27FC236}">
                    <a16:creationId xmlns:a16="http://schemas.microsoft.com/office/drawing/2014/main" id="{266024DC-6DE8-4CB6-8BBC-4F2ECDF1B00F}"/>
                  </a:ext>
                </a:extLst>
              </p:cNvPr>
              <p:cNvSpPr/>
              <p:nvPr/>
            </p:nvSpPr>
            <p:spPr>
              <a:xfrm>
                <a:off x="5568868" y="8575620"/>
                <a:ext cx="447415"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所属係</a:t>
                </a:r>
              </a:p>
            </p:txBody>
          </p:sp>
          <p:sp>
            <p:nvSpPr>
              <p:cNvPr id="89" name="正方形/長方形 88">
                <a:extLst>
                  <a:ext uri="{FF2B5EF4-FFF2-40B4-BE49-F238E27FC236}">
                    <a16:creationId xmlns:a16="http://schemas.microsoft.com/office/drawing/2014/main" id="{CF0A2562-CCD3-4740-B318-5F5AFD66997B}"/>
                  </a:ext>
                </a:extLst>
              </p:cNvPr>
              <p:cNvSpPr/>
              <p:nvPr/>
            </p:nvSpPr>
            <p:spPr>
              <a:xfrm>
                <a:off x="4628951" y="8787158"/>
                <a:ext cx="787925"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地区担当員名</a:t>
                </a:r>
              </a:p>
            </p:txBody>
          </p:sp>
          <p:sp>
            <p:nvSpPr>
              <p:cNvPr id="90" name="正方形/長方形 89">
                <a:extLst>
                  <a:ext uri="{FF2B5EF4-FFF2-40B4-BE49-F238E27FC236}">
                    <a16:creationId xmlns:a16="http://schemas.microsoft.com/office/drawing/2014/main" id="{7D33D3CF-5B30-4CC4-828E-15B0A31E2A6C}"/>
                  </a:ext>
                </a:extLst>
              </p:cNvPr>
              <p:cNvSpPr/>
              <p:nvPr/>
            </p:nvSpPr>
            <p:spPr>
              <a:xfrm>
                <a:off x="4868425" y="8312956"/>
                <a:ext cx="1096903"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福祉事務所住所</a:t>
                </a:r>
              </a:p>
            </p:txBody>
          </p:sp>
          <p:sp>
            <p:nvSpPr>
              <p:cNvPr id="91" name="正方形/長方形 90">
                <a:extLst>
                  <a:ext uri="{FF2B5EF4-FFF2-40B4-BE49-F238E27FC236}">
                    <a16:creationId xmlns:a16="http://schemas.microsoft.com/office/drawing/2014/main" id="{53F7B430-9963-4E20-A9C1-C6322EA542C9}"/>
                  </a:ext>
                </a:extLst>
              </p:cNvPr>
              <p:cNvSpPr/>
              <p:nvPr/>
            </p:nvSpPr>
            <p:spPr>
              <a:xfrm>
                <a:off x="3665296" y="9022898"/>
                <a:ext cx="787925"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電話番号</a:t>
                </a:r>
              </a:p>
            </p:txBody>
          </p:sp>
          <p:sp>
            <p:nvSpPr>
              <p:cNvPr id="92" name="正方形/長方形 91">
                <a:extLst>
                  <a:ext uri="{FF2B5EF4-FFF2-40B4-BE49-F238E27FC236}">
                    <a16:creationId xmlns:a16="http://schemas.microsoft.com/office/drawing/2014/main" id="{CC08AE44-9A6F-447A-BC77-F7FFC35EFA02}"/>
                  </a:ext>
                </a:extLst>
              </p:cNvPr>
              <p:cNvSpPr/>
              <p:nvPr/>
            </p:nvSpPr>
            <p:spPr>
              <a:xfrm>
                <a:off x="3665296" y="8799014"/>
                <a:ext cx="419974" cy="138808"/>
              </a:xfrm>
              <a:prstGeom prst="rect">
                <a:avLst/>
              </a:prstGeom>
              <a:grp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担当員</a:t>
                </a:r>
              </a:p>
            </p:txBody>
          </p:sp>
          <p:sp>
            <p:nvSpPr>
              <p:cNvPr id="93" name="正方形/長方形 92">
                <a:extLst>
                  <a:ext uri="{FF2B5EF4-FFF2-40B4-BE49-F238E27FC236}">
                    <a16:creationId xmlns:a16="http://schemas.microsoft.com/office/drawing/2014/main" id="{17034C19-1647-4476-8712-DD9559C4FD0E}"/>
                  </a:ext>
                </a:extLst>
              </p:cNvPr>
              <p:cNvSpPr/>
              <p:nvPr/>
            </p:nvSpPr>
            <p:spPr>
              <a:xfrm>
                <a:off x="3665296" y="8312956"/>
                <a:ext cx="1089950"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福祉事務所郵便番号</a:t>
                </a:r>
              </a:p>
            </p:txBody>
          </p:sp>
        </p:grpSp>
      </p:grpSp>
      <p:sp>
        <p:nvSpPr>
          <p:cNvPr id="66" name="正方形/長方形 65">
            <a:extLst>
              <a:ext uri="{FF2B5EF4-FFF2-40B4-BE49-F238E27FC236}">
                <a16:creationId xmlns:a16="http://schemas.microsoft.com/office/drawing/2014/main" id="{3D657C7D-D118-4DAB-A5CF-D9D43B79D2CE}"/>
              </a:ext>
            </a:extLst>
          </p:cNvPr>
          <p:cNvSpPr/>
          <p:nvPr/>
        </p:nvSpPr>
        <p:spPr>
          <a:xfrm>
            <a:off x="659805" y="2482251"/>
            <a:ext cx="560562"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注意事項</a:t>
            </a:r>
          </a:p>
        </p:txBody>
      </p:sp>
    </p:spTree>
    <p:extLst>
      <p:ext uri="{BB962C8B-B14F-4D97-AF65-F5344CB8AC3E}">
        <p14:creationId xmlns:p14="http://schemas.microsoft.com/office/powerpoint/2010/main" val="2874888541"/>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72D4258CA3517149908D3B60E55ECCDC" ma:contentTypeVersion="12" ma:contentTypeDescription="新しいドキュメントを作成します。" ma:contentTypeScope="" ma:versionID="350a3e05cfc9448cbdfd885596026917">
  <xsd:schema xmlns:xsd="http://www.w3.org/2001/XMLSchema" xmlns:xs="http://www.w3.org/2001/XMLSchema" xmlns:p="http://schemas.microsoft.com/office/2006/metadata/properties" xmlns:ns2="c97f0004-81d4-41ad-b834-2a96fc4591f7" xmlns:ns3="e0e86db0-997c-4cb6-bb34-f88ecb8e7e9c" targetNamespace="http://schemas.microsoft.com/office/2006/metadata/properties" ma:root="true" ma:fieldsID="9ec266417867f1dbbd30afd7b59ffe9d" ns2:_="" ns3:_="">
    <xsd:import namespace="c97f0004-81d4-41ad-b834-2a96fc4591f7"/>
    <xsd:import namespace="e0e86db0-997c-4cb6-bb34-f88ecb8e7e9c"/>
    <xsd:element name="properties">
      <xsd:complexType>
        <xsd:sequence>
          <xsd:element name="documentManagement">
            <xsd:complexType>
              <xsd:all>
                <xsd:element ref="ns2:MediaServiceMetadata" minOccurs="0"/>
                <xsd:element ref="ns2:MediaServiceFastMetadata" minOccurs="0"/>
                <xsd:element ref="ns2:MediaServiceSearchProperties" minOccurs="0"/>
                <xsd:element ref="ns2:MediaServiceObjectDetectorVersions" minOccurs="0"/>
                <xsd:element ref="ns2:MediaServiceDateTaken" minOccurs="0"/>
                <xsd:element ref="ns2:MediaServiceGenerationTime" minOccurs="0"/>
                <xsd:element ref="ns2:MediaServiceEventHashCode" minOccurs="0"/>
                <xsd:element ref="ns2:MediaLengthInSeconds" minOccurs="0"/>
                <xsd:element ref="ns2:lcf76f155ced4ddcb4097134ff3c332f" minOccurs="0"/>
                <xsd:element ref="ns3:TaxCatchAll" minOccurs="0"/>
                <xsd:element ref="ns2:MediaServiceOCR"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97f0004-81d4-41ad-b834-2a96fc4591f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SearchProperties" ma:index="10" nillable="true" ma:displayName="MediaServiceSearchProperties" ma:hidden="true" ma:internalName="MediaServiceSearchProperties" ma:readOnly="true">
      <xsd:simpleType>
        <xsd:restriction base="dms:Note"/>
      </xsd:simpleType>
    </xsd:element>
    <xsd:element name="MediaServiceObjectDetectorVersions" ma:index="11" nillable="true" ma:displayName="MediaServiceObjectDetectorVersions" ma:hidden="true" ma:indexed="true" ma:internalName="MediaServiceObjectDetectorVersions" ma:readOnly="true">
      <xsd:simpleType>
        <xsd:restriction base="dms:Text"/>
      </xsd:simpleType>
    </xsd:element>
    <xsd:element name="MediaServiceDateTaken" ma:index="12" nillable="true" ma:displayName="MediaServiceDateTaken" ma:hidden="true" ma:indexed="true" ma:internalName="MediaServiceDateTaken"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LengthInSeconds" ma:index="15" nillable="true" ma:displayName="MediaLengthInSeconds" ma:hidden="true" ma:internalName="MediaLengthInSeconds" ma:readOnly="true">
      <xsd:simpleType>
        <xsd:restriction base="dms:Unknown"/>
      </xsd:simpleType>
    </xsd:element>
    <xsd:element name="lcf76f155ced4ddcb4097134ff3c332f" ma:index="17" nillable="true" ma:taxonomy="true" ma:internalName="lcf76f155ced4ddcb4097134ff3c332f" ma:taxonomyFieldName="MediaServiceImageTags" ma:displayName="画像タグ" ma:readOnly="false" ma:fieldId="{5cf76f15-5ced-4ddc-b409-7134ff3c332f}" ma:taxonomyMulti="true" ma:sspId="0347f584-7be2-4218-8e94-402d99aedf0b" ma:termSetId="09814cd3-568e-fe90-9814-8d621ff8fb84" ma:anchorId="fba54fb3-c3e1-fe81-a776-ca4b69148c4d" ma:open="true" ma:isKeyword="false">
      <xsd:complexType>
        <xsd:sequence>
          <xsd:element ref="pc:Terms" minOccurs="0" maxOccurs="1"/>
        </xsd:sequence>
      </xsd:complexType>
    </xsd:element>
    <xsd:element name="MediaServiceOCR" ma:index="19" nillable="true" ma:displayName="Extracted Text" ma:internalName="MediaServiceOCR" ma:readOnly="true">
      <xsd:simpleType>
        <xsd:restriction base="dms:Note">
          <xsd:maxLength value="255"/>
        </xsd:restriction>
      </xsd:simpleType>
    </xsd:element>
  </xsd:schema>
  <xsd:schema xmlns:xsd="http://www.w3.org/2001/XMLSchema" xmlns:xs="http://www.w3.org/2001/XMLSchema" xmlns:dms="http://schemas.microsoft.com/office/2006/documentManagement/types" xmlns:pc="http://schemas.microsoft.com/office/infopath/2007/PartnerControls" targetNamespace="e0e86db0-997c-4cb6-bb34-f88ecb8e7e9c" elementFormDefault="qualified">
    <xsd:import namespace="http://schemas.microsoft.com/office/2006/documentManagement/types"/>
    <xsd:import namespace="http://schemas.microsoft.com/office/infopath/2007/PartnerControls"/>
    <xsd:element name="TaxCatchAll" ma:index="18" nillable="true" ma:displayName="Taxonomy Catch All Column" ma:hidden="true" ma:list="{36aac64e-280c-4bc3-b731-e4caf737c02e}" ma:internalName="TaxCatchAll" ma:showField="CatchAllData" ma:web="e0e86db0-997c-4cb6-bb34-f88ecb8e7e9c">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TaxCatchAll xmlns="e0e86db0-997c-4cb6-bb34-f88ecb8e7e9c" xsi:nil="true"/>
    <lcf76f155ced4ddcb4097134ff3c332f xmlns="c97f0004-81d4-41ad-b834-2a96fc4591f7">
      <Terms xmlns="http://schemas.microsoft.com/office/infopath/2007/PartnerControls"/>
    </lcf76f155ced4ddcb4097134ff3c332f>
  </documentManagement>
</p:properties>
</file>

<file path=customXml/itemProps1.xml><?xml version="1.0" encoding="utf-8"?>
<ds:datastoreItem xmlns:ds="http://schemas.openxmlformats.org/officeDocument/2006/customXml" ds:itemID="{34310D4E-0B87-4CF0-A829-B9E486FAA30F}"/>
</file>

<file path=customXml/itemProps2.xml><?xml version="1.0" encoding="utf-8"?>
<ds:datastoreItem xmlns:ds="http://schemas.openxmlformats.org/officeDocument/2006/customXml" ds:itemID="{ACBB1B4B-B98C-44D5-A1B0-9D1B8C586451}"/>
</file>

<file path=customXml/itemProps3.xml><?xml version="1.0" encoding="utf-8"?>
<ds:datastoreItem xmlns:ds="http://schemas.openxmlformats.org/officeDocument/2006/customXml" ds:itemID="{3C9FC44C-D294-454D-A10A-4957BE6D2708}"/>
</file>

<file path=docProps/app.xml><?xml version="1.0" encoding="utf-8"?>
<Properties xmlns="http://schemas.openxmlformats.org/officeDocument/2006/extended-properties" xmlns:vt="http://schemas.openxmlformats.org/officeDocument/2006/docPropsVTypes">
  <Template>Office Theme</Template>
  <TotalTime>345</TotalTime>
  <Words>811</Words>
  <PresentationFormat>A4 210 x 297 mm</PresentationFormat>
  <Paragraphs>65</Paragraphs>
  <Slides>1</Slides>
  <Notes>0</Notes>
  <HiddenSlides>0</HiddenSlides>
  <MMClips>0</MMClips>
  <ScaleCrop>false</ScaleCrop>
  <HeadingPairs>
    <vt:vector size="8" baseType="variant">
      <vt:variant>
        <vt:lpstr>使用されているフォント</vt:lpstr>
      </vt:variant>
      <vt:variant>
        <vt:i4>4</vt:i4>
      </vt:variant>
      <vt:variant>
        <vt:lpstr>テーマ</vt:lpstr>
      </vt:variant>
      <vt:variant>
        <vt:i4>1</vt:i4>
      </vt:variant>
      <vt:variant>
        <vt:lpstr>埋め込まれた OLE サーバー</vt:lpstr>
      </vt:variant>
      <vt:variant>
        <vt:i4>1</vt:i4>
      </vt:variant>
      <vt:variant>
        <vt:lpstr>スライド タイトル</vt:lpstr>
      </vt:variant>
      <vt:variant>
        <vt:i4>1</vt:i4>
      </vt:variant>
    </vt:vector>
  </HeadingPairs>
  <TitlesOfParts>
    <vt:vector size="7" baseType="lpstr">
      <vt:lpstr>ＭＳ Ｐゴシック</vt:lpstr>
      <vt:lpstr>Arial</vt:lpstr>
      <vt:lpstr>Calibri</vt:lpstr>
      <vt:lpstr>Calibri Light</vt:lpstr>
      <vt:lpstr>Office テーマ</vt:lpstr>
      <vt:lpstr>think-cell スライド</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erms:created xsi:type="dcterms:W3CDTF">2022-01-20T04:34:58Z</dcterms:created>
  <dcterms:modified xsi:type="dcterms:W3CDTF">2023-03-10T03:01:23Z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2022-04-22T02:11:12Z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589c65e4-7291-45f6-b283-8f39546f6e66</vt:lpwstr>
  </property>
  <property fmtid="{D5CDD505-2E9C-101B-9397-08002B2CF9AE}" pid="15" name="MSIP_Label_436fffe2-e74d-4f21-833f-6f054a10cb50_ContentBits">
    <vt:lpwstr>0</vt:lpwstr>
  </property>
  <property fmtid="{D5CDD505-2E9C-101B-9397-08002B2CF9AE}" pid="16" name="ContentTypeId">
    <vt:lpwstr>0x01010072D4258CA3517149908D3B60E55ECCDC</vt:lpwstr>
  </property>
</Properties>
</file>

<file path=docProps/thumbnail.jpeg>
</file>