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842" autoAdjust="0"/>
    <p:restoredTop sz="94660"/>
  </p:normalViewPr>
  <p:slideViewPr>
    <p:cSldViewPr snapToGrid="0" showGuides="1">
      <p:cViewPr>
        <p:scale>
          <a:sx n="66" d="100"/>
          <a:sy n="66" d="100"/>
        </p:scale>
        <p:origin x="1864" y="32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695DBBDF-B88D-4590-9869-AE086024BB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163472"/>
              </p:ext>
            </p:extLst>
          </p:nvPr>
        </p:nvGraphicFramePr>
        <p:xfrm>
          <a:off x="551778" y="1387460"/>
          <a:ext cx="5768059" cy="7289480"/>
        </p:xfrm>
        <a:graphic>
          <a:graphicData uri="http://schemas.openxmlformats.org/drawingml/2006/table">
            <a:tbl>
              <a:tblPr/>
              <a:tblGrid>
                <a:gridCol w="167555">
                  <a:extLst>
                    <a:ext uri="{9D8B030D-6E8A-4147-A177-3AD203B41FA5}">
                      <a16:colId xmlns:a16="http://schemas.microsoft.com/office/drawing/2014/main" val="149260341"/>
                    </a:ext>
                  </a:extLst>
                </a:gridCol>
                <a:gridCol w="167555">
                  <a:extLst>
                    <a:ext uri="{9D8B030D-6E8A-4147-A177-3AD203B41FA5}">
                      <a16:colId xmlns:a16="http://schemas.microsoft.com/office/drawing/2014/main" val="3171627482"/>
                    </a:ext>
                  </a:extLst>
                </a:gridCol>
                <a:gridCol w="201065">
                  <a:extLst>
                    <a:ext uri="{9D8B030D-6E8A-4147-A177-3AD203B41FA5}">
                      <a16:colId xmlns:a16="http://schemas.microsoft.com/office/drawing/2014/main" val="103898721"/>
                    </a:ext>
                  </a:extLst>
                </a:gridCol>
                <a:gridCol w="340797">
                  <a:extLst>
                    <a:ext uri="{9D8B030D-6E8A-4147-A177-3AD203B41FA5}">
                      <a16:colId xmlns:a16="http://schemas.microsoft.com/office/drawing/2014/main" val="3979882794"/>
                    </a:ext>
                  </a:extLst>
                </a:gridCol>
                <a:gridCol w="111600">
                  <a:extLst>
                    <a:ext uri="{9D8B030D-6E8A-4147-A177-3AD203B41FA5}">
                      <a16:colId xmlns:a16="http://schemas.microsoft.com/office/drawing/2014/main" val="320415387"/>
                    </a:ext>
                  </a:extLst>
                </a:gridCol>
                <a:gridCol w="469153">
                  <a:extLst>
                    <a:ext uri="{9D8B030D-6E8A-4147-A177-3AD203B41FA5}">
                      <a16:colId xmlns:a16="http://schemas.microsoft.com/office/drawing/2014/main" val="330432156"/>
                    </a:ext>
                  </a:extLst>
                </a:gridCol>
                <a:gridCol w="753994">
                  <a:extLst>
                    <a:ext uri="{9D8B030D-6E8A-4147-A177-3AD203B41FA5}">
                      <a16:colId xmlns:a16="http://schemas.microsoft.com/office/drawing/2014/main" val="2816780290"/>
                    </a:ext>
                  </a:extLst>
                </a:gridCol>
                <a:gridCol w="160679">
                  <a:extLst>
                    <a:ext uri="{9D8B030D-6E8A-4147-A177-3AD203B41FA5}">
                      <a16:colId xmlns:a16="http://schemas.microsoft.com/office/drawing/2014/main" val="2044563297"/>
                    </a:ext>
                  </a:extLst>
                </a:gridCol>
                <a:gridCol w="794381">
                  <a:extLst>
                    <a:ext uri="{9D8B030D-6E8A-4147-A177-3AD203B41FA5}">
                      <a16:colId xmlns:a16="http://schemas.microsoft.com/office/drawing/2014/main" val="644733472"/>
                    </a:ext>
                  </a:extLst>
                </a:gridCol>
                <a:gridCol w="268086">
                  <a:extLst>
                    <a:ext uri="{9D8B030D-6E8A-4147-A177-3AD203B41FA5}">
                      <a16:colId xmlns:a16="http://schemas.microsoft.com/office/drawing/2014/main" val="1939574541"/>
                    </a:ext>
                  </a:extLst>
                </a:gridCol>
                <a:gridCol w="971815">
                  <a:extLst>
                    <a:ext uri="{9D8B030D-6E8A-4147-A177-3AD203B41FA5}">
                      <a16:colId xmlns:a16="http://schemas.microsoft.com/office/drawing/2014/main" val="3282027954"/>
                    </a:ext>
                  </a:extLst>
                </a:gridCol>
                <a:gridCol w="971815">
                  <a:extLst>
                    <a:ext uri="{9D8B030D-6E8A-4147-A177-3AD203B41FA5}">
                      <a16:colId xmlns:a16="http://schemas.microsoft.com/office/drawing/2014/main" val="493808947"/>
                    </a:ext>
                  </a:extLst>
                </a:gridCol>
                <a:gridCol w="201065">
                  <a:extLst>
                    <a:ext uri="{9D8B030D-6E8A-4147-A177-3AD203B41FA5}">
                      <a16:colId xmlns:a16="http://schemas.microsoft.com/office/drawing/2014/main" val="3550338835"/>
                    </a:ext>
                  </a:extLst>
                </a:gridCol>
                <a:gridCol w="188499">
                  <a:extLst>
                    <a:ext uri="{9D8B030D-6E8A-4147-A177-3AD203B41FA5}">
                      <a16:colId xmlns:a16="http://schemas.microsoft.com/office/drawing/2014/main" val="2635521860"/>
                    </a:ext>
                  </a:extLst>
                </a:gridCol>
              </a:tblGrid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5B9BD5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5B9BD5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36774632"/>
                  </a:ext>
                </a:extLst>
              </a:tr>
              <a:tr h="393578">
                <a:tc gridSpan="14"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　　　　診 　　　　書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mpd="sng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714375" algn="l" fontAlgn="ctr">
                        <a:tabLst>
                          <a:tab pos="1704975" algn="l"/>
                        </a:tabLst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990600" algn="l" fontAlgn="ctr">
                        <a:tabLst>
                          <a:tab pos="2066925" algn="l"/>
                        </a:tabLst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zh-TW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　　　　診 　　　　書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44161660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512387160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検査を受ける者の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gridSpan="2">
                  <a:txBody>
                    <a:bodyPr/>
                    <a:lstStyle/>
                    <a:p>
                      <a:pPr marL="1347788" indent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歳　　　　　　</a:t>
                      </a:r>
                    </a:p>
                  </a:txBody>
                  <a:tcPr marL="0" marR="0" marT="0" marB="7200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469246050"/>
                  </a:ext>
                </a:extLst>
              </a:tr>
              <a:tr h="17108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lvl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居住地及び氏名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056009791"/>
                  </a:ext>
                </a:extLst>
              </a:tr>
              <a:tr h="240246">
                <a:tc gridSpan="4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宛先役職名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354077922"/>
                  </a:ext>
                </a:extLst>
              </a:tr>
              <a:tr h="266118"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36000" marT="0" marB="0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468718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医療機関の所在地及び名称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医療機関の所在地及び名称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83434594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marL="0" indent="180975" algn="l" fontAlgn="ctr">
                        <a:tabLst>
                          <a:tab pos="266700" algn="l"/>
                        </a:tabLst>
                      </a:pPr>
                      <a:r>
                        <a:rPr lang="zh-TW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　 　 　（所）　  　　長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　 　 　（所）　  　　長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396466874"/>
                  </a:ext>
                </a:extLst>
              </a:tr>
              <a:tr h="16990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担当医師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 fontAlgn="t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745500"/>
                  </a:ext>
                </a:extLst>
              </a:tr>
              <a:tr h="29986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indent="85725"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上記の者に対する検診結果は下記のとおりであります。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98478566"/>
                  </a:ext>
                </a:extLst>
              </a:tr>
              <a:tr h="53223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１　傷病名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04809932"/>
                  </a:ext>
                </a:extLst>
              </a:tr>
              <a:tr h="66529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２　病　状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711007567"/>
                  </a:ext>
                </a:extLst>
              </a:tr>
              <a:tr h="186861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３　診療の要否、診療の方法等に関する意見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314700" algn="l"/>
                        </a:tabLst>
                        <a:defRPr/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 特記事項 </a:t>
                      </a: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ja-JP" altLang="en-US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 嘱託医意見</a:t>
                      </a: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endParaRPr lang="en-US" altLang="ja-JP" sz="900" spc="80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>
                        <a:lnSpc>
                          <a:spcPts val="1700"/>
                        </a:lnSpc>
                        <a:tabLst>
                          <a:tab pos="3314700" algn="l"/>
                        </a:tabLst>
                      </a:pPr>
                      <a:r>
                        <a:rPr lang="en-US" altLang="ja-JP" sz="900" spc="8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	</a:t>
                      </a:r>
                      <a:r>
                        <a:rPr lang="ja-JP" altLang="en-US" sz="900" spc="80" baseline="0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04910989"/>
                  </a:ext>
                </a:extLst>
              </a:tr>
              <a:tr h="26611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spc="8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（注意）</a:t>
                      </a:r>
                      <a:endParaRPr lang="en-US" altLang="ja-JP" sz="900" spc="80" baseline="0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85725" algn="l" fontAlgn="ctr"/>
                      <a:r>
                        <a:rPr lang="ja-JP" altLang="en-US" sz="900" spc="80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この検診書は、福祉事務所長あて直接送付して下さい。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15525117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0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45364294"/>
                  </a:ext>
                </a:extLst>
              </a:tr>
              <a:tr h="19678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07978424"/>
                  </a:ext>
                </a:extLst>
              </a:tr>
              <a:tr h="16867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52577530"/>
                  </a:ext>
                </a:extLst>
              </a:tr>
            </a:tbl>
          </a:graphicData>
        </a:graphic>
      </p:graphicFrame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A15B614-6BC8-483E-88D9-09C531650693}"/>
              </a:ext>
            </a:extLst>
          </p:cNvPr>
          <p:cNvSpPr/>
          <p:nvPr/>
        </p:nvSpPr>
        <p:spPr>
          <a:xfrm>
            <a:off x="575842" y="48000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8DCA538-BB3E-404B-AC10-CF60B35B403B}"/>
              </a:ext>
            </a:extLst>
          </p:cNvPr>
          <p:cNvSpPr/>
          <p:nvPr/>
        </p:nvSpPr>
        <p:spPr>
          <a:xfrm>
            <a:off x="5690937" y="236491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0FC98DBD-FD8B-47FF-8F3A-EAF1F6F1D643}"/>
              </a:ext>
            </a:extLst>
          </p:cNvPr>
          <p:cNvGrpSpPr/>
          <p:nvPr/>
        </p:nvGrpSpPr>
        <p:grpSpPr>
          <a:xfrm>
            <a:off x="4313035" y="161619"/>
            <a:ext cx="2234606" cy="365760"/>
            <a:chOff x="3645000" y="1370007"/>
            <a:chExt cx="2234606" cy="365760"/>
          </a:xfrm>
          <a:noFill/>
        </p:grpSpPr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50AB9193-DDEE-4BBE-922B-D05ED2FD411C}"/>
                </a:ext>
              </a:extLst>
            </p:cNvPr>
            <p:cNvSpPr/>
            <p:nvPr/>
          </p:nvSpPr>
          <p:spPr>
            <a:xfrm>
              <a:off x="3645000" y="1370007"/>
              <a:ext cx="1614409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福祉事務所受理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55D5A56B-9C23-402D-A753-B1B03EE86519}"/>
                </a:ext>
              </a:extLst>
            </p:cNvPr>
            <p:cNvSpPr/>
            <p:nvPr/>
          </p:nvSpPr>
          <p:spPr>
            <a:xfrm>
              <a:off x="5259409" y="1370007"/>
              <a:ext cx="620197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1FEF5D4-ACAA-4186-89E4-17150C7EB133}"/>
              </a:ext>
            </a:extLst>
          </p:cNvPr>
          <p:cNvSpPr/>
          <p:nvPr/>
        </p:nvSpPr>
        <p:spPr>
          <a:xfrm>
            <a:off x="2106613" y="2233446"/>
            <a:ext cx="121292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検査を受ける者の氏名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71DA1C92-B7DA-48B9-BB16-55AE96F5F70A}"/>
              </a:ext>
            </a:extLst>
          </p:cNvPr>
          <p:cNvSpPr/>
          <p:nvPr/>
        </p:nvSpPr>
        <p:spPr>
          <a:xfrm>
            <a:off x="2106612" y="2429711"/>
            <a:ext cx="14447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検査を受ける者の居住地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065B6C71-5EB9-47BE-9715-B4567A4577D5}"/>
              </a:ext>
            </a:extLst>
          </p:cNvPr>
          <p:cNvSpPr/>
          <p:nvPr/>
        </p:nvSpPr>
        <p:spPr>
          <a:xfrm>
            <a:off x="4978845" y="236491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3B273CEB-E7EC-40AB-8F62-F6CC23CFC875}"/>
              </a:ext>
            </a:extLst>
          </p:cNvPr>
          <p:cNvGrpSpPr/>
          <p:nvPr/>
        </p:nvGrpSpPr>
        <p:grpSpPr>
          <a:xfrm>
            <a:off x="4838611" y="8315323"/>
            <a:ext cx="1476108" cy="1400317"/>
            <a:chOff x="4403499" y="7832238"/>
            <a:chExt cx="1476108" cy="1400317"/>
          </a:xfrm>
          <a:noFill/>
        </p:grpSpPr>
        <p:sp>
          <p:nvSpPr>
            <p:cNvPr id="54" name="テキスト ボックス 53">
              <a:extLst>
                <a:ext uri="{FF2B5EF4-FFF2-40B4-BE49-F238E27FC236}">
                  <a16:creationId xmlns:a16="http://schemas.microsoft.com/office/drawing/2014/main" id="{5E831EEA-503B-4ACA-A1D6-99DBFB81D21C}"/>
                </a:ext>
              </a:extLst>
            </p:cNvPr>
            <p:cNvSpPr txBox="1"/>
            <p:nvPr/>
          </p:nvSpPr>
          <p:spPr>
            <a:xfrm>
              <a:off x="4403499" y="7832238"/>
              <a:ext cx="883920" cy="2308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3351EB2E-91C4-46B8-BC6A-350CCD07157C}"/>
                </a:ext>
              </a:extLst>
            </p:cNvPr>
            <p:cNvSpPr/>
            <p:nvPr/>
          </p:nvSpPr>
          <p:spPr>
            <a:xfrm>
              <a:off x="4466531" y="8491289"/>
              <a:ext cx="80183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E9621F3A-195C-4252-B448-522596CEA2B5}"/>
                </a:ext>
              </a:extLst>
            </p:cNvPr>
            <p:cNvSpPr/>
            <p:nvPr/>
          </p:nvSpPr>
          <p:spPr>
            <a:xfrm>
              <a:off x="4466531" y="8694793"/>
              <a:ext cx="419974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57" name="正方形/長方形 56">
              <a:extLst>
                <a:ext uri="{FF2B5EF4-FFF2-40B4-BE49-F238E27FC236}">
                  <a16:creationId xmlns:a16="http://schemas.microsoft.com/office/drawing/2014/main" id="{36E40CEC-63AF-4733-AD0C-C8BBFEEB80D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58" name="正方形/長方形 57">
              <a:extLst>
                <a:ext uri="{FF2B5EF4-FFF2-40B4-BE49-F238E27FC236}">
                  <a16:creationId xmlns:a16="http://schemas.microsoft.com/office/drawing/2014/main" id="{27D562DA-CD70-495B-A906-D34767D05D56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4314596D-FA41-4A34-BC90-390C61FE1458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37E089B6-68CE-4187-8F25-E913F343178B}"/>
                </a:ext>
              </a:extLst>
            </p:cNvPr>
            <p:cNvSpPr/>
            <p:nvPr/>
          </p:nvSpPr>
          <p:spPr>
            <a:xfrm>
              <a:off x="4466531" y="9093747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02AAB353-F39B-4328-AB46-5341CDE3137C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67D87EB2-6EE5-4B45-9D3E-2745BB8CC5F4}"/>
                </a:ext>
              </a:extLst>
            </p:cNvPr>
            <p:cNvSpPr/>
            <p:nvPr/>
          </p:nvSpPr>
          <p:spPr>
            <a:xfrm>
              <a:off x="4466531" y="8114636"/>
              <a:ext cx="108995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福祉事務所郵便番号</a:t>
              </a:r>
            </a:p>
          </p:txBody>
        </p:sp>
        <p:sp>
          <p:nvSpPr>
            <p:cNvPr id="63" name="正方形/長方形 62">
              <a:extLst>
                <a:ext uri="{FF2B5EF4-FFF2-40B4-BE49-F238E27FC236}">
                  <a16:creationId xmlns:a16="http://schemas.microsoft.com/office/drawing/2014/main" id="{A79A970F-6FC6-4B72-93D7-B1D7681DB93C}"/>
                </a:ext>
              </a:extLst>
            </p:cNvPr>
            <p:cNvSpPr/>
            <p:nvPr/>
          </p:nvSpPr>
          <p:spPr>
            <a:xfrm>
              <a:off x="4466531" y="8293345"/>
              <a:ext cx="1096903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福祉事務所住所</a:t>
              </a:r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A220A8D3-F099-461C-B7EC-B96871959DAD}"/>
              </a:ext>
            </a:extLst>
          </p:cNvPr>
          <p:cNvGrpSpPr/>
          <p:nvPr/>
        </p:nvGrpSpPr>
        <p:grpSpPr>
          <a:xfrm>
            <a:off x="579025" y="815045"/>
            <a:ext cx="1527587" cy="296099"/>
            <a:chOff x="4074450" y="1176404"/>
            <a:chExt cx="1527587" cy="296099"/>
          </a:xfrm>
          <a:noFill/>
        </p:grpSpPr>
        <p:sp>
          <p:nvSpPr>
            <p:cNvPr id="50" name="正方形/長方形 49">
              <a:extLst>
                <a:ext uri="{FF2B5EF4-FFF2-40B4-BE49-F238E27FC236}">
                  <a16:creationId xmlns:a16="http://schemas.microsoft.com/office/drawing/2014/main" id="{616C3F26-96EB-4098-A33E-039E6BB79B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0556E63-F1A0-433F-99D5-36158ACE020F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30288714-764E-4A49-AD16-247F5EDA7B3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52292477-592E-42A0-96A7-BCB76BDE92FC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D618A38A-0E5F-43C0-96EB-373FE399D5CE}"/>
              </a:ext>
            </a:extLst>
          </p:cNvPr>
          <p:cNvSpPr/>
          <p:nvPr/>
        </p:nvSpPr>
        <p:spPr>
          <a:xfrm>
            <a:off x="575842" y="647562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A58DDA9-6F15-D56D-6353-520E0CBDEA70}"/>
              </a:ext>
            </a:extLst>
          </p:cNvPr>
          <p:cNvGrpSpPr/>
          <p:nvPr/>
        </p:nvGrpSpPr>
        <p:grpSpPr>
          <a:xfrm>
            <a:off x="1572979" y="6424870"/>
            <a:ext cx="766389" cy="535516"/>
            <a:chOff x="1621211" y="4823400"/>
            <a:chExt cx="766389" cy="535516"/>
          </a:xfrm>
          <a:noFill/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C3127F5C-ED3C-4972-9480-123D1A63988E}"/>
                </a:ext>
              </a:extLst>
            </p:cNvPr>
            <p:cNvSpPr/>
            <p:nvPr/>
          </p:nvSpPr>
          <p:spPr>
            <a:xfrm>
              <a:off x="1621212" y="4823400"/>
              <a:ext cx="766388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CB56B118-42B7-4F6E-AA66-70E7CF7DB495}"/>
                </a:ext>
              </a:extLst>
            </p:cNvPr>
            <p:cNvSpPr/>
            <p:nvPr/>
          </p:nvSpPr>
          <p:spPr>
            <a:xfrm>
              <a:off x="1621211" y="5229316"/>
              <a:ext cx="766387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A78778DF-980D-43FA-945B-E5B1DAB29E00}"/>
                </a:ext>
              </a:extLst>
            </p:cNvPr>
            <p:cNvSpPr/>
            <p:nvPr/>
          </p:nvSpPr>
          <p:spPr>
            <a:xfrm>
              <a:off x="1621211" y="5024462"/>
              <a:ext cx="557446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900" spc="80" dirty="0">
                  <a:solidFill>
                    <a:schemeClr val="tx1"/>
                  </a:solidFill>
                  <a:effectLst/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特記事項</a:t>
              </a:r>
              <a:endPara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617401" y="8974374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491086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5F03BF5-63E8-4BFE-A8BA-F7C83CBF4B71}"/>
</file>

<file path=customXml/itemProps2.xml><?xml version="1.0" encoding="utf-8"?>
<ds:datastoreItem xmlns:ds="http://schemas.openxmlformats.org/officeDocument/2006/customXml" ds:itemID="{9939DAA6-EABA-4F2C-A621-DD33ECCC7D73}"/>
</file>

<file path=customXml/itemProps3.xml><?xml version="1.0" encoding="utf-8"?>
<ds:datastoreItem xmlns:ds="http://schemas.openxmlformats.org/officeDocument/2006/customXml" ds:itemID="{A8BC0602-CCBF-4D45-B01A-6623F87F4DA6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190</Words>
  <PresentationFormat>A4 210 x 297 mm</PresentationFormat>
  <Paragraphs>100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2025-01-24T01:25:51Z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2022-04-22T02:11:10Z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02da0e86-3333-475e-ba7b-533da0fcba10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