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docProps/app.xml" ContentType="application/vnd.openxmlformats-officedocument.extended-properties+xml"/>
  <Override PartName="/docProps/custom.xml" ContentType="application/vnd.openxmlformats-officedocument.custom-properties+xml"/>
  <Override PartName="/ppt/presentation.xml" ContentType="application/vnd.openxmlformats-officedocument.presentationml.presentation.main+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slideMasters/slideMaster1.xml" ContentType="application/vnd.openxmlformats-officedocument.presentationml.slideMaster+xml"/>
  <Override PartName="/ppt/slideLayouts/slideLayout9.xml" ContentType="application/vnd.openxmlformats-officedocument.presentationml.slideLayout+xml"/>
  <Override PartName="/ppt/slideLayouts/slideLayout4.xml" ContentType="application/vnd.openxmlformats-officedocument.presentationml.slideLayout+xml"/>
  <Override PartName="/ppt/slideLayouts/slideLayout10.xml" ContentType="application/vnd.openxmlformats-officedocument.presentationml.slideLayout+xml"/>
  <Override PartName="/ppt/slideLayouts/slideLayout5.xml" ContentType="application/vnd.openxmlformats-officedocument.presentationml.slideLayout+xml"/>
  <Override PartName="/ppt/slideLayouts/slideLayout11.xml" ContentType="application/vnd.openxmlformats-officedocument.presentationml.slideLayout+xml"/>
  <Override PartName="/ppt/slideLayouts/slideLayout6.xml" ContentType="application/vnd.openxmlformats-officedocument.presentationml.slideLayout+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7.xml" ContentType="application/vnd.openxmlformats-officedocument.presentationml.slideLayout+xml"/>
  <Override PartName="/ppt/slideLayouts/slideLayout3.xml" ContentType="application/vnd.openxmlformats-officedocument.presentationml.slideLayout+xml"/>
  <Override PartName="/ppt/tags/tag2.xml" ContentType="application/vnd.openxmlformats-officedocument.presentationml.tags+xml"/>
  <Override PartName="/ppt/slideLayouts/slideLayout8.xml" ContentType="application/vnd.openxmlformats-officedocument.presentationml.slideLayout+xml"/>
  <Override PartName="/ppt/slides/slide1.xml" ContentType="application/vnd.openxmlformats-officedocument.presentationml.slide+xml"/>
  <Override PartName="/ppt/tags/tag3.xml" ContentType="application/vnd.openxmlformats-officedocument.presentationml.tags+xml"/>
  <Override PartName="/ppt/theme/theme1.xml" ContentType="application/vnd.openxmlformats-officedocument.theme+xml"/>
  <Override PartName="/ppt/tags/tag1.xml" ContentType="application/vnd.openxmlformats-officedocument.presentationml.tags+xml"/>
  <Override PartName="/ppt/tableStyles.xml" ContentType="application/vnd.openxmlformats-officedocument.presentationml.tableStyles+xml"/>
  <Override PartName="/docProps/core.xml" ContentType="application/vnd.openxmlformats-package.core-propertie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6"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1094"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西田 章恵(nishida-akie.jj1)" initials="西田" lastIdx="1" clrIdx="0">
    <p:extLst>
      <p:ext uri="{19B8F6BF-5375-455C-9EA6-DF929625EA0E}">
        <p15:presenceInfo xmlns:p15="http://schemas.microsoft.com/office/powerpoint/2012/main" userId="S-1-5-21-4175116151-3849908774-3845857867-619503" providerId="AD"/>
      </p:ext>
    </p:extLst>
  </p:cmAuthor>
  <p:cmAuthor id="2" name="Okano, Takumi (JP - AB 岡野 匠)" initials="OT(A岡匠" lastIdx="2" clrIdx="1">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7158" autoAdjust="0"/>
    <p:restoredTop sz="94660"/>
  </p:normalViewPr>
  <p:slideViewPr>
    <p:cSldViewPr snapToGrid="0" showGuides="1">
      <p:cViewPr varScale="1">
        <p:scale>
          <a:sx n="77" d="100"/>
          <a:sy n="77" d="100"/>
        </p:scale>
        <p:origin x="3558" y="96"/>
      </p:cViewPr>
      <p:guideLst>
        <p:guide orient="horz" pos="3120"/>
        <p:guide pos="1094"/>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11" Type="http://schemas.openxmlformats.org/officeDocument/2006/relationships/customXml" Target="../customXml/item3.xml"/><Relationship Id="rId5" Type="http://schemas.openxmlformats.org/officeDocument/2006/relationships/presProps" Target="presProps.xml"/><Relationship Id="rId10" Type="http://schemas.openxmlformats.org/officeDocument/2006/relationships/customXml" Target="../customXml/item2.xml"/><Relationship Id="rId4" Type="http://schemas.openxmlformats.org/officeDocument/2006/relationships/commentAuthors" Target="commentAuthors.xml"/><Relationship Id="rId9" Type="http://schemas.openxmlformats.org/officeDocument/2006/relationships/customXml" Target="../customXml/item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41" name="Rectangle 109">
            <a:extLst>
              <a:ext uri="{FF2B5EF4-FFF2-40B4-BE49-F238E27FC236}">
                <a16:creationId xmlns:a16="http://schemas.microsoft.com/office/drawing/2014/main" id="{964D1F19-BA8C-4282-BA8A-73E124FD408D}"/>
              </a:ext>
            </a:extLst>
          </p:cNvPr>
          <p:cNvSpPr>
            <a:spLocks noChangeArrowheads="1"/>
          </p:cNvSpPr>
          <p:nvPr/>
        </p:nvSpPr>
        <p:spPr bwMode="auto">
          <a:xfrm>
            <a:off x="557633" y="1297264"/>
            <a:ext cx="5760000" cy="26161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lvl="0" indent="0" algn="ctr" defTabSz="914400"/>
            <a:r>
              <a:rPr lang="ja-JP" altLang="en-US"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生活保護法第</a:t>
            </a:r>
            <a:r>
              <a:rPr lang="en-US" altLang="ja-JP"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77</a:t>
            </a:r>
            <a:r>
              <a:rPr lang="zh-TW" altLang="en-US"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条</a:t>
            </a:r>
            <a:r>
              <a:rPr lang="ja-JP" altLang="en-US"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の</a:t>
            </a:r>
            <a:r>
              <a:rPr lang="en-US" altLang="ja-JP"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2</a:t>
            </a:r>
            <a:r>
              <a:rPr lang="ja-JP" altLang="en-US"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徴収</a:t>
            </a:r>
            <a:r>
              <a:rPr lang="zh-TW" altLang="en-US"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金決定通知書</a:t>
            </a:r>
            <a:endParaRPr kumimoji="0" lang="en-US" altLang="ja-JP" sz="11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grpSp>
        <p:nvGrpSpPr>
          <p:cNvPr id="40" name="グループ化 39">
            <a:extLst>
              <a:ext uri="{FF2B5EF4-FFF2-40B4-BE49-F238E27FC236}">
                <a16:creationId xmlns:a16="http://schemas.microsoft.com/office/drawing/2014/main" id="{286ECF35-545A-4E8E-906B-BABC9D960331}"/>
              </a:ext>
            </a:extLst>
          </p:cNvPr>
          <p:cNvGrpSpPr/>
          <p:nvPr/>
        </p:nvGrpSpPr>
        <p:grpSpPr>
          <a:xfrm>
            <a:off x="4910384" y="8605167"/>
            <a:ext cx="1469152" cy="1016306"/>
            <a:chOff x="4410455" y="8217841"/>
            <a:chExt cx="1469152" cy="1016306"/>
          </a:xfrm>
        </p:grpSpPr>
        <p:sp>
          <p:nvSpPr>
            <p:cNvPr id="44" name="テキスト ボックス 43">
              <a:extLst>
                <a:ext uri="{FF2B5EF4-FFF2-40B4-BE49-F238E27FC236}">
                  <a16:creationId xmlns:a16="http://schemas.microsoft.com/office/drawing/2014/main" id="{9B9E3E02-5AA2-4FBC-8B30-002848D4C31B}"/>
                </a:ext>
              </a:extLst>
            </p:cNvPr>
            <p:cNvSpPr txBox="1"/>
            <p:nvPr/>
          </p:nvSpPr>
          <p:spPr>
            <a:xfrm>
              <a:off x="4410455" y="8217841"/>
              <a:ext cx="883920" cy="230832"/>
            </a:xfrm>
            <a:prstGeom prst="rect">
              <a:avLst/>
            </a:prstGeom>
            <a:no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問い合わせ先</a:t>
              </a:r>
            </a:p>
          </p:txBody>
        </p:sp>
        <p:sp>
          <p:nvSpPr>
            <p:cNvPr id="49" name="正方形/長方形 48">
              <a:extLst>
                <a:ext uri="{FF2B5EF4-FFF2-40B4-BE49-F238E27FC236}">
                  <a16:creationId xmlns:a16="http://schemas.microsoft.com/office/drawing/2014/main" id="{27606867-7339-45F1-A410-315CDC3E0D64}"/>
                </a:ext>
              </a:extLst>
            </p:cNvPr>
            <p:cNvSpPr/>
            <p:nvPr/>
          </p:nvSpPr>
          <p:spPr>
            <a:xfrm>
              <a:off x="4492546" y="8491289"/>
              <a:ext cx="801830"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福祉事務所名</a:t>
              </a:r>
            </a:p>
          </p:txBody>
        </p:sp>
        <p:sp>
          <p:nvSpPr>
            <p:cNvPr id="50" name="正方形/長方形 49">
              <a:extLst>
                <a:ext uri="{FF2B5EF4-FFF2-40B4-BE49-F238E27FC236}">
                  <a16:creationId xmlns:a16="http://schemas.microsoft.com/office/drawing/2014/main" id="{B6B7F3C3-E368-43FD-AC19-E77B5183DBBF}"/>
                </a:ext>
              </a:extLst>
            </p:cNvPr>
            <p:cNvSpPr/>
            <p:nvPr/>
          </p:nvSpPr>
          <p:spPr>
            <a:xfrm>
              <a:off x="4492544" y="8694793"/>
              <a:ext cx="419974"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所属部</a:t>
              </a:r>
            </a:p>
          </p:txBody>
        </p:sp>
        <p:sp>
          <p:nvSpPr>
            <p:cNvPr id="51" name="正方形/長方形 50">
              <a:extLst>
                <a:ext uri="{FF2B5EF4-FFF2-40B4-BE49-F238E27FC236}">
                  <a16:creationId xmlns:a16="http://schemas.microsoft.com/office/drawing/2014/main" id="{E0FA3AD6-C44C-4D4C-85E4-997711C58290}"/>
                </a:ext>
              </a:extLst>
            </p:cNvPr>
            <p:cNvSpPr/>
            <p:nvPr/>
          </p:nvSpPr>
          <p:spPr>
            <a:xfrm>
              <a:off x="4948647" y="8696963"/>
              <a:ext cx="447415" cy="13576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所属課</a:t>
              </a:r>
            </a:p>
          </p:txBody>
        </p:sp>
        <p:sp>
          <p:nvSpPr>
            <p:cNvPr id="53" name="正方形/長方形 52">
              <a:extLst>
                <a:ext uri="{FF2B5EF4-FFF2-40B4-BE49-F238E27FC236}">
                  <a16:creationId xmlns:a16="http://schemas.microsoft.com/office/drawing/2014/main" id="{8DE6F81B-DAC3-4567-AD2B-D7A02C8A880E}"/>
                </a:ext>
              </a:extLst>
            </p:cNvPr>
            <p:cNvSpPr/>
            <p:nvPr/>
          </p:nvSpPr>
          <p:spPr>
            <a:xfrm>
              <a:off x="5432192" y="8694793"/>
              <a:ext cx="44741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所属係</a:t>
              </a:r>
            </a:p>
          </p:txBody>
        </p:sp>
        <p:sp>
          <p:nvSpPr>
            <p:cNvPr id="54" name="正方形/長方形 53">
              <a:extLst>
                <a:ext uri="{FF2B5EF4-FFF2-40B4-BE49-F238E27FC236}">
                  <a16:creationId xmlns:a16="http://schemas.microsoft.com/office/drawing/2014/main" id="{6211C045-4AE3-4AE0-B073-D996E9841173}"/>
                </a:ext>
              </a:extLst>
            </p:cNvPr>
            <p:cNvSpPr/>
            <p:nvPr/>
          </p:nvSpPr>
          <p:spPr>
            <a:xfrm>
              <a:off x="4948647" y="8889754"/>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55" name="正方形/長方形 54">
              <a:extLst>
                <a:ext uri="{FF2B5EF4-FFF2-40B4-BE49-F238E27FC236}">
                  <a16:creationId xmlns:a16="http://schemas.microsoft.com/office/drawing/2014/main" id="{5F19FD3B-5ADD-4A4A-991C-D6EF892F5E24}"/>
                </a:ext>
              </a:extLst>
            </p:cNvPr>
            <p:cNvSpPr/>
            <p:nvPr/>
          </p:nvSpPr>
          <p:spPr>
            <a:xfrm>
              <a:off x="4492544" y="9093747"/>
              <a:ext cx="595528"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電話番号</a:t>
              </a:r>
            </a:p>
          </p:txBody>
        </p:sp>
        <p:sp>
          <p:nvSpPr>
            <p:cNvPr id="56" name="正方形/長方形 55">
              <a:extLst>
                <a:ext uri="{FF2B5EF4-FFF2-40B4-BE49-F238E27FC236}">
                  <a16:creationId xmlns:a16="http://schemas.microsoft.com/office/drawing/2014/main" id="{106DCAFC-DDAD-4921-B0CB-1BE2AFC6E735}"/>
                </a:ext>
              </a:extLst>
            </p:cNvPr>
            <p:cNvSpPr/>
            <p:nvPr/>
          </p:nvSpPr>
          <p:spPr>
            <a:xfrm>
              <a:off x="4466531" y="8889754"/>
              <a:ext cx="419974" cy="138808"/>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sp>
          <p:nvSpPr>
            <p:cNvPr id="5" name="正方形/長方形 4">
              <a:extLst>
                <a:ext uri="{FF2B5EF4-FFF2-40B4-BE49-F238E27FC236}">
                  <a16:creationId xmlns:a16="http://schemas.microsoft.com/office/drawing/2014/main" id="{A0FF32E1-E4DD-058A-8B7E-94F574239F95}"/>
                </a:ext>
              </a:extLst>
            </p:cNvPr>
            <p:cNvSpPr/>
            <p:nvPr/>
          </p:nvSpPr>
          <p:spPr>
            <a:xfrm>
              <a:off x="5153248" y="9095339"/>
              <a:ext cx="595528"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FAX</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番号</a:t>
              </a:r>
            </a:p>
          </p:txBody>
        </p:sp>
      </p:grpSp>
      <p:sp>
        <p:nvSpPr>
          <p:cNvPr id="57" name="Rectangle 109">
            <a:extLst>
              <a:ext uri="{FF2B5EF4-FFF2-40B4-BE49-F238E27FC236}">
                <a16:creationId xmlns:a16="http://schemas.microsoft.com/office/drawing/2014/main" id="{F49068AE-BBE8-4B5F-A000-D3DD301003F8}"/>
              </a:ext>
            </a:extLst>
          </p:cNvPr>
          <p:cNvSpPr>
            <a:spLocks noChangeArrowheads="1"/>
          </p:cNvSpPr>
          <p:nvPr/>
        </p:nvSpPr>
        <p:spPr bwMode="auto">
          <a:xfrm>
            <a:off x="549000" y="1617419"/>
            <a:ext cx="5760000"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lvl="0" indent="0" defTabSz="914400"/>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　生活保護法第</a:t>
            </a: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77</a:t>
            </a: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条の</a:t>
            </a:r>
            <a:r>
              <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2</a:t>
            </a: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における徴収金について、次のとおり決定したので通知します。</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59" name="Rectangle 109">
            <a:extLst>
              <a:ext uri="{FF2B5EF4-FFF2-40B4-BE49-F238E27FC236}">
                <a16:creationId xmlns:a16="http://schemas.microsoft.com/office/drawing/2014/main" id="{00D83572-9D2D-46D8-9CD1-E9D1A70E4165}"/>
              </a:ext>
            </a:extLst>
          </p:cNvPr>
          <p:cNvSpPr>
            <a:spLocks noChangeArrowheads="1"/>
          </p:cNvSpPr>
          <p:nvPr/>
        </p:nvSpPr>
        <p:spPr bwMode="auto">
          <a:xfrm>
            <a:off x="586255" y="1931296"/>
            <a:ext cx="5760000"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lvl="0" indent="0" algn="ctr" defTabSz="914400"/>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記</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60" name="Rectangle 109">
            <a:extLst>
              <a:ext uri="{FF2B5EF4-FFF2-40B4-BE49-F238E27FC236}">
                <a16:creationId xmlns:a16="http://schemas.microsoft.com/office/drawing/2014/main" id="{42026F07-8F83-430E-928E-D78E8025B1FD}"/>
              </a:ext>
            </a:extLst>
          </p:cNvPr>
          <p:cNvSpPr>
            <a:spLocks noChangeArrowheads="1"/>
          </p:cNvSpPr>
          <p:nvPr/>
        </p:nvSpPr>
        <p:spPr bwMode="auto">
          <a:xfrm>
            <a:off x="557633" y="6161637"/>
            <a:ext cx="5760000" cy="116955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just">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（備考）</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lgn="just">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）この決定に不服があるときは、この決定があったことを知った日の翌日から起算して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か月以内に、知事に対し審査請</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0975" indent="0" algn="just">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求をすることができます（なお、決定があったことを知った日の翌日から起算して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か月以内であっても、決定があった日の翌日から起算して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年を経過すると審査請求をすることができなくなります。）。</a:t>
            </a:r>
          </a:p>
          <a:p>
            <a:pPr marL="180975" indent="-180975" algn="l" fontAlgn="base"/>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b="0" i="0" dirty="0">
                <a:effectLst/>
                <a:latin typeface="ＭＳ Ｐゴシック" panose="020B0600070205080204" pitchFamily="50" charset="-128"/>
                <a:ea typeface="ＭＳ Ｐゴシック" panose="020B0600070205080204" pitchFamily="50" charset="-128"/>
              </a:rPr>
              <a:t>また、この決定の取消しを求める訴訟を提起する場合は、行政事件訴訟法（昭和</a:t>
            </a:r>
            <a:r>
              <a:rPr lang="en-US" altLang="ja-JP" sz="900" b="0" i="0" dirty="0">
                <a:effectLst/>
                <a:latin typeface="ＭＳ Ｐゴシック" panose="020B0600070205080204" pitchFamily="50" charset="-128"/>
                <a:ea typeface="ＭＳ Ｐゴシック" panose="020B0600070205080204" pitchFamily="50" charset="-128"/>
              </a:rPr>
              <a:t>37</a:t>
            </a:r>
            <a:r>
              <a:rPr lang="ja-JP" altLang="en-US" sz="900" b="0" i="0" dirty="0">
                <a:effectLst/>
                <a:latin typeface="ＭＳ Ｐゴシック" panose="020B0600070205080204" pitchFamily="50" charset="-128"/>
                <a:ea typeface="ＭＳ Ｐゴシック" panose="020B0600070205080204" pitchFamily="50" charset="-128"/>
              </a:rPr>
              <a:t>年法律第</a:t>
            </a:r>
            <a:r>
              <a:rPr lang="en-US" altLang="ja-JP" sz="900" b="0" i="0" dirty="0">
                <a:effectLst/>
                <a:latin typeface="ＭＳ Ｐゴシック" panose="020B0600070205080204" pitchFamily="50" charset="-128"/>
                <a:ea typeface="ＭＳ Ｐゴシック" panose="020B0600070205080204" pitchFamily="50" charset="-128"/>
              </a:rPr>
              <a:t>139</a:t>
            </a:r>
            <a:r>
              <a:rPr lang="ja-JP" altLang="en-US" sz="900" b="0" i="0" dirty="0">
                <a:effectLst/>
                <a:latin typeface="ＭＳ Ｐゴシック" panose="020B0600070205080204" pitchFamily="50" charset="-128"/>
                <a:ea typeface="ＭＳ Ｐゴシック" panose="020B0600070205080204" pitchFamily="50" charset="-128"/>
              </a:rPr>
              <a:t>号）の規定により、この決定があったことを知った日から６か月以内に、知事を被告として、処分管轄地方裁判所に処分の取消しの訴えを提起することができます（決定があったことを知った日から６か月以内であっても、決定の日から１年を経過した場合には処分の取消しの訴えを提起することができなくなります）。</a:t>
            </a:r>
          </a:p>
        </p:txBody>
      </p:sp>
      <p:grpSp>
        <p:nvGrpSpPr>
          <p:cNvPr id="2" name="グループ化 1">
            <a:extLst>
              <a:ext uri="{FF2B5EF4-FFF2-40B4-BE49-F238E27FC236}">
                <a16:creationId xmlns:a16="http://schemas.microsoft.com/office/drawing/2014/main" id="{9B1BD714-F48D-4DE2-83B4-14D9D3D6E057}"/>
              </a:ext>
            </a:extLst>
          </p:cNvPr>
          <p:cNvGrpSpPr/>
          <p:nvPr/>
        </p:nvGrpSpPr>
        <p:grpSpPr>
          <a:xfrm>
            <a:off x="432332" y="7468050"/>
            <a:ext cx="5833593" cy="1061859"/>
            <a:chOff x="419632" y="8078953"/>
            <a:chExt cx="5833593" cy="1061859"/>
          </a:xfrm>
        </p:grpSpPr>
        <p:sp>
          <p:nvSpPr>
            <p:cNvPr id="61" name="Rectangle 109">
              <a:extLst>
                <a:ext uri="{FF2B5EF4-FFF2-40B4-BE49-F238E27FC236}">
                  <a16:creationId xmlns:a16="http://schemas.microsoft.com/office/drawing/2014/main" id="{19B9C8EC-DF71-4654-9C7B-AC3C75E55C7D}"/>
                </a:ext>
              </a:extLst>
            </p:cNvPr>
            <p:cNvSpPr>
              <a:spLocks noChangeArrowheads="1"/>
            </p:cNvSpPr>
            <p:nvPr/>
          </p:nvSpPr>
          <p:spPr bwMode="auto">
            <a:xfrm>
              <a:off x="613942" y="8217482"/>
              <a:ext cx="5639283" cy="92333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l"/>
              <a:r>
                <a:rPr lang="ja-JP" altLang="en-US" sz="900" dirty="0">
                  <a:latin typeface="ＭＳ Ｐゴシック" panose="020B0600070205080204" pitchFamily="50" charset="-128"/>
                  <a:ea typeface="ＭＳ Ｐゴシック" panose="020B0600070205080204" pitchFamily="50" charset="-128"/>
                </a:rPr>
                <a:t>生活保護法第</a:t>
              </a:r>
              <a:r>
                <a:rPr lang="en-US" altLang="ja-JP" sz="900" dirty="0">
                  <a:latin typeface="ＭＳ Ｐゴシック" panose="020B0600070205080204" pitchFamily="50" charset="-128"/>
                  <a:ea typeface="ＭＳ Ｐゴシック" panose="020B0600070205080204" pitchFamily="50" charset="-128"/>
                </a:rPr>
                <a:t>77</a:t>
              </a:r>
              <a:r>
                <a:rPr lang="ja-JP" altLang="en-US" sz="900" dirty="0">
                  <a:latin typeface="ＭＳ Ｐゴシック" panose="020B0600070205080204" pitchFamily="50" charset="-128"/>
                  <a:ea typeface="ＭＳ Ｐゴシック" panose="020B0600070205080204" pitchFamily="50" charset="-128"/>
                </a:rPr>
                <a:t>条の</a:t>
              </a:r>
              <a:r>
                <a:rPr lang="en-US" altLang="ja-JP" sz="900" dirty="0">
                  <a:latin typeface="ＭＳ Ｐゴシック" panose="020B0600070205080204" pitchFamily="50" charset="-128"/>
                  <a:ea typeface="ＭＳ Ｐゴシック" panose="020B0600070205080204" pitchFamily="50" charset="-128"/>
                </a:rPr>
                <a:t>2</a:t>
              </a:r>
              <a:endParaRPr lang="ja-JP" altLang="en-US" sz="900" dirty="0">
                <a:latin typeface="ＭＳ Ｐゴシック" panose="020B0600070205080204" pitchFamily="50" charset="-128"/>
                <a:ea typeface="ＭＳ Ｐゴシック" panose="020B0600070205080204" pitchFamily="50" charset="-128"/>
              </a:endParaRPr>
            </a:p>
            <a:p>
              <a:pPr indent="0" algn="l"/>
              <a:r>
                <a:rPr lang="ja-JP" altLang="en-US" sz="900" dirty="0">
                  <a:latin typeface="ＭＳ Ｐゴシック" panose="020B0600070205080204" pitchFamily="50" charset="-128"/>
                  <a:ea typeface="ＭＳ Ｐゴシック" panose="020B0600070205080204" pitchFamily="50" charset="-128"/>
                </a:rPr>
                <a:t>　 急迫の場合等において資力があるにもかかわらず、保護を受けた者があるとき（徴収することが適当でないときとして厚生労働省令で定めるときを除く。）は、保護に要する費用を支弁した都道府県又は市町村の長は、第</a:t>
              </a:r>
              <a:r>
                <a:rPr lang="en-US" altLang="ja-JP" sz="900" dirty="0">
                  <a:latin typeface="ＭＳ Ｐゴシック" panose="020B0600070205080204" pitchFamily="50" charset="-128"/>
                  <a:ea typeface="ＭＳ Ｐゴシック" panose="020B0600070205080204" pitchFamily="50" charset="-128"/>
                </a:rPr>
                <a:t>63</a:t>
              </a:r>
              <a:r>
                <a:rPr lang="ja-JP" altLang="en-US" sz="900" dirty="0">
                  <a:latin typeface="ＭＳ Ｐゴシック" panose="020B0600070205080204" pitchFamily="50" charset="-128"/>
                  <a:ea typeface="ＭＳ Ｐゴシック" panose="020B0600070205080204" pitchFamily="50" charset="-128"/>
                </a:rPr>
                <a:t>条の保護の実施機関の定める額の全部又は一部をその者から徴収することができる。</a:t>
              </a:r>
            </a:p>
            <a:p>
              <a:pPr indent="0" algn="l"/>
              <a:r>
                <a:rPr lang="en-US" altLang="ja-JP" sz="900" dirty="0">
                  <a:latin typeface="ＭＳ Ｐゴシック" panose="020B0600070205080204" pitchFamily="50" charset="-128"/>
                  <a:ea typeface="ＭＳ Ｐゴシック" panose="020B0600070205080204" pitchFamily="50" charset="-128"/>
                </a:rPr>
                <a:t>2</a:t>
              </a:r>
              <a:r>
                <a:rPr lang="ja-JP" altLang="en-US" sz="900" dirty="0">
                  <a:latin typeface="ＭＳ Ｐゴシック" panose="020B0600070205080204" pitchFamily="50" charset="-128"/>
                  <a:ea typeface="ＭＳ Ｐゴシック" panose="020B0600070205080204" pitchFamily="50" charset="-128"/>
                </a:rPr>
                <a:t>　前項の規定による徴収金は、この法律に別段の定めがある場合を除き、国税徴収の例により徴収することができる。</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62" name="テキスト ボックス 61">
              <a:extLst>
                <a:ext uri="{FF2B5EF4-FFF2-40B4-BE49-F238E27FC236}">
                  <a16:creationId xmlns:a16="http://schemas.microsoft.com/office/drawing/2014/main" id="{ED01855A-ED07-4099-ABD7-50B871336E9A}"/>
                </a:ext>
              </a:extLst>
            </p:cNvPr>
            <p:cNvSpPr txBox="1"/>
            <p:nvPr/>
          </p:nvSpPr>
          <p:spPr>
            <a:xfrm>
              <a:off x="419632" y="8078953"/>
              <a:ext cx="883920" cy="230832"/>
            </a:xfrm>
            <a:prstGeom prst="rect">
              <a:avLst/>
            </a:prstGeom>
            <a:no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（参考）</a:t>
              </a:r>
            </a:p>
          </p:txBody>
        </p:sp>
      </p:grpSp>
      <p:sp>
        <p:nvSpPr>
          <p:cNvPr id="52" name="正方形/長方形 51">
            <a:extLst>
              <a:ext uri="{FF2B5EF4-FFF2-40B4-BE49-F238E27FC236}">
                <a16:creationId xmlns:a16="http://schemas.microsoft.com/office/drawing/2014/main" id="{5B185C17-A858-4D83-8236-A7C20C01F3FE}"/>
              </a:ext>
            </a:extLst>
          </p:cNvPr>
          <p:cNvSpPr/>
          <p:nvPr/>
        </p:nvSpPr>
        <p:spPr>
          <a:xfrm>
            <a:off x="2032236" y="2322454"/>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資力発生年月日</a:t>
            </a:r>
          </a:p>
        </p:txBody>
      </p:sp>
      <p:sp>
        <p:nvSpPr>
          <p:cNvPr id="63" name="正方形/長方形 62">
            <a:extLst>
              <a:ext uri="{FF2B5EF4-FFF2-40B4-BE49-F238E27FC236}">
                <a16:creationId xmlns:a16="http://schemas.microsoft.com/office/drawing/2014/main" id="{2F8C8E35-2A60-462B-B16F-3CDAC650A5BE}"/>
              </a:ext>
            </a:extLst>
          </p:cNvPr>
          <p:cNvSpPr/>
          <p:nvPr/>
        </p:nvSpPr>
        <p:spPr>
          <a:xfrm>
            <a:off x="2032236" y="2585572"/>
            <a:ext cx="65704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決定年月日</a:t>
            </a:r>
          </a:p>
        </p:txBody>
      </p:sp>
      <p:sp>
        <p:nvSpPr>
          <p:cNvPr id="64" name="正方形/長方形 63">
            <a:extLst>
              <a:ext uri="{FF2B5EF4-FFF2-40B4-BE49-F238E27FC236}">
                <a16:creationId xmlns:a16="http://schemas.microsoft.com/office/drawing/2014/main" id="{C6CABCB6-3169-498F-860B-365D94922887}"/>
              </a:ext>
            </a:extLst>
          </p:cNvPr>
          <p:cNvSpPr/>
          <p:nvPr/>
        </p:nvSpPr>
        <p:spPr>
          <a:xfrm>
            <a:off x="2032235" y="2857442"/>
            <a:ext cx="3589395" cy="131722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徴収の理由</a:t>
            </a:r>
          </a:p>
        </p:txBody>
      </p:sp>
      <p:sp>
        <p:nvSpPr>
          <p:cNvPr id="65" name="正方形/長方形 64">
            <a:extLst>
              <a:ext uri="{FF2B5EF4-FFF2-40B4-BE49-F238E27FC236}">
                <a16:creationId xmlns:a16="http://schemas.microsoft.com/office/drawing/2014/main" id="{98CEEA1E-4611-476D-9583-D9CC9BC8915D}"/>
              </a:ext>
            </a:extLst>
          </p:cNvPr>
          <p:cNvSpPr/>
          <p:nvPr/>
        </p:nvSpPr>
        <p:spPr>
          <a:xfrm>
            <a:off x="2032236" y="4304279"/>
            <a:ext cx="77619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徴収対象額</a:t>
            </a:r>
          </a:p>
        </p:txBody>
      </p:sp>
      <p:sp>
        <p:nvSpPr>
          <p:cNvPr id="66" name="正方形/長方形 65">
            <a:extLst>
              <a:ext uri="{FF2B5EF4-FFF2-40B4-BE49-F238E27FC236}">
                <a16:creationId xmlns:a16="http://schemas.microsoft.com/office/drawing/2014/main" id="{B86E12C4-79B6-430F-9F81-2A2A3BD27BDF}"/>
              </a:ext>
            </a:extLst>
          </p:cNvPr>
          <p:cNvSpPr/>
          <p:nvPr/>
        </p:nvSpPr>
        <p:spPr>
          <a:xfrm>
            <a:off x="2032236" y="4574663"/>
            <a:ext cx="77619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徴収控除額</a:t>
            </a:r>
          </a:p>
        </p:txBody>
      </p:sp>
      <p:sp>
        <p:nvSpPr>
          <p:cNvPr id="67" name="正方形/長方形 66">
            <a:extLst>
              <a:ext uri="{FF2B5EF4-FFF2-40B4-BE49-F238E27FC236}">
                <a16:creationId xmlns:a16="http://schemas.microsoft.com/office/drawing/2014/main" id="{10B6D11D-8894-4E1B-AFEC-41A128B271DB}"/>
              </a:ext>
            </a:extLst>
          </p:cNvPr>
          <p:cNvSpPr/>
          <p:nvPr/>
        </p:nvSpPr>
        <p:spPr>
          <a:xfrm>
            <a:off x="2032236" y="4839602"/>
            <a:ext cx="67600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徴収決定額</a:t>
            </a:r>
          </a:p>
        </p:txBody>
      </p:sp>
      <p:sp>
        <p:nvSpPr>
          <p:cNvPr id="68" name="正方形/長方形 67">
            <a:extLst>
              <a:ext uri="{FF2B5EF4-FFF2-40B4-BE49-F238E27FC236}">
                <a16:creationId xmlns:a16="http://schemas.microsoft.com/office/drawing/2014/main" id="{C9505A6A-7E18-463C-A64E-5D74F6630C81}"/>
              </a:ext>
            </a:extLst>
          </p:cNvPr>
          <p:cNvSpPr/>
          <p:nvPr/>
        </p:nvSpPr>
        <p:spPr>
          <a:xfrm>
            <a:off x="2032236" y="5104750"/>
            <a:ext cx="53560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徴収方法</a:t>
            </a:r>
          </a:p>
        </p:txBody>
      </p:sp>
      <p:sp>
        <p:nvSpPr>
          <p:cNvPr id="69" name="正方形/長方形 68">
            <a:extLst>
              <a:ext uri="{FF2B5EF4-FFF2-40B4-BE49-F238E27FC236}">
                <a16:creationId xmlns:a16="http://schemas.microsoft.com/office/drawing/2014/main" id="{680A5461-7A1A-4A92-BE0C-5508B98E8449}"/>
              </a:ext>
            </a:extLst>
          </p:cNvPr>
          <p:cNvSpPr/>
          <p:nvPr/>
        </p:nvSpPr>
        <p:spPr>
          <a:xfrm>
            <a:off x="2032236" y="5324676"/>
            <a:ext cx="86668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徴収期限年月日</a:t>
            </a:r>
          </a:p>
        </p:txBody>
      </p:sp>
      <p:sp>
        <p:nvSpPr>
          <p:cNvPr id="78" name="Rectangle 109">
            <a:extLst>
              <a:ext uri="{FF2B5EF4-FFF2-40B4-BE49-F238E27FC236}">
                <a16:creationId xmlns:a16="http://schemas.microsoft.com/office/drawing/2014/main" id="{EE9DE1B1-DD87-4637-86F1-E791E73B6708}"/>
              </a:ext>
            </a:extLst>
          </p:cNvPr>
          <p:cNvSpPr>
            <a:spLocks noChangeArrowheads="1"/>
          </p:cNvSpPr>
          <p:nvPr/>
        </p:nvSpPr>
        <p:spPr bwMode="auto">
          <a:xfrm>
            <a:off x="569431" y="2232157"/>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lvl="0"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1</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資力発生年月日</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79" name="Rectangle 109">
            <a:extLst>
              <a:ext uri="{FF2B5EF4-FFF2-40B4-BE49-F238E27FC236}">
                <a16:creationId xmlns:a16="http://schemas.microsoft.com/office/drawing/2014/main" id="{DC8997DD-1CE0-4639-8341-FC1225009963}"/>
              </a:ext>
            </a:extLst>
          </p:cNvPr>
          <p:cNvSpPr>
            <a:spLocks noChangeArrowheads="1"/>
          </p:cNvSpPr>
          <p:nvPr/>
        </p:nvSpPr>
        <p:spPr bwMode="auto">
          <a:xfrm>
            <a:off x="569431" y="2492824"/>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2</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決定年月日</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80" name="Rectangle 109">
            <a:extLst>
              <a:ext uri="{FF2B5EF4-FFF2-40B4-BE49-F238E27FC236}">
                <a16:creationId xmlns:a16="http://schemas.microsoft.com/office/drawing/2014/main" id="{E212E300-638B-48EE-ADD7-BB9F8A31C64B}"/>
              </a:ext>
            </a:extLst>
          </p:cNvPr>
          <p:cNvSpPr>
            <a:spLocks noChangeArrowheads="1"/>
          </p:cNvSpPr>
          <p:nvPr/>
        </p:nvSpPr>
        <p:spPr bwMode="auto">
          <a:xfrm>
            <a:off x="569431" y="2753491"/>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3</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徴収の理由</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81" name="Rectangle 109">
            <a:extLst>
              <a:ext uri="{FF2B5EF4-FFF2-40B4-BE49-F238E27FC236}">
                <a16:creationId xmlns:a16="http://schemas.microsoft.com/office/drawing/2014/main" id="{88EE6448-263C-4195-B1B8-6C419A5816F5}"/>
              </a:ext>
            </a:extLst>
          </p:cNvPr>
          <p:cNvSpPr>
            <a:spLocks noChangeArrowheads="1"/>
          </p:cNvSpPr>
          <p:nvPr/>
        </p:nvSpPr>
        <p:spPr bwMode="auto">
          <a:xfrm>
            <a:off x="569431" y="4210558"/>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4</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徴収対象額</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82" name="Rectangle 109">
            <a:extLst>
              <a:ext uri="{FF2B5EF4-FFF2-40B4-BE49-F238E27FC236}">
                <a16:creationId xmlns:a16="http://schemas.microsoft.com/office/drawing/2014/main" id="{3D0E4C9A-276E-4721-B36F-AADC4E430284}"/>
              </a:ext>
            </a:extLst>
          </p:cNvPr>
          <p:cNvSpPr>
            <a:spLocks noChangeArrowheads="1"/>
          </p:cNvSpPr>
          <p:nvPr/>
        </p:nvSpPr>
        <p:spPr bwMode="auto">
          <a:xfrm>
            <a:off x="569431" y="4478523"/>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5</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徴収控除額</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83" name="Rectangle 109">
            <a:extLst>
              <a:ext uri="{FF2B5EF4-FFF2-40B4-BE49-F238E27FC236}">
                <a16:creationId xmlns:a16="http://schemas.microsoft.com/office/drawing/2014/main" id="{8E3079B5-124B-44E3-8DB5-C9317EE879FF}"/>
              </a:ext>
            </a:extLst>
          </p:cNvPr>
          <p:cNvSpPr>
            <a:spLocks noChangeArrowheads="1"/>
          </p:cNvSpPr>
          <p:nvPr/>
        </p:nvSpPr>
        <p:spPr bwMode="auto">
          <a:xfrm>
            <a:off x="569431" y="4746488"/>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6</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徴収決定額</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84" name="Rectangle 109">
            <a:extLst>
              <a:ext uri="{FF2B5EF4-FFF2-40B4-BE49-F238E27FC236}">
                <a16:creationId xmlns:a16="http://schemas.microsoft.com/office/drawing/2014/main" id="{353EB7BF-FE75-4CB1-A696-BC7622398728}"/>
              </a:ext>
            </a:extLst>
          </p:cNvPr>
          <p:cNvSpPr>
            <a:spLocks noChangeArrowheads="1"/>
          </p:cNvSpPr>
          <p:nvPr/>
        </p:nvSpPr>
        <p:spPr bwMode="auto">
          <a:xfrm>
            <a:off x="569431" y="5014453"/>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7</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徴収方法</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85" name="Rectangle 109">
            <a:extLst>
              <a:ext uri="{FF2B5EF4-FFF2-40B4-BE49-F238E27FC236}">
                <a16:creationId xmlns:a16="http://schemas.microsoft.com/office/drawing/2014/main" id="{C2DB328A-DEEE-4C6A-B412-AAB892E56A6E}"/>
              </a:ext>
            </a:extLst>
          </p:cNvPr>
          <p:cNvSpPr>
            <a:spLocks noChangeArrowheads="1"/>
          </p:cNvSpPr>
          <p:nvPr/>
        </p:nvSpPr>
        <p:spPr bwMode="auto">
          <a:xfrm>
            <a:off x="569431" y="5232149"/>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8</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徴収期限</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grpSp>
        <p:nvGrpSpPr>
          <p:cNvPr id="86" name="グループ化 85">
            <a:extLst>
              <a:ext uri="{FF2B5EF4-FFF2-40B4-BE49-F238E27FC236}">
                <a16:creationId xmlns:a16="http://schemas.microsoft.com/office/drawing/2014/main" id="{079619F2-7F98-4005-8362-9D0C62BE280D}"/>
              </a:ext>
            </a:extLst>
          </p:cNvPr>
          <p:cNvGrpSpPr/>
          <p:nvPr/>
        </p:nvGrpSpPr>
        <p:grpSpPr>
          <a:xfrm>
            <a:off x="585876" y="393344"/>
            <a:ext cx="1296000" cy="635296"/>
            <a:chOff x="613942" y="838599"/>
            <a:chExt cx="1296000" cy="635296"/>
          </a:xfrm>
        </p:grpSpPr>
        <p:sp>
          <p:nvSpPr>
            <p:cNvPr id="87" name="正方形/長方形 86">
              <a:extLst>
                <a:ext uri="{FF2B5EF4-FFF2-40B4-BE49-F238E27FC236}">
                  <a16:creationId xmlns:a16="http://schemas.microsoft.com/office/drawing/2014/main" id="{51BC31F5-06E5-47D0-9AF6-3A3DDA44B0F2}"/>
                </a:ext>
              </a:extLst>
            </p:cNvPr>
            <p:cNvSpPr/>
            <p:nvPr/>
          </p:nvSpPr>
          <p:spPr>
            <a:xfrm>
              <a:off x="613942" y="838599"/>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88" name="正方形/長方形 87">
              <a:extLst>
                <a:ext uri="{FF2B5EF4-FFF2-40B4-BE49-F238E27FC236}">
                  <a16:creationId xmlns:a16="http://schemas.microsoft.com/office/drawing/2014/main" id="{2F2E1B1C-8EDE-40D0-B6CF-3C049A126A11}"/>
                </a:ext>
              </a:extLst>
            </p:cNvPr>
            <p:cNvSpPr/>
            <p:nvPr/>
          </p:nvSpPr>
          <p:spPr>
            <a:xfrm>
              <a:off x="613942" y="1007502"/>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89" name="正方形/長方形 88">
              <a:extLst>
                <a:ext uri="{FF2B5EF4-FFF2-40B4-BE49-F238E27FC236}">
                  <a16:creationId xmlns:a16="http://schemas.microsoft.com/office/drawing/2014/main" id="{193D1856-C17A-40A5-85F7-091850935271}"/>
                </a:ext>
              </a:extLst>
            </p:cNvPr>
            <p:cNvSpPr/>
            <p:nvPr/>
          </p:nvSpPr>
          <p:spPr>
            <a:xfrm>
              <a:off x="613942" y="1176405"/>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90" name="正方形/長方形 89">
              <a:extLst>
                <a:ext uri="{FF2B5EF4-FFF2-40B4-BE49-F238E27FC236}">
                  <a16:creationId xmlns:a16="http://schemas.microsoft.com/office/drawing/2014/main" id="{2666EF4A-F6AC-4D18-8751-9BC05BD2EF10}"/>
                </a:ext>
              </a:extLst>
            </p:cNvPr>
            <p:cNvSpPr/>
            <p:nvPr/>
          </p:nvSpPr>
          <p:spPr>
            <a:xfrm>
              <a:off x="1426742" y="1176405"/>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91" name="正方形/長方形 90">
              <a:extLst>
                <a:ext uri="{FF2B5EF4-FFF2-40B4-BE49-F238E27FC236}">
                  <a16:creationId xmlns:a16="http://schemas.microsoft.com/office/drawing/2014/main" id="{DA01A8C6-69EA-442E-A1C0-990072777589}"/>
                </a:ext>
              </a:extLst>
            </p:cNvPr>
            <p:cNvSpPr/>
            <p:nvPr/>
          </p:nvSpPr>
          <p:spPr>
            <a:xfrm>
              <a:off x="613942" y="1345307"/>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郵便カスタマーバーコード</a:t>
              </a:r>
            </a:p>
          </p:txBody>
        </p:sp>
      </p:grpSp>
      <p:grpSp>
        <p:nvGrpSpPr>
          <p:cNvPr id="92" name="グループ化 91">
            <a:extLst>
              <a:ext uri="{FF2B5EF4-FFF2-40B4-BE49-F238E27FC236}">
                <a16:creationId xmlns:a16="http://schemas.microsoft.com/office/drawing/2014/main" id="{D285ED9C-02DB-4739-ACAB-5E2B2EE7E8F0}"/>
              </a:ext>
            </a:extLst>
          </p:cNvPr>
          <p:cNvGrpSpPr/>
          <p:nvPr/>
        </p:nvGrpSpPr>
        <p:grpSpPr>
          <a:xfrm>
            <a:off x="5641567" y="224441"/>
            <a:ext cx="648000" cy="297491"/>
            <a:chOff x="5669633" y="669696"/>
            <a:chExt cx="648000" cy="297491"/>
          </a:xfrm>
        </p:grpSpPr>
        <p:sp>
          <p:nvSpPr>
            <p:cNvPr id="93" name="正方形/長方形 92">
              <a:extLst>
                <a:ext uri="{FF2B5EF4-FFF2-40B4-BE49-F238E27FC236}">
                  <a16:creationId xmlns:a16="http://schemas.microsoft.com/office/drawing/2014/main" id="{4AF0FB04-6052-43EC-B234-D10756C7C77B}"/>
                </a:ext>
              </a:extLst>
            </p:cNvPr>
            <p:cNvSpPr/>
            <p:nvPr/>
          </p:nvSpPr>
          <p:spPr>
            <a:xfrm>
              <a:off x="5796933" y="669696"/>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94" name="正方形/長方形 93">
              <a:extLst>
                <a:ext uri="{FF2B5EF4-FFF2-40B4-BE49-F238E27FC236}">
                  <a16:creationId xmlns:a16="http://schemas.microsoft.com/office/drawing/2014/main" id="{4109B8CD-33AC-42B5-AB58-C741792948ED}"/>
                </a:ext>
              </a:extLst>
            </p:cNvPr>
            <p:cNvSpPr/>
            <p:nvPr/>
          </p:nvSpPr>
          <p:spPr>
            <a:xfrm>
              <a:off x="5669633" y="83859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p>
          </p:txBody>
        </p:sp>
      </p:grpSp>
      <p:grpSp>
        <p:nvGrpSpPr>
          <p:cNvPr id="95" name="グループ化 94">
            <a:extLst>
              <a:ext uri="{FF2B5EF4-FFF2-40B4-BE49-F238E27FC236}">
                <a16:creationId xmlns:a16="http://schemas.microsoft.com/office/drawing/2014/main" id="{BAB55AB1-7CC8-4E8D-ACAD-F83A961054D9}"/>
              </a:ext>
            </a:extLst>
          </p:cNvPr>
          <p:cNvGrpSpPr/>
          <p:nvPr/>
        </p:nvGrpSpPr>
        <p:grpSpPr>
          <a:xfrm>
            <a:off x="4046384" y="701251"/>
            <a:ext cx="2202321" cy="397563"/>
            <a:chOff x="4074450" y="1146506"/>
            <a:chExt cx="2202321" cy="397563"/>
          </a:xfrm>
        </p:grpSpPr>
        <p:sp>
          <p:nvSpPr>
            <p:cNvPr id="96" name="正方形/長方形 95">
              <a:extLst>
                <a:ext uri="{FF2B5EF4-FFF2-40B4-BE49-F238E27FC236}">
                  <a16:creationId xmlns:a16="http://schemas.microsoft.com/office/drawing/2014/main" id="{7C7DCBCE-868A-48DB-9D8E-6FA06DAE8B19}"/>
                </a:ext>
              </a:extLst>
            </p:cNvPr>
            <p:cNvSpPr/>
            <p:nvPr/>
          </p:nvSpPr>
          <p:spPr>
            <a:xfrm>
              <a:off x="4074450" y="1176405"/>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97" name="正方形/長方形 96">
              <a:extLst>
                <a:ext uri="{FF2B5EF4-FFF2-40B4-BE49-F238E27FC236}">
                  <a16:creationId xmlns:a16="http://schemas.microsoft.com/office/drawing/2014/main" id="{65D3B240-FF3C-40C7-AAFC-6FA1FA10A3F4}"/>
                </a:ext>
              </a:extLst>
            </p:cNvPr>
            <p:cNvSpPr/>
            <p:nvPr/>
          </p:nvSpPr>
          <p:spPr>
            <a:xfrm>
              <a:off x="5007900" y="1345307"/>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98" name="正方形/長方形 97">
              <a:extLst>
                <a:ext uri="{FF2B5EF4-FFF2-40B4-BE49-F238E27FC236}">
                  <a16:creationId xmlns:a16="http://schemas.microsoft.com/office/drawing/2014/main" id="{2F3A6024-BD55-4A7B-9FCF-E67269E6C7F4}"/>
                </a:ext>
              </a:extLst>
            </p:cNvPr>
            <p:cNvSpPr/>
            <p:nvPr/>
          </p:nvSpPr>
          <p:spPr>
            <a:xfrm>
              <a:off x="5007900" y="1176405"/>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99" name="正方形/長方形 98">
              <a:extLst>
                <a:ext uri="{FF2B5EF4-FFF2-40B4-BE49-F238E27FC236}">
                  <a16:creationId xmlns:a16="http://schemas.microsoft.com/office/drawing/2014/main" id="{F3718A95-3272-4531-BC98-5B9303FB45CD}"/>
                </a:ext>
              </a:extLst>
            </p:cNvPr>
            <p:cNvSpPr/>
            <p:nvPr/>
          </p:nvSpPr>
          <p:spPr>
            <a:xfrm>
              <a:off x="5837794" y="1146506"/>
              <a:ext cx="438977" cy="397563"/>
            </a:xfrm>
            <a:prstGeom prst="rect">
              <a:avLst/>
            </a:prstGeom>
            <a:noFill/>
            <a:ln>
              <a:solidFill>
                <a:sysClr val="windowText" lastClr="000000"/>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ysClr val="windowText" lastClr="000000"/>
                  </a:solidFill>
                  <a:latin typeface="ＭＳ Ｐゴシック" panose="020B0600070205080204" pitchFamily="50" charset="-128"/>
                  <a:ea typeface="ＭＳ Ｐゴシック" panose="020B0600070205080204" pitchFamily="50" charset="-128"/>
                </a:rPr>
                <a:t>印</a:t>
              </a:r>
            </a:p>
          </p:txBody>
        </p:sp>
      </p:grpSp>
      <p:sp>
        <p:nvSpPr>
          <p:cNvPr id="3" name="正方形/長方形 2">
            <a:extLst>
              <a:ext uri="{FF2B5EF4-FFF2-40B4-BE49-F238E27FC236}">
                <a16:creationId xmlns:a16="http://schemas.microsoft.com/office/drawing/2014/main" id="{B2F92FFB-8E5C-0C67-5360-73A0B6671A02}"/>
              </a:ext>
            </a:extLst>
          </p:cNvPr>
          <p:cNvSpPr/>
          <p:nvPr/>
        </p:nvSpPr>
        <p:spPr>
          <a:xfrm>
            <a:off x="2032236" y="5557584"/>
            <a:ext cx="65704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債権番号</a:t>
            </a:r>
          </a:p>
        </p:txBody>
      </p:sp>
      <p:sp>
        <p:nvSpPr>
          <p:cNvPr id="4" name="Rectangle 109">
            <a:extLst>
              <a:ext uri="{FF2B5EF4-FFF2-40B4-BE49-F238E27FC236}">
                <a16:creationId xmlns:a16="http://schemas.microsoft.com/office/drawing/2014/main" id="{7C96C011-7B04-641F-1A4F-8E681F2D4917}"/>
              </a:ext>
            </a:extLst>
          </p:cNvPr>
          <p:cNvSpPr>
            <a:spLocks noChangeArrowheads="1"/>
          </p:cNvSpPr>
          <p:nvPr/>
        </p:nvSpPr>
        <p:spPr bwMode="auto">
          <a:xfrm>
            <a:off x="569431" y="5453998"/>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chemeClr val="accent1"/>
                </a:solidFill>
                <a:latin typeface="ＭＳ Ｐゴシック" panose="020B0600070205080204" pitchFamily="50" charset="-128"/>
                <a:ea typeface="ＭＳ Ｐゴシック" panose="020B0600070205080204" pitchFamily="50" charset="-128"/>
                <a:cs typeface="ＤＦ平成明朝体W3" charset="-128"/>
              </a:rPr>
              <a:t>9</a:t>
            </a:r>
            <a:r>
              <a:rPr lang="ja-JP" altLang="en-US" sz="900" dirty="0">
                <a:solidFill>
                  <a:schemeClr val="accent1"/>
                </a:solidFill>
                <a:latin typeface="ＭＳ Ｐゴシック" panose="020B0600070205080204" pitchFamily="50" charset="-128"/>
                <a:ea typeface="ＭＳ Ｐゴシック" panose="020B0600070205080204" pitchFamily="50" charset="-128"/>
                <a:cs typeface="ＤＦ平成明朝体W3" charset="-128"/>
              </a:rPr>
              <a:t>　債権番号</a:t>
            </a:r>
            <a:endParaRPr lang="en-US" altLang="ja-JP" sz="900" dirty="0">
              <a:solidFill>
                <a:schemeClr val="accent1"/>
              </a:solidFill>
              <a:latin typeface="ＭＳ Ｐゴシック" panose="020B0600070205080204" pitchFamily="50" charset="-128"/>
              <a:ea typeface="ＭＳ Ｐゴシック" panose="020B0600070205080204" pitchFamily="50" charset="-128"/>
              <a:cs typeface="ＤＦ平成明朝体W3" charset="-128"/>
            </a:endParaRPr>
          </a:p>
        </p:txBody>
      </p:sp>
    </p:spTree>
    <p:extLst>
      <p:ext uri="{BB962C8B-B14F-4D97-AF65-F5344CB8AC3E}">
        <p14:creationId xmlns:p14="http://schemas.microsoft.com/office/powerpoint/2010/main" val="1764203239"/>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2" ma:contentTypeDescription="新しいドキュメントを作成します。" ma:contentTypeScope="" ma:versionID="350a3e05cfc9448cbdfd885596026917">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9ec266417867f1dbbd30afd7b59ffe9d"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35D491E8-46BE-43FC-982D-75750B7F7400}"/>
</file>

<file path=customXml/itemProps2.xml><?xml version="1.0" encoding="utf-8"?>
<ds:datastoreItem xmlns:ds="http://schemas.openxmlformats.org/officeDocument/2006/customXml" ds:itemID="{905F0C2F-5F88-4AB7-A2D8-EF0EB6A3E1E6}"/>
</file>

<file path=customXml/itemProps3.xml><?xml version="1.0" encoding="utf-8"?>
<ds:datastoreItem xmlns:ds="http://schemas.openxmlformats.org/officeDocument/2006/customXml" ds:itemID="{2F4F4F5F-1DB6-4F5C-887D-A370B47D55D9}"/>
</file>

<file path=docProps/app.xml><?xml version="1.0" encoding="utf-8"?>
<Properties xmlns="http://schemas.openxmlformats.org/officeDocument/2006/extended-properties" xmlns:vt="http://schemas.openxmlformats.org/officeDocument/2006/docPropsVTypes">
  <Template>Office Theme</Template>
  <TotalTime>544</TotalTime>
  <Words>453</Words>
  <PresentationFormat>A4 210 x 297 mm</PresentationFormat>
  <Paragraphs>49</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erms:created xsi:type="dcterms:W3CDTF">2022-01-20T04:34:58Z</dcterms:created>
  <dcterms:modified xsi:type="dcterms:W3CDTF">2023-03-10T07:37:31Z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2022-04-22T02:11:13Z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a3c98c2a-b2ca-4a34-aec4-60f5fe393cbb</vt:lpwstr>
  </property>
  <property fmtid="{D5CDD505-2E9C-101B-9397-08002B2CF9AE}" pid="15" name="MSIP_Label_436fffe2-e74d-4f21-833f-6f054a10cb50_ContentBits">
    <vt:lpwstr>0</vt:lpwstr>
  </property>
  <property fmtid="{D5CDD505-2E9C-101B-9397-08002B2CF9AE}" pid="16" name="ContentTypeId">
    <vt:lpwstr>0x01010072D4258CA3517149908D3B60E55ECCDC</vt:lpwstr>
  </property>
</Properties>
</file>

<file path=docProps/thumbnail.jpeg>
</file>