
<file path=[Content_Types].xml><?xml version="1.0" encoding="utf-8"?>
<Types xmlns="http://schemas.openxmlformats.org/package/2006/content-types">
  <Default Extension="bin" ContentType="application/vnd.openxmlformats-officedocument.oleObject"/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ustom.xml" ContentType="application/vnd.openxmlformats-officedocument.custom-properties+xml"/>
  <Override PartName="/ppt/presentation.xml" ContentType="application/vnd.openxmlformats-officedocument.presentationml.presentation.main+xml"/>
  <Override PartName="/ppt/commentAuthors.xml" ContentType="application/vnd.openxmlformats-officedocument.presentationml.commentAuthor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slideMasters/slideMaster1.xml" ContentType="application/vnd.openxmlformats-officedocument.presentationml.slideMaster+xml"/>
  <Override PartName="/ppt/slideLayouts/slideLayout9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3.xml" ContentType="application/vnd.openxmlformats-officedocument.presentationml.slideLayout+xml"/>
  <Override PartName="/ppt/tags/tag2.xml" ContentType="application/vnd.openxmlformats-officedocument.presentationml.tags+xml"/>
  <Override PartName="/ppt/slideLayouts/slideLayout8.xml" ContentType="application/vnd.openxmlformats-officedocument.presentationml.slideLayout+xml"/>
  <Override PartName="/ppt/slides/slide1.xml" ContentType="application/vnd.openxmlformats-officedocument.presentationml.slide+xml"/>
  <Override PartName="/ppt/tags/tag3.xml" ContentType="application/vnd.openxmlformats-officedocument.presentationml.tags+xml"/>
  <Override PartName="/ppt/theme/theme1.xml" ContentType="application/vnd.openxmlformats-officedocument.theme+xml"/>
  <Override PartName="/ppt/tags/tag1.xml" ContentType="application/vnd.openxmlformats-officedocument.presentationml.tags+xml"/>
  <Override PartName="/ppt/tableStyles.xml" ContentType="application/vnd.openxmlformats-officedocument.presentationml.tableStyles+xml"/>
  <Override PartName="/docProps/core.xml" ContentType="application/vnd.openxmlformats-package.core-properties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66" r:id="rId2"/>
  </p:sldIdLst>
  <p:sldSz cx="6858000" cy="9906000" type="A4"/>
  <p:notesSz cx="6858000" cy="9144000"/>
  <p:custDataLst>
    <p:tags r:id="rId3"/>
  </p:custDataLst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3120" userDrawn="1">
          <p15:clr>
            <a:srgbClr val="A4A3A4"/>
          </p15:clr>
        </p15:guide>
        <p15:guide id="2" pos="1094" userDrawn="1">
          <p15:clr>
            <a:srgbClr val="A4A3A4"/>
          </p15:clr>
        </p15:guide>
      </p15:sldGuideLst>
    </p:ext>
  </p:extLst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>
  <p:cmAuthor id="1" name="川久保 俊介(kawakubo-shunsuke)" initials="川久保" lastIdx="1" clrIdx="0">
    <p:extLst>
      <p:ext uri="{19B8F6BF-5375-455C-9EA6-DF929625EA0E}">
        <p15:presenceInfo xmlns:p15="http://schemas.microsoft.com/office/powerpoint/2012/main" userId="S-1-5-21-4175116151-3849908774-3845857867-357649" providerId="AD"/>
      </p:ext>
    </p:extLst>
  </p:cmAuthor>
  <p:cmAuthor id="2" name="西田 章恵(nishida-akie.jj1)" initials="西田" lastIdx="2" clrIdx="1">
    <p:extLst>
      <p:ext uri="{19B8F6BF-5375-455C-9EA6-DF929625EA0E}">
        <p15:presenceInfo xmlns:p15="http://schemas.microsoft.com/office/powerpoint/2012/main" userId="S-1-5-21-4175116151-3849908774-3845857867-619503" providerId="AD"/>
      </p:ext>
    </p:extLst>
  </p:cmAuthor>
  <p:cmAuthor id="3" name="Okano, Takumi (JP - AB 岡野 匠)" initials="OT(A岡匠" lastIdx="3" clrIdx="2">
    <p:extLst>
      <p:ext uri="{19B8F6BF-5375-455C-9EA6-DF929625EA0E}">
        <p15:presenceInfo xmlns:p15="http://schemas.microsoft.com/office/powerpoint/2012/main" userId="S::takokano@abeam.com::5e6993cd-c762-4216-9694-73f272f7dbd8" providerId="AD"/>
      </p:ext>
    </p:extLst>
  </p:cmAuthor>
</p:cm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5940675A-B579-460E-94D1-54222C63F5DA}" styleName="スタイルなし、表のグリッド線あり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tx1"/>
              </a:solidFill>
            </a:ln>
          </a:left>
          <a:right>
            <a:ln w="12700" cmpd="sng">
              <a:solidFill>
                <a:schemeClr val="tx1"/>
              </a:solidFill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 w="12700" cmpd="sng">
              <a:solidFill>
                <a:schemeClr val="tx1"/>
              </a:solidFill>
            </a:ln>
          </a:insideH>
          <a:insideV>
            <a:ln w="12700" cmpd="sng">
              <a:solidFill>
                <a:schemeClr val="tx1"/>
              </a:solidFill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0606" autoAdjust="0"/>
    <p:restoredTop sz="94660"/>
  </p:normalViewPr>
  <p:slideViewPr>
    <p:cSldViewPr snapToGrid="0" showGuides="1">
      <p:cViewPr varScale="1">
        <p:scale>
          <a:sx n="77" d="100"/>
          <a:sy n="77" d="100"/>
        </p:scale>
        <p:origin x="3360" y="96"/>
      </p:cViewPr>
      <p:guideLst>
        <p:guide orient="horz" pos="3120"/>
        <p:guide pos="1094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tags" Target="tags/tag1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11" Type="http://schemas.openxmlformats.org/officeDocument/2006/relationships/customXml" Target="../customXml/item3.xml"/><Relationship Id="rId5" Type="http://schemas.openxmlformats.org/officeDocument/2006/relationships/presProps" Target="presProps.xml"/><Relationship Id="rId10" Type="http://schemas.openxmlformats.org/officeDocument/2006/relationships/customXml" Target="../customXml/item2.xml"/><Relationship Id="rId4" Type="http://schemas.openxmlformats.org/officeDocument/2006/relationships/commentAuthors" Target="commentAuthors.xml"/><Relationship Id="rId9" Type="http://schemas.openxmlformats.org/officeDocument/2006/relationships/customXml" Target="../customXml/item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14350" y="1621191"/>
            <a:ext cx="5829300" cy="3448756"/>
          </a:xfrm>
        </p:spPr>
        <p:txBody>
          <a:bodyPr anchor="b"/>
          <a:lstStyle>
            <a:lvl1pPr algn="ctr">
              <a:defRPr sz="45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857250" y="5202944"/>
            <a:ext cx="5143500" cy="2391656"/>
          </a:xfrm>
        </p:spPr>
        <p:txBody>
          <a:bodyPr/>
          <a:lstStyle>
            <a:lvl1pPr marL="0" indent="0" algn="ctr">
              <a:buNone/>
              <a:defRPr sz="1800"/>
            </a:lvl1pPr>
            <a:lvl2pPr marL="342900" indent="0" algn="ctr">
              <a:buNone/>
              <a:defRPr sz="1500"/>
            </a:lvl2pPr>
            <a:lvl3pPr marL="685800" indent="0" algn="ctr">
              <a:buNone/>
              <a:defRPr sz="1350"/>
            </a:lvl3pPr>
            <a:lvl4pPr marL="1028700" indent="0" algn="ctr">
              <a:buNone/>
              <a:defRPr sz="1200"/>
            </a:lvl4pPr>
            <a:lvl5pPr marL="1371600" indent="0" algn="ctr">
              <a:buNone/>
              <a:defRPr sz="1200"/>
            </a:lvl5pPr>
            <a:lvl6pPr marL="1714500" indent="0" algn="ctr">
              <a:buNone/>
              <a:defRPr sz="1200"/>
            </a:lvl6pPr>
            <a:lvl7pPr marL="2057400" indent="0" algn="ctr">
              <a:buNone/>
              <a:defRPr sz="1200"/>
            </a:lvl7pPr>
            <a:lvl8pPr marL="2400300" indent="0" algn="ctr">
              <a:buNone/>
              <a:defRPr sz="1200"/>
            </a:lvl8pPr>
            <a:lvl9pPr marL="2743200" indent="0" algn="ctr">
              <a:buNone/>
              <a:defRPr sz="1200"/>
            </a:lvl9pPr>
          </a:lstStyle>
          <a:p>
            <a:r>
              <a:rPr lang="ja-JP" altLang="en-US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2023/3/10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878546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2023/3/10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3023153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4907757" y="527403"/>
            <a:ext cx="1478756" cy="8394877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71488" y="527403"/>
            <a:ext cx="4350544" cy="8394877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2023/3/10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22910201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2023/3/10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17232641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67916" y="2469624"/>
            <a:ext cx="5915025" cy="4120620"/>
          </a:xfrm>
        </p:spPr>
        <p:txBody>
          <a:bodyPr anchor="b"/>
          <a:lstStyle>
            <a:lvl1pPr>
              <a:defRPr sz="45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67916" y="6629226"/>
            <a:ext cx="5915025" cy="2166937"/>
          </a:xfrm>
        </p:spPr>
        <p:txBody>
          <a:bodyPr/>
          <a:lstStyle>
            <a:lvl1pPr marL="0" indent="0">
              <a:buNone/>
              <a:defRPr sz="1800">
                <a:solidFill>
                  <a:schemeClr val="tx1"/>
                </a:solidFill>
              </a:defRPr>
            </a:lvl1pPr>
            <a:lvl2pPr marL="342900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2023/3/10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5974566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71488" y="2637014"/>
            <a:ext cx="2914650" cy="6285266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471863" y="2637014"/>
            <a:ext cx="2914650" cy="6285266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2023/3/10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11816790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527405"/>
            <a:ext cx="5915025" cy="1914702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72381" y="2428347"/>
            <a:ext cx="2901255" cy="1190095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72381" y="3618442"/>
            <a:ext cx="2901255" cy="5322183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471863" y="2428347"/>
            <a:ext cx="2915543" cy="1190095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471863" y="3618442"/>
            <a:ext cx="2915543" cy="5322183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2023/3/10</a:t>
            </a:fld>
            <a:endParaRPr kumimoji="1" lang="ja-JP" alt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75008056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2023/3/10</a:t>
            </a:fld>
            <a:endParaRPr kumimoji="1" lang="ja-JP" alt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64957069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2023/3/10</a:t>
            </a:fld>
            <a:endParaRPr kumimoji="1" lang="ja-JP" alt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65161237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660400"/>
            <a:ext cx="2211884" cy="23114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915543" y="1426283"/>
            <a:ext cx="3471863" cy="7039681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381" y="2971800"/>
            <a:ext cx="2211884" cy="5505627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2023/3/10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57124308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660400"/>
            <a:ext cx="2211884" cy="23114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2915543" y="1426283"/>
            <a:ext cx="3471863" cy="7039681"/>
          </a:xfrm>
        </p:spPr>
        <p:txBody>
          <a:bodyPr anchor="t"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r>
              <a:rPr lang="ja-JP" altLang="en-US"/>
              <a:t>アイコンをクリックして図を追加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381" y="2971800"/>
            <a:ext cx="2211884" cy="5505627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2023/3/10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71279542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ags" Target="../tags/tag2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image" Target="../media/image1.emf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oleObject" Target="../embeddings/oleObject1.bin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8" name="オブジェクト 7" hidden="1">
            <a:extLst>
              <a:ext uri="{FF2B5EF4-FFF2-40B4-BE49-F238E27FC236}">
                <a16:creationId xmlns:a16="http://schemas.microsoft.com/office/drawing/2014/main" id="{F2D9DD64-B90B-4D93-A656-59005640EDA7}"/>
              </a:ext>
            </a:extLst>
          </p:cNvPr>
          <p:cNvGraphicFramePr>
            <a:graphicFrameLocks noChangeAspect="1"/>
          </p:cNvGraphicFramePr>
          <p:nvPr userDrawn="1">
            <p:custDataLst>
              <p:tags r:id="rId13"/>
            </p:custDataLst>
            <p:extLst>
              <p:ext uri="{D42A27DB-BD31-4B8C-83A1-F6EECF244321}">
                <p14:modId xmlns:p14="http://schemas.microsoft.com/office/powerpoint/2010/main" val="2946036170"/>
              </p:ext>
            </p:extLst>
          </p:nvPr>
        </p:nvGraphicFramePr>
        <p:xfrm>
          <a:off x="1588" y="1588"/>
          <a:ext cx="1588" cy="1588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name="think-cell スライド" r:id="rId14" imgW="353" imgH="318" progId="TCLayout.ActiveDocument.1">
                  <p:embed/>
                </p:oleObj>
              </mc:Choice>
              <mc:Fallback>
                <p:oleObj name="think-cell スライド" r:id="rId14" imgW="353" imgH="318" progId="TCLayout.ActiveDocument.1">
                  <p:embed/>
                  <p:pic>
                    <p:nvPicPr>
                      <p:cNvPr id="8" name="オブジェクト 7" hidden="1">
                        <a:extLst>
                          <a:ext uri="{FF2B5EF4-FFF2-40B4-BE49-F238E27FC236}">
                            <a16:creationId xmlns:a16="http://schemas.microsoft.com/office/drawing/2014/main" id="{F2D9DD64-B90B-4D93-A656-59005640EDA7}"/>
                          </a:ext>
                        </a:extLst>
                      </p:cNvPr>
                      <p:cNvPicPr/>
                      <p:nvPr/>
                    </p:nvPicPr>
                    <p:blipFill>
                      <a:blip r:embed="rId15"/>
                      <a:stretch>
                        <a:fillRect/>
                      </a:stretch>
                    </p:blipFill>
                    <p:spPr>
                      <a:xfrm>
                        <a:off x="1588" y="1588"/>
                        <a:ext cx="1588" cy="1588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71488" y="527405"/>
            <a:ext cx="5915025" cy="1914702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71488" y="2637014"/>
            <a:ext cx="5915025" cy="628526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71488" y="9181397"/>
            <a:ext cx="1543050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ACA98DE-B265-4B2C-8A46-431EE49A61BD}" type="datetimeFigureOut">
              <a:rPr kumimoji="1" lang="ja-JP" altLang="en-US" smtClean="0"/>
              <a:t>2023/3/10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271713" y="9181397"/>
            <a:ext cx="2314575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4843463" y="9181397"/>
            <a:ext cx="1543050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36769036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685800" rtl="0" eaLnBrk="1" latinLnBrk="0" hangingPunct="1">
        <a:lnSpc>
          <a:spcPct val="90000"/>
        </a:lnSpc>
        <a:spcBef>
          <a:spcPct val="0"/>
        </a:spcBef>
        <a:buNone/>
        <a:defRPr kumimoji="1" sz="33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71450" indent="-171450" algn="l" defTabSz="685800" rtl="0" eaLnBrk="1" latinLnBrk="0" hangingPunct="1">
        <a:lnSpc>
          <a:spcPct val="90000"/>
        </a:lnSpc>
        <a:spcBef>
          <a:spcPts val="750"/>
        </a:spcBef>
        <a:buFont typeface="Arial" panose="020B0604020202020204" pitchFamily="34" charset="0"/>
        <a:buChar char="•"/>
        <a:defRPr kumimoji="1" sz="2100" kern="1200">
          <a:solidFill>
            <a:schemeClr val="tx1"/>
          </a:solidFill>
          <a:latin typeface="+mn-lt"/>
          <a:ea typeface="+mn-ea"/>
          <a:cs typeface="+mn-cs"/>
        </a:defRPr>
      </a:lvl1pPr>
      <a:lvl2pPr marL="5143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8572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500" kern="1200">
          <a:solidFill>
            <a:schemeClr val="tx1"/>
          </a:solidFill>
          <a:latin typeface="+mn-lt"/>
          <a:ea typeface="+mn-ea"/>
          <a:cs typeface="+mn-cs"/>
        </a:defRPr>
      </a:lvl3pPr>
      <a:lvl4pPr marL="12001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5430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8859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2288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5717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9146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1pPr>
      <a:lvl2pPr marL="3429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2pPr>
      <a:lvl3pPr marL="6858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3pPr>
      <a:lvl4pPr marL="10287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3716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7145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0574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4003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7432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oleObject2.bin"/><Relationship Id="rId2" Type="http://schemas.openxmlformats.org/officeDocument/2006/relationships/slideLayout" Target="../slideLayouts/slideLayout7.xml"/><Relationship Id="rId1" Type="http://schemas.openxmlformats.org/officeDocument/2006/relationships/tags" Target="../tags/tag3.xml"/><Relationship Id="rId4" Type="http://schemas.openxmlformats.org/officeDocument/2006/relationships/image" Target="../media/image1.emf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37" name="オブジェクト 36" hidden="1">
            <a:extLst>
              <a:ext uri="{FF2B5EF4-FFF2-40B4-BE49-F238E27FC236}">
                <a16:creationId xmlns:a16="http://schemas.microsoft.com/office/drawing/2014/main" id="{939B1ECE-4AE4-4AAA-9DD3-F7DC4BCE2D90}"/>
              </a:ext>
            </a:extLst>
          </p:cNvPr>
          <p:cNvGraphicFramePr>
            <a:graphicFrameLocks noChangeAspect="1"/>
          </p:cNvGraphicFramePr>
          <p:nvPr>
            <p:custDataLst>
              <p:tags r:id="rId1"/>
            </p:custDataLst>
          </p:nvPr>
        </p:nvGraphicFramePr>
        <p:xfrm>
          <a:off x="1588" y="1588"/>
          <a:ext cx="1588" cy="1588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name="think-cell スライド" r:id="rId3" imgW="353" imgH="318" progId="TCLayout.ActiveDocument.1">
                  <p:embed/>
                </p:oleObj>
              </mc:Choice>
              <mc:Fallback>
                <p:oleObj name="think-cell スライド" r:id="rId3" imgW="353" imgH="318" progId="TCLayout.ActiveDocument.1">
                  <p:embed/>
                  <p:pic>
                    <p:nvPicPr>
                      <p:cNvPr id="37" name="オブジェクト 36" hidden="1">
                        <a:extLst>
                          <a:ext uri="{FF2B5EF4-FFF2-40B4-BE49-F238E27FC236}">
                            <a16:creationId xmlns:a16="http://schemas.microsoft.com/office/drawing/2014/main" id="{939B1ECE-4AE4-4AAA-9DD3-F7DC4BCE2D90}"/>
                          </a:ext>
                        </a:extLst>
                      </p:cNvPr>
                      <p:cNvPicPr/>
                      <p:nvPr/>
                    </p:nvPicPr>
                    <p:blipFill>
                      <a:blip r:embed="rId4"/>
                      <a:stretch>
                        <a:fillRect/>
                      </a:stretch>
                    </p:blipFill>
                    <p:spPr>
                      <a:xfrm>
                        <a:off x="1588" y="1588"/>
                        <a:ext cx="1588" cy="1588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  <p:sp>
        <p:nvSpPr>
          <p:cNvPr id="41" name="Rectangle 109">
            <a:extLst>
              <a:ext uri="{FF2B5EF4-FFF2-40B4-BE49-F238E27FC236}">
                <a16:creationId xmlns:a16="http://schemas.microsoft.com/office/drawing/2014/main" id="{964D1F19-BA8C-4282-BA8A-73E124FD408D}"/>
              </a:ext>
            </a:extLst>
          </p:cNvPr>
          <p:cNvSpPr>
            <a:spLocks noChangeArrowheads="1"/>
          </p:cNvSpPr>
          <p:nvPr/>
        </p:nvSpPr>
        <p:spPr bwMode="auto">
          <a:xfrm>
            <a:off x="549000" y="1567183"/>
            <a:ext cx="5760000" cy="26161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  <a:spAutoFit/>
          </a:bodyPr>
          <a:lstStyle>
            <a:lvl1pPr indent="12065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R="0" lvl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>
                <a:tab pos="2057400" algn="l"/>
              </a:tabLst>
            </a:pPr>
            <a:r>
              <a:rPr lang="ja-JP" altLang="en-US" sz="1100" dirty="0">
                <a:latin typeface="ＭＳ Ｐゴシック" panose="020B0600070205080204" pitchFamily="50" charset="-128"/>
                <a:ea typeface="ＭＳ Ｐゴシック" panose="020B0600070205080204" pitchFamily="50" charset="-128"/>
                <a:cs typeface="ＤＦ平成明朝体W3" charset="-128"/>
              </a:rPr>
              <a:t>要介護認定審査・判定依頼書</a:t>
            </a:r>
            <a:endParaRPr kumimoji="0" lang="en-US" altLang="ja-JP" sz="1100" b="0" i="0" u="none" strike="noStrike" cap="none" normalizeH="0" baseline="0" dirty="0">
              <a:ln>
                <a:noFill/>
              </a:ln>
              <a:solidFill>
                <a:srgbClr val="000000"/>
              </a:solidFill>
              <a:effectLst/>
              <a:latin typeface="ＭＳ Ｐゴシック" panose="020B0600070205080204" pitchFamily="50" charset="-128"/>
              <a:ea typeface="ＭＳ Ｐゴシック" panose="020B0600070205080204" pitchFamily="50" charset="-128"/>
              <a:cs typeface="ＤＦ平成明朝体W3" charset="-128"/>
            </a:endParaRPr>
          </a:p>
        </p:txBody>
      </p:sp>
      <p:grpSp>
        <p:nvGrpSpPr>
          <p:cNvPr id="7" name="グループ化 6">
            <a:extLst>
              <a:ext uri="{FF2B5EF4-FFF2-40B4-BE49-F238E27FC236}">
                <a16:creationId xmlns:a16="http://schemas.microsoft.com/office/drawing/2014/main" id="{FF2BE0CA-EA2C-4177-94FD-2659AC4F5D88}"/>
              </a:ext>
            </a:extLst>
          </p:cNvPr>
          <p:cNvGrpSpPr/>
          <p:nvPr/>
        </p:nvGrpSpPr>
        <p:grpSpPr>
          <a:xfrm>
            <a:off x="553294" y="814540"/>
            <a:ext cx="1527587" cy="296099"/>
            <a:chOff x="4074450" y="1176404"/>
            <a:chExt cx="1527587" cy="296099"/>
          </a:xfrm>
        </p:grpSpPr>
        <p:sp>
          <p:nvSpPr>
            <p:cNvPr id="46" name="正方形/長方形 45">
              <a:extLst>
                <a:ext uri="{FF2B5EF4-FFF2-40B4-BE49-F238E27FC236}">
                  <a16:creationId xmlns:a16="http://schemas.microsoft.com/office/drawing/2014/main" id="{60DADFC3-CEB6-4431-81F7-7B315F55FB9A}"/>
                </a:ext>
              </a:extLst>
            </p:cNvPr>
            <p:cNvSpPr/>
            <p:nvPr/>
          </p:nvSpPr>
          <p:spPr>
            <a:xfrm>
              <a:off x="4074450" y="1176404"/>
              <a:ext cx="875456" cy="126663"/>
            </a:xfrm>
            <a:prstGeom prst="rect">
              <a:avLst/>
            </a:prstGeom>
            <a:no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none" lIns="36000" tIns="0" rIns="0" bIns="0" rtlCol="0" anchor="ctr" anchorCtr="0"/>
            <a:lstStyle>
              <a:lvl1pPr marL="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l"/>
              <a:r>
                <a:rPr kumimoji="1" lang="ja-JP" altLang="en-US" sz="900" dirty="0">
                  <a:solidFill>
                    <a:schemeClr val="tx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宛先自治体名称</a:t>
              </a:r>
            </a:p>
          </p:txBody>
        </p:sp>
        <p:sp>
          <p:nvSpPr>
            <p:cNvPr id="47" name="正方形/長方形 46">
              <a:extLst>
                <a:ext uri="{FF2B5EF4-FFF2-40B4-BE49-F238E27FC236}">
                  <a16:creationId xmlns:a16="http://schemas.microsoft.com/office/drawing/2014/main" id="{607A9B41-36BB-466D-8FCC-676D5E6EA289}"/>
                </a:ext>
              </a:extLst>
            </p:cNvPr>
            <p:cNvSpPr/>
            <p:nvPr/>
          </p:nvSpPr>
          <p:spPr>
            <a:xfrm>
              <a:off x="5301162" y="1340123"/>
              <a:ext cx="300875" cy="128588"/>
            </a:xfrm>
            <a:prstGeom prst="rect">
              <a:avLst/>
            </a:prstGeom>
            <a:no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none" lIns="36000" tIns="0" rIns="0" bIns="0" rtlCol="0" anchor="ctr" anchorCtr="0"/>
            <a:lstStyle>
              <a:lvl1pPr marL="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l"/>
              <a:r>
                <a:rPr kumimoji="1" lang="ja-JP" altLang="en-US" sz="900" dirty="0">
                  <a:solidFill>
                    <a:schemeClr val="tx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敬称</a:t>
              </a:r>
            </a:p>
          </p:txBody>
        </p:sp>
        <p:sp>
          <p:nvSpPr>
            <p:cNvPr id="48" name="正方形/長方形 47">
              <a:extLst>
                <a:ext uri="{FF2B5EF4-FFF2-40B4-BE49-F238E27FC236}">
                  <a16:creationId xmlns:a16="http://schemas.microsoft.com/office/drawing/2014/main" id="{64C71B53-D61A-4653-A466-D13C6D109D70}"/>
                </a:ext>
              </a:extLst>
            </p:cNvPr>
            <p:cNvSpPr/>
            <p:nvPr/>
          </p:nvSpPr>
          <p:spPr>
            <a:xfrm>
              <a:off x="4075172" y="1343915"/>
              <a:ext cx="646624" cy="128588"/>
            </a:xfrm>
            <a:prstGeom prst="rect">
              <a:avLst/>
            </a:prstGeom>
            <a:no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none" lIns="36000" tIns="0" rIns="0" bIns="0" rtlCol="0" anchor="ctr" anchorCtr="0"/>
            <a:lstStyle>
              <a:lvl1pPr marL="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l"/>
              <a:r>
                <a:rPr kumimoji="1" lang="ja-JP" altLang="en-US" sz="900" dirty="0">
                  <a:solidFill>
                    <a:schemeClr val="tx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宛先役職名</a:t>
              </a:r>
            </a:p>
          </p:txBody>
        </p:sp>
        <p:sp>
          <p:nvSpPr>
            <p:cNvPr id="43" name="正方形/長方形 42">
              <a:extLst>
                <a:ext uri="{FF2B5EF4-FFF2-40B4-BE49-F238E27FC236}">
                  <a16:creationId xmlns:a16="http://schemas.microsoft.com/office/drawing/2014/main" id="{872E5C6A-20D1-4FBD-8EBB-36EB982F656E}"/>
                </a:ext>
              </a:extLst>
            </p:cNvPr>
            <p:cNvSpPr/>
            <p:nvPr/>
          </p:nvSpPr>
          <p:spPr>
            <a:xfrm>
              <a:off x="4760009" y="1340737"/>
              <a:ext cx="501058" cy="128588"/>
            </a:xfrm>
            <a:prstGeom prst="rect">
              <a:avLst/>
            </a:prstGeom>
            <a:no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none" lIns="36000" tIns="0" rIns="0" bIns="0" rtlCol="0" anchor="ctr" anchorCtr="0"/>
            <a:lstStyle>
              <a:lvl1pPr marL="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l"/>
              <a:r>
                <a:rPr kumimoji="1" lang="ja-JP" altLang="en-US" sz="900" dirty="0">
                  <a:solidFill>
                    <a:schemeClr val="tx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宛先氏名</a:t>
              </a:r>
            </a:p>
          </p:txBody>
        </p:sp>
      </p:grpSp>
      <p:grpSp>
        <p:nvGrpSpPr>
          <p:cNvPr id="45" name="グループ化 44">
            <a:extLst>
              <a:ext uri="{FF2B5EF4-FFF2-40B4-BE49-F238E27FC236}">
                <a16:creationId xmlns:a16="http://schemas.microsoft.com/office/drawing/2014/main" id="{8F9618BC-9427-4BFE-B3C6-1AA2F463945C}"/>
              </a:ext>
            </a:extLst>
          </p:cNvPr>
          <p:cNvGrpSpPr/>
          <p:nvPr/>
        </p:nvGrpSpPr>
        <p:grpSpPr>
          <a:xfrm>
            <a:off x="5669633" y="263296"/>
            <a:ext cx="648000" cy="297491"/>
            <a:chOff x="5669633" y="669696"/>
            <a:chExt cx="648000" cy="297491"/>
          </a:xfrm>
        </p:grpSpPr>
        <p:sp>
          <p:nvSpPr>
            <p:cNvPr id="59" name="正方形/長方形 58">
              <a:extLst>
                <a:ext uri="{FF2B5EF4-FFF2-40B4-BE49-F238E27FC236}">
                  <a16:creationId xmlns:a16="http://schemas.microsoft.com/office/drawing/2014/main" id="{00E106BE-6BF2-411B-8138-E8FD912571FE}"/>
                </a:ext>
              </a:extLst>
            </p:cNvPr>
            <p:cNvSpPr/>
            <p:nvPr/>
          </p:nvSpPr>
          <p:spPr>
            <a:xfrm>
              <a:off x="5796933" y="669696"/>
              <a:ext cx="520700" cy="128588"/>
            </a:xfrm>
            <a:prstGeom prst="rect">
              <a:avLst/>
            </a:prstGeom>
            <a:no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none" lIns="36000" tIns="0" rIns="0" bIns="0" rtlCol="0" anchor="ctr" anchorCtr="0"/>
            <a:lstStyle>
              <a:lvl1pPr marL="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l"/>
              <a:r>
                <a:rPr kumimoji="1" lang="ja-JP" altLang="en-US" sz="900" dirty="0">
                  <a:solidFill>
                    <a:schemeClr val="tx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文書番号</a:t>
              </a:r>
            </a:p>
          </p:txBody>
        </p:sp>
        <p:sp>
          <p:nvSpPr>
            <p:cNvPr id="61" name="正方形/長方形 60">
              <a:extLst>
                <a:ext uri="{FF2B5EF4-FFF2-40B4-BE49-F238E27FC236}">
                  <a16:creationId xmlns:a16="http://schemas.microsoft.com/office/drawing/2014/main" id="{5CF37D27-6914-41EE-BC3B-A95EBAC1B4FE}"/>
                </a:ext>
              </a:extLst>
            </p:cNvPr>
            <p:cNvSpPr/>
            <p:nvPr/>
          </p:nvSpPr>
          <p:spPr>
            <a:xfrm>
              <a:off x="5669633" y="838599"/>
              <a:ext cx="648000" cy="128588"/>
            </a:xfrm>
            <a:prstGeom prst="rect">
              <a:avLst/>
            </a:prstGeom>
            <a:no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none" lIns="36000" tIns="0" rIns="0" bIns="0" rtlCol="0" anchor="ctr" anchorCtr="0"/>
            <a:lstStyle>
              <a:lvl1pPr marL="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l"/>
              <a:r>
                <a:rPr kumimoji="1" lang="ja-JP" altLang="en-US" sz="900" dirty="0">
                  <a:solidFill>
                    <a:schemeClr val="tx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発行年月日</a:t>
              </a:r>
            </a:p>
          </p:txBody>
        </p:sp>
      </p:grpSp>
      <p:grpSp>
        <p:nvGrpSpPr>
          <p:cNvPr id="79" name="グループ化 78">
            <a:extLst>
              <a:ext uri="{FF2B5EF4-FFF2-40B4-BE49-F238E27FC236}">
                <a16:creationId xmlns:a16="http://schemas.microsoft.com/office/drawing/2014/main" id="{934DC77A-F292-4137-8814-ECF7450B4CBB}"/>
              </a:ext>
            </a:extLst>
          </p:cNvPr>
          <p:cNvGrpSpPr/>
          <p:nvPr/>
        </p:nvGrpSpPr>
        <p:grpSpPr>
          <a:xfrm>
            <a:off x="4074450" y="987756"/>
            <a:ext cx="2202321" cy="397563"/>
            <a:chOff x="4074450" y="1146506"/>
            <a:chExt cx="2202321" cy="397563"/>
          </a:xfrm>
        </p:grpSpPr>
        <p:sp>
          <p:nvSpPr>
            <p:cNvPr id="80" name="正方形/長方形 79">
              <a:extLst>
                <a:ext uri="{FF2B5EF4-FFF2-40B4-BE49-F238E27FC236}">
                  <a16:creationId xmlns:a16="http://schemas.microsoft.com/office/drawing/2014/main" id="{464CEEBB-28A8-4FE0-928B-9FA7ECEE64F8}"/>
                </a:ext>
              </a:extLst>
            </p:cNvPr>
            <p:cNvSpPr/>
            <p:nvPr/>
          </p:nvSpPr>
          <p:spPr>
            <a:xfrm>
              <a:off x="4074450" y="1176405"/>
              <a:ext cx="864000" cy="128588"/>
            </a:xfrm>
            <a:prstGeom prst="rect">
              <a:avLst/>
            </a:prstGeom>
            <a:no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none" lIns="36000" tIns="0" rIns="0" bIns="0" rtlCol="0" anchor="ctr" anchorCtr="0"/>
            <a:lstStyle>
              <a:lvl1pPr marL="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l"/>
              <a:r>
                <a:rPr kumimoji="1" lang="ja-JP" altLang="en-US" sz="900" dirty="0">
                  <a:solidFill>
                    <a:schemeClr val="tx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発行自治体名称</a:t>
              </a:r>
            </a:p>
          </p:txBody>
        </p:sp>
        <p:sp>
          <p:nvSpPr>
            <p:cNvPr id="81" name="正方形/長方形 80">
              <a:extLst>
                <a:ext uri="{FF2B5EF4-FFF2-40B4-BE49-F238E27FC236}">
                  <a16:creationId xmlns:a16="http://schemas.microsoft.com/office/drawing/2014/main" id="{C34F61E4-23FD-484B-8AE2-1C020CC81388}"/>
                </a:ext>
              </a:extLst>
            </p:cNvPr>
            <p:cNvSpPr/>
            <p:nvPr/>
          </p:nvSpPr>
          <p:spPr>
            <a:xfrm>
              <a:off x="5007900" y="1345307"/>
              <a:ext cx="648000" cy="128588"/>
            </a:xfrm>
            <a:prstGeom prst="rect">
              <a:avLst/>
            </a:prstGeom>
            <a:no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none" lIns="36000" tIns="0" rIns="0" bIns="0" rtlCol="0" anchor="ctr" anchorCtr="0"/>
            <a:lstStyle>
              <a:lvl1pPr marL="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l"/>
              <a:r>
                <a:rPr kumimoji="1" lang="ja-JP" altLang="en-US" sz="900" dirty="0">
                  <a:solidFill>
                    <a:schemeClr val="tx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発行者氏名</a:t>
              </a:r>
            </a:p>
          </p:txBody>
        </p:sp>
        <p:sp>
          <p:nvSpPr>
            <p:cNvPr id="82" name="正方形/長方形 81">
              <a:extLst>
                <a:ext uri="{FF2B5EF4-FFF2-40B4-BE49-F238E27FC236}">
                  <a16:creationId xmlns:a16="http://schemas.microsoft.com/office/drawing/2014/main" id="{05D1A481-153D-404E-A2F9-26DBCB3A8049}"/>
                </a:ext>
              </a:extLst>
            </p:cNvPr>
            <p:cNvSpPr/>
            <p:nvPr/>
          </p:nvSpPr>
          <p:spPr>
            <a:xfrm>
              <a:off x="5007900" y="1176405"/>
              <a:ext cx="648000" cy="128588"/>
            </a:xfrm>
            <a:prstGeom prst="rect">
              <a:avLst/>
            </a:prstGeom>
            <a:no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none" lIns="36000" tIns="0" rIns="0" bIns="0" rtlCol="0" anchor="ctr" anchorCtr="0"/>
            <a:lstStyle>
              <a:lvl1pPr marL="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l"/>
              <a:r>
                <a:rPr kumimoji="1" lang="ja-JP" altLang="en-US" sz="900" dirty="0">
                  <a:solidFill>
                    <a:schemeClr val="tx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発行役職名</a:t>
              </a:r>
            </a:p>
          </p:txBody>
        </p:sp>
        <p:sp>
          <p:nvSpPr>
            <p:cNvPr id="83" name="正方形/長方形 82">
              <a:extLst>
                <a:ext uri="{FF2B5EF4-FFF2-40B4-BE49-F238E27FC236}">
                  <a16:creationId xmlns:a16="http://schemas.microsoft.com/office/drawing/2014/main" id="{D5C7E42E-2F5C-4FEA-9CE1-FF7665791DF8}"/>
                </a:ext>
              </a:extLst>
            </p:cNvPr>
            <p:cNvSpPr/>
            <p:nvPr/>
          </p:nvSpPr>
          <p:spPr>
            <a:xfrm>
              <a:off x="5837794" y="1146506"/>
              <a:ext cx="438977" cy="397563"/>
            </a:xfrm>
            <a:prstGeom prst="rect">
              <a:avLst/>
            </a:prstGeom>
            <a:noFill/>
            <a:ln>
              <a:solidFill>
                <a:sysClr val="windowText" lastClr="000000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none" lIns="0" tIns="0" rIns="0" bIns="0" rtlCol="0" anchor="ctr" anchorCtr="1"/>
            <a:lstStyle>
              <a:lvl1pPr marL="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l"/>
              <a:r>
                <a:rPr kumimoji="1" lang="ja-JP" altLang="en-US" sz="900">
                  <a:solidFill>
                    <a:sysClr val="windowText" lastClr="000000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印</a:t>
              </a:r>
            </a:p>
          </p:txBody>
        </p:sp>
      </p:grpSp>
      <p:graphicFrame>
        <p:nvGraphicFramePr>
          <p:cNvPr id="85" name="表 4">
            <a:extLst>
              <a:ext uri="{FF2B5EF4-FFF2-40B4-BE49-F238E27FC236}">
                <a16:creationId xmlns:a16="http://schemas.microsoft.com/office/drawing/2014/main" id="{A81BECB5-25E8-4B4E-9BD2-9EE5351F83FC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60683935"/>
              </p:ext>
            </p:extLst>
          </p:nvPr>
        </p:nvGraphicFramePr>
        <p:xfrm>
          <a:off x="624048" y="2624367"/>
          <a:ext cx="5772591" cy="574713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280455">
                  <a:extLst>
                    <a:ext uri="{9D8B030D-6E8A-4147-A177-3AD203B41FA5}">
                      <a16:colId xmlns:a16="http://schemas.microsoft.com/office/drawing/2014/main" val="2796205569"/>
                    </a:ext>
                  </a:extLst>
                </a:gridCol>
                <a:gridCol w="520700">
                  <a:extLst>
                    <a:ext uri="{9D8B030D-6E8A-4147-A177-3AD203B41FA5}">
                      <a16:colId xmlns:a16="http://schemas.microsoft.com/office/drawing/2014/main" val="2936752784"/>
                    </a:ext>
                  </a:extLst>
                </a:gridCol>
                <a:gridCol w="2059681">
                  <a:extLst>
                    <a:ext uri="{9D8B030D-6E8A-4147-A177-3AD203B41FA5}">
                      <a16:colId xmlns:a16="http://schemas.microsoft.com/office/drawing/2014/main" val="2116585784"/>
                    </a:ext>
                  </a:extLst>
                </a:gridCol>
                <a:gridCol w="655123">
                  <a:extLst>
                    <a:ext uri="{9D8B030D-6E8A-4147-A177-3AD203B41FA5}">
                      <a16:colId xmlns:a16="http://schemas.microsoft.com/office/drawing/2014/main" val="2418809522"/>
                    </a:ext>
                  </a:extLst>
                </a:gridCol>
                <a:gridCol w="1256632">
                  <a:extLst>
                    <a:ext uri="{9D8B030D-6E8A-4147-A177-3AD203B41FA5}">
                      <a16:colId xmlns:a16="http://schemas.microsoft.com/office/drawing/2014/main" val="2521930823"/>
                    </a:ext>
                  </a:extLst>
                </a:gridCol>
              </a:tblGrid>
              <a:tr h="516852"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ケース番号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4">
                  <a:txBody>
                    <a:bodyPr/>
                    <a:lstStyle/>
                    <a:p>
                      <a:endParaRPr kumimoji="1" lang="ja-JP" altLang="en-US" sz="9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55031085"/>
                  </a:ext>
                </a:extLst>
              </a:tr>
              <a:tr h="516852"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受給者番号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4">
                  <a:txBody>
                    <a:bodyPr/>
                    <a:lstStyle/>
                    <a:p>
                      <a:endParaRPr kumimoji="1" lang="ja-JP" altLang="en-US" sz="9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725768337"/>
                  </a:ext>
                </a:extLst>
              </a:tr>
              <a:tr h="516852"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公費負担者番号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4">
                  <a:txBody>
                    <a:bodyPr/>
                    <a:lstStyle/>
                    <a:p>
                      <a:endParaRPr kumimoji="1" lang="ja-JP" altLang="en-US" sz="9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38245814"/>
                  </a:ext>
                </a:extLst>
              </a:tr>
              <a:tr h="516852"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氏名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4">
                  <a:txBody>
                    <a:bodyPr/>
                    <a:lstStyle/>
                    <a:p>
                      <a:endParaRPr kumimoji="1" lang="ja-JP" altLang="en-US" sz="9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 sz="11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 sz="11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279935400"/>
                  </a:ext>
                </a:extLst>
              </a:tr>
              <a:tr h="516852"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dirty="0"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生年月日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r>
                        <a:rPr kumimoji="1" lang="ja-JP" altLang="en-US" sz="900" dirty="0"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 sz="11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dirty="0"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性別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110977052"/>
                  </a:ext>
                </a:extLst>
              </a:tr>
              <a:tr h="516852"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dirty="0"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住所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4">
                  <a:txBody>
                    <a:bodyPr/>
                    <a:lstStyle/>
                    <a:p>
                      <a:endParaRPr kumimoji="1" lang="ja-JP" altLang="en-US" sz="9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 sz="11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 sz="11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99138754"/>
                  </a:ext>
                </a:extLst>
              </a:tr>
              <a:tr h="516852">
                <a:tc gridSpan="2">
                  <a:txBody>
                    <a:bodyPr/>
                    <a:lstStyle/>
                    <a:p>
                      <a:pPr algn="ctr"/>
                      <a:r>
                        <a:rPr kumimoji="1" lang="ja-JP" altLang="en-US" sz="900" dirty="0">
                          <a:solidFill>
                            <a:schemeClr val="accent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前回区分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 sz="11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3">
                  <a:txBody>
                    <a:bodyPr/>
                    <a:lstStyle/>
                    <a:p>
                      <a:pPr algn="ctr"/>
                      <a:endParaRPr kumimoji="1" lang="ja-JP" altLang="en-US" sz="900" dirty="0">
                        <a:solidFill>
                          <a:schemeClr val="accent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 sz="11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 sz="11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318449384"/>
                  </a:ext>
                </a:extLst>
              </a:tr>
              <a:tr h="516852">
                <a:tc gridSpan="2">
                  <a:txBody>
                    <a:bodyPr/>
                    <a:lstStyle/>
                    <a:p>
                      <a:pPr algn="ctr"/>
                      <a:r>
                        <a:rPr kumimoji="1" lang="ja-JP" altLang="en-US" sz="900" dirty="0">
                          <a:solidFill>
                            <a:schemeClr val="accent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有効期間</a:t>
                      </a:r>
                      <a:endParaRPr kumimoji="1" lang="en-US" altLang="ja-JP" sz="900" dirty="0">
                        <a:solidFill>
                          <a:schemeClr val="accent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3">
                  <a:txBody>
                    <a:bodyPr/>
                    <a:lstStyle/>
                    <a:p>
                      <a:pPr algn="ctr"/>
                      <a:endParaRPr kumimoji="1" lang="ja-JP" altLang="en-US" sz="900" dirty="0">
                        <a:solidFill>
                          <a:schemeClr val="accent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08407575"/>
                  </a:ext>
                </a:extLst>
              </a:tr>
              <a:tr h="1612314">
                <a:tc gridSpan="2">
                  <a:txBody>
                    <a:bodyPr/>
                    <a:lstStyle/>
                    <a:p>
                      <a:pPr algn="ctr"/>
                      <a:r>
                        <a:rPr kumimoji="1" lang="ja-JP" altLang="en-US" sz="900" dirty="0">
                          <a:solidFill>
                            <a:schemeClr val="accent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その他連絡事項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3">
                  <a:txBody>
                    <a:bodyPr/>
                    <a:lstStyle/>
                    <a:p>
                      <a:pPr algn="ctr"/>
                      <a:endParaRPr kumimoji="1" lang="ja-JP" altLang="en-US" sz="9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782221558"/>
                  </a:ext>
                </a:extLst>
              </a:tr>
            </a:tbl>
          </a:graphicData>
        </a:graphic>
      </p:graphicFrame>
      <p:sp>
        <p:nvSpPr>
          <p:cNvPr id="86" name="正方形/長方形 85">
            <a:extLst>
              <a:ext uri="{FF2B5EF4-FFF2-40B4-BE49-F238E27FC236}">
                <a16:creationId xmlns:a16="http://schemas.microsoft.com/office/drawing/2014/main" id="{FA01E42F-6DC8-4091-AB47-3E117E5EB146}"/>
              </a:ext>
            </a:extLst>
          </p:cNvPr>
          <p:cNvSpPr/>
          <p:nvPr/>
        </p:nvSpPr>
        <p:spPr>
          <a:xfrm>
            <a:off x="2123072" y="4471104"/>
            <a:ext cx="419318" cy="14032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氏名</a:t>
            </a:r>
          </a:p>
        </p:txBody>
      </p:sp>
      <p:sp>
        <p:nvSpPr>
          <p:cNvPr id="87" name="正方形/長方形 86">
            <a:extLst>
              <a:ext uri="{FF2B5EF4-FFF2-40B4-BE49-F238E27FC236}">
                <a16:creationId xmlns:a16="http://schemas.microsoft.com/office/drawing/2014/main" id="{53E4A881-DF99-428A-AA16-4CA7ABFAF86C}"/>
              </a:ext>
            </a:extLst>
          </p:cNvPr>
          <p:cNvSpPr/>
          <p:nvPr/>
        </p:nvSpPr>
        <p:spPr>
          <a:xfrm>
            <a:off x="2123072" y="4865075"/>
            <a:ext cx="532022" cy="14032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生年月日</a:t>
            </a:r>
          </a:p>
        </p:txBody>
      </p:sp>
      <p:sp>
        <p:nvSpPr>
          <p:cNvPr id="88" name="正方形/長方形 87">
            <a:extLst>
              <a:ext uri="{FF2B5EF4-FFF2-40B4-BE49-F238E27FC236}">
                <a16:creationId xmlns:a16="http://schemas.microsoft.com/office/drawing/2014/main" id="{1544DF65-2C16-438F-8AB3-90E4B29ED2BB}"/>
              </a:ext>
            </a:extLst>
          </p:cNvPr>
          <p:cNvSpPr/>
          <p:nvPr/>
        </p:nvSpPr>
        <p:spPr>
          <a:xfrm>
            <a:off x="3781424" y="4865075"/>
            <a:ext cx="293025" cy="14032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accent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年齢</a:t>
            </a:r>
          </a:p>
        </p:txBody>
      </p:sp>
      <p:sp>
        <p:nvSpPr>
          <p:cNvPr id="89" name="正方形/長方形 88">
            <a:extLst>
              <a:ext uri="{FF2B5EF4-FFF2-40B4-BE49-F238E27FC236}">
                <a16:creationId xmlns:a16="http://schemas.microsoft.com/office/drawing/2014/main" id="{F429FC65-4153-467B-BB65-E8754E8D156E}"/>
              </a:ext>
            </a:extLst>
          </p:cNvPr>
          <p:cNvSpPr/>
          <p:nvPr/>
        </p:nvSpPr>
        <p:spPr>
          <a:xfrm>
            <a:off x="5509387" y="4865074"/>
            <a:ext cx="293025" cy="14032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性別</a:t>
            </a:r>
          </a:p>
        </p:txBody>
      </p:sp>
      <p:sp>
        <p:nvSpPr>
          <p:cNvPr id="90" name="正方形/長方形 89">
            <a:extLst>
              <a:ext uri="{FF2B5EF4-FFF2-40B4-BE49-F238E27FC236}">
                <a16:creationId xmlns:a16="http://schemas.microsoft.com/office/drawing/2014/main" id="{69CB6BE5-16D8-4264-98D6-137A0318A0A3}"/>
              </a:ext>
            </a:extLst>
          </p:cNvPr>
          <p:cNvSpPr/>
          <p:nvPr/>
        </p:nvSpPr>
        <p:spPr>
          <a:xfrm>
            <a:off x="2123072" y="5398226"/>
            <a:ext cx="321678" cy="14032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住所</a:t>
            </a:r>
          </a:p>
        </p:txBody>
      </p:sp>
      <p:sp>
        <p:nvSpPr>
          <p:cNvPr id="91" name="正方形/長方形 90">
            <a:extLst>
              <a:ext uri="{FF2B5EF4-FFF2-40B4-BE49-F238E27FC236}">
                <a16:creationId xmlns:a16="http://schemas.microsoft.com/office/drawing/2014/main" id="{D9875E72-96AF-4095-9FBF-00F59B1B68FB}"/>
              </a:ext>
            </a:extLst>
          </p:cNvPr>
          <p:cNvSpPr/>
          <p:nvPr/>
        </p:nvSpPr>
        <p:spPr>
          <a:xfrm>
            <a:off x="2542390" y="5932074"/>
            <a:ext cx="532022" cy="14032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accent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前回区分</a:t>
            </a:r>
          </a:p>
        </p:txBody>
      </p:sp>
      <p:sp>
        <p:nvSpPr>
          <p:cNvPr id="92" name="正方形/長方形 91">
            <a:extLst>
              <a:ext uri="{FF2B5EF4-FFF2-40B4-BE49-F238E27FC236}">
                <a16:creationId xmlns:a16="http://schemas.microsoft.com/office/drawing/2014/main" id="{AD024CED-D6EA-45A8-A7E7-F0DA2358B7BE}"/>
              </a:ext>
            </a:extLst>
          </p:cNvPr>
          <p:cNvSpPr/>
          <p:nvPr/>
        </p:nvSpPr>
        <p:spPr>
          <a:xfrm>
            <a:off x="2542389" y="6455402"/>
            <a:ext cx="1254911" cy="14032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accent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有効期間開始年月日</a:t>
            </a:r>
          </a:p>
        </p:txBody>
      </p:sp>
      <p:grpSp>
        <p:nvGrpSpPr>
          <p:cNvPr id="95" name="グループ化 94">
            <a:extLst>
              <a:ext uri="{FF2B5EF4-FFF2-40B4-BE49-F238E27FC236}">
                <a16:creationId xmlns:a16="http://schemas.microsoft.com/office/drawing/2014/main" id="{D4D8E115-BE4A-4670-A422-D5D427F96CB8}"/>
              </a:ext>
            </a:extLst>
          </p:cNvPr>
          <p:cNvGrpSpPr/>
          <p:nvPr/>
        </p:nvGrpSpPr>
        <p:grpSpPr>
          <a:xfrm>
            <a:off x="4935057" y="8525987"/>
            <a:ext cx="1469152" cy="1014714"/>
            <a:chOff x="4410455" y="8217841"/>
            <a:chExt cx="1469152" cy="1014714"/>
          </a:xfrm>
        </p:grpSpPr>
        <p:sp>
          <p:nvSpPr>
            <p:cNvPr id="96" name="テキスト ボックス 95">
              <a:extLst>
                <a:ext uri="{FF2B5EF4-FFF2-40B4-BE49-F238E27FC236}">
                  <a16:creationId xmlns:a16="http://schemas.microsoft.com/office/drawing/2014/main" id="{A3125632-9E1E-4C22-B6DA-CA137882F7F7}"/>
                </a:ext>
              </a:extLst>
            </p:cNvPr>
            <p:cNvSpPr txBox="1"/>
            <p:nvPr/>
          </p:nvSpPr>
          <p:spPr>
            <a:xfrm>
              <a:off x="4410455" y="8217841"/>
              <a:ext cx="883920" cy="230832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kumimoji="1" lang="ja-JP" altLang="en-US" sz="900" dirty="0"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問い合わせ先</a:t>
              </a:r>
            </a:p>
          </p:txBody>
        </p:sp>
        <p:sp>
          <p:nvSpPr>
            <p:cNvPr id="97" name="正方形/長方形 96">
              <a:extLst>
                <a:ext uri="{FF2B5EF4-FFF2-40B4-BE49-F238E27FC236}">
                  <a16:creationId xmlns:a16="http://schemas.microsoft.com/office/drawing/2014/main" id="{51886350-8E53-4ACA-BC63-8E1F48D030FB}"/>
                </a:ext>
              </a:extLst>
            </p:cNvPr>
            <p:cNvSpPr/>
            <p:nvPr/>
          </p:nvSpPr>
          <p:spPr>
            <a:xfrm>
              <a:off x="4492546" y="8491289"/>
              <a:ext cx="801830" cy="138808"/>
            </a:xfrm>
            <a:prstGeom prst="rect">
              <a:avLst/>
            </a:prstGeom>
            <a:no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none" lIns="36000" tIns="0" rIns="0" bIns="0" rtlCol="0" anchor="ctr" anchorCtr="0"/>
            <a:lstStyle>
              <a:lvl1pPr marL="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r>
                <a:rPr kumimoji="1" lang="ja-JP" altLang="en-US" sz="900" dirty="0">
                  <a:solidFill>
                    <a:schemeClr val="tx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福祉事務所名</a:t>
              </a:r>
            </a:p>
          </p:txBody>
        </p:sp>
        <p:sp>
          <p:nvSpPr>
            <p:cNvPr id="98" name="正方形/長方形 97">
              <a:extLst>
                <a:ext uri="{FF2B5EF4-FFF2-40B4-BE49-F238E27FC236}">
                  <a16:creationId xmlns:a16="http://schemas.microsoft.com/office/drawing/2014/main" id="{C7A8A5E8-9A5C-462D-8886-0251E162E770}"/>
                </a:ext>
              </a:extLst>
            </p:cNvPr>
            <p:cNvSpPr/>
            <p:nvPr/>
          </p:nvSpPr>
          <p:spPr>
            <a:xfrm>
              <a:off x="4492544" y="8694793"/>
              <a:ext cx="419974" cy="138808"/>
            </a:xfrm>
            <a:prstGeom prst="rect">
              <a:avLst/>
            </a:prstGeom>
            <a:no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none" lIns="36000" tIns="0" rIns="0" bIns="0" rtlCol="0" anchor="ctr" anchorCtr="0"/>
            <a:lstStyle>
              <a:lvl1pPr marL="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r>
                <a:rPr kumimoji="1" lang="ja-JP" altLang="en-US" sz="900" dirty="0">
                  <a:solidFill>
                    <a:schemeClr val="tx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所属部</a:t>
              </a:r>
            </a:p>
          </p:txBody>
        </p:sp>
        <p:sp>
          <p:nvSpPr>
            <p:cNvPr id="99" name="正方形/長方形 98">
              <a:extLst>
                <a:ext uri="{FF2B5EF4-FFF2-40B4-BE49-F238E27FC236}">
                  <a16:creationId xmlns:a16="http://schemas.microsoft.com/office/drawing/2014/main" id="{CF31A270-98F9-4DC3-AC78-8555AFC74B6C}"/>
                </a:ext>
              </a:extLst>
            </p:cNvPr>
            <p:cNvSpPr/>
            <p:nvPr/>
          </p:nvSpPr>
          <p:spPr>
            <a:xfrm>
              <a:off x="4948647" y="8696963"/>
              <a:ext cx="447415" cy="135760"/>
            </a:xfrm>
            <a:prstGeom prst="rect">
              <a:avLst/>
            </a:prstGeom>
            <a:no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none" lIns="36000" tIns="0" rIns="0" bIns="0" rtlCol="0" anchor="ctr" anchorCtr="0"/>
            <a:lstStyle>
              <a:lvl1pPr marL="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r>
                <a:rPr kumimoji="1" lang="ja-JP" altLang="en-US" sz="900" dirty="0">
                  <a:solidFill>
                    <a:schemeClr val="tx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所属課</a:t>
              </a:r>
            </a:p>
          </p:txBody>
        </p:sp>
        <p:sp>
          <p:nvSpPr>
            <p:cNvPr id="100" name="正方形/長方形 99">
              <a:extLst>
                <a:ext uri="{FF2B5EF4-FFF2-40B4-BE49-F238E27FC236}">
                  <a16:creationId xmlns:a16="http://schemas.microsoft.com/office/drawing/2014/main" id="{7DAA4EFF-3484-4A68-8455-1A06DE7A2CAE}"/>
                </a:ext>
              </a:extLst>
            </p:cNvPr>
            <p:cNvSpPr/>
            <p:nvPr/>
          </p:nvSpPr>
          <p:spPr>
            <a:xfrm>
              <a:off x="5432192" y="8694793"/>
              <a:ext cx="447415" cy="138808"/>
            </a:xfrm>
            <a:prstGeom prst="rect">
              <a:avLst/>
            </a:prstGeom>
            <a:no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none" lIns="36000" tIns="0" rIns="0" bIns="0" rtlCol="0" anchor="ctr" anchorCtr="0"/>
            <a:lstStyle>
              <a:lvl1pPr marL="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r>
                <a:rPr kumimoji="1" lang="ja-JP" altLang="en-US" sz="900" dirty="0">
                  <a:solidFill>
                    <a:schemeClr val="tx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所属係</a:t>
              </a:r>
            </a:p>
          </p:txBody>
        </p:sp>
        <p:sp>
          <p:nvSpPr>
            <p:cNvPr id="101" name="正方形/長方形 100">
              <a:extLst>
                <a:ext uri="{FF2B5EF4-FFF2-40B4-BE49-F238E27FC236}">
                  <a16:creationId xmlns:a16="http://schemas.microsoft.com/office/drawing/2014/main" id="{7D0073AB-940C-4830-9147-6FF9F2832031}"/>
                </a:ext>
              </a:extLst>
            </p:cNvPr>
            <p:cNvSpPr/>
            <p:nvPr/>
          </p:nvSpPr>
          <p:spPr>
            <a:xfrm>
              <a:off x="4948647" y="8889754"/>
              <a:ext cx="787925" cy="138808"/>
            </a:xfrm>
            <a:prstGeom prst="rect">
              <a:avLst/>
            </a:prstGeom>
            <a:no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none" lIns="36000" tIns="0" rIns="0" bIns="0" rtlCol="0" anchor="ctr" anchorCtr="0"/>
            <a:lstStyle>
              <a:lvl1pPr marL="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r>
                <a:rPr kumimoji="1" lang="ja-JP" altLang="en-US" sz="900" dirty="0">
                  <a:solidFill>
                    <a:schemeClr val="tx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地区担当員名</a:t>
              </a:r>
            </a:p>
          </p:txBody>
        </p:sp>
        <p:sp>
          <p:nvSpPr>
            <p:cNvPr id="102" name="正方形/長方形 101">
              <a:extLst>
                <a:ext uri="{FF2B5EF4-FFF2-40B4-BE49-F238E27FC236}">
                  <a16:creationId xmlns:a16="http://schemas.microsoft.com/office/drawing/2014/main" id="{0A15FCB6-6A26-4611-B11E-2088B71A9F8D}"/>
                </a:ext>
              </a:extLst>
            </p:cNvPr>
            <p:cNvSpPr/>
            <p:nvPr/>
          </p:nvSpPr>
          <p:spPr>
            <a:xfrm>
              <a:off x="4492543" y="9093747"/>
              <a:ext cx="787925" cy="138808"/>
            </a:xfrm>
            <a:prstGeom prst="rect">
              <a:avLst/>
            </a:prstGeom>
            <a:no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none" lIns="36000" tIns="0" rIns="0" bIns="0" rtlCol="0" anchor="ctr" anchorCtr="0"/>
            <a:lstStyle>
              <a:lvl1pPr marL="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r>
                <a:rPr kumimoji="1" lang="ja-JP" altLang="en-US" sz="900" dirty="0">
                  <a:solidFill>
                    <a:schemeClr val="tx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電話番号</a:t>
              </a:r>
            </a:p>
          </p:txBody>
        </p:sp>
        <p:sp>
          <p:nvSpPr>
            <p:cNvPr id="103" name="正方形/長方形 102">
              <a:extLst>
                <a:ext uri="{FF2B5EF4-FFF2-40B4-BE49-F238E27FC236}">
                  <a16:creationId xmlns:a16="http://schemas.microsoft.com/office/drawing/2014/main" id="{876E7C14-AC2C-464A-A096-CEED164D326E}"/>
                </a:ext>
              </a:extLst>
            </p:cNvPr>
            <p:cNvSpPr/>
            <p:nvPr/>
          </p:nvSpPr>
          <p:spPr>
            <a:xfrm>
              <a:off x="4466531" y="8889754"/>
              <a:ext cx="419974" cy="138808"/>
            </a:xfrm>
            <a:prstGeom prst="rect">
              <a:avLst/>
            </a:prstGeom>
            <a:noFill/>
            <a:ln w="1270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none" lIns="36000" tIns="0" rIns="0" bIns="0" rtlCol="0" anchor="ctr" anchorCtr="0"/>
            <a:lstStyle>
              <a:lvl1pPr marL="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r>
                <a:rPr kumimoji="1" lang="ja-JP" altLang="en-US" sz="900" dirty="0">
                  <a:solidFill>
                    <a:schemeClr val="tx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担当員</a:t>
              </a:r>
            </a:p>
          </p:txBody>
        </p:sp>
      </p:grpSp>
      <p:sp>
        <p:nvSpPr>
          <p:cNvPr id="104" name="正方形/長方形 103">
            <a:extLst>
              <a:ext uri="{FF2B5EF4-FFF2-40B4-BE49-F238E27FC236}">
                <a16:creationId xmlns:a16="http://schemas.microsoft.com/office/drawing/2014/main" id="{4875749F-C5A5-4918-90BE-1F4F338F87A0}"/>
              </a:ext>
            </a:extLst>
          </p:cNvPr>
          <p:cNvSpPr/>
          <p:nvPr/>
        </p:nvSpPr>
        <p:spPr>
          <a:xfrm>
            <a:off x="2142394" y="2809030"/>
            <a:ext cx="696055" cy="14032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ケース番号</a:t>
            </a:r>
          </a:p>
        </p:txBody>
      </p:sp>
      <p:sp>
        <p:nvSpPr>
          <p:cNvPr id="105" name="正方形/長方形 104">
            <a:extLst>
              <a:ext uri="{FF2B5EF4-FFF2-40B4-BE49-F238E27FC236}">
                <a16:creationId xmlns:a16="http://schemas.microsoft.com/office/drawing/2014/main" id="{B40313A6-B2F5-44AC-95E1-3E41A40FF268}"/>
              </a:ext>
            </a:extLst>
          </p:cNvPr>
          <p:cNvSpPr/>
          <p:nvPr/>
        </p:nvSpPr>
        <p:spPr>
          <a:xfrm>
            <a:off x="2123072" y="4256908"/>
            <a:ext cx="532022" cy="14032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accent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カナ氏名</a:t>
            </a:r>
          </a:p>
        </p:txBody>
      </p:sp>
      <p:sp>
        <p:nvSpPr>
          <p:cNvPr id="106" name="正方形/長方形 105">
            <a:extLst>
              <a:ext uri="{FF2B5EF4-FFF2-40B4-BE49-F238E27FC236}">
                <a16:creationId xmlns:a16="http://schemas.microsoft.com/office/drawing/2014/main" id="{DF6E5E75-969A-495B-AA02-00F6B2CAEE4B}"/>
              </a:ext>
            </a:extLst>
          </p:cNvPr>
          <p:cNvSpPr/>
          <p:nvPr/>
        </p:nvSpPr>
        <p:spPr>
          <a:xfrm>
            <a:off x="4665753" y="6455402"/>
            <a:ext cx="1254911" cy="14032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accent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有効期間終了年月日</a:t>
            </a:r>
          </a:p>
        </p:txBody>
      </p:sp>
      <p:sp>
        <p:nvSpPr>
          <p:cNvPr id="107" name="テキスト ボックス 106">
            <a:extLst>
              <a:ext uri="{FF2B5EF4-FFF2-40B4-BE49-F238E27FC236}">
                <a16:creationId xmlns:a16="http://schemas.microsoft.com/office/drawing/2014/main" id="{18B6E278-AC76-42A7-A513-320F4D055B9E}"/>
              </a:ext>
            </a:extLst>
          </p:cNvPr>
          <p:cNvSpPr txBox="1"/>
          <p:nvPr/>
        </p:nvSpPr>
        <p:spPr>
          <a:xfrm>
            <a:off x="4034178" y="6410149"/>
            <a:ext cx="883920" cy="2308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sz="900" dirty="0">
                <a:solidFill>
                  <a:schemeClr val="accent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から</a:t>
            </a:r>
          </a:p>
        </p:txBody>
      </p:sp>
      <p:sp>
        <p:nvSpPr>
          <p:cNvPr id="108" name="正方形/長方形 107">
            <a:extLst>
              <a:ext uri="{FF2B5EF4-FFF2-40B4-BE49-F238E27FC236}">
                <a16:creationId xmlns:a16="http://schemas.microsoft.com/office/drawing/2014/main" id="{27D3AC62-0A69-4C8F-83CF-02818091C1B2}"/>
              </a:ext>
            </a:extLst>
          </p:cNvPr>
          <p:cNvSpPr/>
          <p:nvPr/>
        </p:nvSpPr>
        <p:spPr>
          <a:xfrm>
            <a:off x="5719375" y="5523125"/>
            <a:ext cx="557396" cy="14032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accent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電話番号</a:t>
            </a:r>
          </a:p>
        </p:txBody>
      </p:sp>
      <p:sp>
        <p:nvSpPr>
          <p:cNvPr id="40" name="テキスト ボックス 39">
            <a:extLst>
              <a:ext uri="{FF2B5EF4-FFF2-40B4-BE49-F238E27FC236}">
                <a16:creationId xmlns:a16="http://schemas.microsoft.com/office/drawing/2014/main" id="{525B7781-020C-4888-A0A6-02464C6274E4}"/>
              </a:ext>
            </a:extLst>
          </p:cNvPr>
          <p:cNvSpPr txBox="1"/>
          <p:nvPr/>
        </p:nvSpPr>
        <p:spPr>
          <a:xfrm>
            <a:off x="575841" y="1992657"/>
            <a:ext cx="5760000" cy="2308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sz="9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　このことについて、次の生活保護受給者が要介護状態にあると思われますので、要介護審査・判定願います。</a:t>
            </a:r>
          </a:p>
        </p:txBody>
      </p:sp>
      <p:sp>
        <p:nvSpPr>
          <p:cNvPr id="42" name="正方形/長方形 41">
            <a:extLst>
              <a:ext uri="{FF2B5EF4-FFF2-40B4-BE49-F238E27FC236}">
                <a16:creationId xmlns:a16="http://schemas.microsoft.com/office/drawing/2014/main" id="{DF234B29-8E41-472F-91D4-3EB792E2EFF4}"/>
              </a:ext>
            </a:extLst>
          </p:cNvPr>
          <p:cNvSpPr/>
          <p:nvPr/>
        </p:nvSpPr>
        <p:spPr>
          <a:xfrm>
            <a:off x="2542389" y="7484042"/>
            <a:ext cx="1254911" cy="14032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accent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その他連絡事項</a:t>
            </a:r>
          </a:p>
        </p:txBody>
      </p:sp>
      <p:sp>
        <p:nvSpPr>
          <p:cNvPr id="44" name="正方形/長方形 43">
            <a:extLst>
              <a:ext uri="{FF2B5EF4-FFF2-40B4-BE49-F238E27FC236}">
                <a16:creationId xmlns:a16="http://schemas.microsoft.com/office/drawing/2014/main" id="{071C7271-2DF5-43DD-B419-BB2EA29849C0}"/>
              </a:ext>
            </a:extLst>
          </p:cNvPr>
          <p:cNvSpPr/>
          <p:nvPr/>
        </p:nvSpPr>
        <p:spPr>
          <a:xfrm>
            <a:off x="2142394" y="3328847"/>
            <a:ext cx="696055" cy="14032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受給者番号</a:t>
            </a:r>
          </a:p>
        </p:txBody>
      </p:sp>
      <p:sp>
        <p:nvSpPr>
          <p:cNvPr id="49" name="正方形/長方形 48">
            <a:extLst>
              <a:ext uri="{FF2B5EF4-FFF2-40B4-BE49-F238E27FC236}">
                <a16:creationId xmlns:a16="http://schemas.microsoft.com/office/drawing/2014/main" id="{4C199FED-B776-405D-8676-F1E435B54836}"/>
              </a:ext>
            </a:extLst>
          </p:cNvPr>
          <p:cNvSpPr/>
          <p:nvPr/>
        </p:nvSpPr>
        <p:spPr>
          <a:xfrm>
            <a:off x="2142393" y="3836435"/>
            <a:ext cx="881795" cy="14032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公費負担者番号</a:t>
            </a:r>
          </a:p>
        </p:txBody>
      </p:sp>
    </p:spTree>
    <p:extLst>
      <p:ext uri="{BB962C8B-B14F-4D97-AF65-F5344CB8AC3E}">
        <p14:creationId xmlns:p14="http://schemas.microsoft.com/office/powerpoint/2010/main" val="1774658548"/>
      </p:ext>
    </p:extLst>
  </p:cSld>
  <p:clrMapOvr>
    <a:masterClrMapping/>
  </p:clrMapOvr>
</p:sld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UNDODONOTDELETE" val="0"/>
</p:tagLst>
</file>

<file path=ppt/tags/tag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thinkcellActiveDocDoNotDelete"/>
</p:tagLst>
</file>

<file path=ppt/tags/tag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thinkcellActiveDocDoNotDelete"/>
</p:tagLst>
</file>

<file path=ppt/theme/theme1.xml><?xml version="1.0" encoding="utf-8"?>
<a:theme xmlns:a="http://schemas.openxmlformats.org/drawingml/2006/main" name="Office テーマ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ct:contentTypeSchema xmlns:ct="http://schemas.microsoft.com/office/2006/metadata/contentType" xmlns:ma="http://schemas.microsoft.com/office/2006/metadata/properties/metaAttributes" ct:_="" ma:_="" ma:contentTypeName="ドキュメント" ma:contentTypeID="0x01010072D4258CA3517149908D3B60E55ECCDC" ma:contentTypeVersion="12" ma:contentTypeDescription="新しいドキュメントを作成します。" ma:contentTypeScope="" ma:versionID="350a3e05cfc9448cbdfd885596026917">
  <xsd:schema xmlns:xsd="http://www.w3.org/2001/XMLSchema" xmlns:xs="http://www.w3.org/2001/XMLSchema" xmlns:p="http://schemas.microsoft.com/office/2006/metadata/properties" xmlns:ns2="c97f0004-81d4-41ad-b834-2a96fc4591f7" xmlns:ns3="e0e86db0-997c-4cb6-bb34-f88ecb8e7e9c" targetNamespace="http://schemas.microsoft.com/office/2006/metadata/properties" ma:root="true" ma:fieldsID="9ec266417867f1dbbd30afd7b59ffe9d" ns2:_="" ns3:_="">
    <xsd:import namespace="c97f0004-81d4-41ad-b834-2a96fc4591f7"/>
    <xsd:import namespace="e0e86db0-997c-4cb6-bb34-f88ecb8e7e9c"/>
    <xsd:element name="properties">
      <xsd:complexType>
        <xsd:sequence>
          <xsd:element name="documentManagement">
            <xsd:complexType>
              <xsd:all>
                <xsd:element ref="ns2:MediaServiceMetadata" minOccurs="0"/>
                <xsd:element ref="ns2:MediaServiceFastMetadata" minOccurs="0"/>
                <xsd:element ref="ns2:MediaServiceSearchProperties" minOccurs="0"/>
                <xsd:element ref="ns2:MediaServiceObjectDetectorVersions" minOccurs="0"/>
                <xsd:element ref="ns2:MediaServiceDateTaken" minOccurs="0"/>
                <xsd:element ref="ns2:MediaServiceGenerationTime" minOccurs="0"/>
                <xsd:element ref="ns2:MediaServiceEventHashCode" minOccurs="0"/>
                <xsd:element ref="ns2:MediaLengthInSeconds" minOccurs="0"/>
                <xsd:element ref="ns2:lcf76f155ced4ddcb4097134ff3c332f" minOccurs="0"/>
                <xsd:element ref="ns3:TaxCatchAll" minOccurs="0"/>
                <xsd:element ref="ns2:MediaServiceOCR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c97f0004-81d4-41ad-b834-2a96fc4591f7" elementFormDefault="qualified">
    <xsd:import namespace="http://schemas.microsoft.com/office/2006/documentManagement/types"/>
    <xsd:import namespace="http://schemas.microsoft.com/office/infopath/2007/PartnerControls"/>
    <xsd:element name="MediaServiceMetadata" ma:index="8" nillable="true" ma:displayName="MediaServiceMetadata" ma:hidden="true" ma:internalName="MediaServiceMetadata" ma:readOnly="true">
      <xsd:simpleType>
        <xsd:restriction base="dms:Note"/>
      </xsd:simpleType>
    </xsd:element>
    <xsd:element name="MediaServiceFastMetadata" ma:index="9" nillable="true" ma:displayName="MediaServiceFastMetadata" ma:hidden="true" ma:internalName="MediaServiceFastMetadata" ma:readOnly="true">
      <xsd:simpleType>
        <xsd:restriction base="dms:Note"/>
      </xsd:simpleType>
    </xsd:element>
    <xsd:element name="MediaServiceSearchProperties" ma:index="10" nillable="true" ma:displayName="MediaServiceSearchProperties" ma:hidden="true" ma:internalName="MediaServiceSearchProperties" ma:readOnly="true">
      <xsd:simpleType>
        <xsd:restriction base="dms:Note"/>
      </xsd:simpleType>
    </xsd:element>
    <xsd:element name="MediaServiceObjectDetectorVersions" ma:index="11" nillable="true" ma:displayName="MediaServiceObjectDetectorVersions" ma:hidden="true" ma:indexed="true" ma:internalName="MediaServiceObjectDetectorVersions" ma:readOnly="true">
      <xsd:simpleType>
        <xsd:restriction base="dms:Text"/>
      </xsd:simpleType>
    </xsd:element>
    <xsd:element name="MediaServiceDateTaken" ma:index="12" nillable="true" ma:displayName="MediaServiceDateTaken" ma:hidden="true" ma:indexed="true" ma:internalName="MediaServiceDateTaken" ma:readOnly="true">
      <xsd:simpleType>
        <xsd:restriction base="dms:Text"/>
      </xsd:simpleType>
    </xsd:element>
    <xsd:element name="MediaServiceGenerationTime" ma:index="13" nillable="true" ma:displayName="MediaServiceGenerationTime" ma:hidden="true" ma:internalName="MediaServiceGenerationTime" ma:readOnly="true">
      <xsd:simpleType>
        <xsd:restriction base="dms:Text"/>
      </xsd:simpleType>
    </xsd:element>
    <xsd:element name="MediaServiceEventHashCode" ma:index="14" nillable="true" ma:displayName="MediaServiceEventHashCode" ma:hidden="true" ma:internalName="MediaServiceEventHashCode" ma:readOnly="true">
      <xsd:simpleType>
        <xsd:restriction base="dms:Text"/>
      </xsd:simpleType>
    </xsd:element>
    <xsd:element name="MediaLengthInSeconds" ma:index="15" nillable="true" ma:displayName="MediaLengthInSeconds" ma:hidden="true" ma:internalName="MediaLengthInSeconds" ma:readOnly="true">
      <xsd:simpleType>
        <xsd:restriction base="dms:Unknown"/>
      </xsd:simpleType>
    </xsd:element>
    <xsd:element name="lcf76f155ced4ddcb4097134ff3c332f" ma:index="17" nillable="true" ma:taxonomy="true" ma:internalName="lcf76f155ced4ddcb4097134ff3c332f" ma:taxonomyFieldName="MediaServiceImageTags" ma:displayName="画像タグ" ma:readOnly="false" ma:fieldId="{5cf76f15-5ced-4ddc-b409-7134ff3c332f}" ma:taxonomyMulti="true" ma:sspId="0347f584-7be2-4218-8e94-402d99aedf0b" ma:termSetId="09814cd3-568e-fe90-9814-8d621ff8fb84" ma:anchorId="fba54fb3-c3e1-fe81-a776-ca4b69148c4d" ma:open="true" ma:isKeyword="false">
      <xsd:complexType>
        <xsd:sequence>
          <xsd:element ref="pc:Terms" minOccurs="0" maxOccurs="1"/>
        </xsd:sequence>
      </xsd:complexType>
    </xsd:element>
    <xsd:element name="MediaServiceOCR" ma:index="19" nillable="true" ma:displayName="Extracted Text" ma:internalName="MediaServiceOCR" ma:readOnly="true">
      <xsd:simpleType>
        <xsd:restriction base="dms:Note">
          <xsd:maxLength value="255"/>
        </xsd:restriction>
      </xsd:simple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e0e86db0-997c-4cb6-bb34-f88ecb8e7e9c" elementFormDefault="qualified">
    <xsd:import namespace="http://schemas.microsoft.com/office/2006/documentManagement/types"/>
    <xsd:import namespace="http://schemas.microsoft.com/office/infopath/2007/PartnerControls"/>
    <xsd:element name="TaxCatchAll" ma:index="18" nillable="true" ma:displayName="Taxonomy Catch All Column" ma:hidden="true" ma:list="{36aac64e-280c-4bc3-b731-e4caf737c02e}" ma:internalName="TaxCatchAll" ma:showField="CatchAllData" ma:web="e0e86db0-997c-4cb6-bb34-f88ecb8e7e9c">
      <xsd:complexType>
        <xsd:complexContent>
          <xsd:extension base="dms:MultiChoiceLookup">
            <xsd:sequence>
              <xsd:element name="Value" type="dms:Lookup" maxOccurs="unbounded" minOccurs="0" nillable="true"/>
            </xsd:sequence>
          </xsd:extension>
        </xsd:complexContent>
      </xsd:complex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コンテンツ タイプ"/>
        <xsd:element ref="dc:title" minOccurs="0" maxOccurs="1" ma:index="4" ma:displayName="タイトル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2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3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>
    <TaxCatchAll xmlns="e0e86db0-997c-4cb6-bb34-f88ecb8e7e9c" xsi:nil="true"/>
    <lcf76f155ced4ddcb4097134ff3c332f xmlns="c97f0004-81d4-41ad-b834-2a96fc4591f7">
      <Terms xmlns="http://schemas.microsoft.com/office/infopath/2007/PartnerControls"/>
    </lcf76f155ced4ddcb4097134ff3c332f>
  </documentManagement>
</p:properties>
</file>

<file path=customXml/itemProps1.xml><?xml version="1.0" encoding="utf-8"?>
<ds:datastoreItem xmlns:ds="http://schemas.openxmlformats.org/officeDocument/2006/customXml" ds:itemID="{B1356DCC-0E64-479F-B05E-CCF15CF24814}"/>
</file>

<file path=customXml/itemProps2.xml><?xml version="1.0" encoding="utf-8"?>
<ds:datastoreItem xmlns:ds="http://schemas.openxmlformats.org/officeDocument/2006/customXml" ds:itemID="{0DDBE0F9-4F47-4092-893D-F64EDA733EF6}"/>
</file>

<file path=customXml/itemProps3.xml><?xml version="1.0" encoding="utf-8"?>
<ds:datastoreItem xmlns:ds="http://schemas.openxmlformats.org/officeDocument/2006/customXml" ds:itemID="{ADCDFB1D-7397-4165-B52B-0BA33DA8C582}"/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634</TotalTime>
  <Words>113</Words>
  <PresentationFormat>A4 210 x 297 mm</PresentationFormat>
  <Paragraphs>46</Paragraphs>
  <Slides>1</Slides>
  <Notes>0</Notes>
  <HiddenSlides>0</HiddenSlides>
  <MMClips>0</MMClips>
  <ScaleCrop>false</ScaleCrop>
  <HeadingPairs>
    <vt:vector size="8" baseType="variant">
      <vt:variant>
        <vt:lpstr>使用されているフォント</vt:lpstr>
      </vt:variant>
      <vt:variant>
        <vt:i4>4</vt:i4>
      </vt:variant>
      <vt:variant>
        <vt:lpstr>テーマ</vt:lpstr>
      </vt:variant>
      <vt:variant>
        <vt:i4>1</vt:i4>
      </vt:variant>
      <vt:variant>
        <vt:lpstr>埋め込まれた OLE サーバー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7" baseType="lpstr">
      <vt:lpstr>ＭＳ Ｐゴシック</vt:lpstr>
      <vt:lpstr>Arial</vt:lpstr>
      <vt:lpstr>Calibri</vt:lpstr>
      <vt:lpstr>Calibri Light</vt:lpstr>
      <vt:lpstr>Office テーマ</vt:lpstr>
      <vt:lpstr>think-cell スライド</vt:lpstr>
      <vt:lpstr>PowerPoint プレゼンテーション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terms:created xsi:type="dcterms:W3CDTF">2022-01-20T04:34:58Z</dcterms:created>
  <dcterms:modified xsi:type="dcterms:W3CDTF">2023-03-10T07:31:18Z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MSIP_Label_ea60d57e-af5b-4752-ac57-3e4f28ca11dc_ActionId">
    <vt:lpwstr>73f12882-d475-42f8-9c91-2afaba15e60a</vt:lpwstr>
  </property>
  <property fmtid="{D5CDD505-2E9C-101B-9397-08002B2CF9AE}" pid="3" name="MSIP_Label_ea60d57e-af5b-4752-ac57-3e4f28ca11dc_ContentBits">
    <vt:lpwstr>0</vt:lpwstr>
  </property>
  <property fmtid="{D5CDD505-2E9C-101B-9397-08002B2CF9AE}" pid="4" name="MSIP_Label_ea60d57e-af5b-4752-ac57-3e4f28ca11dc_Enabled">
    <vt:lpwstr>true</vt:lpwstr>
  </property>
  <property fmtid="{D5CDD505-2E9C-101B-9397-08002B2CF9AE}" pid="5" name="MSIP_Label_ea60d57e-af5b-4752-ac57-3e4f28ca11dc_Method">
    <vt:lpwstr>Standard</vt:lpwstr>
  </property>
  <property fmtid="{D5CDD505-2E9C-101B-9397-08002B2CF9AE}" pid="6" name="MSIP_Label_ea60d57e-af5b-4752-ac57-3e4f28ca11dc_Name">
    <vt:lpwstr>ea60d57e-af5b-4752-ac57-3e4f28ca11dc</vt:lpwstr>
  </property>
  <property fmtid="{D5CDD505-2E9C-101B-9397-08002B2CF9AE}" pid="7" name="MSIP_Label_ea60d57e-af5b-4752-ac57-3e4f28ca11dc_SetDate">
    <vt:lpwstr>2022-01-20T04:35:05Z</vt:lpwstr>
  </property>
  <property fmtid="{D5CDD505-2E9C-101B-9397-08002B2CF9AE}" pid="8" name="MSIP_Label_ea60d57e-af5b-4752-ac57-3e4f28ca11dc_SiteId">
    <vt:lpwstr>36da45f1-dd2c-4d1f-af13-5abe46b99921</vt:lpwstr>
  </property>
  <property fmtid="{D5CDD505-2E9C-101B-9397-08002B2CF9AE}" pid="9" name="MSIP_Label_436fffe2-e74d-4f21-833f-6f054a10cb50_Enabled">
    <vt:lpwstr>true</vt:lpwstr>
  </property>
  <property fmtid="{D5CDD505-2E9C-101B-9397-08002B2CF9AE}" pid="10" name="MSIP_Label_436fffe2-e74d-4f21-833f-6f054a10cb50_SetDate">
    <vt:lpwstr>2022-04-22T02:11:13Z</vt:lpwstr>
  </property>
  <property fmtid="{D5CDD505-2E9C-101B-9397-08002B2CF9AE}" pid="11" name="MSIP_Label_436fffe2-e74d-4f21-833f-6f054a10cb50_Method">
    <vt:lpwstr>Privileged</vt:lpwstr>
  </property>
  <property fmtid="{D5CDD505-2E9C-101B-9397-08002B2CF9AE}" pid="12" name="MSIP_Label_436fffe2-e74d-4f21-833f-6f054a10cb50_Name">
    <vt:lpwstr>436fffe2-e74d-4f21-833f-6f054a10cb50</vt:lpwstr>
  </property>
  <property fmtid="{D5CDD505-2E9C-101B-9397-08002B2CF9AE}" pid="13" name="MSIP_Label_436fffe2-e74d-4f21-833f-6f054a10cb50_SiteId">
    <vt:lpwstr>a4dd5294-24e4-4102-8420-cb86d0baae1e</vt:lpwstr>
  </property>
  <property fmtid="{D5CDD505-2E9C-101B-9397-08002B2CF9AE}" pid="14" name="MSIP_Label_436fffe2-e74d-4f21-833f-6f054a10cb50_ActionId">
    <vt:lpwstr>a3c98c2a-b2ca-4a34-aec4-60f5fe393cbb</vt:lpwstr>
  </property>
  <property fmtid="{D5CDD505-2E9C-101B-9397-08002B2CF9AE}" pid="15" name="MSIP_Label_436fffe2-e74d-4f21-833f-6f054a10cb50_ContentBits">
    <vt:lpwstr>0</vt:lpwstr>
  </property>
  <property fmtid="{D5CDD505-2E9C-101B-9397-08002B2CF9AE}" pid="16" name="ContentTypeId">
    <vt:lpwstr>0x01010072D4258CA3517149908D3B60E55ECCDC</vt:lpwstr>
  </property>
</Properties>
</file>

<file path=docProps/thumbnail.jpeg>
</file>