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docMetadata/LabelInfo.xml" ContentType="application/vnd.ms-office.classificationlabels+xml"/>
  <Override PartName="/ppt/presentation.xml" ContentType="application/vnd.openxmlformats-officedocument.presentationml.presentation.main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slideMasters/slideMaster1.xml" ContentType="application/vnd.openxmlformats-officedocument.presentationml.slideMaster+xml"/>
  <Override PartName="/ppt/slideLayouts/slideLayout9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3.xml" ContentType="application/vnd.openxmlformats-officedocument.presentationml.slideLayout+xml"/>
  <Override PartName="/ppt/tags/tag2.xml" ContentType="application/vnd.openxmlformats-officedocument.presentationml.tags+xml"/>
  <Override PartName="/ppt/slideLayouts/slideLayout8.xml" ContentType="application/vnd.openxmlformats-officedocument.presentationml.slideLayout+xml"/>
  <Override PartName="/ppt/slides/slide1.xml" ContentType="application/vnd.openxmlformats-officedocument.presentationml.slide+xml"/>
  <Override PartName="/ppt/tags/tag3.xml" ContentType="application/vnd.openxmlformats-officedocument.presentationml.tags+xml"/>
  <Override PartName="/ppt/theme/theme1.xml" ContentType="application/vnd.openxmlformats-officedocument.theme+xml"/>
  <Override PartName="/ppt/tags/tag1.xml" ContentType="application/vnd.openxmlformats-officedocument.presentationml.tag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6" Type="http://schemas.microsoft.com/office/2020/02/relationships/classificationlabels" Target="docMetadata/LabelInfo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4" r:id="rId2"/>
  </p:sldIdLst>
  <p:sldSz cx="6858000" cy="9906000" type="A4"/>
  <p:notesSz cx="6735763" cy="9866313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1094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西田 章恵(nishida-akie.jj1)" initials="西田" lastIdx="1" clrIdx="0">
    <p:extLst>
      <p:ext uri="{19B8F6BF-5375-455C-9EA6-DF929625EA0E}">
        <p15:presenceInfo xmlns:p15="http://schemas.microsoft.com/office/powerpoint/2012/main" userId="S-1-5-21-4175116151-3849908774-3845857867-619503" providerId="AD"/>
      </p:ext>
    </p:extLst>
  </p:cmAuthor>
  <p:cmAuthor id="2" name="Okano, Takumi (JP - AB 岡野 匠)" initials="OT(A岡匠" lastIdx="1" clrIdx="1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158" autoAdjust="0"/>
    <p:restoredTop sz="94660"/>
  </p:normalViewPr>
  <p:slideViewPr>
    <p:cSldViewPr snapToGrid="0" showGuides="1">
      <p:cViewPr>
        <p:scale>
          <a:sx n="75" d="100"/>
          <a:sy n="75" d="100"/>
        </p:scale>
        <p:origin x="1812" y="-1944"/>
      </p:cViewPr>
      <p:guideLst>
        <p:guide orient="horz" pos="3120"/>
        <p:guide pos="109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tags" Target="tags/tag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11" Type="http://schemas.openxmlformats.org/officeDocument/2006/relationships/customXml" Target="../customXml/item3.xml"/><Relationship Id="rId5" Type="http://schemas.openxmlformats.org/officeDocument/2006/relationships/presProps" Target="presProps.xml"/><Relationship Id="rId10" Type="http://schemas.openxmlformats.org/officeDocument/2006/relationships/customXml" Target="../customXml/item2.xml"/><Relationship Id="rId4" Type="http://schemas.openxmlformats.org/officeDocument/2006/relationships/commentAuthors" Target="commentAuthors.xml"/><Relationship Id="rId9" Type="http://schemas.openxmlformats.org/officeDocument/2006/relationships/customXml" Target="../customXml/item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41" name="Rectangle 109">
            <a:extLst>
              <a:ext uri="{FF2B5EF4-FFF2-40B4-BE49-F238E27FC236}">
                <a16:creationId xmlns:a16="http://schemas.microsoft.com/office/drawing/2014/main" id="{964D1F19-BA8C-4282-BA8A-73E124FD408D}"/>
              </a:ext>
            </a:extLst>
          </p:cNvPr>
          <p:cNvSpPr>
            <a:spLocks noChangeArrowheads="1"/>
          </p:cNvSpPr>
          <p:nvPr/>
        </p:nvSpPr>
        <p:spPr bwMode="auto">
          <a:xfrm>
            <a:off x="587466" y="1844394"/>
            <a:ext cx="5760000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11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介護</a:t>
            </a:r>
            <a:r>
              <a:rPr kumimoji="0" lang="ja-JP" altLang="en-US" sz="11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券受領</a:t>
            </a:r>
            <a:r>
              <a:rPr kumimoji="0" lang="zh-TW" altLang="en-US" sz="11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書</a:t>
            </a:r>
            <a:endParaRPr kumimoji="0" lang="en-US" altLang="ja-JP" sz="1100" b="0" i="0" u="none" strike="noStrike" cap="none" normalizeH="0" baseline="0" dirty="0">
              <a:ln>
                <a:noFill/>
              </a:ln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46" name="正方形/長方形 45">
            <a:extLst>
              <a:ext uri="{FF2B5EF4-FFF2-40B4-BE49-F238E27FC236}">
                <a16:creationId xmlns:a16="http://schemas.microsoft.com/office/drawing/2014/main" id="{60DADFC3-CEB6-4431-81F7-7B315F55FB9A}"/>
              </a:ext>
            </a:extLst>
          </p:cNvPr>
          <p:cNvSpPr/>
          <p:nvPr/>
        </p:nvSpPr>
        <p:spPr>
          <a:xfrm>
            <a:off x="4074450" y="1176405"/>
            <a:ext cx="864000" cy="12858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指定介護機関名</a:t>
            </a:r>
          </a:p>
        </p:txBody>
      </p:sp>
      <p:sp>
        <p:nvSpPr>
          <p:cNvPr id="47" name="正方形/長方形 46">
            <a:extLst>
              <a:ext uri="{FF2B5EF4-FFF2-40B4-BE49-F238E27FC236}">
                <a16:creationId xmlns:a16="http://schemas.microsoft.com/office/drawing/2014/main" id="{607A9B41-36BB-466D-8FCC-676D5E6EA289}"/>
              </a:ext>
            </a:extLst>
          </p:cNvPr>
          <p:cNvSpPr/>
          <p:nvPr/>
        </p:nvSpPr>
        <p:spPr>
          <a:xfrm>
            <a:off x="4074450" y="1345307"/>
            <a:ext cx="648000" cy="12858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管理者氏名</a:t>
            </a:r>
          </a:p>
        </p:txBody>
      </p:sp>
      <p:graphicFrame>
        <p:nvGraphicFramePr>
          <p:cNvPr id="50" name="表 4">
            <a:extLst>
              <a:ext uri="{FF2B5EF4-FFF2-40B4-BE49-F238E27FC236}">
                <a16:creationId xmlns:a16="http://schemas.microsoft.com/office/drawing/2014/main" id="{C453FA3C-974C-4020-9D8B-98A5D37472D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99336025"/>
              </p:ext>
            </p:extLst>
          </p:nvPr>
        </p:nvGraphicFramePr>
        <p:xfrm>
          <a:off x="356135" y="3262407"/>
          <a:ext cx="6268079" cy="416125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76038">
                  <a:extLst>
                    <a:ext uri="{9D8B030D-6E8A-4147-A177-3AD203B41FA5}">
                      <a16:colId xmlns:a16="http://schemas.microsoft.com/office/drawing/2014/main" val="2410966"/>
                    </a:ext>
                  </a:extLst>
                </a:gridCol>
                <a:gridCol w="536985">
                  <a:extLst>
                    <a:ext uri="{9D8B030D-6E8A-4147-A177-3AD203B41FA5}">
                      <a16:colId xmlns:a16="http://schemas.microsoft.com/office/drawing/2014/main" val="3318669165"/>
                    </a:ext>
                  </a:extLst>
                </a:gridCol>
                <a:gridCol w="800595">
                  <a:extLst>
                    <a:ext uri="{9D8B030D-6E8A-4147-A177-3AD203B41FA5}">
                      <a16:colId xmlns:a16="http://schemas.microsoft.com/office/drawing/2014/main" val="2936752784"/>
                    </a:ext>
                  </a:extLst>
                </a:gridCol>
                <a:gridCol w="693198">
                  <a:extLst>
                    <a:ext uri="{9D8B030D-6E8A-4147-A177-3AD203B41FA5}">
                      <a16:colId xmlns:a16="http://schemas.microsoft.com/office/drawing/2014/main" val="1309315224"/>
                    </a:ext>
                  </a:extLst>
                </a:gridCol>
                <a:gridCol w="347325">
                  <a:extLst>
                    <a:ext uri="{9D8B030D-6E8A-4147-A177-3AD203B41FA5}">
                      <a16:colId xmlns:a16="http://schemas.microsoft.com/office/drawing/2014/main" val="3860738303"/>
                    </a:ext>
                  </a:extLst>
                </a:gridCol>
                <a:gridCol w="347325">
                  <a:extLst>
                    <a:ext uri="{9D8B030D-6E8A-4147-A177-3AD203B41FA5}">
                      <a16:colId xmlns:a16="http://schemas.microsoft.com/office/drawing/2014/main" val="2726939747"/>
                    </a:ext>
                  </a:extLst>
                </a:gridCol>
                <a:gridCol w="491066">
                  <a:extLst>
                    <a:ext uri="{9D8B030D-6E8A-4147-A177-3AD203B41FA5}">
                      <a16:colId xmlns:a16="http://schemas.microsoft.com/office/drawing/2014/main" val="1869916094"/>
                    </a:ext>
                  </a:extLst>
                </a:gridCol>
                <a:gridCol w="660400">
                  <a:extLst>
                    <a:ext uri="{9D8B030D-6E8A-4147-A177-3AD203B41FA5}">
                      <a16:colId xmlns:a16="http://schemas.microsoft.com/office/drawing/2014/main" val="4131841886"/>
                    </a:ext>
                  </a:extLst>
                </a:gridCol>
                <a:gridCol w="629207">
                  <a:extLst>
                    <a:ext uri="{9D8B030D-6E8A-4147-A177-3AD203B41FA5}">
                      <a16:colId xmlns:a16="http://schemas.microsoft.com/office/drawing/2014/main" val="2252211817"/>
                    </a:ext>
                  </a:extLst>
                </a:gridCol>
                <a:gridCol w="548640">
                  <a:extLst>
                    <a:ext uri="{9D8B030D-6E8A-4147-A177-3AD203B41FA5}">
                      <a16:colId xmlns:a16="http://schemas.microsoft.com/office/drawing/2014/main" val="3104198905"/>
                    </a:ext>
                  </a:extLst>
                </a:gridCol>
                <a:gridCol w="637300">
                  <a:extLst>
                    <a:ext uri="{9D8B030D-6E8A-4147-A177-3AD203B41FA5}">
                      <a16:colId xmlns:a16="http://schemas.microsoft.com/office/drawing/2014/main" val="3543562437"/>
                    </a:ext>
                  </a:extLst>
                </a:gridCol>
              </a:tblGrid>
              <a:tr h="436376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ケース番号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accent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地区名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受給者番号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accent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性別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900" b="0" dirty="0">
                          <a:solidFill>
                            <a:schemeClr val="accent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年齢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単併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受給年月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accent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サービス別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accent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本人支払額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備考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79935400"/>
                  </a:ext>
                </a:extLst>
              </a:tr>
              <a:tr h="450000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accent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10977052"/>
                  </a:ext>
                </a:extLst>
              </a:tr>
              <a:tr h="450000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9138754"/>
                  </a:ext>
                </a:extLst>
              </a:tr>
              <a:tr h="450000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18449384"/>
                  </a:ext>
                </a:extLst>
              </a:tr>
              <a:tr h="395813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208407575"/>
                  </a:ext>
                </a:extLst>
              </a:tr>
              <a:tr h="395813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48033853"/>
                  </a:ext>
                </a:extLst>
              </a:tr>
              <a:tr h="395813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01669930"/>
                  </a:ext>
                </a:extLst>
              </a:tr>
              <a:tr h="395813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61802082"/>
                  </a:ext>
                </a:extLst>
              </a:tr>
              <a:tr h="395813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196318484"/>
                  </a:ext>
                </a:extLst>
              </a:tr>
              <a:tr h="395813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11568662"/>
                  </a:ext>
                </a:extLst>
              </a:tr>
            </a:tbl>
          </a:graphicData>
        </a:graphic>
      </p:graphicFrame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38DE1EC1-E1B5-49FE-8172-8EB3F8EC2C3B}"/>
              </a:ext>
            </a:extLst>
          </p:cNvPr>
          <p:cNvSpPr/>
          <p:nvPr/>
        </p:nvSpPr>
        <p:spPr>
          <a:xfrm>
            <a:off x="2411437" y="3809333"/>
            <a:ext cx="443899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4" name="正方形/長方形 33">
            <a:extLst>
              <a:ext uri="{FF2B5EF4-FFF2-40B4-BE49-F238E27FC236}">
                <a16:creationId xmlns:a16="http://schemas.microsoft.com/office/drawing/2014/main" id="{DEE38FDF-1217-495E-8699-804355F6A0DB}"/>
              </a:ext>
            </a:extLst>
          </p:cNvPr>
          <p:cNvSpPr/>
          <p:nvPr/>
        </p:nvSpPr>
        <p:spPr>
          <a:xfrm>
            <a:off x="4976858" y="814668"/>
            <a:ext cx="1141090" cy="165415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　　　　　月　　　　　日</a:t>
            </a:r>
          </a:p>
        </p:txBody>
      </p:sp>
      <p:sp>
        <p:nvSpPr>
          <p:cNvPr id="49" name="テキスト ボックス 48">
            <a:extLst>
              <a:ext uri="{FF2B5EF4-FFF2-40B4-BE49-F238E27FC236}">
                <a16:creationId xmlns:a16="http://schemas.microsoft.com/office/drawing/2014/main" id="{323189C0-0091-4B05-A5B5-6B244FAC4255}"/>
              </a:ext>
            </a:extLst>
          </p:cNvPr>
          <p:cNvSpPr txBox="1"/>
          <p:nvPr/>
        </p:nvSpPr>
        <p:spPr>
          <a:xfrm>
            <a:off x="547685" y="2532002"/>
            <a:ext cx="5769947" cy="138499"/>
          </a:xfrm>
          <a:prstGeom prst="rect">
            <a:avLst/>
          </a:prstGeom>
          <a:noFill/>
          <a:ln>
            <a:noFill/>
          </a:ln>
        </p:spPr>
        <p:txBody>
          <a:bodyPr wrap="square" lIns="36000" tIns="0" rIns="0" bIns="0" rtlCol="0">
            <a:spAutoFit/>
          </a:bodyPr>
          <a:lstStyle/>
          <a:p>
            <a:pPr defTabSz="541338">
              <a:spcAft>
                <a:spcPts val="200"/>
              </a:spcAft>
              <a:tabLst>
                <a:tab pos="266700" algn="l"/>
              </a:tabLs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下記のとおり介護券を受領しました。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3" name="正方形/長方形 52">
            <a:extLst>
              <a:ext uri="{FF2B5EF4-FFF2-40B4-BE49-F238E27FC236}">
                <a16:creationId xmlns:a16="http://schemas.microsoft.com/office/drawing/2014/main" id="{ADEABBDD-85EA-4E0D-A13C-601812C5AF57}"/>
              </a:ext>
            </a:extLst>
          </p:cNvPr>
          <p:cNvSpPr/>
          <p:nvPr/>
        </p:nvSpPr>
        <p:spPr>
          <a:xfrm>
            <a:off x="3016224" y="3809333"/>
            <a:ext cx="252000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7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性別</a:t>
            </a:r>
            <a:endParaRPr kumimoji="1" lang="en-US" altLang="ja-JP" sz="7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4" name="正方形/長方形 53">
            <a:extLst>
              <a:ext uri="{FF2B5EF4-FFF2-40B4-BE49-F238E27FC236}">
                <a16:creationId xmlns:a16="http://schemas.microsoft.com/office/drawing/2014/main" id="{BFD59A50-C23A-40AD-AA2E-788862A1EC6E}"/>
              </a:ext>
            </a:extLst>
          </p:cNvPr>
          <p:cNvSpPr/>
          <p:nvPr/>
        </p:nvSpPr>
        <p:spPr>
          <a:xfrm>
            <a:off x="982443" y="3809333"/>
            <a:ext cx="451071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地区名</a:t>
            </a:r>
            <a:endParaRPr kumimoji="1" lang="en-US" altLang="ja-JP" sz="9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5" name="正方形/長方形 54">
            <a:extLst>
              <a:ext uri="{FF2B5EF4-FFF2-40B4-BE49-F238E27FC236}">
                <a16:creationId xmlns:a16="http://schemas.microsoft.com/office/drawing/2014/main" id="{25E022DC-AC34-40BE-AA92-8B0BE90CBCE3}"/>
              </a:ext>
            </a:extLst>
          </p:cNvPr>
          <p:cNvSpPr/>
          <p:nvPr/>
        </p:nvSpPr>
        <p:spPr>
          <a:xfrm>
            <a:off x="1587230" y="3809333"/>
            <a:ext cx="631210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受給者番号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6" name="正方形/長方形 55">
            <a:extLst>
              <a:ext uri="{FF2B5EF4-FFF2-40B4-BE49-F238E27FC236}">
                <a16:creationId xmlns:a16="http://schemas.microsoft.com/office/drawing/2014/main" id="{A901BD57-4C6E-486E-96D7-995E212A1DA7}"/>
              </a:ext>
            </a:extLst>
          </p:cNvPr>
          <p:cNvSpPr/>
          <p:nvPr/>
        </p:nvSpPr>
        <p:spPr>
          <a:xfrm>
            <a:off x="3339864" y="3809333"/>
            <a:ext cx="252000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7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年齢</a:t>
            </a:r>
            <a:endParaRPr kumimoji="1" lang="en-US" altLang="ja-JP" sz="7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7" name="正方形/長方形 56">
            <a:extLst>
              <a:ext uri="{FF2B5EF4-FFF2-40B4-BE49-F238E27FC236}">
                <a16:creationId xmlns:a16="http://schemas.microsoft.com/office/drawing/2014/main" id="{BC41E194-F027-4DE0-862B-8F0F826A53AE}"/>
              </a:ext>
            </a:extLst>
          </p:cNvPr>
          <p:cNvSpPr/>
          <p:nvPr/>
        </p:nvSpPr>
        <p:spPr>
          <a:xfrm>
            <a:off x="3731380" y="3809333"/>
            <a:ext cx="360000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単・併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8" name="正方形/長方形 57">
            <a:extLst>
              <a:ext uri="{FF2B5EF4-FFF2-40B4-BE49-F238E27FC236}">
                <a16:creationId xmlns:a16="http://schemas.microsoft.com/office/drawing/2014/main" id="{7A66A962-7D09-4D59-A3DF-2A07603DA14B}"/>
              </a:ext>
            </a:extLst>
          </p:cNvPr>
          <p:cNvSpPr/>
          <p:nvPr/>
        </p:nvSpPr>
        <p:spPr>
          <a:xfrm>
            <a:off x="4220996" y="3809333"/>
            <a:ext cx="553494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受給年月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2" name="正方形/長方形 71">
            <a:extLst>
              <a:ext uri="{FF2B5EF4-FFF2-40B4-BE49-F238E27FC236}">
                <a16:creationId xmlns:a16="http://schemas.microsoft.com/office/drawing/2014/main" id="{893B0C7D-F3F8-4F7B-93DC-6DD815A80A23}"/>
              </a:ext>
            </a:extLst>
          </p:cNvPr>
          <p:cNvSpPr/>
          <p:nvPr/>
        </p:nvSpPr>
        <p:spPr>
          <a:xfrm>
            <a:off x="416014" y="3809332"/>
            <a:ext cx="451071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7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</a:t>
            </a:r>
            <a:br>
              <a:rPr kumimoji="1" lang="en-US" altLang="ja-JP" sz="7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</a:br>
            <a:r>
              <a:rPr kumimoji="1" lang="ja-JP" altLang="en-US" sz="7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番号</a:t>
            </a:r>
            <a:endParaRPr kumimoji="1" lang="en-US" altLang="ja-JP" sz="7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9" name="正方形/長方形 68">
            <a:extLst>
              <a:ext uri="{FF2B5EF4-FFF2-40B4-BE49-F238E27FC236}">
                <a16:creationId xmlns:a16="http://schemas.microsoft.com/office/drawing/2014/main" id="{9721E011-1B04-4BDE-80BE-77362CA20064}"/>
              </a:ext>
            </a:extLst>
          </p:cNvPr>
          <p:cNvSpPr/>
          <p:nvPr/>
        </p:nvSpPr>
        <p:spPr>
          <a:xfrm>
            <a:off x="4904106" y="3809332"/>
            <a:ext cx="476452" cy="211476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7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サービス別</a:t>
            </a:r>
            <a:endParaRPr kumimoji="1" lang="en-US" altLang="ja-JP" sz="7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5" name="正方形/長方形 24">
            <a:extLst>
              <a:ext uri="{FF2B5EF4-FFF2-40B4-BE49-F238E27FC236}">
                <a16:creationId xmlns:a16="http://schemas.microsoft.com/office/drawing/2014/main" id="{D6AF4A33-A093-4FB3-946C-35652ADAF9B0}"/>
              </a:ext>
            </a:extLst>
          </p:cNvPr>
          <p:cNvSpPr/>
          <p:nvPr/>
        </p:nvSpPr>
        <p:spPr>
          <a:xfrm>
            <a:off x="5474033" y="3809332"/>
            <a:ext cx="468000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7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本人支払額</a:t>
            </a:r>
            <a:endParaRPr kumimoji="1" lang="en-US" altLang="ja-JP" sz="7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pSp>
        <p:nvGrpSpPr>
          <p:cNvPr id="26" name="グループ化 25">
            <a:extLst>
              <a:ext uri="{FF2B5EF4-FFF2-40B4-BE49-F238E27FC236}">
                <a16:creationId xmlns:a16="http://schemas.microsoft.com/office/drawing/2014/main" id="{3A9502C9-9D6D-411D-B747-597217121D6A}"/>
              </a:ext>
            </a:extLst>
          </p:cNvPr>
          <p:cNvGrpSpPr/>
          <p:nvPr/>
        </p:nvGrpSpPr>
        <p:grpSpPr>
          <a:xfrm>
            <a:off x="553294" y="1220940"/>
            <a:ext cx="1527587" cy="296099"/>
            <a:chOff x="4074450" y="1176404"/>
            <a:chExt cx="1527587" cy="296099"/>
          </a:xfrm>
        </p:grpSpPr>
        <p:sp>
          <p:nvSpPr>
            <p:cNvPr id="27" name="正方形/長方形 26">
              <a:extLst>
                <a:ext uri="{FF2B5EF4-FFF2-40B4-BE49-F238E27FC236}">
                  <a16:creationId xmlns:a16="http://schemas.microsoft.com/office/drawing/2014/main" id="{5E3D8475-925F-4B26-8D38-F761A635786D}"/>
                </a:ext>
              </a:extLst>
            </p:cNvPr>
            <p:cNvSpPr/>
            <p:nvPr/>
          </p:nvSpPr>
          <p:spPr>
            <a:xfrm>
              <a:off x="4074450" y="1176404"/>
              <a:ext cx="875456" cy="126663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宛先自治体名称</a:t>
              </a:r>
            </a:p>
          </p:txBody>
        </p:sp>
        <p:sp>
          <p:nvSpPr>
            <p:cNvPr id="28" name="正方形/長方形 27">
              <a:extLst>
                <a:ext uri="{FF2B5EF4-FFF2-40B4-BE49-F238E27FC236}">
                  <a16:creationId xmlns:a16="http://schemas.microsoft.com/office/drawing/2014/main" id="{8A5F0865-CB57-4C47-A944-D1A07A4DE44F}"/>
                </a:ext>
              </a:extLst>
            </p:cNvPr>
            <p:cNvSpPr/>
            <p:nvPr/>
          </p:nvSpPr>
          <p:spPr>
            <a:xfrm>
              <a:off x="5301162" y="1340123"/>
              <a:ext cx="300875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敬称</a:t>
              </a:r>
            </a:p>
          </p:txBody>
        </p:sp>
        <p:sp>
          <p:nvSpPr>
            <p:cNvPr id="29" name="正方形/長方形 28">
              <a:extLst>
                <a:ext uri="{FF2B5EF4-FFF2-40B4-BE49-F238E27FC236}">
                  <a16:creationId xmlns:a16="http://schemas.microsoft.com/office/drawing/2014/main" id="{E54BBF01-C658-4651-9DC1-62F78E627241}"/>
                </a:ext>
              </a:extLst>
            </p:cNvPr>
            <p:cNvSpPr/>
            <p:nvPr/>
          </p:nvSpPr>
          <p:spPr>
            <a:xfrm>
              <a:off x="4075172" y="1343915"/>
              <a:ext cx="646624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宛先役職名</a:t>
              </a:r>
            </a:p>
          </p:txBody>
        </p:sp>
        <p:sp>
          <p:nvSpPr>
            <p:cNvPr id="30" name="正方形/長方形 29">
              <a:extLst>
                <a:ext uri="{FF2B5EF4-FFF2-40B4-BE49-F238E27FC236}">
                  <a16:creationId xmlns:a16="http://schemas.microsoft.com/office/drawing/2014/main" id="{1A8DA4C4-1B73-428E-871A-D7E497A70503}"/>
                </a:ext>
              </a:extLst>
            </p:cNvPr>
            <p:cNvSpPr/>
            <p:nvPr/>
          </p:nvSpPr>
          <p:spPr>
            <a:xfrm>
              <a:off x="4760009" y="1340737"/>
              <a:ext cx="501058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宛先氏名</a:t>
              </a:r>
            </a:p>
          </p:txBody>
        </p:sp>
      </p:grpSp>
      <p:grpSp>
        <p:nvGrpSpPr>
          <p:cNvPr id="24" name="グループ化 23">
            <a:extLst>
              <a:ext uri="{FF2B5EF4-FFF2-40B4-BE49-F238E27FC236}">
                <a16:creationId xmlns:a16="http://schemas.microsoft.com/office/drawing/2014/main" id="{FC5996D5-27EF-439D-9BA3-5826861CFE6E}"/>
              </a:ext>
            </a:extLst>
          </p:cNvPr>
          <p:cNvGrpSpPr/>
          <p:nvPr/>
        </p:nvGrpSpPr>
        <p:grpSpPr>
          <a:xfrm>
            <a:off x="4389607" y="115757"/>
            <a:ext cx="2234607" cy="581443"/>
            <a:chOff x="4074393" y="384766"/>
            <a:chExt cx="2234607" cy="581443"/>
          </a:xfrm>
        </p:grpSpPr>
        <p:grpSp>
          <p:nvGrpSpPr>
            <p:cNvPr id="32" name="グループ化 31">
              <a:extLst>
                <a:ext uri="{FF2B5EF4-FFF2-40B4-BE49-F238E27FC236}">
                  <a16:creationId xmlns:a16="http://schemas.microsoft.com/office/drawing/2014/main" id="{3975838E-218E-4D56-AE4C-B85D6D23AF62}"/>
                </a:ext>
              </a:extLst>
            </p:cNvPr>
            <p:cNvGrpSpPr/>
            <p:nvPr/>
          </p:nvGrpSpPr>
          <p:grpSpPr>
            <a:xfrm>
              <a:off x="4074393" y="384766"/>
              <a:ext cx="2234607" cy="365760"/>
              <a:chOff x="3645000" y="1370007"/>
              <a:chExt cx="2234607" cy="365760"/>
            </a:xfrm>
          </p:grpSpPr>
          <p:sp>
            <p:nvSpPr>
              <p:cNvPr id="35" name="正方形/長方形 34">
                <a:extLst>
                  <a:ext uri="{FF2B5EF4-FFF2-40B4-BE49-F238E27FC236}">
                    <a16:creationId xmlns:a16="http://schemas.microsoft.com/office/drawing/2014/main" id="{3C781DFA-E884-45B2-ADE0-6F54792D9B9C}"/>
                  </a:ext>
                </a:extLst>
              </p:cNvPr>
              <p:cNvSpPr/>
              <p:nvPr/>
            </p:nvSpPr>
            <p:spPr>
              <a:xfrm>
                <a:off x="3645000" y="1370007"/>
                <a:ext cx="765455" cy="365760"/>
              </a:xfrm>
              <a:prstGeom prst="rect">
                <a:avLst/>
              </a:prstGeom>
              <a:noFill/>
              <a:ln w="12700">
                <a:solidFill>
                  <a:schemeClr val="accent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none" lIns="36000" tIns="0" rIns="0" bIns="0" rtlCol="0" anchor="ctr" anchorCtr="0"/>
              <a:lstStyle>
                <a:lvl1pPr marL="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r>
                  <a:rPr kumimoji="1" lang="ja-JP" altLang="en-US" sz="900" dirty="0">
                    <a:solidFill>
                      <a:schemeClr val="accent1"/>
                    </a:solidFill>
                    <a:latin typeface="ＭＳ Ｐゴシック" panose="020B0600070205080204" pitchFamily="50" charset="-128"/>
                    <a:ea typeface="ＭＳ Ｐゴシック" panose="020B0600070205080204" pitchFamily="50" charset="-128"/>
                  </a:rPr>
                  <a:t>福祉事務所</a:t>
                </a:r>
                <a:endParaRPr kumimoji="1" lang="en-US" altLang="ja-JP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endParaRPr>
              </a:p>
              <a:p>
                <a:pPr algn="ctr"/>
                <a:r>
                  <a:rPr kumimoji="1" lang="ja-JP" altLang="en-US" sz="900" dirty="0">
                    <a:solidFill>
                      <a:schemeClr val="accent1"/>
                    </a:solidFill>
                    <a:latin typeface="ＭＳ Ｐゴシック" panose="020B0600070205080204" pitchFamily="50" charset="-128"/>
                    <a:ea typeface="ＭＳ Ｐゴシック" panose="020B0600070205080204" pitchFamily="50" charset="-128"/>
                  </a:rPr>
                  <a:t>受付日</a:t>
                </a:r>
              </a:p>
            </p:txBody>
          </p:sp>
          <p:sp>
            <p:nvSpPr>
              <p:cNvPr id="36" name="正方形/長方形 35">
                <a:extLst>
                  <a:ext uri="{FF2B5EF4-FFF2-40B4-BE49-F238E27FC236}">
                    <a16:creationId xmlns:a16="http://schemas.microsoft.com/office/drawing/2014/main" id="{BCCFE57D-EE4E-4B2B-9851-2B7A9DBFA1F6}"/>
                  </a:ext>
                </a:extLst>
              </p:cNvPr>
              <p:cNvSpPr/>
              <p:nvPr/>
            </p:nvSpPr>
            <p:spPr>
              <a:xfrm>
                <a:off x="4410455" y="1370007"/>
                <a:ext cx="1469152" cy="365760"/>
              </a:xfrm>
              <a:prstGeom prst="rect">
                <a:avLst/>
              </a:prstGeom>
              <a:noFill/>
              <a:ln w="12700">
                <a:solidFill>
                  <a:schemeClr val="accent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none" lIns="36000" tIns="0" rIns="0" bIns="0" rtlCol="0" anchor="ctr" anchorCtr="0"/>
              <a:lstStyle>
                <a:lvl1pPr marL="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r>
                  <a:rPr kumimoji="1" lang="ja-JP" altLang="en-US" sz="900" dirty="0">
                    <a:solidFill>
                      <a:schemeClr val="accent1"/>
                    </a:solidFill>
                    <a:latin typeface="ＭＳ Ｐゴシック" panose="020B0600070205080204" pitchFamily="50" charset="-128"/>
                    <a:ea typeface="ＭＳ Ｐゴシック" panose="020B0600070205080204" pitchFamily="50" charset="-128"/>
                  </a:rPr>
                  <a:t>月</a:t>
                </a:r>
                <a:r>
                  <a:rPr kumimoji="1" lang="en-US" altLang="ja-JP" sz="900" dirty="0">
                    <a:solidFill>
                      <a:schemeClr val="accent1"/>
                    </a:solidFill>
                    <a:latin typeface="ＭＳ Ｐゴシック" panose="020B0600070205080204" pitchFamily="50" charset="-128"/>
                    <a:ea typeface="ＭＳ Ｐゴシック" panose="020B0600070205080204" pitchFamily="50" charset="-128"/>
                  </a:rPr>
                  <a:t>	</a:t>
                </a:r>
                <a:r>
                  <a:rPr kumimoji="1" lang="ja-JP" altLang="en-US" sz="900" dirty="0">
                    <a:solidFill>
                      <a:schemeClr val="accent1"/>
                    </a:solidFill>
                    <a:latin typeface="ＭＳ Ｐゴシック" panose="020B0600070205080204" pitchFamily="50" charset="-128"/>
                    <a:ea typeface="ＭＳ Ｐゴシック" panose="020B0600070205080204" pitchFamily="50" charset="-128"/>
                  </a:rPr>
                  <a:t>日</a:t>
                </a:r>
              </a:p>
            </p:txBody>
          </p:sp>
        </p:grpSp>
        <p:sp>
          <p:nvSpPr>
            <p:cNvPr id="33" name="正方形/長方形 32">
              <a:extLst>
                <a:ext uri="{FF2B5EF4-FFF2-40B4-BE49-F238E27FC236}">
                  <a16:creationId xmlns:a16="http://schemas.microsoft.com/office/drawing/2014/main" id="{9361A777-0B45-4B77-B06F-FC8E9803FC91}"/>
                </a:ext>
              </a:extLst>
            </p:cNvPr>
            <p:cNvSpPr/>
            <p:nvPr/>
          </p:nvSpPr>
          <p:spPr>
            <a:xfrm>
              <a:off x="5799666" y="839546"/>
              <a:ext cx="509333" cy="126663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文書番号</a:t>
              </a:r>
            </a:p>
          </p:txBody>
        </p:sp>
      </p:grpSp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A3BF8304-607B-B62C-DD32-B7217BB4E2A0}"/>
              </a:ext>
            </a:extLst>
          </p:cNvPr>
          <p:cNvSpPr/>
          <p:nvPr/>
        </p:nvSpPr>
        <p:spPr>
          <a:xfrm>
            <a:off x="3109520" y="9667207"/>
            <a:ext cx="638960" cy="144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ページ番号</a:t>
            </a:r>
          </a:p>
        </p:txBody>
      </p:sp>
    </p:spTree>
    <p:extLst>
      <p:ext uri="{BB962C8B-B14F-4D97-AF65-F5344CB8AC3E}">
        <p14:creationId xmlns:p14="http://schemas.microsoft.com/office/powerpoint/2010/main" val="3377934326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72D4258CA3517149908D3B60E55ECCDC" ma:contentTypeVersion="12" ma:contentTypeDescription="新しいドキュメントを作成します。" ma:contentTypeScope="" ma:versionID="350a3e05cfc9448cbdfd885596026917">
  <xsd:schema xmlns:xsd="http://www.w3.org/2001/XMLSchema" xmlns:xs="http://www.w3.org/2001/XMLSchema" xmlns:p="http://schemas.microsoft.com/office/2006/metadata/properties" xmlns:ns2="c97f0004-81d4-41ad-b834-2a96fc4591f7" xmlns:ns3="e0e86db0-997c-4cb6-bb34-f88ecb8e7e9c" targetNamespace="http://schemas.microsoft.com/office/2006/metadata/properties" ma:root="true" ma:fieldsID="9ec266417867f1dbbd30afd7b59ffe9d" ns2:_="" ns3:_="">
    <xsd:import namespace="c97f0004-81d4-41ad-b834-2a96fc4591f7"/>
    <xsd:import namespace="e0e86db0-997c-4cb6-bb34-f88ecb8e7e9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97f0004-81d4-41ad-b834-2a96fc4591f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0347f584-7be2-4218-8e94-402d99aedf0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0e86db0-997c-4cb6-bb34-f88ecb8e7e9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36aac64e-280c-4bc3-b731-e4caf737c02e}" ma:internalName="TaxCatchAll" ma:showField="CatchAllData" ma:web="e0e86db0-997c-4cb6-bb34-f88ecb8e7e9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0e86db0-997c-4cb6-bb34-f88ecb8e7e9c" xsi:nil="true"/>
    <lcf76f155ced4ddcb4097134ff3c332f xmlns="c97f0004-81d4-41ad-b834-2a96fc4591f7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D14F67F3-A285-4E10-8059-FEB65251E095}"/>
</file>

<file path=customXml/itemProps2.xml><?xml version="1.0" encoding="utf-8"?>
<ds:datastoreItem xmlns:ds="http://schemas.openxmlformats.org/officeDocument/2006/customXml" ds:itemID="{AA014423-2288-4CE0-A0BE-F2E096DF993C}"/>
</file>

<file path=customXml/itemProps3.xml><?xml version="1.0" encoding="utf-8"?>
<ds:datastoreItem xmlns:ds="http://schemas.openxmlformats.org/officeDocument/2006/customXml" ds:itemID="{5E80F3E7-12E4-4DBA-ADD6-627B5DE0DEAA}"/>
</file>

<file path=docMetadata/LabelInfo.xml><?xml version="1.0" encoding="utf-8"?>
<clbl:labelList xmlns:clbl="http://schemas.microsoft.com/office/2020/mipLabelMetadata">
  <clbl:label id="{436fffe2-e74d-4f21-833f-6f054a10cb50}" enabled="1" method="Privileged" siteId="{a4dd5294-24e4-4102-8420-cb86d0baae1e}" contentBits="0" removed="0"/>
</clbl:labelList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700</TotalTime>
  <Words>72</Words>
  <PresentationFormat>A4 210 x 297 mm</PresentationFormat>
  <Paragraphs>35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cp:lastPrinted>2022-11-24T07:25:00Z</cp:lastPrinted>
  <dcterms:created xsi:type="dcterms:W3CDTF">2022-01-20T04:34:58Z</dcterms:created>
  <dcterms:modified xsi:type="dcterms:W3CDTF">2025-01-24T02:42:23Z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2022-04-22T02:11:13Z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a3c98c2a-b2ca-4a34-aec4-60f5fe393cbb</vt:lpwstr>
  </property>
  <property fmtid="{D5CDD505-2E9C-101B-9397-08002B2CF9AE}" pid="15" name="MSIP_Label_436fffe2-e74d-4f21-833f-6f054a10cb50_ContentBits">
    <vt:lpwstr>0</vt:lpwstr>
  </property>
  <property fmtid="{D5CDD505-2E9C-101B-9397-08002B2CF9AE}" pid="16" name="ContentTypeId">
    <vt:lpwstr>0x01010072D4258CA3517149908D3B60E55ECCDC</vt:lpwstr>
  </property>
</Properties>
</file>

<file path=docProps/thumbnail.jpeg>
</file>