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revisionInfo.xml" ContentType="application/vnd.ms-powerpoint.revisioninfo+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3"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2"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 id="3" name="西原 信太郎(nishihara-shintarou.ss0)" initials="西原" lastIdx="1" clrIdx="2">
    <p:extLst>
      <p:ext uri="{19B8F6BF-5375-455C-9EA6-DF929625EA0E}">
        <p15:presenceInfo xmlns:p15="http://schemas.microsoft.com/office/powerpoint/2012/main" userId="S-1-5-21-4175116151-3849908774-3845857867-613233"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78C77C-EB84-4B87-AF00-2B4B7F9D5C90}" v="29" dt="2022-11-28T04:49:42.910"/>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2.xml"/><Relationship Id="rId5" Type="http://schemas.openxmlformats.org/officeDocument/2006/relationships/presProps" Target="presProps.xml"/><Relationship Id="rId10" Type="http://schemas.openxmlformats.org/officeDocument/2006/relationships/customXml" Target="../customXml/item1.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87466" y="1420457"/>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2154238"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　　　　　　</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806450" rtl="0" eaLnBrk="0" fontAlgn="base" latinLnBrk="0" hangingPunct="0">
              <a:lnSpc>
                <a:spcPct val="100000"/>
              </a:lnSpc>
              <a:spcBef>
                <a:spcPct val="0"/>
              </a:spcBef>
              <a:spcAft>
                <a:spcPct val="0"/>
              </a:spcAft>
              <a:buClrTx/>
              <a:buSzTx/>
              <a:buFontTx/>
              <a:buNone/>
            </a:pPr>
            <a:r>
              <a:rPr lang="ja-JP" altLang="en-US" sz="1100" spc="3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ジェネリック医薬品使用促進のお知らせ（ジェネリック通知書）</a:t>
            </a:r>
            <a:endParaRPr kumimoji="0" lang="en-US" altLang="ja-JP" sz="1100" b="0" i="0" u="none" strike="noStrike" cap="none" spc="300"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533684" y="1968394"/>
            <a:ext cx="6062878" cy="184665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a:lnSpc>
                <a:spcPct val="150000"/>
              </a:lnSpc>
            </a:pPr>
            <a:r>
              <a:rPr lang="ja-JP" altLang="en-US" sz="900" dirty="0">
                <a:latin typeface="ＭＳ Ｐゴシック" panose="020B0600070205080204" pitchFamily="50" charset="-128"/>
                <a:ea typeface="ＭＳ Ｐゴシック" panose="020B0600070205080204" pitchFamily="50" charset="-128"/>
              </a:rPr>
              <a:t>　現在服用されているお薬を、「ジェネリック医薬品」と呼ばれる、同じ効き目をもった安価で安全な薬に切り替えた場合、</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どれくらい薬代を軽減できるか参考としていただくため、以下のとおりご案内します。</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　医療財政の健全化を図るため、行政や医療保険など国全体で「ジェネリック医薬品」の普及に取り組んでおり、</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生活保護制度でもジェネリック医薬品を一旦、服用していただくことを推奨しています。</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　　　　　　　　　　　　　　　分の薬を「ジェネリック医薬品」に切り替えた場合、　　　　　　　　　　　円安くなる見込みがあります。</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en-US" altLang="ja-JP" sz="800" dirty="0">
                <a:latin typeface="ＭＳ Ｐゴシック" panose="020B0600070205080204" pitchFamily="50" charset="-128"/>
                <a:ea typeface="ＭＳ Ｐゴシック" panose="020B0600070205080204" pitchFamily="50" charset="-128"/>
              </a:rPr>
              <a:t>※100</a:t>
            </a:r>
            <a:r>
              <a:rPr lang="ja-JP" altLang="en-US" sz="800" dirty="0">
                <a:latin typeface="ＭＳ Ｐゴシック" panose="020B0600070205080204" pitchFamily="50" charset="-128"/>
                <a:ea typeface="ＭＳ Ｐゴシック" panose="020B0600070205080204" pitchFamily="50" charset="-128"/>
              </a:rPr>
              <a:t>円未満を切り捨てています。</a:t>
            </a:r>
            <a:endParaRPr lang="en-US" altLang="ja-JP" sz="800" dirty="0">
              <a:latin typeface="ＭＳ Ｐゴシック" panose="020B0600070205080204" pitchFamily="50" charset="-128"/>
              <a:ea typeface="ＭＳ Ｐゴシック" panose="020B0600070205080204" pitchFamily="50" charset="-128"/>
            </a:endParaRPr>
          </a:p>
          <a:p>
            <a:pPr>
              <a:lnSpc>
                <a:spcPct val="150000"/>
              </a:lnSpc>
            </a:pPr>
            <a:r>
              <a:rPr lang="en-US" altLang="ja-JP" sz="800" dirty="0">
                <a:latin typeface="ＭＳ Ｐゴシック" panose="020B0600070205080204" pitchFamily="50" charset="-128"/>
                <a:ea typeface="ＭＳ Ｐゴシック" panose="020B0600070205080204" pitchFamily="50" charset="-128"/>
              </a:rPr>
              <a:t>※</a:t>
            </a:r>
            <a:r>
              <a:rPr lang="ja-JP" altLang="en-US" sz="800" dirty="0">
                <a:latin typeface="ＭＳ Ｐゴシック" panose="020B0600070205080204" pitchFamily="50" charset="-128"/>
                <a:ea typeface="ＭＳ Ｐゴシック" panose="020B0600070205080204" pitchFamily="50" charset="-128"/>
              </a:rPr>
              <a:t>試算は薬代のみを対象としています。</a:t>
            </a:r>
            <a:endParaRPr lang="en-US" altLang="ja-JP" sz="800" dirty="0">
              <a:latin typeface="ＭＳ Ｐゴシック" panose="020B0600070205080204" pitchFamily="50" charset="-128"/>
              <a:ea typeface="ＭＳ Ｐゴシック" panose="020B0600070205080204" pitchFamily="50" charset="-128"/>
            </a:endParaRPr>
          </a:p>
          <a:p>
            <a:endParaRPr lang="ja-JP" altLang="en-US" sz="900" dirty="0">
              <a:latin typeface="ＭＳ Ｐゴシック" panose="020B0600070205080204" pitchFamily="50" charset="-128"/>
              <a:ea typeface="ＭＳ Ｐゴシック" panose="020B0600070205080204" pitchFamily="50"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493928"/>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66283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83173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831734"/>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000636"/>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662831"/>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074450" y="1000637"/>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007900" y="116953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007900" y="100063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3" name="正方形/長方形 42">
            <a:extLst>
              <a:ext uri="{FF2B5EF4-FFF2-40B4-BE49-F238E27FC236}">
                <a16:creationId xmlns:a16="http://schemas.microsoft.com/office/drawing/2014/main" id="{174B18DC-D610-4C22-931C-CF7DEAE3AF34}"/>
              </a:ext>
            </a:extLst>
          </p:cNvPr>
          <p:cNvSpPr/>
          <p:nvPr/>
        </p:nvSpPr>
        <p:spPr>
          <a:xfrm>
            <a:off x="5837794" y="970738"/>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nvGrpSpPr>
          <p:cNvPr id="60" name="グループ化 59">
            <a:extLst>
              <a:ext uri="{FF2B5EF4-FFF2-40B4-BE49-F238E27FC236}">
                <a16:creationId xmlns:a16="http://schemas.microsoft.com/office/drawing/2014/main" id="{81F034F3-3AAA-40ED-BB4E-F8B07C790ABB}"/>
              </a:ext>
            </a:extLst>
          </p:cNvPr>
          <p:cNvGrpSpPr/>
          <p:nvPr/>
        </p:nvGrpSpPr>
        <p:grpSpPr>
          <a:xfrm>
            <a:off x="4921324" y="8144336"/>
            <a:ext cx="1469152" cy="1014714"/>
            <a:chOff x="4410455" y="8217841"/>
            <a:chExt cx="1469152" cy="1014714"/>
          </a:xfrm>
        </p:grpSpPr>
        <p:sp>
          <p:nvSpPr>
            <p:cNvPr id="61" name="テキスト ボックス 60">
              <a:extLst>
                <a:ext uri="{FF2B5EF4-FFF2-40B4-BE49-F238E27FC236}">
                  <a16:creationId xmlns:a16="http://schemas.microsoft.com/office/drawing/2014/main" id="{F64F15A7-235C-4F4B-A9CC-90AB3D7220D9}"/>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62" name="正方形/長方形 61">
              <a:extLst>
                <a:ext uri="{FF2B5EF4-FFF2-40B4-BE49-F238E27FC236}">
                  <a16:creationId xmlns:a16="http://schemas.microsoft.com/office/drawing/2014/main" id="{7F2B3261-DFD6-4F05-A70A-CB60BA93C452}"/>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63" name="正方形/長方形 62">
              <a:extLst>
                <a:ext uri="{FF2B5EF4-FFF2-40B4-BE49-F238E27FC236}">
                  <a16:creationId xmlns:a16="http://schemas.microsoft.com/office/drawing/2014/main" id="{10BDAE5F-9D51-44D8-94EA-43AD555FC7F8}"/>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64" name="正方形/長方形 63">
              <a:extLst>
                <a:ext uri="{FF2B5EF4-FFF2-40B4-BE49-F238E27FC236}">
                  <a16:creationId xmlns:a16="http://schemas.microsoft.com/office/drawing/2014/main" id="{BC408E7A-5138-4DB2-AE9C-03FD90E9CC6A}"/>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65" name="正方形/長方形 64">
              <a:extLst>
                <a:ext uri="{FF2B5EF4-FFF2-40B4-BE49-F238E27FC236}">
                  <a16:creationId xmlns:a16="http://schemas.microsoft.com/office/drawing/2014/main" id="{E13BE1BE-E7A0-4375-84F6-A99C50525BFD}"/>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66" name="正方形/長方形 65">
              <a:extLst>
                <a:ext uri="{FF2B5EF4-FFF2-40B4-BE49-F238E27FC236}">
                  <a16:creationId xmlns:a16="http://schemas.microsoft.com/office/drawing/2014/main" id="{F8841F91-C5E1-4501-BFF2-46DF5C47E414}"/>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67" name="正方形/長方形 66">
              <a:extLst>
                <a:ext uri="{FF2B5EF4-FFF2-40B4-BE49-F238E27FC236}">
                  <a16:creationId xmlns:a16="http://schemas.microsoft.com/office/drawing/2014/main" id="{999A0FD6-0F12-41E1-9B45-2D2DC0574C78}"/>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68" name="正方形/長方形 67">
              <a:extLst>
                <a:ext uri="{FF2B5EF4-FFF2-40B4-BE49-F238E27FC236}">
                  <a16:creationId xmlns:a16="http://schemas.microsoft.com/office/drawing/2014/main" id="{32BF51D3-C72C-4D3A-A7D0-AFEA594CF13D}"/>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sp>
        <p:nvSpPr>
          <p:cNvPr id="53" name="正方形/長方形 52">
            <a:extLst>
              <a:ext uri="{FF2B5EF4-FFF2-40B4-BE49-F238E27FC236}">
                <a16:creationId xmlns:a16="http://schemas.microsoft.com/office/drawing/2014/main" id="{8F562BAE-16BF-48C8-8DE0-A300625BF22A}"/>
              </a:ext>
            </a:extLst>
          </p:cNvPr>
          <p:cNvSpPr/>
          <p:nvPr/>
        </p:nvSpPr>
        <p:spPr>
          <a:xfrm>
            <a:off x="5726468" y="493928"/>
            <a:ext cx="58801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aphicFrame>
        <p:nvGraphicFramePr>
          <p:cNvPr id="54" name="表 2">
            <a:extLst>
              <a:ext uri="{FF2B5EF4-FFF2-40B4-BE49-F238E27FC236}">
                <a16:creationId xmlns:a16="http://schemas.microsoft.com/office/drawing/2014/main" id="{2BC883B4-FD8F-4694-AEEA-C19B984D502E}"/>
              </a:ext>
            </a:extLst>
          </p:cNvPr>
          <p:cNvGraphicFramePr>
            <a:graphicFrameLocks noGrp="1"/>
          </p:cNvGraphicFramePr>
          <p:nvPr>
            <p:extLst>
              <p:ext uri="{D42A27DB-BD31-4B8C-83A1-F6EECF244321}">
                <p14:modId xmlns:p14="http://schemas.microsoft.com/office/powerpoint/2010/main" val="3024437258"/>
              </p:ext>
            </p:extLst>
          </p:nvPr>
        </p:nvGraphicFramePr>
        <p:xfrm>
          <a:off x="588061" y="3723378"/>
          <a:ext cx="5720737" cy="2565002"/>
        </p:xfrm>
        <a:graphic>
          <a:graphicData uri="http://schemas.openxmlformats.org/drawingml/2006/table">
            <a:tbl>
              <a:tblPr firstRow="1" bandRow="1">
                <a:tableStyleId>{5C22544A-7EE6-4342-B048-85BDC9FD1C3A}</a:tableStyleId>
              </a:tblPr>
              <a:tblGrid>
                <a:gridCol w="667792">
                  <a:extLst>
                    <a:ext uri="{9D8B030D-6E8A-4147-A177-3AD203B41FA5}">
                      <a16:colId xmlns:a16="http://schemas.microsoft.com/office/drawing/2014/main" val="2846804480"/>
                    </a:ext>
                  </a:extLst>
                </a:gridCol>
                <a:gridCol w="1722892">
                  <a:extLst>
                    <a:ext uri="{9D8B030D-6E8A-4147-A177-3AD203B41FA5}">
                      <a16:colId xmlns:a16="http://schemas.microsoft.com/office/drawing/2014/main" val="2842962762"/>
                    </a:ext>
                  </a:extLst>
                </a:gridCol>
                <a:gridCol w="831850">
                  <a:extLst>
                    <a:ext uri="{9D8B030D-6E8A-4147-A177-3AD203B41FA5}">
                      <a16:colId xmlns:a16="http://schemas.microsoft.com/office/drawing/2014/main" val="2362176428"/>
                    </a:ext>
                  </a:extLst>
                </a:gridCol>
                <a:gridCol w="831850">
                  <a:extLst>
                    <a:ext uri="{9D8B030D-6E8A-4147-A177-3AD203B41FA5}">
                      <a16:colId xmlns:a16="http://schemas.microsoft.com/office/drawing/2014/main" val="3418026910"/>
                    </a:ext>
                  </a:extLst>
                </a:gridCol>
                <a:gridCol w="1666353">
                  <a:extLst>
                    <a:ext uri="{9D8B030D-6E8A-4147-A177-3AD203B41FA5}">
                      <a16:colId xmlns:a16="http://schemas.microsoft.com/office/drawing/2014/main" val="2588976121"/>
                    </a:ext>
                  </a:extLst>
                </a:gridCol>
              </a:tblGrid>
              <a:tr h="246738">
                <a:tc gridSpan="4">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処　　方　　実　　績</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4">
                  <a:txBody>
                    <a:bodyPr/>
                    <a:lstStyle/>
                    <a:p>
                      <a:pPr algn="l"/>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ジェネリック医薬品に切り替えることによる薬代軽減額（円）</a:t>
                      </a:r>
                    </a:p>
                  </a:txBody>
                  <a:tcPr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71496388"/>
                  </a:ext>
                </a:extLst>
              </a:tr>
              <a:tr h="234000">
                <a:tc gridSpan="2">
                  <a:txBody>
                    <a:bodyPr/>
                    <a:lstStyle/>
                    <a:p>
                      <a:pPr algn="l"/>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   氏        名</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3">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数 量</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3">
                  <a:txBody>
                    <a:bodyPr/>
                    <a:lstStyle/>
                    <a:p>
                      <a:pPr algn="ctr"/>
                      <a:r>
                        <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rPr>
                        <a:t>薬 代 （円）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68499070"/>
                  </a:ext>
                </a:extLst>
              </a:tr>
              <a:tr h="234000">
                <a:tc rowSpan="2">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処方</a:t>
                      </a:r>
                      <a:endParaRPr kumimoji="1" lang="en-US" altLang="ja-JP" sz="900" b="0" spc="30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年月</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医療機関・薬局区分</a:t>
                      </a:r>
                      <a:endParaRPr kumimoji="1" lang="en-US" altLang="ja-JP"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081419291"/>
                  </a:ext>
                </a:extLst>
              </a:tr>
              <a:tr h="234000">
                <a:tc vMerge="1">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薬     品     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36508832"/>
                  </a:ext>
                </a:extLst>
              </a:tr>
              <a:tr h="234000">
                <a:tc gridSpan="2">
                  <a:txBody>
                    <a:bodyPr/>
                    <a:lstStyle/>
                    <a:p>
                      <a:pPr algn="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様</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3">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lnTlToBr w="12700" cmpd="sng">
                      <a:noFill/>
                      <a:prstDash val="solid"/>
                    </a:lnTlToBr>
                    <a:lnBlToTr w="12700" cmpd="sng">
                      <a:noFill/>
                      <a:prstDash val="solid"/>
                    </a:lnBlToTr>
                    <a:noFill/>
                  </a:tcPr>
                </a:tc>
                <a:tc rowSpan="3">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lnTlToBr w="12700" cmpd="sng">
                      <a:noFill/>
                      <a:prstDash val="solid"/>
                    </a:lnTlToBr>
                    <a:lnBlToTr w="12700" cmpd="sng">
                      <a:noFill/>
                      <a:prstDash val="solid"/>
                    </a:lnBlToTr>
                    <a:noFill/>
                  </a:tcPr>
                </a:tc>
                <a:tc rowSpan="3">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237433403"/>
                  </a:ext>
                </a:extLst>
              </a:tr>
              <a:tr h="234000">
                <a:tc rowSpan="3">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93914860"/>
                  </a:ext>
                </a:extLst>
              </a:tr>
              <a:tr h="370840">
                <a:tc vMerge="1">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v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204032705"/>
                  </a:ext>
                </a:extLst>
              </a:tr>
              <a:tr h="259024">
                <a:tc vMerge="1">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小計（医療機関・薬局）</a:t>
                      </a:r>
                      <a:endParaRPr kumimoji="1" lang="en-US" altLang="ja-JP"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4647604"/>
                  </a:ext>
                </a:extLst>
              </a:tr>
              <a:tr h="259200">
                <a:tc gridSpan="2">
                  <a:txBody>
                    <a:bodyPr/>
                    <a:lstStyle/>
                    <a:p>
                      <a:pPr algn="l"/>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　　小計（処方年月）</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665256104"/>
                  </a:ext>
                </a:extLst>
              </a:tr>
              <a:tr h="259200">
                <a:tc gridSpan="2">
                  <a:txBody>
                    <a:bodyPr/>
                    <a:lstStyle/>
                    <a:p>
                      <a:pPr algn="l"/>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　　合計</a:t>
                      </a:r>
                    </a:p>
                  </a:txBody>
                  <a:tcPr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49866398"/>
                  </a:ext>
                </a:extLst>
              </a:tr>
            </a:tbl>
          </a:graphicData>
        </a:graphic>
      </p:graphicFrame>
      <p:sp>
        <p:nvSpPr>
          <p:cNvPr id="55" name="Rectangle 108">
            <a:extLst>
              <a:ext uri="{FF2B5EF4-FFF2-40B4-BE49-F238E27FC236}">
                <a16:creationId xmlns:a16="http://schemas.microsoft.com/office/drawing/2014/main" id="{67E637D1-192E-40CE-8D59-08B8E4298B89}"/>
              </a:ext>
            </a:extLst>
          </p:cNvPr>
          <p:cNvSpPr>
            <a:spLocks noChangeArrowheads="1"/>
          </p:cNvSpPr>
          <p:nvPr/>
        </p:nvSpPr>
        <p:spPr bwMode="auto">
          <a:xfrm>
            <a:off x="445645" y="6503273"/>
            <a:ext cx="6043642" cy="109863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a:lnSpc>
                <a:spcPct val="150000"/>
              </a:lnSpc>
            </a:pPr>
            <a:r>
              <a:rPr lang="en-US" altLang="ja-JP" sz="900" dirty="0">
                <a:latin typeface="ＭＳ Ｐゴシック" panose="020B0600070205080204" pitchFamily="50" charset="-128"/>
                <a:ea typeface="ＭＳ Ｐゴシック" panose="020B0600070205080204" pitchFamily="50" charset="-128"/>
              </a:rPr>
              <a:t>※</a:t>
            </a:r>
            <a:r>
              <a:rPr lang="ja-JP" altLang="en-US" sz="900" dirty="0">
                <a:latin typeface="ＭＳ Ｐゴシック" panose="020B0600070205080204" pitchFamily="50" charset="-128"/>
                <a:ea typeface="ＭＳ Ｐゴシック" panose="020B0600070205080204" pitchFamily="50" charset="-128"/>
              </a:rPr>
              <a:t>本明細は、医療機関・薬局からの請求に基づいて作成しています。たくさんの薬が処方されている場合は軽減できる</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　金額の大きいものから順に記載しており、本明細に記載しきれない場合があります。 </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en-US" altLang="ja-JP" sz="900" dirty="0">
                <a:latin typeface="ＭＳ Ｐゴシック" panose="020B0600070205080204" pitchFamily="50" charset="-128"/>
                <a:ea typeface="ＭＳ Ｐゴシック" panose="020B0600070205080204" pitchFamily="50" charset="-128"/>
              </a:rPr>
              <a:t>※</a:t>
            </a:r>
            <a:r>
              <a:rPr lang="ja-JP" altLang="en-US" sz="900" dirty="0">
                <a:latin typeface="ＭＳ Ｐゴシック" panose="020B0600070205080204" pitchFamily="50" charset="-128"/>
                <a:ea typeface="ＭＳ Ｐゴシック" panose="020B0600070205080204" pitchFamily="50" charset="-128"/>
              </a:rPr>
              <a:t>全ての先発医薬品にジェネリック医薬品があるわけではありません。</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　また同じ効能であっても、個人によって効き方や副作用などは異なる場合がありますので、医薬品に関する詳しい内容は</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　医師または薬局の薬剤師にご相談ください。</a:t>
            </a:r>
          </a:p>
        </p:txBody>
      </p:sp>
      <p:sp>
        <p:nvSpPr>
          <p:cNvPr id="44" name="正方形/長方形 43">
            <a:extLst>
              <a:ext uri="{FF2B5EF4-FFF2-40B4-BE49-F238E27FC236}">
                <a16:creationId xmlns:a16="http://schemas.microsoft.com/office/drawing/2014/main" id="{A24F7BDD-F057-43B4-AC88-7C160600F757}"/>
              </a:ext>
            </a:extLst>
          </p:cNvPr>
          <p:cNvSpPr/>
          <p:nvPr/>
        </p:nvSpPr>
        <p:spPr>
          <a:xfrm>
            <a:off x="587466" y="3100459"/>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期間</a:t>
            </a:r>
          </a:p>
        </p:txBody>
      </p:sp>
      <p:sp>
        <p:nvSpPr>
          <p:cNvPr id="49" name="正方形/長方形 48">
            <a:extLst>
              <a:ext uri="{FF2B5EF4-FFF2-40B4-BE49-F238E27FC236}">
                <a16:creationId xmlns:a16="http://schemas.microsoft.com/office/drawing/2014/main" id="{D16B5BAD-DED2-4BFB-BC3E-B3D360AC4916}"/>
              </a:ext>
            </a:extLst>
          </p:cNvPr>
          <p:cNvSpPr/>
          <p:nvPr/>
        </p:nvSpPr>
        <p:spPr>
          <a:xfrm>
            <a:off x="4193983" y="3100459"/>
            <a:ext cx="701993"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薬代軽減額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0" name="正方形/長方形 49">
            <a:extLst>
              <a:ext uri="{FF2B5EF4-FFF2-40B4-BE49-F238E27FC236}">
                <a16:creationId xmlns:a16="http://schemas.microsoft.com/office/drawing/2014/main" id="{64287BF4-31B5-496A-9395-A3D9D327C8F2}"/>
              </a:ext>
            </a:extLst>
          </p:cNvPr>
          <p:cNvSpPr/>
          <p:nvPr/>
        </p:nvSpPr>
        <p:spPr>
          <a:xfrm>
            <a:off x="811489" y="4725884"/>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51" name="正方形/長方形 50">
            <a:extLst>
              <a:ext uri="{FF2B5EF4-FFF2-40B4-BE49-F238E27FC236}">
                <a16:creationId xmlns:a16="http://schemas.microsoft.com/office/drawing/2014/main" id="{E7A71558-CBA4-4C00-81F4-49E6BB23264E}"/>
              </a:ext>
            </a:extLst>
          </p:cNvPr>
          <p:cNvSpPr/>
          <p:nvPr/>
        </p:nvSpPr>
        <p:spPr>
          <a:xfrm>
            <a:off x="1351489" y="4965244"/>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医療機関・薬局区分</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2" name="正方形/長方形 51">
            <a:extLst>
              <a:ext uri="{FF2B5EF4-FFF2-40B4-BE49-F238E27FC236}">
                <a16:creationId xmlns:a16="http://schemas.microsoft.com/office/drawing/2014/main" id="{1ACDAF8C-8F83-40CD-AFAA-6547DA24E7A7}"/>
              </a:ext>
            </a:extLst>
          </p:cNvPr>
          <p:cNvSpPr/>
          <p:nvPr/>
        </p:nvSpPr>
        <p:spPr>
          <a:xfrm>
            <a:off x="1351489" y="5235712"/>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薬品名</a:t>
            </a:r>
          </a:p>
        </p:txBody>
      </p:sp>
      <p:sp>
        <p:nvSpPr>
          <p:cNvPr id="73" name="正方形/長方形 72">
            <a:extLst>
              <a:ext uri="{FF2B5EF4-FFF2-40B4-BE49-F238E27FC236}">
                <a16:creationId xmlns:a16="http://schemas.microsoft.com/office/drawing/2014/main" id="{7737F3E0-1E9F-4DAA-88B0-9EB9B7E7127B}"/>
              </a:ext>
            </a:extLst>
          </p:cNvPr>
          <p:cNvSpPr/>
          <p:nvPr/>
        </p:nvSpPr>
        <p:spPr>
          <a:xfrm>
            <a:off x="4857753" y="5235712"/>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a:solidFill>
                  <a:schemeClr val="tx1"/>
                </a:solidFill>
                <a:latin typeface="ＭＳ Ｐゴシック" panose="020B0600070205080204" pitchFamily="50" charset="-128"/>
                <a:ea typeface="ＭＳ Ｐゴシック" panose="020B0600070205080204" pitchFamily="50" charset="-128"/>
              </a:rPr>
              <a:t>薬代軽減額</a:t>
            </a:r>
            <a:r>
              <a:rPr kumimoji="1" lang="en-US" altLang="ja-JP" sz="90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4" name="正方形/長方形 73">
            <a:extLst>
              <a:ext uri="{FF2B5EF4-FFF2-40B4-BE49-F238E27FC236}">
                <a16:creationId xmlns:a16="http://schemas.microsoft.com/office/drawing/2014/main" id="{14850315-CA51-4D6D-8016-F88A0F2F5CA7}"/>
              </a:ext>
            </a:extLst>
          </p:cNvPr>
          <p:cNvSpPr/>
          <p:nvPr/>
        </p:nvSpPr>
        <p:spPr>
          <a:xfrm>
            <a:off x="4857753" y="5564417"/>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薬代軽減額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3</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5395AE21-CC51-43F4-8969-2502CFBF1554}"/>
              </a:ext>
            </a:extLst>
          </p:cNvPr>
          <p:cNvSpPr/>
          <p:nvPr/>
        </p:nvSpPr>
        <p:spPr>
          <a:xfrm>
            <a:off x="4857753" y="5834885"/>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a:solidFill>
                  <a:schemeClr val="tx1"/>
                </a:solidFill>
                <a:latin typeface="ＭＳ Ｐゴシック" panose="020B0600070205080204" pitchFamily="50" charset="-128"/>
                <a:ea typeface="ＭＳ Ｐゴシック" panose="020B0600070205080204" pitchFamily="50" charset="-128"/>
              </a:rPr>
              <a:t>薬代軽減額</a:t>
            </a:r>
            <a:r>
              <a:rPr kumimoji="1" lang="en-US" altLang="ja-JP" sz="900">
                <a:solidFill>
                  <a:schemeClr val="tx1"/>
                </a:solidFill>
                <a:latin typeface="ＭＳ Ｐゴシック" panose="020B0600070205080204" pitchFamily="50" charset="-128"/>
                <a:ea typeface="ＭＳ Ｐゴシック" panose="020B0600070205080204" pitchFamily="50" charset="-128"/>
              </a:rPr>
              <a:t>4</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6" name="正方形/長方形 75">
            <a:extLst>
              <a:ext uri="{FF2B5EF4-FFF2-40B4-BE49-F238E27FC236}">
                <a16:creationId xmlns:a16="http://schemas.microsoft.com/office/drawing/2014/main" id="{007AAF84-9484-4B61-B685-663D6E73C0FA}"/>
              </a:ext>
            </a:extLst>
          </p:cNvPr>
          <p:cNvSpPr/>
          <p:nvPr/>
        </p:nvSpPr>
        <p:spPr>
          <a:xfrm>
            <a:off x="4857753" y="6094542"/>
            <a:ext cx="11169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zh-TW" altLang="en-US" sz="900">
                <a:solidFill>
                  <a:schemeClr val="tx1"/>
                </a:solidFill>
                <a:latin typeface="ＭＳ Ｐゴシック" panose="020B0600070205080204" pitchFamily="50" charset="-128"/>
                <a:ea typeface="ＭＳ Ｐゴシック" panose="020B0600070205080204" pitchFamily="50" charset="-128"/>
              </a:rPr>
              <a:t>薬代軽減額合計</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7" name="正方形/長方形 76">
            <a:extLst>
              <a:ext uri="{FF2B5EF4-FFF2-40B4-BE49-F238E27FC236}">
                <a16:creationId xmlns:a16="http://schemas.microsoft.com/office/drawing/2014/main" id="{7937CC7B-3F0B-4B32-9642-BE19F48945D4}"/>
              </a:ext>
            </a:extLst>
          </p:cNvPr>
          <p:cNvSpPr/>
          <p:nvPr/>
        </p:nvSpPr>
        <p:spPr>
          <a:xfrm>
            <a:off x="3875839" y="5235712"/>
            <a:ext cx="69225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薬代</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8" name="正方形/長方形 77">
            <a:extLst>
              <a:ext uri="{FF2B5EF4-FFF2-40B4-BE49-F238E27FC236}">
                <a16:creationId xmlns:a16="http://schemas.microsoft.com/office/drawing/2014/main" id="{A8664F53-21CB-479E-9129-F1B4E18ED6AE}"/>
              </a:ext>
            </a:extLst>
          </p:cNvPr>
          <p:cNvSpPr/>
          <p:nvPr/>
        </p:nvSpPr>
        <p:spPr>
          <a:xfrm>
            <a:off x="3038753" y="5235712"/>
            <a:ext cx="69225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数量</a:t>
            </a:r>
          </a:p>
        </p:txBody>
      </p:sp>
      <p:sp>
        <p:nvSpPr>
          <p:cNvPr id="79" name="正方形/長方形 78">
            <a:extLst>
              <a:ext uri="{FF2B5EF4-FFF2-40B4-BE49-F238E27FC236}">
                <a16:creationId xmlns:a16="http://schemas.microsoft.com/office/drawing/2014/main" id="{B427C1F6-1019-49EE-A707-77AAC74203EB}"/>
              </a:ext>
            </a:extLst>
          </p:cNvPr>
          <p:cNvSpPr/>
          <p:nvPr/>
        </p:nvSpPr>
        <p:spPr>
          <a:xfrm>
            <a:off x="3875838" y="5564417"/>
            <a:ext cx="69225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a:solidFill>
                  <a:schemeClr val="tx1"/>
                </a:solidFill>
                <a:latin typeface="ＭＳ Ｐゴシック" panose="020B0600070205080204" pitchFamily="50" charset="-128"/>
                <a:ea typeface="ＭＳ Ｐゴシック" panose="020B0600070205080204" pitchFamily="50" charset="-128"/>
              </a:rPr>
              <a:t>薬代</a:t>
            </a:r>
            <a:r>
              <a:rPr kumimoji="1" lang="en-US" altLang="ja-JP" sz="90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80" name="正方形/長方形 79">
            <a:extLst>
              <a:ext uri="{FF2B5EF4-FFF2-40B4-BE49-F238E27FC236}">
                <a16:creationId xmlns:a16="http://schemas.microsoft.com/office/drawing/2014/main" id="{21CDB07B-FFE1-4C44-AE76-D6E98DA8C064}"/>
              </a:ext>
            </a:extLst>
          </p:cNvPr>
          <p:cNvSpPr/>
          <p:nvPr/>
        </p:nvSpPr>
        <p:spPr>
          <a:xfrm>
            <a:off x="3875838" y="5828828"/>
            <a:ext cx="69225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a:solidFill>
                  <a:schemeClr val="tx1"/>
                </a:solidFill>
                <a:latin typeface="ＭＳ Ｐゴシック" panose="020B0600070205080204" pitchFamily="50" charset="-128"/>
                <a:ea typeface="ＭＳ Ｐゴシック" panose="020B0600070205080204" pitchFamily="50" charset="-128"/>
              </a:rPr>
              <a:t>薬代</a:t>
            </a:r>
            <a:r>
              <a:rPr kumimoji="1" lang="en-US" altLang="ja-JP" sz="900">
                <a:solidFill>
                  <a:schemeClr val="tx1"/>
                </a:solidFill>
                <a:latin typeface="ＭＳ Ｐゴシック" panose="020B0600070205080204" pitchFamily="50" charset="-128"/>
                <a:ea typeface="ＭＳ Ｐゴシック" panose="020B0600070205080204" pitchFamily="50" charset="-128"/>
              </a:rPr>
              <a:t>3</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81" name="正方形/長方形 80">
            <a:extLst>
              <a:ext uri="{FF2B5EF4-FFF2-40B4-BE49-F238E27FC236}">
                <a16:creationId xmlns:a16="http://schemas.microsoft.com/office/drawing/2014/main" id="{6A4EF644-86EC-4BB6-B355-B513E414BD16}"/>
              </a:ext>
            </a:extLst>
          </p:cNvPr>
          <p:cNvSpPr/>
          <p:nvPr/>
        </p:nvSpPr>
        <p:spPr>
          <a:xfrm>
            <a:off x="3875838" y="6093239"/>
            <a:ext cx="69225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薬代合計</a:t>
            </a:r>
          </a:p>
        </p:txBody>
      </p:sp>
      <p:sp>
        <p:nvSpPr>
          <p:cNvPr id="82" name="正方形/長方形 81">
            <a:extLst>
              <a:ext uri="{FF2B5EF4-FFF2-40B4-BE49-F238E27FC236}">
                <a16:creationId xmlns:a16="http://schemas.microsoft.com/office/drawing/2014/main" id="{1811C911-741D-4F54-AD9D-185D42FD7847}"/>
              </a:ext>
            </a:extLst>
          </p:cNvPr>
          <p:cNvSpPr/>
          <p:nvPr/>
        </p:nvSpPr>
        <p:spPr>
          <a:xfrm>
            <a:off x="662371" y="5235712"/>
            <a:ext cx="51598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処方年月</a:t>
            </a:r>
          </a:p>
        </p:txBody>
      </p:sp>
    </p:spTree>
    <p:extLst>
      <p:ext uri="{BB962C8B-B14F-4D97-AF65-F5344CB8AC3E}">
        <p14:creationId xmlns:p14="http://schemas.microsoft.com/office/powerpoint/2010/main" val="337397896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D1B6E16D-733B-46BA-97F4-F185468BDDC4}"/>
</file>

<file path=customXml/itemProps2.xml><?xml version="1.0" encoding="utf-8"?>
<ds:datastoreItem xmlns:ds="http://schemas.openxmlformats.org/officeDocument/2006/customXml" ds:itemID="{BA6D7690-2DF1-4621-8010-00A12F84495A}"/>
</file>

<file path=customXml/itemProps3.xml><?xml version="1.0" encoding="utf-8"?>
<ds:datastoreItem xmlns:ds="http://schemas.openxmlformats.org/officeDocument/2006/customXml" ds:itemID="{323C1136-671E-4A31-8EF3-5B713566546F}"/>
</file>

<file path=docProps/app.xml><?xml version="1.0" encoding="utf-8"?>
<Properties xmlns="http://schemas.openxmlformats.org/officeDocument/2006/extended-properties" xmlns:vt="http://schemas.openxmlformats.org/officeDocument/2006/docPropsVTypes">
  <Template>Office Theme</Template>
  <TotalTime>929</TotalTime>
  <Words>370</Words>
  <PresentationFormat>A4 210 x 297 mm</PresentationFormat>
  <Paragraphs>62</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2023-03-10T06:59:22Z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