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  <p:sldId id="264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51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216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tags" Target="tags/tag1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A22A9A69-2CBC-4503-BB6C-0F12FE0F5E69}"/>
              </a:ext>
            </a:extLst>
          </p:cNvPr>
          <p:cNvSpPr txBox="1"/>
          <p:nvPr/>
        </p:nvSpPr>
        <p:spPr>
          <a:xfrm>
            <a:off x="557907" y="1099551"/>
            <a:ext cx="5762141" cy="10618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marL="541338" algn="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　　月　　日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76396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771900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4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私の世帯の総収入は、下記のとおり相違ありません。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8" name="表 37">
            <a:extLst>
              <a:ext uri="{FF2B5EF4-FFF2-40B4-BE49-F238E27FC236}">
                <a16:creationId xmlns:a16="http://schemas.microsoft.com/office/drawing/2014/main" id="{F1442019-4185-4E62-9E41-2BCD9E5690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7087979"/>
              </p:ext>
            </p:extLst>
          </p:nvPr>
        </p:nvGraphicFramePr>
        <p:xfrm>
          <a:off x="552281" y="2161380"/>
          <a:ext cx="5759999" cy="7325141"/>
        </p:xfrm>
        <a:graphic>
          <a:graphicData uri="http://schemas.openxmlformats.org/drawingml/2006/table">
            <a:tbl>
              <a:tblPr/>
              <a:tblGrid>
                <a:gridCol w="154871">
                  <a:extLst>
                    <a:ext uri="{9D8B030D-6E8A-4147-A177-3AD203B41FA5}">
                      <a16:colId xmlns:a16="http://schemas.microsoft.com/office/drawing/2014/main" val="2360028205"/>
                    </a:ext>
                  </a:extLst>
                </a:gridCol>
                <a:gridCol w="464612">
                  <a:extLst>
                    <a:ext uri="{9D8B030D-6E8A-4147-A177-3AD203B41FA5}">
                      <a16:colId xmlns:a16="http://schemas.microsoft.com/office/drawing/2014/main" val="3418713575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998960952"/>
                    </a:ext>
                  </a:extLst>
                </a:gridCol>
                <a:gridCol w="214436">
                  <a:extLst>
                    <a:ext uri="{9D8B030D-6E8A-4147-A177-3AD203B41FA5}">
                      <a16:colId xmlns:a16="http://schemas.microsoft.com/office/drawing/2014/main" val="2844182211"/>
                    </a:ext>
                  </a:extLst>
                </a:gridCol>
                <a:gridCol w="634375">
                  <a:extLst>
                    <a:ext uri="{9D8B030D-6E8A-4147-A177-3AD203B41FA5}">
                      <a16:colId xmlns:a16="http://schemas.microsoft.com/office/drawing/2014/main" val="4000939027"/>
                    </a:ext>
                  </a:extLst>
                </a:gridCol>
                <a:gridCol w="119132">
                  <a:extLst>
                    <a:ext uri="{9D8B030D-6E8A-4147-A177-3AD203B41FA5}">
                      <a16:colId xmlns:a16="http://schemas.microsoft.com/office/drawing/2014/main" val="1095242129"/>
                    </a:ext>
                  </a:extLst>
                </a:gridCol>
                <a:gridCol w="667135">
                  <a:extLst>
                    <a:ext uri="{9D8B030D-6E8A-4147-A177-3AD203B41FA5}">
                      <a16:colId xmlns:a16="http://schemas.microsoft.com/office/drawing/2014/main" val="3285219205"/>
                    </a:ext>
                  </a:extLst>
                </a:gridCol>
                <a:gridCol w="714788">
                  <a:extLst>
                    <a:ext uri="{9D8B030D-6E8A-4147-A177-3AD203B41FA5}">
                      <a16:colId xmlns:a16="http://schemas.microsoft.com/office/drawing/2014/main" val="2276147455"/>
                    </a:ext>
                  </a:extLst>
                </a:gridCol>
                <a:gridCol w="524178">
                  <a:extLst>
                    <a:ext uri="{9D8B030D-6E8A-4147-A177-3AD203B41FA5}">
                      <a16:colId xmlns:a16="http://schemas.microsoft.com/office/drawing/2014/main" val="2957223598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3002459127"/>
                    </a:ext>
                  </a:extLst>
                </a:gridCol>
                <a:gridCol w="169763">
                  <a:extLst>
                    <a:ext uri="{9D8B030D-6E8A-4147-A177-3AD203B41FA5}">
                      <a16:colId xmlns:a16="http://schemas.microsoft.com/office/drawing/2014/main" val="448231918"/>
                    </a:ext>
                  </a:extLst>
                </a:gridCol>
                <a:gridCol w="655222">
                  <a:extLst>
                    <a:ext uri="{9D8B030D-6E8A-4147-A177-3AD203B41FA5}">
                      <a16:colId xmlns:a16="http://schemas.microsoft.com/office/drawing/2014/main" val="2118507626"/>
                    </a:ext>
                  </a:extLst>
                </a:gridCol>
                <a:gridCol w="798179">
                  <a:extLst>
                    <a:ext uri="{9D8B030D-6E8A-4147-A177-3AD203B41FA5}">
                      <a16:colId xmlns:a16="http://schemas.microsoft.com/office/drawing/2014/main" val="3563346303"/>
                    </a:ext>
                  </a:extLst>
                </a:gridCol>
              </a:tblGrid>
              <a:tr h="142760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働いて得た収入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3492975"/>
                  </a:ext>
                </a:extLst>
              </a:tr>
              <a:tr h="2607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働いている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仕事の内容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勤め先（会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社名）等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区　　　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当月分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前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か　月　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024641"/>
                  </a:ext>
                </a:extLst>
              </a:tr>
              <a:tr h="2607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者 の 名 前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見込額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9111659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6245860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1290815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3993027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48328134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24773823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6832947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8265981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30991445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944415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（前月分）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の主な内容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624646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②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12711478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③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5668000"/>
                  </a:ext>
                </a:extLst>
              </a:tr>
              <a:tr h="271243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77346165"/>
                  </a:ext>
                </a:extLst>
              </a:tr>
              <a:tr h="203672">
                <a:tc gridSpan="8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仕送りによる収入（前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か月間の合計を記入して下さい。）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1681195"/>
                  </a:ext>
                </a:extLst>
              </a:tr>
              <a:tr h="14276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 送 り し た 者 の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51540260"/>
                  </a:ext>
                </a:extLst>
              </a:tr>
              <a:tr h="41386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仕送りによる収入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L="0" indent="1704975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3258861"/>
                  </a:ext>
                </a:extLst>
              </a:tr>
              <a:tr h="60142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現物による収入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米、野菜、魚介、肉、その他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（もらったものを○で囲んで下さい。）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Kg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54565591"/>
                  </a:ext>
                </a:extLst>
              </a:tr>
              <a:tr h="142760">
                <a:tc gridSpan="1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（記入にあたっては裏面の記入上の注意をよくお読み下さい。）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09622356"/>
                  </a:ext>
                </a:extLst>
              </a:tr>
            </a:tbl>
          </a:graphicData>
        </a:graphic>
      </p:graphicFrame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E571DBFA-967E-4C33-A3D0-3662ADA08AC0}"/>
              </a:ext>
            </a:extLst>
          </p:cNvPr>
          <p:cNvSpPr/>
          <p:nvPr/>
        </p:nvSpPr>
        <p:spPr>
          <a:xfrm>
            <a:off x="571331" y="66882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9577FAC6-6957-49D2-BF54-5E1FA3F9CF15}"/>
              </a:ext>
            </a:extLst>
          </p:cNvPr>
          <p:cNvSpPr txBox="1"/>
          <p:nvPr/>
        </p:nvSpPr>
        <p:spPr>
          <a:xfrm>
            <a:off x="2748975" y="750425"/>
            <a:ext cx="1348420" cy="4001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（表面）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dist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収入申告書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03A223A5-8DDA-469C-B1B4-2590425C7609}"/>
              </a:ext>
            </a:extLst>
          </p:cNvPr>
          <p:cNvSpPr/>
          <p:nvPr/>
        </p:nvSpPr>
        <p:spPr>
          <a:xfrm>
            <a:off x="3318250" y="9528532"/>
            <a:ext cx="779145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graphicFrame>
        <p:nvGraphicFramePr>
          <p:cNvPr id="24" name="表 23">
            <a:extLst>
              <a:ext uri="{FF2B5EF4-FFF2-40B4-BE49-F238E27FC236}">
                <a16:creationId xmlns:a16="http://schemas.microsoft.com/office/drawing/2014/main" id="{CE04925A-87A1-4566-8D0D-0E38102EAB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2579534"/>
              </p:ext>
            </p:extLst>
          </p:nvPr>
        </p:nvGraphicFramePr>
        <p:xfrm>
          <a:off x="552280" y="5354254"/>
          <a:ext cx="5760000" cy="2623067"/>
        </p:xfrm>
        <a:graphic>
          <a:graphicData uri="http://schemas.openxmlformats.org/drawingml/2006/table">
            <a:tbl>
              <a:tblPr/>
              <a:tblGrid>
                <a:gridCol w="154871">
                  <a:extLst>
                    <a:ext uri="{9D8B030D-6E8A-4147-A177-3AD203B41FA5}">
                      <a16:colId xmlns:a16="http://schemas.microsoft.com/office/drawing/2014/main" val="2360028205"/>
                    </a:ext>
                  </a:extLst>
                </a:gridCol>
                <a:gridCol w="464612">
                  <a:extLst>
                    <a:ext uri="{9D8B030D-6E8A-4147-A177-3AD203B41FA5}">
                      <a16:colId xmlns:a16="http://schemas.microsoft.com/office/drawing/2014/main" val="3418713575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998960952"/>
                    </a:ext>
                  </a:extLst>
                </a:gridCol>
                <a:gridCol w="214436">
                  <a:extLst>
                    <a:ext uri="{9D8B030D-6E8A-4147-A177-3AD203B41FA5}">
                      <a16:colId xmlns:a16="http://schemas.microsoft.com/office/drawing/2014/main" val="2844182211"/>
                    </a:ext>
                  </a:extLst>
                </a:gridCol>
                <a:gridCol w="634376">
                  <a:extLst>
                    <a:ext uri="{9D8B030D-6E8A-4147-A177-3AD203B41FA5}">
                      <a16:colId xmlns:a16="http://schemas.microsoft.com/office/drawing/2014/main" val="4000939027"/>
                    </a:ext>
                  </a:extLst>
                </a:gridCol>
                <a:gridCol w="119132">
                  <a:extLst>
                    <a:ext uri="{9D8B030D-6E8A-4147-A177-3AD203B41FA5}">
                      <a16:colId xmlns:a16="http://schemas.microsoft.com/office/drawing/2014/main" val="1095242129"/>
                    </a:ext>
                  </a:extLst>
                </a:gridCol>
                <a:gridCol w="667135">
                  <a:extLst>
                    <a:ext uri="{9D8B030D-6E8A-4147-A177-3AD203B41FA5}">
                      <a16:colId xmlns:a16="http://schemas.microsoft.com/office/drawing/2014/main" val="3285219205"/>
                    </a:ext>
                  </a:extLst>
                </a:gridCol>
                <a:gridCol w="714788">
                  <a:extLst>
                    <a:ext uri="{9D8B030D-6E8A-4147-A177-3AD203B41FA5}">
                      <a16:colId xmlns:a16="http://schemas.microsoft.com/office/drawing/2014/main" val="2276147455"/>
                    </a:ext>
                  </a:extLst>
                </a:gridCol>
                <a:gridCol w="524178">
                  <a:extLst>
                    <a:ext uri="{9D8B030D-6E8A-4147-A177-3AD203B41FA5}">
                      <a16:colId xmlns:a16="http://schemas.microsoft.com/office/drawing/2014/main" val="2957223598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3002459127"/>
                    </a:ext>
                  </a:extLst>
                </a:gridCol>
                <a:gridCol w="169763">
                  <a:extLst>
                    <a:ext uri="{9D8B030D-6E8A-4147-A177-3AD203B41FA5}">
                      <a16:colId xmlns:a16="http://schemas.microsoft.com/office/drawing/2014/main" val="448231918"/>
                    </a:ext>
                  </a:extLst>
                </a:gridCol>
                <a:gridCol w="655222">
                  <a:extLst>
                    <a:ext uri="{9D8B030D-6E8A-4147-A177-3AD203B41FA5}">
                      <a16:colId xmlns:a16="http://schemas.microsoft.com/office/drawing/2014/main" val="2118507626"/>
                    </a:ext>
                  </a:extLst>
                </a:gridCol>
                <a:gridCol w="798179">
                  <a:extLst>
                    <a:ext uri="{9D8B030D-6E8A-4147-A177-3AD203B41FA5}">
                      <a16:colId xmlns:a16="http://schemas.microsoft.com/office/drawing/2014/main" val="3563346303"/>
                    </a:ext>
                  </a:extLst>
                </a:gridCol>
              </a:tblGrid>
              <a:tr h="117409">
                <a:tc gridSpan="8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恩給・年金等による収入（受けているものを○で囲んで下さい。）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97450707"/>
                  </a:ext>
                </a:extLst>
              </a:tr>
              <a:tr h="29134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　　　　別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収入額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37857281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892792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72889939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46480561"/>
                  </a:ext>
                </a:extLst>
              </a:tr>
              <a:tr h="13306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4552857"/>
                  </a:ext>
                </a:extLst>
              </a:tr>
            </a:tbl>
          </a:graphicData>
        </a:graphic>
      </p:graphicFrame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F51B8681-25BB-43AD-A841-5BD59A979611}"/>
              </a:ext>
            </a:extLst>
          </p:cNvPr>
          <p:cNvGrpSpPr/>
          <p:nvPr/>
        </p:nvGrpSpPr>
        <p:grpSpPr>
          <a:xfrm>
            <a:off x="571331" y="1099551"/>
            <a:ext cx="1527587" cy="296099"/>
            <a:chOff x="4074450" y="1176404"/>
            <a:chExt cx="1527587" cy="296099"/>
          </a:xfrm>
          <a:noFill/>
        </p:grpSpPr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705750B2-B18C-4215-8106-8789B381B724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DBEB5EAD-100C-4117-A758-85F4E6F245B2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75937730-DB57-417A-87B5-6D4BCE3594F2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12F1C10C-3852-4695-94FC-49231927F8F3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7F789B25-BC91-4D02-8BF2-3E320F442CD7}"/>
              </a:ext>
            </a:extLst>
          </p:cNvPr>
          <p:cNvGrpSpPr/>
          <p:nvPr/>
        </p:nvGrpSpPr>
        <p:grpSpPr>
          <a:xfrm>
            <a:off x="4082654" y="147942"/>
            <a:ext cx="2234607" cy="365760"/>
            <a:chOff x="3645000" y="1370007"/>
            <a:chExt cx="2234607" cy="365760"/>
          </a:xfrm>
          <a:noFill/>
        </p:grpSpPr>
        <p:sp>
          <p:nvSpPr>
            <p:cNvPr id="16" name="正方形/長方形 15">
              <a:extLst>
                <a:ext uri="{FF2B5EF4-FFF2-40B4-BE49-F238E27FC236}">
                  <a16:creationId xmlns:a16="http://schemas.microsoft.com/office/drawing/2014/main" id="{5B15F705-87F1-4A2E-84B3-89140D7EBD4A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17" name="正方形/長方形 16">
              <a:extLst>
                <a:ext uri="{FF2B5EF4-FFF2-40B4-BE49-F238E27FC236}">
                  <a16:creationId xmlns:a16="http://schemas.microsoft.com/office/drawing/2014/main" id="{A6FCC7D0-0169-4239-9CD9-F72EBF9A0405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E17C36FB-3514-4063-A80D-AA49BA3D0442}"/>
              </a:ext>
            </a:extLst>
          </p:cNvPr>
          <p:cNvSpPr/>
          <p:nvPr/>
        </p:nvSpPr>
        <p:spPr>
          <a:xfrm>
            <a:off x="571331" y="86041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A55AFF9D-4E5E-4D7B-BD40-05523085268C}"/>
              </a:ext>
            </a:extLst>
          </p:cNvPr>
          <p:cNvSpPr/>
          <p:nvPr/>
        </p:nvSpPr>
        <p:spPr>
          <a:xfrm>
            <a:off x="4848109" y="157375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721658" y="9528532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570092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DB8ADE2B-1228-467C-AAE8-F254F91497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476612"/>
              </p:ext>
            </p:extLst>
          </p:nvPr>
        </p:nvGraphicFramePr>
        <p:xfrm>
          <a:off x="550821" y="627061"/>
          <a:ext cx="5754730" cy="4911701"/>
        </p:xfrm>
        <a:graphic>
          <a:graphicData uri="http://schemas.openxmlformats.org/drawingml/2006/table">
            <a:tbl>
              <a:tblPr/>
              <a:tblGrid>
                <a:gridCol w="154144">
                  <a:extLst>
                    <a:ext uri="{9D8B030D-6E8A-4147-A177-3AD203B41FA5}">
                      <a16:colId xmlns:a16="http://schemas.microsoft.com/office/drawing/2014/main" val="612683922"/>
                    </a:ext>
                  </a:extLst>
                </a:gridCol>
                <a:gridCol w="471501">
                  <a:extLst>
                    <a:ext uri="{9D8B030D-6E8A-4147-A177-3AD203B41FA5}">
                      <a16:colId xmlns:a16="http://schemas.microsoft.com/office/drawing/2014/main" val="1480833772"/>
                    </a:ext>
                  </a:extLst>
                </a:gridCol>
                <a:gridCol w="1692567">
                  <a:extLst>
                    <a:ext uri="{9D8B030D-6E8A-4147-A177-3AD203B41FA5}">
                      <a16:colId xmlns:a16="http://schemas.microsoft.com/office/drawing/2014/main" val="140835839"/>
                    </a:ext>
                  </a:extLst>
                </a:gridCol>
                <a:gridCol w="2375640">
                  <a:extLst>
                    <a:ext uri="{9D8B030D-6E8A-4147-A177-3AD203B41FA5}">
                      <a16:colId xmlns:a16="http://schemas.microsoft.com/office/drawing/2014/main" val="2482442315"/>
                    </a:ext>
                  </a:extLst>
                </a:gridCol>
                <a:gridCol w="172280">
                  <a:extLst>
                    <a:ext uri="{9D8B030D-6E8A-4147-A177-3AD203B41FA5}">
                      <a16:colId xmlns:a16="http://schemas.microsoft.com/office/drawing/2014/main" val="2651068201"/>
                    </a:ext>
                  </a:extLst>
                </a:gridCol>
                <a:gridCol w="888598">
                  <a:extLst>
                    <a:ext uri="{9D8B030D-6E8A-4147-A177-3AD203B41FA5}">
                      <a16:colId xmlns:a16="http://schemas.microsoft.com/office/drawing/2014/main" val="827349478"/>
                    </a:ext>
                  </a:extLst>
                </a:gridCol>
              </a:tblGrid>
              <a:tr h="137224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（裏　面）</a:t>
                      </a: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3248440"/>
                  </a:ext>
                </a:extLst>
              </a:tr>
              <a:tr h="137224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その他の収入（前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か月間の合計を記入して下さい。）</a:t>
                      </a: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12705819"/>
                  </a:ext>
                </a:extLst>
              </a:tr>
              <a:tr h="22276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　・　無</a:t>
                      </a:r>
                    </a:p>
                  </a:txBody>
                  <a:tcPr marL="8632" marR="8632" marT="8632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　　　容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8033463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 命 保 険 等 の 給 付 金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9193330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財　　産　　収　　入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（土地、家屋の賃貸料等）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91205875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　　　　の　　　　他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35132727"/>
                  </a:ext>
                </a:extLst>
              </a:tr>
              <a:tr h="13722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1954724"/>
                  </a:ext>
                </a:extLst>
              </a:tr>
              <a:tr h="196033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5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その他将来において見込みのある収入（上記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～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に記入したものを除く。）</a:t>
                      </a: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92777263"/>
                  </a:ext>
                </a:extLst>
              </a:tr>
              <a:tr h="19603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8632" marR="8632" marT="8632" marB="0" vert="wordArtVertRtl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t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　　　　　　　　　　　　　　　　　容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収入見込額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8581844"/>
                  </a:ext>
                </a:extLst>
              </a:tr>
              <a:tr h="26078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5746878"/>
                  </a:ext>
                </a:extLst>
              </a:tr>
              <a:tr h="26078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80059807"/>
                  </a:ext>
                </a:extLst>
              </a:tr>
              <a:tr h="15148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69766920"/>
                  </a:ext>
                </a:extLst>
              </a:tr>
              <a:tr h="137224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6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働いて得た収入がない者（義務教育終了前の者は記入する必要はありません。）</a:t>
                      </a: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4859765"/>
                  </a:ext>
                </a:extLst>
              </a:tr>
              <a:tr h="19603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　　　　名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働　い　て　得　た　収　入　の　な　い　理　由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57602066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9177123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2151940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0657675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09690698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0E3C372-FF9D-4D49-923C-AC76D4A57BAE}"/>
              </a:ext>
            </a:extLst>
          </p:cNvPr>
          <p:cNvSpPr txBox="1"/>
          <p:nvPr/>
        </p:nvSpPr>
        <p:spPr>
          <a:xfrm>
            <a:off x="555208" y="5538762"/>
            <a:ext cx="5759214" cy="188256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（記入上の注意）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この申告書は、保護を受けようとする者が記入して下さい。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</a:t>
            </a:r>
            <a:r>
              <a:rPr lang="en-US" altLang="ja-JP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働いて得た収入」は、給与、日雇、内職、農業、事業等に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よる収入の種類ごとに記入して下さい。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農業収入については、前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年間の総収入のみを当月分の欄に記入して下さい。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必要経費欄には収入を得るために必要な交通費、材料代、仕入代、社会保険料等の経費の総額を記入して下さい。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～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の収入は、その有無について○で囲んで下さい。有を○で囲んだ収入については、その右欄にも記入して下さ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書ききれない場合は、余白に記入するか又は別紙に記入の上添付して下さい。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7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収入のうち証明書等の取れるもの（例えば勤務先の給与証明書等、各種保険支払通知書等）は、この申告書に必ず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添付して下さい。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不実の申告をして不正に保護を受けた場合、生活保護法第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条又は刑法の規定によって処罰されることがありま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6611151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7A367460-7A98-4A00-8A82-02E32B81105A}"/>
</file>

<file path=customXml/itemProps2.xml><?xml version="1.0" encoding="utf-8"?>
<ds:datastoreItem xmlns:ds="http://schemas.openxmlformats.org/officeDocument/2006/customXml" ds:itemID="{94986895-9FF0-490B-8596-D3088D274A08}"/>
</file>

<file path=customXml/itemProps3.xml><?xml version="1.0" encoding="utf-8"?>
<ds:datastoreItem xmlns:ds="http://schemas.openxmlformats.org/officeDocument/2006/customXml" ds:itemID="{58A9261F-8321-4B8F-B482-17A2E6F82E70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</TotalTime>
  <Words>830</Words>
  <PresentationFormat>A4 210 x 297 mm</PresentationFormat>
  <Paragraphs>247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2024-03-25T06:49:44Z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2022-04-22T02:11:06Z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53ce3343-7399-4278-a221-efcdc0543a10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