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2" r:id="rId2"/>
    <p:sldId id="263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4" autoAdjust="0"/>
    <p:restoredTop sz="94660"/>
  </p:normalViewPr>
  <p:slideViewPr>
    <p:cSldViewPr snapToGrid="0" showGuides="1">
      <p:cViewPr>
        <p:scale>
          <a:sx n="75" d="100"/>
          <a:sy n="75" d="100"/>
        </p:scale>
        <p:origin x="1436" y="-1836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tags" Target="tags/tag1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3" name="表 22">
            <a:extLst>
              <a:ext uri="{FF2B5EF4-FFF2-40B4-BE49-F238E27FC236}">
                <a16:creationId xmlns:a16="http://schemas.microsoft.com/office/drawing/2014/main" id="{C2C13A21-3ABF-4303-B7D6-1B72323AF76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9191996"/>
              </p:ext>
            </p:extLst>
          </p:nvPr>
        </p:nvGraphicFramePr>
        <p:xfrm>
          <a:off x="573185" y="5482278"/>
          <a:ext cx="5759215" cy="3647556"/>
        </p:xfrm>
        <a:graphic>
          <a:graphicData uri="http://schemas.openxmlformats.org/drawingml/2006/table">
            <a:tbl>
              <a:tblPr/>
              <a:tblGrid>
                <a:gridCol w="151451">
                  <a:extLst>
                    <a:ext uri="{9D8B030D-6E8A-4147-A177-3AD203B41FA5}">
                      <a16:colId xmlns:a16="http://schemas.microsoft.com/office/drawing/2014/main" val="4029430279"/>
                    </a:ext>
                  </a:extLst>
                </a:gridCol>
                <a:gridCol w="955310">
                  <a:extLst>
                    <a:ext uri="{9D8B030D-6E8A-4147-A177-3AD203B41FA5}">
                      <a16:colId xmlns:a16="http://schemas.microsoft.com/office/drawing/2014/main" val="1162417201"/>
                    </a:ext>
                  </a:extLst>
                </a:gridCol>
                <a:gridCol w="256303">
                  <a:extLst>
                    <a:ext uri="{9D8B030D-6E8A-4147-A177-3AD203B41FA5}">
                      <a16:colId xmlns:a16="http://schemas.microsoft.com/office/drawing/2014/main" val="2563461782"/>
                    </a:ext>
                  </a:extLst>
                </a:gridCol>
                <a:gridCol w="1169071">
                  <a:extLst>
                    <a:ext uri="{9D8B030D-6E8A-4147-A177-3AD203B41FA5}">
                      <a16:colId xmlns:a16="http://schemas.microsoft.com/office/drawing/2014/main" val="824045880"/>
                    </a:ext>
                  </a:extLst>
                </a:gridCol>
                <a:gridCol w="305816">
                  <a:extLst>
                    <a:ext uri="{9D8B030D-6E8A-4147-A177-3AD203B41FA5}">
                      <a16:colId xmlns:a16="http://schemas.microsoft.com/office/drawing/2014/main" val="3211008121"/>
                    </a:ext>
                  </a:extLst>
                </a:gridCol>
                <a:gridCol w="862107">
                  <a:extLst>
                    <a:ext uri="{9D8B030D-6E8A-4147-A177-3AD203B41FA5}">
                      <a16:colId xmlns:a16="http://schemas.microsoft.com/office/drawing/2014/main" val="1833607649"/>
                    </a:ext>
                  </a:extLst>
                </a:gridCol>
                <a:gridCol w="512605">
                  <a:extLst>
                    <a:ext uri="{9D8B030D-6E8A-4147-A177-3AD203B41FA5}">
                      <a16:colId xmlns:a16="http://schemas.microsoft.com/office/drawing/2014/main" val="1341195292"/>
                    </a:ext>
                  </a:extLst>
                </a:gridCol>
                <a:gridCol w="585418">
                  <a:extLst>
                    <a:ext uri="{9D8B030D-6E8A-4147-A177-3AD203B41FA5}">
                      <a16:colId xmlns:a16="http://schemas.microsoft.com/office/drawing/2014/main" val="1029206291"/>
                    </a:ext>
                  </a:extLst>
                </a:gridCol>
                <a:gridCol w="961134">
                  <a:extLst>
                    <a:ext uri="{9D8B030D-6E8A-4147-A177-3AD203B41FA5}">
                      <a16:colId xmlns:a16="http://schemas.microsoft.com/office/drawing/2014/main" val="1707520437"/>
                    </a:ext>
                  </a:extLst>
                </a:gridCol>
              </a:tblGrid>
              <a:tr h="258112">
                <a:tc gridSpan="9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２　現金・預貯金、有価証券等</a:t>
                      </a: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18163688"/>
                  </a:ext>
                </a:extLst>
              </a:tr>
              <a:tr h="56616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　　　金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marL="0" indent="4038600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42417727"/>
                  </a:ext>
                </a:extLst>
              </a:tr>
              <a:tr h="302232">
                <a:tc row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　貯　金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6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　金　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 座 番 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 座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 貯 金 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64670755"/>
                  </a:ext>
                </a:extLst>
              </a:tr>
              <a:tr h="273546"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F0000"/>
                          </a:highlight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0212576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61187758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52474242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91581656"/>
                  </a:ext>
                </a:extLst>
              </a:tr>
              <a:tr h="27354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highlight>
                          <a:srgbClr val="FF00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25537656"/>
                  </a:ext>
                </a:extLst>
              </a:tr>
              <a:tr h="30223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価 証 券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　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　　　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額　　　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評 価 概 算 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1362238"/>
                  </a:ext>
                </a:extLst>
              </a:tr>
              <a:tr h="5929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669003"/>
                  </a:ext>
                </a:extLst>
              </a:tr>
              <a:tr h="258112">
                <a:tc gridSpan="9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（記入にあたっては裏面の記入上の注意をよくお読み下さい。）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68027909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89A79988-2C84-49FA-9566-D0B2EBD9C8F5}"/>
              </a:ext>
            </a:extLst>
          </p:cNvPr>
          <p:cNvSpPr txBox="1"/>
          <p:nvPr/>
        </p:nvSpPr>
        <p:spPr>
          <a:xfrm>
            <a:off x="555208" y="1352223"/>
            <a:ext cx="5759214" cy="861774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marL="541338" algn="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　　月　　日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現在の私の世帯の資産の保有状況は、下記のとおり相違ありません。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6" name="表 15">
            <a:extLst>
              <a:ext uri="{FF2B5EF4-FFF2-40B4-BE49-F238E27FC236}">
                <a16:creationId xmlns:a16="http://schemas.microsoft.com/office/drawing/2014/main" id="{03659C6C-1270-4D57-9593-0CF1B30E2C3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3278061"/>
              </p:ext>
            </p:extLst>
          </p:nvPr>
        </p:nvGraphicFramePr>
        <p:xfrm>
          <a:off x="543578" y="2213997"/>
          <a:ext cx="5770846" cy="1796895"/>
        </p:xfrm>
        <a:graphic>
          <a:graphicData uri="http://schemas.openxmlformats.org/drawingml/2006/table">
            <a:tbl>
              <a:tblPr/>
              <a:tblGrid>
                <a:gridCol w="142222">
                  <a:extLst>
                    <a:ext uri="{9D8B030D-6E8A-4147-A177-3AD203B41FA5}">
                      <a16:colId xmlns:a16="http://schemas.microsoft.com/office/drawing/2014/main" val="4029430279"/>
                    </a:ext>
                  </a:extLst>
                </a:gridCol>
                <a:gridCol w="292210">
                  <a:extLst>
                    <a:ext uri="{9D8B030D-6E8A-4147-A177-3AD203B41FA5}">
                      <a16:colId xmlns:a16="http://schemas.microsoft.com/office/drawing/2014/main" val="3355823171"/>
                    </a:ext>
                  </a:extLst>
                </a:gridCol>
                <a:gridCol w="261537">
                  <a:extLst>
                    <a:ext uri="{9D8B030D-6E8A-4147-A177-3AD203B41FA5}">
                      <a16:colId xmlns:a16="http://schemas.microsoft.com/office/drawing/2014/main" val="3645312744"/>
                    </a:ext>
                  </a:extLst>
                </a:gridCol>
                <a:gridCol w="708386">
                  <a:extLst>
                    <a:ext uri="{9D8B030D-6E8A-4147-A177-3AD203B41FA5}">
                      <a16:colId xmlns:a16="http://schemas.microsoft.com/office/drawing/2014/main" val="955437451"/>
                    </a:ext>
                  </a:extLst>
                </a:gridCol>
                <a:gridCol w="220303">
                  <a:extLst>
                    <a:ext uri="{9D8B030D-6E8A-4147-A177-3AD203B41FA5}">
                      <a16:colId xmlns:a16="http://schemas.microsoft.com/office/drawing/2014/main" val="2256619146"/>
                    </a:ext>
                  </a:extLst>
                </a:gridCol>
                <a:gridCol w="713509">
                  <a:extLst>
                    <a:ext uri="{9D8B030D-6E8A-4147-A177-3AD203B41FA5}">
                      <a16:colId xmlns:a16="http://schemas.microsoft.com/office/drawing/2014/main" val="4264473430"/>
                    </a:ext>
                  </a:extLst>
                </a:gridCol>
                <a:gridCol w="523065">
                  <a:extLst>
                    <a:ext uri="{9D8B030D-6E8A-4147-A177-3AD203B41FA5}">
                      <a16:colId xmlns:a16="http://schemas.microsoft.com/office/drawing/2014/main" val="3165672377"/>
                    </a:ext>
                  </a:extLst>
                </a:gridCol>
                <a:gridCol w="275732">
                  <a:extLst>
                    <a:ext uri="{9D8B030D-6E8A-4147-A177-3AD203B41FA5}">
                      <a16:colId xmlns:a16="http://schemas.microsoft.com/office/drawing/2014/main" val="3211008121"/>
                    </a:ext>
                  </a:extLst>
                </a:gridCol>
                <a:gridCol w="378840">
                  <a:extLst>
                    <a:ext uri="{9D8B030D-6E8A-4147-A177-3AD203B41FA5}">
                      <a16:colId xmlns:a16="http://schemas.microsoft.com/office/drawing/2014/main" val="1833607649"/>
                    </a:ext>
                  </a:extLst>
                </a:gridCol>
                <a:gridCol w="398456">
                  <a:extLst>
                    <a:ext uri="{9D8B030D-6E8A-4147-A177-3AD203B41FA5}">
                      <a16:colId xmlns:a16="http://schemas.microsoft.com/office/drawing/2014/main" val="3547507927"/>
                    </a:ext>
                  </a:extLst>
                </a:gridCol>
                <a:gridCol w="462178">
                  <a:extLst>
                    <a:ext uri="{9D8B030D-6E8A-4147-A177-3AD203B41FA5}">
                      <a16:colId xmlns:a16="http://schemas.microsoft.com/office/drawing/2014/main" val="1341195292"/>
                    </a:ext>
                  </a:extLst>
                </a:gridCol>
                <a:gridCol w="527826">
                  <a:extLst>
                    <a:ext uri="{9D8B030D-6E8A-4147-A177-3AD203B41FA5}">
                      <a16:colId xmlns:a16="http://schemas.microsoft.com/office/drawing/2014/main" val="1029206291"/>
                    </a:ext>
                  </a:extLst>
                </a:gridCol>
                <a:gridCol w="350285">
                  <a:extLst>
                    <a:ext uri="{9D8B030D-6E8A-4147-A177-3AD203B41FA5}">
                      <a16:colId xmlns:a16="http://schemas.microsoft.com/office/drawing/2014/main" val="1707520437"/>
                    </a:ext>
                  </a:extLst>
                </a:gridCol>
                <a:gridCol w="516297">
                  <a:extLst>
                    <a:ext uri="{9D8B030D-6E8A-4147-A177-3AD203B41FA5}">
                      <a16:colId xmlns:a16="http://schemas.microsoft.com/office/drawing/2014/main" val="1622769720"/>
                    </a:ext>
                  </a:extLst>
                </a:gridCol>
              </a:tblGrid>
              <a:tr h="1842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不動産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94464660"/>
                  </a:ext>
                </a:extLst>
              </a:tr>
              <a:tr h="1842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延面積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 有 者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　　在　　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抵当権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76992825"/>
                  </a:ext>
                </a:extLst>
              </a:tr>
              <a:tr h="429973">
                <a:tc row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土　　　　地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(1)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宅　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宅　地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98251249"/>
                  </a:ext>
                </a:extLst>
              </a:tr>
              <a:tr h="429972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(2)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田　畑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田　畑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08466463"/>
                  </a:ext>
                </a:extLst>
              </a:tr>
              <a:tr h="429973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(3)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山　林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　　 その他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(3)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山　林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 その他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3676563"/>
                  </a:ext>
                </a:extLst>
              </a:tr>
              <a:tr h="13842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9106845"/>
                  </a:ext>
                </a:extLst>
              </a:tr>
            </a:tbl>
          </a:graphicData>
        </a:graphic>
      </p:graphicFrame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3AAAA4CF-2F16-4525-9E5A-3490E479A4A1}"/>
              </a:ext>
            </a:extLst>
          </p:cNvPr>
          <p:cNvSpPr/>
          <p:nvPr/>
        </p:nvSpPr>
        <p:spPr>
          <a:xfrm>
            <a:off x="571331" y="680859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7F322679-B617-4A28-927D-B445474A145C}"/>
              </a:ext>
            </a:extLst>
          </p:cNvPr>
          <p:cNvSpPr txBox="1"/>
          <p:nvPr/>
        </p:nvSpPr>
        <p:spPr>
          <a:xfrm>
            <a:off x="2748975" y="800557"/>
            <a:ext cx="1348420" cy="4001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（表面）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dist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資産申告書</a:t>
            </a:r>
          </a:p>
        </p:txBody>
      </p:sp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E11CD588-F29C-4D8E-96E4-46D182D843F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3522032"/>
              </p:ext>
            </p:extLst>
          </p:nvPr>
        </p:nvGraphicFramePr>
        <p:xfrm>
          <a:off x="568722" y="3685383"/>
          <a:ext cx="5745700" cy="1719265"/>
        </p:xfrm>
        <a:graphic>
          <a:graphicData uri="http://schemas.openxmlformats.org/drawingml/2006/table">
            <a:tbl>
              <a:tblPr/>
              <a:tblGrid>
                <a:gridCol w="118968">
                  <a:extLst>
                    <a:ext uri="{9D8B030D-6E8A-4147-A177-3AD203B41FA5}">
                      <a16:colId xmlns:a16="http://schemas.microsoft.com/office/drawing/2014/main" val="4029430279"/>
                    </a:ext>
                  </a:extLst>
                </a:gridCol>
                <a:gridCol w="295020">
                  <a:extLst>
                    <a:ext uri="{9D8B030D-6E8A-4147-A177-3AD203B41FA5}">
                      <a16:colId xmlns:a16="http://schemas.microsoft.com/office/drawing/2014/main" val="1162417201"/>
                    </a:ext>
                  </a:extLst>
                </a:gridCol>
                <a:gridCol w="262387">
                  <a:extLst>
                    <a:ext uri="{9D8B030D-6E8A-4147-A177-3AD203B41FA5}">
                      <a16:colId xmlns:a16="http://schemas.microsoft.com/office/drawing/2014/main" val="2514072976"/>
                    </a:ext>
                  </a:extLst>
                </a:gridCol>
                <a:gridCol w="431480">
                  <a:extLst>
                    <a:ext uri="{9D8B030D-6E8A-4147-A177-3AD203B41FA5}">
                      <a16:colId xmlns:a16="http://schemas.microsoft.com/office/drawing/2014/main" val="2066373307"/>
                    </a:ext>
                  </a:extLst>
                </a:gridCol>
                <a:gridCol w="256556">
                  <a:extLst>
                    <a:ext uri="{9D8B030D-6E8A-4147-A177-3AD203B41FA5}">
                      <a16:colId xmlns:a16="http://schemas.microsoft.com/office/drawing/2014/main" val="2563461782"/>
                    </a:ext>
                  </a:extLst>
                </a:gridCol>
                <a:gridCol w="234776">
                  <a:extLst>
                    <a:ext uri="{9D8B030D-6E8A-4147-A177-3AD203B41FA5}">
                      <a16:colId xmlns:a16="http://schemas.microsoft.com/office/drawing/2014/main" val="824045880"/>
                    </a:ext>
                  </a:extLst>
                </a:gridCol>
                <a:gridCol w="718729">
                  <a:extLst>
                    <a:ext uri="{9D8B030D-6E8A-4147-A177-3AD203B41FA5}">
                      <a16:colId xmlns:a16="http://schemas.microsoft.com/office/drawing/2014/main" val="4264473430"/>
                    </a:ext>
                  </a:extLst>
                </a:gridCol>
                <a:gridCol w="216722">
                  <a:extLst>
                    <a:ext uri="{9D8B030D-6E8A-4147-A177-3AD203B41FA5}">
                      <a16:colId xmlns:a16="http://schemas.microsoft.com/office/drawing/2014/main" val="3165672377"/>
                    </a:ext>
                  </a:extLst>
                </a:gridCol>
                <a:gridCol w="306118">
                  <a:extLst>
                    <a:ext uri="{9D8B030D-6E8A-4147-A177-3AD203B41FA5}">
                      <a16:colId xmlns:a16="http://schemas.microsoft.com/office/drawing/2014/main" val="3211008121"/>
                    </a:ext>
                  </a:extLst>
                </a:gridCol>
                <a:gridCol w="650469">
                  <a:extLst>
                    <a:ext uri="{9D8B030D-6E8A-4147-A177-3AD203B41FA5}">
                      <a16:colId xmlns:a16="http://schemas.microsoft.com/office/drawing/2014/main" val="1833607649"/>
                    </a:ext>
                  </a:extLst>
                </a:gridCol>
                <a:gridCol w="212491">
                  <a:extLst>
                    <a:ext uri="{9D8B030D-6E8A-4147-A177-3AD203B41FA5}">
                      <a16:colId xmlns:a16="http://schemas.microsoft.com/office/drawing/2014/main" val="3547507927"/>
                    </a:ext>
                  </a:extLst>
                </a:gridCol>
                <a:gridCol w="513112">
                  <a:extLst>
                    <a:ext uri="{9D8B030D-6E8A-4147-A177-3AD203B41FA5}">
                      <a16:colId xmlns:a16="http://schemas.microsoft.com/office/drawing/2014/main" val="1341195292"/>
                    </a:ext>
                  </a:extLst>
                </a:gridCol>
                <a:gridCol w="585997">
                  <a:extLst>
                    <a:ext uri="{9D8B030D-6E8A-4147-A177-3AD203B41FA5}">
                      <a16:colId xmlns:a16="http://schemas.microsoft.com/office/drawing/2014/main" val="1029206291"/>
                    </a:ext>
                  </a:extLst>
                </a:gridCol>
                <a:gridCol w="431912">
                  <a:extLst>
                    <a:ext uri="{9D8B030D-6E8A-4147-A177-3AD203B41FA5}">
                      <a16:colId xmlns:a16="http://schemas.microsoft.com/office/drawing/2014/main" val="1707520437"/>
                    </a:ext>
                  </a:extLst>
                </a:gridCol>
                <a:gridCol w="510963">
                  <a:extLst>
                    <a:ext uri="{9D8B030D-6E8A-4147-A177-3AD203B41FA5}">
                      <a16:colId xmlns:a16="http://schemas.microsoft.com/office/drawing/2014/main" val="1622769720"/>
                    </a:ext>
                  </a:extLst>
                </a:gridCol>
              </a:tblGrid>
              <a:tr h="184471"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94464660"/>
                  </a:ext>
                </a:extLst>
              </a:tr>
              <a:tr h="18447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建　　　　物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持　　　　家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借家・借間</a:t>
                      </a:r>
                    </a:p>
                  </a:txBody>
                  <a:tcPr marL="3600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延面積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 有 者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　　在　　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抵当権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28973029"/>
                  </a:ext>
                </a:extLst>
              </a:tr>
              <a:tr h="90021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居住用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 v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持　　　　家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借家・借間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r" fontAlgn="b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（家賃　　　円）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5005558"/>
                  </a:ext>
                </a:extLst>
              </a:tr>
              <a:tr h="450108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その他</a:t>
                      </a: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97712054"/>
                  </a:ext>
                </a:extLst>
              </a:tr>
            </a:tbl>
          </a:graphicData>
        </a:graphic>
      </p:graphicFrame>
      <p:sp>
        <p:nvSpPr>
          <p:cNvPr id="22" name="大かっこ 21">
            <a:extLst>
              <a:ext uri="{FF2B5EF4-FFF2-40B4-BE49-F238E27FC236}">
                <a16:creationId xmlns:a16="http://schemas.microsoft.com/office/drawing/2014/main" id="{24AE5062-496F-451D-A20A-936E32562B98}"/>
              </a:ext>
            </a:extLst>
          </p:cNvPr>
          <p:cNvSpPr/>
          <p:nvPr/>
        </p:nvSpPr>
        <p:spPr>
          <a:xfrm>
            <a:off x="1325562" y="4433751"/>
            <a:ext cx="781050" cy="485776"/>
          </a:xfrm>
          <a:prstGeom prst="bracketPair">
            <a:avLst>
              <a:gd name="adj" fmla="val 4445"/>
            </a:avLst>
          </a:prstGeom>
          <a:noFill/>
          <a:ln w="127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t"/>
          <a:lstStyle>
            <a:lvl1pPr marL="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100"/>
              </a:lnSpc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いずれかを○で囲んで下さい</a:t>
            </a: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68D86D06-359E-4ED9-AAE0-639DA3796CF8}"/>
              </a:ext>
            </a:extLst>
          </p:cNvPr>
          <p:cNvGrpSpPr/>
          <p:nvPr/>
        </p:nvGrpSpPr>
        <p:grpSpPr>
          <a:xfrm>
            <a:off x="555206" y="1233318"/>
            <a:ext cx="1527587" cy="296099"/>
            <a:chOff x="4074450" y="1176404"/>
            <a:chExt cx="1527587" cy="296099"/>
          </a:xfrm>
        </p:grpSpPr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9FA58CC5-EF3B-4B58-95C6-D401738F0E03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EF48AB20-432E-45DF-881D-5B5E6CDABB32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53B942B6-797E-4E8C-947E-5F02378E2D18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E7FFE7A6-CFD1-43E0-A2DF-3F050BAD6941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779B9FF4-D3B2-4444-B564-2F81B53FDDCB}"/>
              </a:ext>
            </a:extLst>
          </p:cNvPr>
          <p:cNvGrpSpPr/>
          <p:nvPr/>
        </p:nvGrpSpPr>
        <p:grpSpPr>
          <a:xfrm>
            <a:off x="4082654" y="147942"/>
            <a:ext cx="2234607" cy="365760"/>
            <a:chOff x="3645000" y="1370007"/>
            <a:chExt cx="2234607" cy="365760"/>
          </a:xfrm>
          <a:noFill/>
        </p:grpSpPr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8E29F50D-3E09-4CFB-A6A7-07F5CEB01FB2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6FC8B176-F599-4C10-B4AB-07DB456C8D20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089A8A5-D371-4D5A-BD45-BBFB7A97E3F4}"/>
              </a:ext>
            </a:extLst>
          </p:cNvPr>
          <p:cNvSpPr/>
          <p:nvPr/>
        </p:nvSpPr>
        <p:spPr>
          <a:xfrm>
            <a:off x="571331" y="86041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76666579-2767-4703-B9A6-58D57215FD97}"/>
              </a:ext>
            </a:extLst>
          </p:cNvPr>
          <p:cNvSpPr/>
          <p:nvPr/>
        </p:nvSpPr>
        <p:spPr>
          <a:xfrm>
            <a:off x="4235209" y="152562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0D2D9E5C-52FD-0E1C-F726-F18E71A96B31}"/>
              </a:ext>
            </a:extLst>
          </p:cNvPr>
          <p:cNvSpPr/>
          <p:nvPr/>
        </p:nvSpPr>
        <p:spPr>
          <a:xfrm>
            <a:off x="719008" y="9374281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348BE955-2400-0E9B-C7E2-51E36A176F8E}"/>
              </a:ext>
            </a:extLst>
          </p:cNvPr>
          <p:cNvSpPr/>
          <p:nvPr/>
        </p:nvSpPr>
        <p:spPr>
          <a:xfrm>
            <a:off x="3045242" y="9374281"/>
            <a:ext cx="779145" cy="179388"/>
          </a:xfrm>
          <a:prstGeom prst="rect">
            <a:avLst/>
          </a:prstGeom>
          <a:noFill/>
          <a:ln w="127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</p:spTree>
    <p:extLst>
      <p:ext uri="{BB962C8B-B14F-4D97-AF65-F5344CB8AC3E}">
        <p14:creationId xmlns:p14="http://schemas.microsoft.com/office/powerpoint/2010/main" val="25434822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E315EF94-89D9-4C1E-B7CD-06486F2DA191}"/>
              </a:ext>
            </a:extLst>
          </p:cNvPr>
          <p:cNvGraphicFramePr>
            <a:graphicFrameLocks noGrp="1"/>
          </p:cNvGraphicFramePr>
          <p:nvPr/>
        </p:nvGraphicFramePr>
        <p:xfrm>
          <a:off x="546672" y="556150"/>
          <a:ext cx="5764656" cy="4412761"/>
        </p:xfrm>
        <a:graphic>
          <a:graphicData uri="http://schemas.openxmlformats.org/drawingml/2006/table">
            <a:tbl>
              <a:tblPr/>
              <a:tblGrid>
                <a:gridCol w="155144">
                  <a:extLst>
                    <a:ext uri="{9D8B030D-6E8A-4147-A177-3AD203B41FA5}">
                      <a16:colId xmlns:a16="http://schemas.microsoft.com/office/drawing/2014/main" val="2107863208"/>
                    </a:ext>
                  </a:extLst>
                </a:gridCol>
                <a:gridCol w="973452">
                  <a:extLst>
                    <a:ext uri="{9D8B030D-6E8A-4147-A177-3AD203B41FA5}">
                      <a16:colId xmlns:a16="http://schemas.microsoft.com/office/drawing/2014/main" val="654338302"/>
                    </a:ext>
                  </a:extLst>
                </a:gridCol>
                <a:gridCol w="267699">
                  <a:extLst>
                    <a:ext uri="{9D8B030D-6E8A-4147-A177-3AD203B41FA5}">
                      <a16:colId xmlns:a16="http://schemas.microsoft.com/office/drawing/2014/main" val="1722375154"/>
                    </a:ext>
                  </a:extLst>
                </a:gridCol>
                <a:gridCol w="155144">
                  <a:extLst>
                    <a:ext uri="{9D8B030D-6E8A-4147-A177-3AD203B41FA5}">
                      <a16:colId xmlns:a16="http://schemas.microsoft.com/office/drawing/2014/main" val="2930548115"/>
                    </a:ext>
                  </a:extLst>
                </a:gridCol>
                <a:gridCol w="638827">
                  <a:extLst>
                    <a:ext uri="{9D8B030D-6E8A-4147-A177-3AD203B41FA5}">
                      <a16:colId xmlns:a16="http://schemas.microsoft.com/office/drawing/2014/main" val="4228524659"/>
                    </a:ext>
                  </a:extLst>
                </a:gridCol>
                <a:gridCol w="894359">
                  <a:extLst>
                    <a:ext uri="{9D8B030D-6E8A-4147-A177-3AD203B41FA5}">
                      <a16:colId xmlns:a16="http://schemas.microsoft.com/office/drawing/2014/main" val="3620232948"/>
                    </a:ext>
                  </a:extLst>
                </a:gridCol>
                <a:gridCol w="255531">
                  <a:extLst>
                    <a:ext uri="{9D8B030D-6E8A-4147-A177-3AD203B41FA5}">
                      <a16:colId xmlns:a16="http://schemas.microsoft.com/office/drawing/2014/main" val="4074165503"/>
                    </a:ext>
                  </a:extLst>
                </a:gridCol>
                <a:gridCol w="644911">
                  <a:extLst>
                    <a:ext uri="{9D8B030D-6E8A-4147-A177-3AD203B41FA5}">
                      <a16:colId xmlns:a16="http://schemas.microsoft.com/office/drawing/2014/main" val="1957583425"/>
                    </a:ext>
                  </a:extLst>
                </a:gridCol>
                <a:gridCol w="462389">
                  <a:extLst>
                    <a:ext uri="{9D8B030D-6E8A-4147-A177-3AD203B41FA5}">
                      <a16:colId xmlns:a16="http://schemas.microsoft.com/office/drawing/2014/main" val="2212951612"/>
                    </a:ext>
                  </a:extLst>
                </a:gridCol>
                <a:gridCol w="486725">
                  <a:extLst>
                    <a:ext uri="{9D8B030D-6E8A-4147-A177-3AD203B41FA5}">
                      <a16:colId xmlns:a16="http://schemas.microsoft.com/office/drawing/2014/main" val="2645117826"/>
                    </a:ext>
                  </a:extLst>
                </a:gridCol>
                <a:gridCol w="830475">
                  <a:extLst>
                    <a:ext uri="{9D8B030D-6E8A-4147-A177-3AD203B41FA5}">
                      <a16:colId xmlns:a16="http://schemas.microsoft.com/office/drawing/2014/main" val="3430417264"/>
                    </a:ext>
                  </a:extLst>
                </a:gridCol>
              </a:tblGrid>
              <a:tr h="165401">
                <a:tc gridSpan="1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（裏　面）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80945214"/>
                  </a:ext>
                </a:extLst>
              </a:tr>
              <a:tr h="19690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契　　　約　　　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契　　約　　金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　　険　　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8797163"/>
                  </a:ext>
                </a:extLst>
              </a:tr>
              <a:tr h="41954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 命 保 険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just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73788299"/>
                  </a:ext>
                </a:extLst>
              </a:tr>
              <a:tr h="41954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その他の保険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just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9524276"/>
                  </a:ext>
                </a:extLst>
              </a:tr>
              <a:tr h="113548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7261852"/>
                  </a:ext>
                </a:extLst>
              </a:tr>
              <a:tr h="173277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３　その他の資産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02594106"/>
                  </a:ext>
                </a:extLst>
              </a:tr>
              <a:tr h="1732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自　動　車</a:t>
                      </a:r>
                    </a:p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（自動二輪・原動機付き自転車を含む）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　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使用状況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所有者氏名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車　　　種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排　気　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9589721"/>
                  </a:ext>
                </a:extLst>
              </a:tr>
              <a:tr h="1732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（自動二輪を含む）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有・無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使　　用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75628769"/>
                  </a:ext>
                </a:extLst>
              </a:tr>
              <a:tr h="17327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未 使 用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30899890"/>
                  </a:ext>
                </a:extLst>
              </a:tr>
              <a:tr h="51983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貴　金　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品　　名</a:t>
                      </a:r>
                    </a:p>
                  </a:txBody>
                  <a:tcPr marL="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94150250"/>
                  </a:ext>
                </a:extLst>
              </a:tr>
              <a:tr h="24416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　の　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l" defTabSz="6858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有・無</a:t>
                      </a:r>
                    </a:p>
                  </a:txBody>
                  <a:tcPr marL="0" marR="0" marT="0" marB="0" vert="wordArtVertRtl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47911940"/>
                  </a:ext>
                </a:extLst>
              </a:tr>
              <a:tr h="26779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高価なもの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13590753"/>
                  </a:ext>
                </a:extLst>
              </a:tr>
              <a:tr h="13389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1569134"/>
                  </a:ext>
                </a:extLst>
              </a:tr>
              <a:tr h="196118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４　負債（借金）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5262065"/>
                  </a:ext>
                </a:extLst>
              </a:tr>
              <a:tr h="31505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t"/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　・　無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　　　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　　　　　入　　　　　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2649435"/>
                  </a:ext>
                </a:extLst>
              </a:tr>
              <a:tr h="700986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93111087"/>
                  </a:ext>
                </a:extLst>
              </a:tr>
            </a:tbl>
          </a:graphicData>
        </a:graphic>
      </p:graphicFrame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D1D924B-3753-49AE-883A-6E36A75ACF32}"/>
              </a:ext>
            </a:extLst>
          </p:cNvPr>
          <p:cNvSpPr txBox="1"/>
          <p:nvPr/>
        </p:nvSpPr>
        <p:spPr>
          <a:xfrm>
            <a:off x="555208" y="4968911"/>
            <a:ext cx="5759214" cy="2185214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（記入上の注意）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この申告書は、保護を受けようとする者及び現在受けている者が記入して下さい。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資産の種類ごとにその有無について○で囲んで下さい。土地については借地等の場合も記入して下さい。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有を○で囲んだ資産については、下記に従って記入して下さい。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defTabSz="541338">
              <a:spcAft>
                <a:spcPts val="100"/>
              </a:spcAft>
              <a:buFont typeface="+mj-ea"/>
              <a:buAutoNum type="circleNumDbPlain"/>
            </a:pP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同じ種類の資産を複数所有している場合は、そのすべてを記入して下さい。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algn="l" fontAlgn="ctr">
              <a:spcAft>
                <a:spcPts val="100"/>
              </a:spcAft>
              <a:buFont typeface="+mj-ea"/>
              <a:buAutoNum type="circleNumDbPlain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有価証券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は、例えば「株券、国債」等と記入し、その評価概算額は現在売却した場合のおおよその金額を記入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361950" algn="l" fontAlgn="ctr">
              <a:spcAft>
                <a:spcPts val="100"/>
              </a:spcAft>
            </a:pP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して下さい。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indent="180975" algn="l" fontAlgn="ctr">
              <a:spcAft>
                <a:spcPts val="100"/>
              </a:spcAft>
              <a:buFont typeface="+mj-ea"/>
              <a:buAutoNum type="circleNumDbPlain" startAt="3"/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貴金属は例えば「ダイヤの指輪」等と記入して下さい。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書ききれない場合は、余白に記入するか又は別紙に記入の上添付して下さい。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 fontAlgn="ctr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不実の申告をして不正に保護を受けた場合、生活保護法第８５条又は刑法の規定によって処罰されることがあり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algn="l" fontAlgn="ctr">
              <a:spcAft>
                <a:spcPts val="100"/>
              </a:spcAft>
            </a:pPr>
            <a:r>
              <a:rPr lang="ja-JP" altLang="en-US" sz="900" b="0" i="0" u="none" strike="noStrike" dirty="0"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ます。</a:t>
            </a:r>
            <a:endParaRPr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65113" indent="-265113" algn="l" fontAlgn="ctr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資産のうち証明書等の取れるもの（例えば預貯金通帳の写し、保険証書の写し等）は、この申告書に必ず添付して　　　　　　　　　　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algn="l" fontAlgn="ctr">
              <a:spcAft>
                <a:spcPts val="100"/>
              </a:spcAft>
            </a:pPr>
            <a:endParaRPr kumimoji="1" lang="en-US" altLang="ja-JP" sz="900" b="0" i="0" u="none" strike="noStrike" dirty="0"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3074676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2670E001-6ACC-4E7D-907E-1C83ED0B73E4}"/>
</file>

<file path=customXml/itemProps2.xml><?xml version="1.0" encoding="utf-8"?>
<ds:datastoreItem xmlns:ds="http://schemas.openxmlformats.org/officeDocument/2006/customXml" ds:itemID="{D1C5AC87-08C9-473A-BF16-34B18FF4BE3D}"/>
</file>

<file path=customXml/itemProps3.xml><?xml version="1.0" encoding="utf-8"?>
<ds:datastoreItem xmlns:ds="http://schemas.openxmlformats.org/officeDocument/2006/customXml" ds:itemID="{402DE35D-6B54-443B-8C67-EF7E5D5DBFE2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121</TotalTime>
  <Words>608</Words>
  <PresentationFormat>A4 210 x 297 mm</PresentationFormat>
  <Paragraphs>170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2025-01-24T01:23:39Z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2022-04-22T02:11:06Z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71744daa-a25e-4114-bf33-6ffbe575ae54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