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viewProps.xml" ContentType="application/vnd.openxmlformats-officedocument.presentationml.viewProps+xml"/>
  <Override PartName="/ppt/slides/slide2.xml" ContentType="application/vnd.openxmlformats-officedocument.presentationml.slide+xml"/>
  <Override PartName="/ppt/theme/theme1.xml" ContentType="application/vnd.openxmlformats-officedocument.theme+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195" autoAdjust="0"/>
    <p:restoredTop sz="94660"/>
  </p:normalViewPr>
  <p:slideViewPr>
    <p:cSldViewPr snapToGrid="0" showGuides="1">
      <p:cViewPr varScale="1">
        <p:scale>
          <a:sx n="48" d="100"/>
          <a:sy n="48" d="100"/>
        </p:scale>
        <p:origin x="2280" y="2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5" name="表 4">
            <a:extLst>
              <a:ext uri="{FF2B5EF4-FFF2-40B4-BE49-F238E27FC236}">
                <a16:creationId xmlns:a16="http://schemas.microsoft.com/office/drawing/2014/main" id="{86E91AC5-0F1B-468C-8B1A-C2AA2CB98E97}"/>
              </a:ext>
            </a:extLst>
          </p:cNvPr>
          <p:cNvGraphicFramePr>
            <a:graphicFrameLocks noGrp="1"/>
          </p:cNvGraphicFramePr>
          <p:nvPr>
            <p:extLst>
              <p:ext uri="{D42A27DB-BD31-4B8C-83A1-F6EECF244321}">
                <p14:modId xmlns:p14="http://schemas.microsoft.com/office/powerpoint/2010/main" val="2273334814"/>
              </p:ext>
            </p:extLst>
          </p:nvPr>
        </p:nvGraphicFramePr>
        <p:xfrm>
          <a:off x="59274" y="2623258"/>
          <a:ext cx="6282779" cy="4622191"/>
        </p:xfrm>
        <a:graphic>
          <a:graphicData uri="http://schemas.openxmlformats.org/drawingml/2006/table">
            <a:tbl>
              <a:tblPr firstRow="1" firstCol="1" bandRow="1"/>
              <a:tblGrid>
                <a:gridCol w="162560">
                  <a:extLst>
                    <a:ext uri="{9D8B030D-6E8A-4147-A177-3AD203B41FA5}">
                      <a16:colId xmlns:a16="http://schemas.microsoft.com/office/drawing/2014/main" val="2859199374"/>
                    </a:ext>
                  </a:extLst>
                </a:gridCol>
                <a:gridCol w="162560">
                  <a:extLst>
                    <a:ext uri="{9D8B030D-6E8A-4147-A177-3AD203B41FA5}">
                      <a16:colId xmlns:a16="http://schemas.microsoft.com/office/drawing/2014/main" val="3109061405"/>
                    </a:ext>
                  </a:extLst>
                </a:gridCol>
                <a:gridCol w="162560">
                  <a:extLst>
                    <a:ext uri="{9D8B030D-6E8A-4147-A177-3AD203B41FA5}">
                      <a16:colId xmlns:a16="http://schemas.microsoft.com/office/drawing/2014/main" val="4144539897"/>
                    </a:ext>
                  </a:extLst>
                </a:gridCol>
                <a:gridCol w="233658">
                  <a:extLst>
                    <a:ext uri="{9D8B030D-6E8A-4147-A177-3AD203B41FA5}">
                      <a16:colId xmlns:a16="http://schemas.microsoft.com/office/drawing/2014/main" val="1918887499"/>
                    </a:ext>
                  </a:extLst>
                </a:gridCol>
                <a:gridCol w="562355">
                  <a:extLst>
                    <a:ext uri="{9D8B030D-6E8A-4147-A177-3AD203B41FA5}">
                      <a16:colId xmlns:a16="http://schemas.microsoft.com/office/drawing/2014/main" val="2697381869"/>
                    </a:ext>
                  </a:extLst>
                </a:gridCol>
                <a:gridCol w="169400">
                  <a:extLst>
                    <a:ext uri="{9D8B030D-6E8A-4147-A177-3AD203B41FA5}">
                      <a16:colId xmlns:a16="http://schemas.microsoft.com/office/drawing/2014/main" val="497726573"/>
                    </a:ext>
                  </a:extLst>
                </a:gridCol>
                <a:gridCol w="205400">
                  <a:extLst>
                    <a:ext uri="{9D8B030D-6E8A-4147-A177-3AD203B41FA5}">
                      <a16:colId xmlns:a16="http://schemas.microsoft.com/office/drawing/2014/main" val="33520393"/>
                    </a:ext>
                  </a:extLst>
                </a:gridCol>
                <a:gridCol w="138710">
                  <a:extLst>
                    <a:ext uri="{9D8B030D-6E8A-4147-A177-3AD203B41FA5}">
                      <a16:colId xmlns:a16="http://schemas.microsoft.com/office/drawing/2014/main" val="2675244997"/>
                    </a:ext>
                  </a:extLst>
                </a:gridCol>
                <a:gridCol w="138710">
                  <a:extLst>
                    <a:ext uri="{9D8B030D-6E8A-4147-A177-3AD203B41FA5}">
                      <a16:colId xmlns:a16="http://schemas.microsoft.com/office/drawing/2014/main" val="2791646900"/>
                    </a:ext>
                  </a:extLst>
                </a:gridCol>
                <a:gridCol w="138710">
                  <a:extLst>
                    <a:ext uri="{9D8B030D-6E8A-4147-A177-3AD203B41FA5}">
                      <a16:colId xmlns:a16="http://schemas.microsoft.com/office/drawing/2014/main" val="2128151020"/>
                    </a:ext>
                  </a:extLst>
                </a:gridCol>
                <a:gridCol w="138710">
                  <a:extLst>
                    <a:ext uri="{9D8B030D-6E8A-4147-A177-3AD203B41FA5}">
                      <a16:colId xmlns:a16="http://schemas.microsoft.com/office/drawing/2014/main" val="2537342744"/>
                    </a:ext>
                  </a:extLst>
                </a:gridCol>
                <a:gridCol w="138710">
                  <a:extLst>
                    <a:ext uri="{9D8B030D-6E8A-4147-A177-3AD203B41FA5}">
                      <a16:colId xmlns:a16="http://schemas.microsoft.com/office/drawing/2014/main" val="2938861639"/>
                    </a:ext>
                  </a:extLst>
                </a:gridCol>
                <a:gridCol w="34678">
                  <a:extLst>
                    <a:ext uri="{9D8B030D-6E8A-4147-A177-3AD203B41FA5}">
                      <a16:colId xmlns:a16="http://schemas.microsoft.com/office/drawing/2014/main" val="3013184166"/>
                    </a:ext>
                  </a:extLst>
                </a:gridCol>
                <a:gridCol w="93980">
                  <a:extLst>
                    <a:ext uri="{9D8B030D-6E8A-4147-A177-3AD203B41FA5}">
                      <a16:colId xmlns:a16="http://schemas.microsoft.com/office/drawing/2014/main" val="3375175583"/>
                    </a:ext>
                  </a:extLst>
                </a:gridCol>
                <a:gridCol w="138710">
                  <a:extLst>
                    <a:ext uri="{9D8B030D-6E8A-4147-A177-3AD203B41FA5}">
                      <a16:colId xmlns:a16="http://schemas.microsoft.com/office/drawing/2014/main" val="3874197532"/>
                    </a:ext>
                  </a:extLst>
                </a:gridCol>
                <a:gridCol w="138710">
                  <a:extLst>
                    <a:ext uri="{9D8B030D-6E8A-4147-A177-3AD203B41FA5}">
                      <a16:colId xmlns:a16="http://schemas.microsoft.com/office/drawing/2014/main" val="2873611646"/>
                    </a:ext>
                  </a:extLst>
                </a:gridCol>
                <a:gridCol w="138710">
                  <a:extLst>
                    <a:ext uri="{9D8B030D-6E8A-4147-A177-3AD203B41FA5}">
                      <a16:colId xmlns:a16="http://schemas.microsoft.com/office/drawing/2014/main" val="2114366739"/>
                    </a:ext>
                  </a:extLst>
                </a:gridCol>
                <a:gridCol w="93980">
                  <a:extLst>
                    <a:ext uri="{9D8B030D-6E8A-4147-A177-3AD203B41FA5}">
                      <a16:colId xmlns:a16="http://schemas.microsoft.com/office/drawing/2014/main" val="3592338412"/>
                    </a:ext>
                  </a:extLst>
                </a:gridCol>
                <a:gridCol w="93980">
                  <a:extLst>
                    <a:ext uri="{9D8B030D-6E8A-4147-A177-3AD203B41FA5}">
                      <a16:colId xmlns:a16="http://schemas.microsoft.com/office/drawing/2014/main" val="3367122120"/>
                    </a:ext>
                  </a:extLst>
                </a:gridCol>
                <a:gridCol w="138710">
                  <a:extLst>
                    <a:ext uri="{9D8B030D-6E8A-4147-A177-3AD203B41FA5}">
                      <a16:colId xmlns:a16="http://schemas.microsoft.com/office/drawing/2014/main" val="1774901511"/>
                    </a:ext>
                  </a:extLst>
                </a:gridCol>
                <a:gridCol w="138710">
                  <a:extLst>
                    <a:ext uri="{9D8B030D-6E8A-4147-A177-3AD203B41FA5}">
                      <a16:colId xmlns:a16="http://schemas.microsoft.com/office/drawing/2014/main" val="2731729363"/>
                    </a:ext>
                  </a:extLst>
                </a:gridCol>
                <a:gridCol w="138710">
                  <a:extLst>
                    <a:ext uri="{9D8B030D-6E8A-4147-A177-3AD203B41FA5}">
                      <a16:colId xmlns:a16="http://schemas.microsoft.com/office/drawing/2014/main" val="1705710446"/>
                    </a:ext>
                  </a:extLst>
                </a:gridCol>
                <a:gridCol w="93980">
                  <a:extLst>
                    <a:ext uri="{9D8B030D-6E8A-4147-A177-3AD203B41FA5}">
                      <a16:colId xmlns:a16="http://schemas.microsoft.com/office/drawing/2014/main" val="1838029645"/>
                    </a:ext>
                  </a:extLst>
                </a:gridCol>
                <a:gridCol w="93980">
                  <a:extLst>
                    <a:ext uri="{9D8B030D-6E8A-4147-A177-3AD203B41FA5}">
                      <a16:colId xmlns:a16="http://schemas.microsoft.com/office/drawing/2014/main" val="70317642"/>
                    </a:ext>
                  </a:extLst>
                </a:gridCol>
                <a:gridCol w="138710">
                  <a:extLst>
                    <a:ext uri="{9D8B030D-6E8A-4147-A177-3AD203B41FA5}">
                      <a16:colId xmlns:a16="http://schemas.microsoft.com/office/drawing/2014/main" val="3223039877"/>
                    </a:ext>
                  </a:extLst>
                </a:gridCol>
                <a:gridCol w="93980">
                  <a:extLst>
                    <a:ext uri="{9D8B030D-6E8A-4147-A177-3AD203B41FA5}">
                      <a16:colId xmlns:a16="http://schemas.microsoft.com/office/drawing/2014/main" val="276478155"/>
                    </a:ext>
                  </a:extLst>
                </a:gridCol>
                <a:gridCol w="93980">
                  <a:extLst>
                    <a:ext uri="{9D8B030D-6E8A-4147-A177-3AD203B41FA5}">
                      <a16:colId xmlns:a16="http://schemas.microsoft.com/office/drawing/2014/main" val="3594046356"/>
                    </a:ext>
                  </a:extLst>
                </a:gridCol>
                <a:gridCol w="138710">
                  <a:extLst>
                    <a:ext uri="{9D8B030D-6E8A-4147-A177-3AD203B41FA5}">
                      <a16:colId xmlns:a16="http://schemas.microsoft.com/office/drawing/2014/main" val="1228423774"/>
                    </a:ext>
                  </a:extLst>
                </a:gridCol>
                <a:gridCol w="34678">
                  <a:extLst>
                    <a:ext uri="{9D8B030D-6E8A-4147-A177-3AD203B41FA5}">
                      <a16:colId xmlns:a16="http://schemas.microsoft.com/office/drawing/2014/main" val="760065712"/>
                    </a:ext>
                  </a:extLst>
                </a:gridCol>
                <a:gridCol w="93980">
                  <a:extLst>
                    <a:ext uri="{9D8B030D-6E8A-4147-A177-3AD203B41FA5}">
                      <a16:colId xmlns:a16="http://schemas.microsoft.com/office/drawing/2014/main" val="334743132"/>
                    </a:ext>
                  </a:extLst>
                </a:gridCol>
                <a:gridCol w="138710">
                  <a:extLst>
                    <a:ext uri="{9D8B030D-6E8A-4147-A177-3AD203B41FA5}">
                      <a16:colId xmlns:a16="http://schemas.microsoft.com/office/drawing/2014/main" val="2521684214"/>
                    </a:ext>
                  </a:extLst>
                </a:gridCol>
                <a:gridCol w="138710">
                  <a:extLst>
                    <a:ext uri="{9D8B030D-6E8A-4147-A177-3AD203B41FA5}">
                      <a16:colId xmlns:a16="http://schemas.microsoft.com/office/drawing/2014/main" val="2674521617"/>
                    </a:ext>
                  </a:extLst>
                </a:gridCol>
                <a:gridCol w="93980">
                  <a:extLst>
                    <a:ext uri="{9D8B030D-6E8A-4147-A177-3AD203B41FA5}">
                      <a16:colId xmlns:a16="http://schemas.microsoft.com/office/drawing/2014/main" val="3637454598"/>
                    </a:ext>
                  </a:extLst>
                </a:gridCol>
                <a:gridCol w="93980">
                  <a:extLst>
                    <a:ext uri="{9D8B030D-6E8A-4147-A177-3AD203B41FA5}">
                      <a16:colId xmlns:a16="http://schemas.microsoft.com/office/drawing/2014/main" val="3365116873"/>
                    </a:ext>
                  </a:extLst>
                </a:gridCol>
                <a:gridCol w="138710">
                  <a:extLst>
                    <a:ext uri="{9D8B030D-6E8A-4147-A177-3AD203B41FA5}">
                      <a16:colId xmlns:a16="http://schemas.microsoft.com/office/drawing/2014/main" val="1383745845"/>
                    </a:ext>
                  </a:extLst>
                </a:gridCol>
                <a:gridCol w="93980">
                  <a:extLst>
                    <a:ext uri="{9D8B030D-6E8A-4147-A177-3AD203B41FA5}">
                      <a16:colId xmlns:a16="http://schemas.microsoft.com/office/drawing/2014/main" val="4103920776"/>
                    </a:ext>
                  </a:extLst>
                </a:gridCol>
                <a:gridCol w="93980">
                  <a:extLst>
                    <a:ext uri="{9D8B030D-6E8A-4147-A177-3AD203B41FA5}">
                      <a16:colId xmlns:a16="http://schemas.microsoft.com/office/drawing/2014/main" val="1822442226"/>
                    </a:ext>
                  </a:extLst>
                </a:gridCol>
                <a:gridCol w="138710">
                  <a:extLst>
                    <a:ext uri="{9D8B030D-6E8A-4147-A177-3AD203B41FA5}">
                      <a16:colId xmlns:a16="http://schemas.microsoft.com/office/drawing/2014/main" val="270092712"/>
                    </a:ext>
                  </a:extLst>
                </a:gridCol>
                <a:gridCol w="138710">
                  <a:extLst>
                    <a:ext uri="{9D8B030D-6E8A-4147-A177-3AD203B41FA5}">
                      <a16:colId xmlns:a16="http://schemas.microsoft.com/office/drawing/2014/main" val="46593933"/>
                    </a:ext>
                  </a:extLst>
                </a:gridCol>
                <a:gridCol w="187960">
                  <a:extLst>
                    <a:ext uri="{9D8B030D-6E8A-4147-A177-3AD203B41FA5}">
                      <a16:colId xmlns:a16="http://schemas.microsoft.com/office/drawing/2014/main" val="3934764471"/>
                    </a:ext>
                  </a:extLst>
                </a:gridCol>
                <a:gridCol w="187590">
                  <a:extLst>
                    <a:ext uri="{9D8B030D-6E8A-4147-A177-3AD203B41FA5}">
                      <a16:colId xmlns:a16="http://schemas.microsoft.com/office/drawing/2014/main" val="1992815282"/>
                    </a:ext>
                  </a:extLst>
                </a:gridCol>
                <a:gridCol w="138710">
                  <a:extLst>
                    <a:ext uri="{9D8B030D-6E8A-4147-A177-3AD203B41FA5}">
                      <a16:colId xmlns:a16="http://schemas.microsoft.com/office/drawing/2014/main" val="611061019"/>
                    </a:ext>
                  </a:extLst>
                </a:gridCol>
                <a:gridCol w="138710">
                  <a:extLst>
                    <a:ext uri="{9D8B030D-6E8A-4147-A177-3AD203B41FA5}">
                      <a16:colId xmlns:a16="http://schemas.microsoft.com/office/drawing/2014/main" val="1019054536"/>
                    </a:ext>
                  </a:extLst>
                </a:gridCol>
                <a:gridCol w="138710">
                  <a:extLst>
                    <a:ext uri="{9D8B030D-6E8A-4147-A177-3AD203B41FA5}">
                      <a16:colId xmlns:a16="http://schemas.microsoft.com/office/drawing/2014/main" val="4200472029"/>
                    </a:ext>
                  </a:extLst>
                </a:gridCol>
                <a:gridCol w="138710">
                  <a:extLst>
                    <a:ext uri="{9D8B030D-6E8A-4147-A177-3AD203B41FA5}">
                      <a16:colId xmlns:a16="http://schemas.microsoft.com/office/drawing/2014/main" val="1061813781"/>
                    </a:ext>
                  </a:extLst>
                </a:gridCol>
              </a:tblGrid>
              <a:tr h="360000">
                <a:tc rowSpan="2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報</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酬</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明</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細</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書</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dist">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a:lnSpc>
                          <a:spcPts val="10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dist">
                        <a:lnSpc>
                          <a:spcPts val="10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marL="0" indent="0" algn="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a:t>
                      </a:r>
                      <a:r>
                        <a:rPr lang="ja-JP" altLang="en-US"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indent="149860"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既施術</a:t>
                      </a:r>
                      <a:endParaRPr lang="en-US"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p>
                  </a:txBody>
                  <a:tcPr marL="6858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70541628"/>
                  </a:ext>
                </a:extLst>
              </a:tr>
              <a:tr h="252000">
                <a:tc vMerge="1">
                  <a:txBody>
                    <a:bodyPr/>
                    <a:lstStyle/>
                    <a:p>
                      <a:endParaRPr kumimoji="1" lang="ja-JP" altLang="en-US"/>
                    </a:p>
                  </a:txBody>
                  <a:tcPr/>
                </a:tc>
                <a:tc gridSpan="17">
                  <a:txBody>
                    <a:bodyPr/>
                    <a:lstStyle/>
                    <a:p>
                      <a:pPr marL="0" lvl="0" indent="182563" algn="just">
                        <a:lnSpc>
                          <a:spcPts val="1100"/>
                        </a:lnSpc>
                        <a:buFont typeface="+mj-ea"/>
                        <a:buAutoNum type="circleNumDbPlain"/>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 検 料</a:t>
                      </a:r>
                    </a:p>
                    <a:p>
                      <a:pPr marL="533400" indent="228600" algn="just">
                        <a:lnSpc>
                          <a:spcPts val="11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１はり　２きゅう　３はりきゅう併用</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0"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p>
                      <a:pPr algn="l"/>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0"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0" hMerge="1">
                  <a:txBody>
                    <a:bodyPr/>
                    <a:lstStyle/>
                    <a:p>
                      <a:endParaRPr kumimoji="1" lang="ja-JP" altLang="en-US"/>
                    </a:p>
                  </a:txBody>
                  <a:tcPr/>
                </a:tc>
                <a:tc rowSpan="10" hMerge="1">
                  <a:txBody>
                    <a:bodyPr/>
                    <a:lstStyle/>
                    <a:p>
                      <a:endParaRPr kumimoji="1" lang="ja-JP" altLang="en-US"/>
                    </a:p>
                  </a:txBody>
                  <a:tcPr/>
                </a:tc>
                <a:tc rowSpan="10" hMerge="1">
                  <a:txBody>
                    <a:bodyPr/>
                    <a:lstStyle/>
                    <a:p>
                      <a:endParaRPr kumimoji="1" lang="ja-JP" altLang="en-US"/>
                    </a:p>
                  </a:txBody>
                  <a:tcPr/>
                </a:tc>
                <a:extLst>
                  <a:ext uri="{0D108BD9-81ED-4DB2-BD59-A6C34878D82A}">
                    <a16:rowId xmlns:a16="http://schemas.microsoft.com/office/drawing/2014/main" val="3178262115"/>
                  </a:ext>
                </a:extLst>
              </a:tr>
              <a:tr h="180000">
                <a:tc vMerge="1">
                  <a:txBody>
                    <a:bodyPr/>
                    <a:lstStyle/>
                    <a:p>
                      <a:endParaRPr kumimoji="1" lang="ja-JP" altLang="en-US"/>
                    </a:p>
                  </a:txBody>
                  <a:tcPr/>
                </a:tc>
                <a:tc row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　はり・きゅう</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8">
                  <a:txBody>
                    <a:bodyPr/>
                    <a:lstStyle/>
                    <a:p>
                      <a:pPr algn="l"/>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施術の種類</a:t>
                      </a:r>
                      <a:endParaRPr kumimoji="1" lang="ja-JP" altLang="en-US" dirty="0">
                        <a:solidFill>
                          <a:srgbClr val="FF0000"/>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kumimoji="1" lang="ja-JP" altLang="en-US" dirty="0">
                        <a:solidFill>
                          <a:srgbClr val="FF0000"/>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720232869"/>
                  </a:ext>
                </a:extLst>
              </a:tr>
              <a:tr h="180000">
                <a:tc vMerge="1">
                  <a:txBody>
                    <a:bodyPr/>
                    <a:lstStyle/>
                    <a:p>
                      <a:endParaRPr kumimoji="1" lang="ja-JP" altLang="en-US"/>
                    </a:p>
                  </a:txBody>
                  <a:tcPr/>
                </a:tc>
                <a:tc vMerge="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15">
                  <a:txBody>
                    <a:bodyPr/>
                    <a:lstStyle/>
                    <a:p>
                      <a:pPr algn="l"/>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通所</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39567501"/>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208114078"/>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24767913"/>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772849820"/>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15">
                  <a:txBody>
                    <a:bodyPr/>
                    <a:lstStyle/>
                    <a:p>
                      <a:pPr algn="l"/>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人以上）</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57317731"/>
                  </a:ext>
                </a:extLst>
              </a:tr>
              <a:tr h="288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16">
                  <a:txBody>
                    <a:bodyPr/>
                    <a:lstStyle/>
                    <a:p>
                      <a:pPr algn="l"/>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a:t>
                      </a:r>
                      <a:endPar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１電気針 ２電気温灸器 ３電気光線器具</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52967202"/>
                  </a:ext>
                </a:extLst>
              </a:tr>
              <a:tr h="180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　特別地域（加算）</a:t>
                      </a:r>
                      <a:endPar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01404782"/>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往　療　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02740123"/>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　施術報告書交付料</a:t>
                      </a:r>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tabLst>
                          <a:tab pos="803275" algn="l"/>
                        </a:tabLst>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（前回支給：　　　　　　　年　　　　　月分）</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l"/>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13516869"/>
                  </a:ext>
                </a:extLst>
              </a:tr>
              <a:tr h="0">
                <a:tc vMerge="1">
                  <a:txBody>
                    <a:bodyPr/>
                    <a:lstStyle/>
                    <a:p>
                      <a:endParaRPr kumimoji="1" lang="ja-JP" altLang="en-US"/>
                    </a:p>
                  </a:txBody>
                  <a:tcPr/>
                </a:tc>
                <a:tc gridSpan="3">
                  <a:txBody>
                    <a:bodyPr/>
                    <a:lstStyle/>
                    <a:p>
                      <a:pPr algn="l">
                        <a:lnSpc>
                          <a:spcPts val="1200"/>
                        </a:lnSpc>
                      </a:pPr>
                      <a:r>
                        <a:rPr lang="ja-JP" sz="900" kern="0" spc="1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3">
                  <a:txBody>
                    <a:bodyPr/>
                    <a:lstStyle/>
                    <a:p>
                      <a:pPr algn="l">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2">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1</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2</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3</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4</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5</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6</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7</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8</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9</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10</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11</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12</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13</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14</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15</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16</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17</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18</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19</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20</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21</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22</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23</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24</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25</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26</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27</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28</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29</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30</a:t>
                      </a:r>
                      <a:endParaRPr kumimoji="1" lang="ja-JP" altLang="en-US" sz="700" spc="-10" baseline="0" dirty="0">
                        <a:solidFill>
                          <a:srgbClr val="FF0000"/>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rgbClr val="FF0000"/>
                          </a:solidFill>
                          <a:latin typeface="ＭＳ Ｐゴシック" panose="020B0600070205080204" pitchFamily="50" charset="-128"/>
                          <a:ea typeface="ＭＳ Ｐゴシック" panose="020B0600070205080204" pitchFamily="50" charset="-128"/>
                        </a:rPr>
                        <a:t>31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1888694"/>
                  </a:ext>
                </a:extLst>
              </a:tr>
              <a:tr h="0">
                <a:tc vMerge="1">
                  <a:txBody>
                    <a:bodyPr/>
                    <a:lstStyle/>
                    <a:p>
                      <a:endParaRPr kumimoji="1" lang="ja-JP" altLang="en-US"/>
                    </a:p>
                  </a:txBody>
                  <a:tcPr/>
                </a:tc>
                <a:tc rowSpan="2" gridSpan="3">
                  <a:txBody>
                    <a:bodyPr/>
                    <a:lstStyle/>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vMerge="1">
                  <a:txBody>
                    <a:bodyPr/>
                    <a:lstStyle/>
                    <a:p>
                      <a:pPr algn="l">
                        <a:lnSpc>
                          <a:spcPts val="1200"/>
                        </a:lnSpc>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362449700"/>
                  </a:ext>
                </a:extLst>
              </a:tr>
              <a:tr h="252000">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en-US" altLang="ja-JP" sz="700" spc="-10" baseline="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5969561"/>
                  </a:ext>
                </a:extLst>
              </a:tr>
              <a:tr h="270000">
                <a:tc vMerge="1">
                  <a:txBody>
                    <a:bodyPr/>
                    <a:lstStyle/>
                    <a:p>
                      <a:endParaRPr kumimoji="1" lang="ja-JP" altLang="en-US"/>
                    </a:p>
                  </a:txBody>
                  <a:tcPr/>
                </a:tc>
                <a:tc gridSpan="44">
                  <a:txBody>
                    <a:bodyPr/>
                    <a:lstStyle/>
                    <a:p>
                      <a:pPr algn="l">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○往療又は訪問の理由（</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l">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pc="-10" baseline="0"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4465225"/>
                  </a:ext>
                </a:extLst>
              </a:tr>
              <a:tr h="180000">
                <a:tc vMerge="1">
                  <a:txBody>
                    <a:bodyPr/>
                    <a:lstStyle/>
                    <a:p>
                      <a:endParaRPr kumimoji="1" lang="ja-JP" altLang="en-US"/>
                    </a:p>
                  </a:txBody>
                  <a:tcPr/>
                </a:tc>
                <a:tc rowSpan="2" gridSpan="22">
                  <a:txBody>
                    <a:bodyPr/>
                    <a:lstStyle/>
                    <a:p>
                      <a:pPr marL="0" indent="266700" algn="l"/>
                      <a:r>
                        <a:rPr lang="ja-JP" altLang="en-US" sz="900" kern="0" spc="45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合計金額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＋⑤＋⑥</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13">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ct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37566712"/>
                  </a:ext>
                </a:extLst>
              </a:tr>
              <a:tr h="180000">
                <a:tc vMerge="1">
                  <a:txBody>
                    <a:bodyPr/>
                    <a:lstStyle/>
                    <a:p>
                      <a:endParaRPr kumimoji="1" lang="ja-JP" altLang="en-US"/>
                    </a:p>
                  </a:txBody>
                  <a:tcPr/>
                </a:tc>
                <a:tc gridSpan="22"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1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03124400"/>
                  </a:ext>
                </a:extLst>
              </a:tr>
              <a:tr h="360000">
                <a:tc vMerge="1">
                  <a:txBody>
                    <a:bodyPr/>
                    <a:lstStyle/>
                    <a:p>
                      <a:endParaRPr kumimoji="1" lang="ja-JP" altLang="en-US"/>
                    </a:p>
                  </a:txBody>
                  <a:tcPr/>
                </a:tc>
                <a:tc gridSpan="22">
                  <a:txBody>
                    <a:bodyPr/>
                    <a:lstStyle/>
                    <a:p>
                      <a:pPr marL="0" lvl="0" indent="266700" algn="l">
                        <a:lnSpc>
                          <a:spcPts val="1200"/>
                        </a:lnSpc>
                        <a:buFont typeface="游明朝" panose="02020400000000000000" pitchFamily="18" charset="-128"/>
                        <a:buChar char="※"/>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社　保　負　担（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0" indent="1165225" algn="l">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21283331"/>
                  </a:ext>
                </a:extLst>
              </a:tr>
              <a:tr h="180000">
                <a:tc vMerge="1">
                  <a:txBody>
                    <a:bodyPr/>
                    <a:lstStyle/>
                    <a:p>
                      <a:endParaRPr kumimoji="1" lang="ja-JP" altLang="en-US"/>
                    </a:p>
                  </a:txBody>
                  <a:tcPr/>
                </a:tc>
                <a:tc gridSpan="22">
                  <a:txBody>
                    <a:bodyPr/>
                    <a:lstStyle/>
                    <a:p>
                      <a:pPr marL="7938" indent="-7938" algn="l">
                        <a:tabLst>
                          <a:tab pos="266700" algn="l"/>
                        </a:tabLst>
                      </a:pPr>
                      <a:r>
                        <a:rPr lang="en-US" alt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spc="525"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66019349"/>
                  </a:ext>
                </a:extLst>
              </a:tr>
              <a:tr h="360000">
                <a:tc vMerge="1">
                  <a:txBody>
                    <a:bodyPr/>
                    <a:lstStyle/>
                    <a:p>
                      <a:endParaRPr kumimoji="1" lang="ja-JP" altLang="en-US"/>
                    </a:p>
                  </a:txBody>
                  <a:tcPr/>
                </a:tc>
                <a:tc gridSpan="22">
                  <a:txBody>
                    <a:bodyPr/>
                    <a:lstStyle/>
                    <a:p>
                      <a:pPr marL="96838" indent="169863" algn="l">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⑩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差引請求（支払）金額</a:t>
                      </a:r>
                    </a:p>
                    <a:p>
                      <a:pPr marL="97155" indent="72263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19814593"/>
                  </a:ext>
                </a:extLst>
              </a:tr>
            </a:tbl>
          </a:graphicData>
        </a:graphic>
      </p:graphicFrame>
      <p:graphicFrame>
        <p:nvGraphicFramePr>
          <p:cNvPr id="6" name="表 5">
            <a:extLst>
              <a:ext uri="{FF2B5EF4-FFF2-40B4-BE49-F238E27FC236}">
                <a16:creationId xmlns:a16="http://schemas.microsoft.com/office/drawing/2014/main" id="{3C62F555-01AB-4D84-8060-FF5DA50E7C3A}"/>
              </a:ext>
            </a:extLst>
          </p:cNvPr>
          <p:cNvGraphicFramePr>
            <a:graphicFrameLocks noGrp="1"/>
          </p:cNvGraphicFramePr>
          <p:nvPr>
            <p:extLst>
              <p:ext uri="{D42A27DB-BD31-4B8C-83A1-F6EECF244321}">
                <p14:modId xmlns:p14="http://schemas.microsoft.com/office/powerpoint/2010/main" val="1348208701"/>
              </p:ext>
            </p:extLst>
          </p:nvPr>
        </p:nvGraphicFramePr>
        <p:xfrm>
          <a:off x="59277" y="7244120"/>
          <a:ext cx="6282776" cy="1449053"/>
        </p:xfrm>
        <a:graphic>
          <a:graphicData uri="http://schemas.openxmlformats.org/drawingml/2006/table">
            <a:tbl>
              <a:tblPr firstRow="1" firstCol="1" bandRow="1"/>
              <a:tblGrid>
                <a:gridCol w="418534">
                  <a:extLst>
                    <a:ext uri="{9D8B030D-6E8A-4147-A177-3AD203B41FA5}">
                      <a16:colId xmlns:a16="http://schemas.microsoft.com/office/drawing/2014/main" val="546469087"/>
                    </a:ext>
                  </a:extLst>
                </a:gridCol>
                <a:gridCol w="5864242">
                  <a:extLst>
                    <a:ext uri="{9D8B030D-6E8A-4147-A177-3AD203B41FA5}">
                      <a16:colId xmlns:a16="http://schemas.microsoft.com/office/drawing/2014/main" val="405840605"/>
                    </a:ext>
                  </a:extLst>
                </a:gridCol>
              </a:tblGrid>
              <a:tr h="70739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請求書</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400"/>
                        </a:lnSpc>
                        <a:spcAft>
                          <a:spcPts val="200"/>
                        </a:spcAft>
                      </a:pP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にかかる上記明細書による施術料を請求します。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lnSpc>
                          <a:spcPts val="1400"/>
                        </a:lnSpc>
                        <a:spcAft>
                          <a:spcPts val="200"/>
                        </a:spcAft>
                      </a:pPr>
                      <a:endParaRPr lang="en-US" alt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ctr">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494665" algn="l">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5561777"/>
                  </a:ext>
                </a:extLst>
              </a:tr>
              <a:tr h="584287">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委任状</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上記の金額の受領</a:t>
                      </a: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を 　　　　</a:t>
                      </a:r>
                      <a:r>
                        <a:rPr lang="ja-JP" altLang="en-US" sz="900" kern="10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kern="10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師会</a:t>
                      </a:r>
                      <a:r>
                        <a:rPr lang="ja-JP" altLang="en-US" sz="900" kern="100"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（理事）</a:t>
                      </a:r>
                      <a:r>
                        <a:rPr lang="ja-JP" altLang="en-US" sz="900" kern="10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長　　また</a:t>
                      </a:r>
                      <a:r>
                        <a:rPr lang="ja-JP" altLang="en-US" sz="900" kern="100"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は　代理人</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に委任します。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indent="1433513"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（はり・きゅう師名）</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2400300" algn="l">
                        <a:lnSpc>
                          <a:spcPts val="1300"/>
                        </a:lnSpc>
                        <a:spcAft>
                          <a:spcPts val="200"/>
                        </a:spcAft>
                      </a:pP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9831642"/>
                  </a:ext>
                </a:extLst>
              </a:tr>
            </a:tbl>
          </a:graphicData>
        </a:graphic>
      </p:graphicFrame>
      <p:graphicFrame>
        <p:nvGraphicFramePr>
          <p:cNvPr id="8" name="表 7">
            <a:extLst>
              <a:ext uri="{FF2B5EF4-FFF2-40B4-BE49-F238E27FC236}">
                <a16:creationId xmlns:a16="http://schemas.microsoft.com/office/drawing/2014/main" id="{7ACC35F4-D6F2-46BC-A5EB-6BE1CF95C101}"/>
              </a:ext>
            </a:extLst>
          </p:cNvPr>
          <p:cNvGraphicFramePr>
            <a:graphicFrameLocks noGrp="1"/>
          </p:cNvGraphicFramePr>
          <p:nvPr>
            <p:extLst>
              <p:ext uri="{D42A27DB-BD31-4B8C-83A1-F6EECF244321}">
                <p14:modId xmlns:p14="http://schemas.microsoft.com/office/powerpoint/2010/main" val="4093105802"/>
              </p:ext>
            </p:extLst>
          </p:nvPr>
        </p:nvGraphicFramePr>
        <p:xfrm>
          <a:off x="59274" y="8779179"/>
          <a:ext cx="6282777" cy="685800"/>
        </p:xfrm>
        <a:graphic>
          <a:graphicData uri="http://schemas.openxmlformats.org/drawingml/2006/table">
            <a:tbl>
              <a:tblPr firstRow="1" firstCol="1" bandRow="1"/>
              <a:tblGrid>
                <a:gridCol w="420269">
                  <a:extLst>
                    <a:ext uri="{9D8B030D-6E8A-4147-A177-3AD203B41FA5}">
                      <a16:colId xmlns:a16="http://schemas.microsoft.com/office/drawing/2014/main" val="1665843996"/>
                    </a:ext>
                  </a:extLst>
                </a:gridCol>
                <a:gridCol w="1979094">
                  <a:extLst>
                    <a:ext uri="{9D8B030D-6E8A-4147-A177-3AD203B41FA5}">
                      <a16:colId xmlns:a16="http://schemas.microsoft.com/office/drawing/2014/main" val="3406814665"/>
                    </a:ext>
                  </a:extLst>
                </a:gridCol>
                <a:gridCol w="995291">
                  <a:extLst>
                    <a:ext uri="{9D8B030D-6E8A-4147-A177-3AD203B41FA5}">
                      <a16:colId xmlns:a16="http://schemas.microsoft.com/office/drawing/2014/main" val="3617726590"/>
                    </a:ext>
                  </a:extLst>
                </a:gridCol>
                <a:gridCol w="334611">
                  <a:extLst>
                    <a:ext uri="{9D8B030D-6E8A-4147-A177-3AD203B41FA5}">
                      <a16:colId xmlns:a16="http://schemas.microsoft.com/office/drawing/2014/main" val="764725355"/>
                    </a:ext>
                  </a:extLst>
                </a:gridCol>
                <a:gridCol w="1463887">
                  <a:extLst>
                    <a:ext uri="{9D8B030D-6E8A-4147-A177-3AD203B41FA5}">
                      <a16:colId xmlns:a16="http://schemas.microsoft.com/office/drawing/2014/main" val="4192131410"/>
                    </a:ext>
                  </a:extLst>
                </a:gridCol>
                <a:gridCol w="1089625">
                  <a:extLst>
                    <a:ext uri="{9D8B030D-6E8A-4147-A177-3AD203B41FA5}">
                      <a16:colId xmlns:a16="http://schemas.microsoft.com/office/drawing/2014/main" val="2400165866"/>
                    </a:ext>
                  </a:extLst>
                </a:gridCol>
              </a:tblGrid>
              <a:tr h="685800">
                <a:tc>
                  <a:txBody>
                    <a:bodyPr/>
                    <a:lstStyle/>
                    <a:p>
                      <a:pPr marL="71755" algn="ctr"/>
                      <a:r>
                        <a:rPr lang="ja-JP" sz="900" kern="0"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graphicFrame>
        <p:nvGraphicFramePr>
          <p:cNvPr id="2" name="表 1">
            <a:extLst>
              <a:ext uri="{FF2B5EF4-FFF2-40B4-BE49-F238E27FC236}">
                <a16:creationId xmlns:a16="http://schemas.microsoft.com/office/drawing/2014/main" id="{6225B52E-2ADE-4DE3-B515-A21DE75C1A94}"/>
              </a:ext>
            </a:extLst>
          </p:cNvPr>
          <p:cNvGraphicFramePr>
            <a:graphicFrameLocks noGrp="1"/>
          </p:cNvGraphicFramePr>
          <p:nvPr>
            <p:extLst>
              <p:ext uri="{D42A27DB-BD31-4B8C-83A1-F6EECF244321}">
                <p14:modId xmlns:p14="http://schemas.microsoft.com/office/powerpoint/2010/main" val="3533539783"/>
              </p:ext>
            </p:extLst>
          </p:nvPr>
        </p:nvGraphicFramePr>
        <p:xfrm>
          <a:off x="69850" y="1139550"/>
          <a:ext cx="6234510" cy="1228254"/>
        </p:xfrm>
        <a:graphic>
          <a:graphicData uri="http://schemas.openxmlformats.org/drawingml/2006/table">
            <a:tbl>
              <a:tblPr firstRow="1" firstCol="1" bandRow="1"/>
              <a:tblGrid>
                <a:gridCol w="421987">
                  <a:extLst>
                    <a:ext uri="{9D8B030D-6E8A-4147-A177-3AD203B41FA5}">
                      <a16:colId xmlns:a16="http://schemas.microsoft.com/office/drawing/2014/main" val="480325848"/>
                    </a:ext>
                  </a:extLst>
                </a:gridCol>
                <a:gridCol w="1488523">
                  <a:extLst>
                    <a:ext uri="{9D8B030D-6E8A-4147-A177-3AD203B41FA5}">
                      <a16:colId xmlns:a16="http://schemas.microsoft.com/office/drawing/2014/main" val="2434073417"/>
                    </a:ext>
                  </a:extLst>
                </a:gridCol>
                <a:gridCol w="2072498">
                  <a:extLst>
                    <a:ext uri="{9D8B030D-6E8A-4147-A177-3AD203B41FA5}">
                      <a16:colId xmlns:a16="http://schemas.microsoft.com/office/drawing/2014/main" val="2560594120"/>
                    </a:ext>
                  </a:extLst>
                </a:gridCol>
                <a:gridCol w="1317687">
                  <a:extLst>
                    <a:ext uri="{9D8B030D-6E8A-4147-A177-3AD203B41FA5}">
                      <a16:colId xmlns:a16="http://schemas.microsoft.com/office/drawing/2014/main" val="1422614641"/>
                    </a:ext>
                  </a:extLst>
                </a:gridCol>
                <a:gridCol w="933815">
                  <a:extLst>
                    <a:ext uri="{9D8B030D-6E8A-4147-A177-3AD203B41FA5}">
                      <a16:colId xmlns:a16="http://schemas.microsoft.com/office/drawing/2014/main" val="1598222861"/>
                    </a:ext>
                  </a:extLst>
                </a:gridCol>
              </a:tblGrid>
              <a:tr h="360000">
                <a:tc rowSpan="3">
                  <a:txBody>
                    <a:bodyPr/>
                    <a:lstStyle/>
                    <a:p>
                      <a:pPr algn="ctr">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生活保護法施術券</a:t>
                      </a: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交付番号</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有効期間</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から</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5596478"/>
                  </a:ext>
                </a:extLst>
              </a:tr>
              <a:tr h="360000">
                <a:tc vMerge="1">
                  <a:txBody>
                    <a:bodyPr/>
                    <a:lstStyle/>
                    <a:p>
                      <a:endParaRPr kumimoji="1" lang="ja-JP" altLang="en-US"/>
                    </a:p>
                  </a:txBody>
                  <a:tcPr/>
                </a:tc>
                <a:tc gridSpan="2">
                  <a:txBody>
                    <a:bodyPr/>
                    <a:lstStyle/>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　　　　　　　　生まれ）</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歳）</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4081738"/>
                  </a:ext>
                </a:extLst>
              </a:tr>
              <a:tr h="360000">
                <a:tc vMerge="1">
                  <a:txBody>
                    <a:bodyPr/>
                    <a:lstStyle/>
                    <a:p>
                      <a:endParaRPr kumimoji="1" lang="ja-JP" altLang="en-US"/>
                    </a:p>
                  </a:txBody>
                  <a:tcPr/>
                </a:tc>
                <a:tc gridSpan="2">
                  <a:txBody>
                    <a:bodyPr/>
                    <a:lstStyle/>
                    <a:p>
                      <a:pPr algn="l">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傷病名　</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はり・きゅう師氏名</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6153773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354093"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6864" y="410382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35369"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249495"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977091"/>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9274" y="9532118"/>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24232" y="1235974"/>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0033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827712" y="729334"/>
            <a:ext cx="32223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施術券及び施術報酬請求明細書（はり・きゅう）</a:t>
            </a:r>
          </a:p>
        </p:txBody>
      </p:sp>
      <p:sp>
        <p:nvSpPr>
          <p:cNvPr id="45" name="正方形/長方形 44">
            <a:extLst>
              <a:ext uri="{FF2B5EF4-FFF2-40B4-BE49-F238E27FC236}">
                <a16:creationId xmlns:a16="http://schemas.microsoft.com/office/drawing/2014/main" id="{0AA691ED-D5DA-42C2-BD25-EDBE9DEE86CF}"/>
              </a:ext>
            </a:extLst>
          </p:cNvPr>
          <p:cNvSpPr/>
          <p:nvPr/>
        </p:nvSpPr>
        <p:spPr>
          <a:xfrm>
            <a:off x="1714339" y="169731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3210219" y="1698016"/>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1987727"/>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2706" y="274279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637918" y="937763"/>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531130" y="638550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sp>
        <p:nvSpPr>
          <p:cNvPr id="82" name="正方形/長方形 81">
            <a:extLst>
              <a:ext uri="{FF2B5EF4-FFF2-40B4-BE49-F238E27FC236}">
                <a16:creationId xmlns:a16="http://schemas.microsoft.com/office/drawing/2014/main" id="{5EA316DE-0CDB-433D-A15E-08FCC95A0357}"/>
              </a:ext>
            </a:extLst>
          </p:cNvPr>
          <p:cNvSpPr/>
          <p:nvPr/>
        </p:nvSpPr>
        <p:spPr>
          <a:xfrm>
            <a:off x="637262" y="727675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83" name="正方形/長方形 82">
            <a:extLst>
              <a:ext uri="{FF2B5EF4-FFF2-40B4-BE49-F238E27FC236}">
                <a16:creationId xmlns:a16="http://schemas.microsoft.com/office/drawing/2014/main" id="{131E9D1B-AC42-49B6-9240-D80E47209C26}"/>
              </a:ext>
            </a:extLst>
          </p:cNvPr>
          <p:cNvSpPr/>
          <p:nvPr/>
        </p:nvSpPr>
        <p:spPr>
          <a:xfrm>
            <a:off x="604235" y="7491678"/>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84" name="正方形/長方形 83">
            <a:extLst>
              <a:ext uri="{FF2B5EF4-FFF2-40B4-BE49-F238E27FC236}">
                <a16:creationId xmlns:a16="http://schemas.microsoft.com/office/drawing/2014/main" id="{A85FE6E3-7019-45D6-9CCD-11BD05595DF7}"/>
              </a:ext>
            </a:extLst>
          </p:cNvPr>
          <p:cNvSpPr/>
          <p:nvPr/>
        </p:nvSpPr>
        <p:spPr>
          <a:xfrm>
            <a:off x="1595164" y="7491678"/>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85" name="正方形/長方形 84">
            <a:extLst>
              <a:ext uri="{FF2B5EF4-FFF2-40B4-BE49-F238E27FC236}">
                <a16:creationId xmlns:a16="http://schemas.microsoft.com/office/drawing/2014/main" id="{2E512B54-FDEC-4B68-BDE2-D209A845B96F}"/>
              </a:ext>
            </a:extLst>
          </p:cNvPr>
          <p:cNvSpPr/>
          <p:nvPr/>
        </p:nvSpPr>
        <p:spPr>
          <a:xfrm>
            <a:off x="604235" y="766739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86" name="正方形/長方形 85">
            <a:extLst>
              <a:ext uri="{FF2B5EF4-FFF2-40B4-BE49-F238E27FC236}">
                <a16:creationId xmlns:a16="http://schemas.microsoft.com/office/drawing/2014/main" id="{B1FED41C-D52C-4FE2-B86C-BA1B64F29EEB}"/>
              </a:ext>
            </a:extLst>
          </p:cNvPr>
          <p:cNvSpPr/>
          <p:nvPr/>
        </p:nvSpPr>
        <p:spPr>
          <a:xfrm>
            <a:off x="1234957" y="7667398"/>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87" name="正方形/長方形 86">
            <a:extLst>
              <a:ext uri="{FF2B5EF4-FFF2-40B4-BE49-F238E27FC236}">
                <a16:creationId xmlns:a16="http://schemas.microsoft.com/office/drawing/2014/main" id="{8007A877-7A87-49E0-8F0E-56944E2158FD}"/>
              </a:ext>
            </a:extLst>
          </p:cNvPr>
          <p:cNvSpPr/>
          <p:nvPr/>
        </p:nvSpPr>
        <p:spPr>
          <a:xfrm>
            <a:off x="4812968" y="7513146"/>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1" name="テキスト ボックス 40">
            <a:extLst>
              <a:ext uri="{FF2B5EF4-FFF2-40B4-BE49-F238E27FC236}">
                <a16:creationId xmlns:a16="http://schemas.microsoft.com/office/drawing/2014/main" id="{9813674C-FE9C-4EBB-A74E-C18F9892FC66}"/>
              </a:ext>
            </a:extLst>
          </p:cNvPr>
          <p:cNvSpPr txBox="1"/>
          <p:nvPr/>
        </p:nvSpPr>
        <p:spPr>
          <a:xfrm>
            <a:off x="2064842" y="2374058"/>
            <a:ext cx="274812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施術報酬請求明細書（はり・きゅう）</a:t>
            </a:r>
          </a:p>
        </p:txBody>
      </p:sp>
      <p:sp>
        <p:nvSpPr>
          <p:cNvPr id="59" name="正方形/長方形 58">
            <a:extLst>
              <a:ext uri="{FF2B5EF4-FFF2-40B4-BE49-F238E27FC236}">
                <a16:creationId xmlns:a16="http://schemas.microsoft.com/office/drawing/2014/main" id="{09F10289-84B2-4756-AD16-19B439BA6110}"/>
              </a:ext>
            </a:extLst>
          </p:cNvPr>
          <p:cNvSpPr/>
          <p:nvPr/>
        </p:nvSpPr>
        <p:spPr>
          <a:xfrm>
            <a:off x="814093" y="97328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43" name="正方形/長方形 42">
            <a:extLst>
              <a:ext uri="{FF2B5EF4-FFF2-40B4-BE49-F238E27FC236}">
                <a16:creationId xmlns:a16="http://schemas.microsoft.com/office/drawing/2014/main" id="{0F34A28D-4814-4E88-949A-858C1ED7CCA7}"/>
              </a:ext>
            </a:extLst>
          </p:cNvPr>
          <p:cNvSpPr/>
          <p:nvPr/>
        </p:nvSpPr>
        <p:spPr>
          <a:xfrm>
            <a:off x="5346173" y="903394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52" name="正方形/長方形 51">
            <a:extLst>
              <a:ext uri="{FF2B5EF4-FFF2-40B4-BE49-F238E27FC236}">
                <a16:creationId xmlns:a16="http://schemas.microsoft.com/office/drawing/2014/main" id="{A496A9B9-770D-41EA-89F2-BDA875D383BB}"/>
              </a:ext>
            </a:extLst>
          </p:cNvPr>
          <p:cNvSpPr/>
          <p:nvPr/>
        </p:nvSpPr>
        <p:spPr>
          <a:xfrm>
            <a:off x="5343167" y="924933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6" name="テキスト ボックス 35">
            <a:extLst>
              <a:ext uri="{FF2B5EF4-FFF2-40B4-BE49-F238E27FC236}">
                <a16:creationId xmlns:a16="http://schemas.microsoft.com/office/drawing/2014/main" id="{035548DA-DA60-486B-B2E6-FB44A82FCDF9}"/>
              </a:ext>
            </a:extLst>
          </p:cNvPr>
          <p:cNvSpPr txBox="1"/>
          <p:nvPr/>
        </p:nvSpPr>
        <p:spPr>
          <a:xfrm>
            <a:off x="3156731" y="40033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37" name="正方形/長方形 36">
            <a:extLst>
              <a:ext uri="{FF2B5EF4-FFF2-40B4-BE49-F238E27FC236}">
                <a16:creationId xmlns:a16="http://schemas.microsoft.com/office/drawing/2014/main" id="{BC51E566-D9CA-47FF-8E4F-0A21147EEBD5}"/>
              </a:ext>
            </a:extLst>
          </p:cNvPr>
          <p:cNvSpPr/>
          <p:nvPr/>
        </p:nvSpPr>
        <p:spPr>
          <a:xfrm>
            <a:off x="544093" y="658813"/>
            <a:ext cx="77853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38" name="正方形/長方形 37">
            <a:extLst>
              <a:ext uri="{FF2B5EF4-FFF2-40B4-BE49-F238E27FC236}">
                <a16:creationId xmlns:a16="http://schemas.microsoft.com/office/drawing/2014/main" id="{D475BC16-AADE-4466-8DD7-D2200B1A768C}"/>
              </a:ext>
            </a:extLst>
          </p:cNvPr>
          <p:cNvSpPr/>
          <p:nvPr/>
        </p:nvSpPr>
        <p:spPr>
          <a:xfrm>
            <a:off x="2274343" y="993703"/>
            <a:ext cx="8371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9" name="正方形/長方形 38">
            <a:extLst>
              <a:ext uri="{FF2B5EF4-FFF2-40B4-BE49-F238E27FC236}">
                <a16:creationId xmlns:a16="http://schemas.microsoft.com/office/drawing/2014/main" id="{1CC91147-CF1E-4581-8A6C-1A39C0F2249C}"/>
              </a:ext>
            </a:extLst>
          </p:cNvPr>
          <p:cNvSpPr/>
          <p:nvPr/>
        </p:nvSpPr>
        <p:spPr>
          <a:xfrm>
            <a:off x="3791144" y="98912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0" name="正方形/長方形 39">
            <a:extLst>
              <a:ext uri="{FF2B5EF4-FFF2-40B4-BE49-F238E27FC236}">
                <a16:creationId xmlns:a16="http://schemas.microsoft.com/office/drawing/2014/main" id="{A09939FB-49AE-4914-82BF-87126E0EBC78}"/>
              </a:ext>
            </a:extLst>
          </p:cNvPr>
          <p:cNvSpPr/>
          <p:nvPr/>
        </p:nvSpPr>
        <p:spPr>
          <a:xfrm>
            <a:off x="524968" y="131285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4" name="正方形/長方形 43">
            <a:extLst>
              <a:ext uri="{FF2B5EF4-FFF2-40B4-BE49-F238E27FC236}">
                <a16:creationId xmlns:a16="http://schemas.microsoft.com/office/drawing/2014/main" id="{6EE1BE88-099F-46A3-AC16-47F50E7D33F5}"/>
              </a:ext>
            </a:extLst>
          </p:cNvPr>
          <p:cNvSpPr/>
          <p:nvPr/>
        </p:nvSpPr>
        <p:spPr>
          <a:xfrm>
            <a:off x="2813663" y="1149795"/>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7" name="正方形/長方形 46">
            <a:extLst>
              <a:ext uri="{FF2B5EF4-FFF2-40B4-BE49-F238E27FC236}">
                <a16:creationId xmlns:a16="http://schemas.microsoft.com/office/drawing/2014/main" id="{D1DCAF19-A125-46BB-AB8D-8F381A8323D6}"/>
              </a:ext>
            </a:extLst>
          </p:cNvPr>
          <p:cNvSpPr/>
          <p:nvPr/>
        </p:nvSpPr>
        <p:spPr>
          <a:xfrm>
            <a:off x="2813663" y="1325463"/>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8" name="正方形/長方形 47">
            <a:extLst>
              <a:ext uri="{FF2B5EF4-FFF2-40B4-BE49-F238E27FC236}">
                <a16:creationId xmlns:a16="http://schemas.microsoft.com/office/drawing/2014/main" id="{878375AF-EA65-4E58-B50F-4467D1891C02}"/>
              </a:ext>
            </a:extLst>
          </p:cNvPr>
          <p:cNvSpPr/>
          <p:nvPr/>
        </p:nvSpPr>
        <p:spPr>
          <a:xfrm>
            <a:off x="4100179" y="1306434"/>
            <a:ext cx="108089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施術開始年月日</a:t>
            </a:r>
          </a:p>
        </p:txBody>
      </p:sp>
      <p:sp>
        <p:nvSpPr>
          <p:cNvPr id="55" name="正方形/長方形 54">
            <a:extLst>
              <a:ext uri="{FF2B5EF4-FFF2-40B4-BE49-F238E27FC236}">
                <a16:creationId xmlns:a16="http://schemas.microsoft.com/office/drawing/2014/main" id="{AA2C8562-7202-4199-B94A-920EEDB1833E}"/>
              </a:ext>
            </a:extLst>
          </p:cNvPr>
          <p:cNvSpPr/>
          <p:nvPr/>
        </p:nvSpPr>
        <p:spPr>
          <a:xfrm>
            <a:off x="537665" y="166560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56" name="正方形/長方形 55">
            <a:extLst>
              <a:ext uri="{FF2B5EF4-FFF2-40B4-BE49-F238E27FC236}">
                <a16:creationId xmlns:a16="http://schemas.microsoft.com/office/drawing/2014/main" id="{09BAFFBB-736C-4845-AD6C-01121FB4E9F8}"/>
              </a:ext>
            </a:extLst>
          </p:cNvPr>
          <p:cNvSpPr/>
          <p:nvPr/>
        </p:nvSpPr>
        <p:spPr>
          <a:xfrm>
            <a:off x="2724150" y="1692531"/>
            <a:ext cx="20172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60" name="正方形/長方形 59">
            <a:extLst>
              <a:ext uri="{FF2B5EF4-FFF2-40B4-BE49-F238E27FC236}">
                <a16:creationId xmlns:a16="http://schemas.microsoft.com/office/drawing/2014/main" id="{64A800D6-DD0B-4E6B-8FD1-1626A1B9A576}"/>
              </a:ext>
            </a:extLst>
          </p:cNvPr>
          <p:cNvSpPr/>
          <p:nvPr/>
        </p:nvSpPr>
        <p:spPr>
          <a:xfrm>
            <a:off x="4100179" y="169253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61" name="正方形/長方形 60">
            <a:extLst>
              <a:ext uri="{FF2B5EF4-FFF2-40B4-BE49-F238E27FC236}">
                <a16:creationId xmlns:a16="http://schemas.microsoft.com/office/drawing/2014/main" id="{CBB9FCF1-58C9-446C-BC51-493D44A57FEA}"/>
              </a:ext>
            </a:extLst>
          </p:cNvPr>
          <p:cNvSpPr/>
          <p:nvPr/>
        </p:nvSpPr>
        <p:spPr>
          <a:xfrm>
            <a:off x="4091710" y="2193858"/>
            <a:ext cx="101898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502D829-BA50-4D5F-BD24-C27D933DE580}"/>
              </a:ext>
            </a:extLst>
          </p:cNvPr>
          <p:cNvSpPr/>
          <p:nvPr/>
        </p:nvSpPr>
        <p:spPr>
          <a:xfrm>
            <a:off x="1596835" y="654241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63" name="正方形/長方形 62">
            <a:extLst>
              <a:ext uri="{FF2B5EF4-FFF2-40B4-BE49-F238E27FC236}">
                <a16:creationId xmlns:a16="http://schemas.microsoft.com/office/drawing/2014/main" id="{DCBC6E56-DB74-45F2-82F9-B697DA8730B9}"/>
              </a:ext>
            </a:extLst>
          </p:cNvPr>
          <p:cNvSpPr/>
          <p:nvPr/>
        </p:nvSpPr>
        <p:spPr>
          <a:xfrm>
            <a:off x="1628762" y="67291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4" name="正方形/長方形 63">
            <a:extLst>
              <a:ext uri="{FF2B5EF4-FFF2-40B4-BE49-F238E27FC236}">
                <a16:creationId xmlns:a16="http://schemas.microsoft.com/office/drawing/2014/main" id="{A63FA2D4-1B47-4845-A5AD-EF4CF3D85068}"/>
              </a:ext>
            </a:extLst>
          </p:cNvPr>
          <p:cNvSpPr/>
          <p:nvPr/>
        </p:nvSpPr>
        <p:spPr>
          <a:xfrm>
            <a:off x="4812968" y="8258512"/>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65" name="正方形/長方形 64">
            <a:extLst>
              <a:ext uri="{FF2B5EF4-FFF2-40B4-BE49-F238E27FC236}">
                <a16:creationId xmlns:a16="http://schemas.microsoft.com/office/drawing/2014/main" id="{D9F59F87-A34D-4842-A771-F7C0F803360B}"/>
              </a:ext>
            </a:extLst>
          </p:cNvPr>
          <p:cNvSpPr/>
          <p:nvPr/>
        </p:nvSpPr>
        <p:spPr>
          <a:xfrm>
            <a:off x="758130" y="8921681"/>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6" name="正方形/長方形 65">
            <a:extLst>
              <a:ext uri="{FF2B5EF4-FFF2-40B4-BE49-F238E27FC236}">
                <a16:creationId xmlns:a16="http://schemas.microsoft.com/office/drawing/2014/main" id="{2BD2438A-5A53-49D6-AFAD-F79099F4D209}"/>
              </a:ext>
            </a:extLst>
          </p:cNvPr>
          <p:cNvSpPr/>
          <p:nvPr/>
        </p:nvSpPr>
        <p:spPr>
          <a:xfrm>
            <a:off x="758130" y="9203087"/>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7" name="正方形/長方形 66">
            <a:extLst>
              <a:ext uri="{FF2B5EF4-FFF2-40B4-BE49-F238E27FC236}">
                <a16:creationId xmlns:a16="http://schemas.microsoft.com/office/drawing/2014/main" id="{793D4001-A6DA-40B6-9644-DBF8816BD546}"/>
              </a:ext>
            </a:extLst>
          </p:cNvPr>
          <p:cNvSpPr/>
          <p:nvPr/>
        </p:nvSpPr>
        <p:spPr>
          <a:xfrm>
            <a:off x="2594209" y="9010440"/>
            <a:ext cx="706733" cy="2762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9" name="正方形/長方形 68">
            <a:extLst>
              <a:ext uri="{FF2B5EF4-FFF2-40B4-BE49-F238E27FC236}">
                <a16:creationId xmlns:a16="http://schemas.microsoft.com/office/drawing/2014/main" id="{9EBCD68C-DEE8-4083-83DD-FF5DADBEAEC8}"/>
              </a:ext>
            </a:extLst>
          </p:cNvPr>
          <p:cNvSpPr/>
          <p:nvPr/>
        </p:nvSpPr>
        <p:spPr>
          <a:xfrm>
            <a:off x="4068160" y="9044937"/>
            <a:ext cx="902375"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54" name="正方形/長方形 53">
            <a:extLst>
              <a:ext uri="{FF2B5EF4-FFF2-40B4-BE49-F238E27FC236}">
                <a16:creationId xmlns:a16="http://schemas.microsoft.com/office/drawing/2014/main" id="{789FD58F-7587-4E02-91BE-5926C21015B9}"/>
              </a:ext>
            </a:extLst>
          </p:cNvPr>
          <p:cNvSpPr/>
          <p:nvPr/>
        </p:nvSpPr>
        <p:spPr>
          <a:xfrm>
            <a:off x="939238" y="2127005"/>
            <a:ext cx="8693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F78EB24-3E78-416A-98EC-6434507D4BBF}"/>
              </a:ext>
            </a:extLst>
          </p:cNvPr>
          <p:cNvSpPr/>
          <p:nvPr/>
        </p:nvSpPr>
        <p:spPr>
          <a:xfrm>
            <a:off x="3791942" y="7702295"/>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はり・きゅう師住所</a:t>
            </a:r>
          </a:p>
        </p:txBody>
      </p:sp>
      <p:sp>
        <p:nvSpPr>
          <p:cNvPr id="71" name="正方形/長方形 70">
            <a:extLst>
              <a:ext uri="{FF2B5EF4-FFF2-40B4-BE49-F238E27FC236}">
                <a16:creationId xmlns:a16="http://schemas.microsoft.com/office/drawing/2014/main" id="{A90D3EAA-F529-4D01-80CA-E7BBAEB298F3}"/>
              </a:ext>
            </a:extLst>
          </p:cNvPr>
          <p:cNvSpPr/>
          <p:nvPr/>
        </p:nvSpPr>
        <p:spPr>
          <a:xfrm>
            <a:off x="3791942" y="7893374"/>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30F2AE7-1F32-4704-9E97-736E9D677AE8}"/>
              </a:ext>
            </a:extLst>
          </p:cNvPr>
          <p:cNvSpPr/>
          <p:nvPr/>
        </p:nvSpPr>
        <p:spPr>
          <a:xfrm>
            <a:off x="5759470" y="65881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72" name="グループ化 71">
            <a:extLst>
              <a:ext uri="{FF2B5EF4-FFF2-40B4-BE49-F238E27FC236}">
                <a16:creationId xmlns:a16="http://schemas.microsoft.com/office/drawing/2014/main" id="{7344A1C5-9A73-4AA0-91AD-2199CF52DDC8}"/>
              </a:ext>
            </a:extLst>
          </p:cNvPr>
          <p:cNvGrpSpPr/>
          <p:nvPr/>
        </p:nvGrpSpPr>
        <p:grpSpPr>
          <a:xfrm>
            <a:off x="4064863" y="188006"/>
            <a:ext cx="2234607" cy="365760"/>
            <a:chOff x="3645000" y="1370007"/>
            <a:chExt cx="2234607" cy="365760"/>
          </a:xfrm>
          <a:noFill/>
        </p:grpSpPr>
        <p:sp>
          <p:nvSpPr>
            <p:cNvPr id="73" name="正方形/長方形 72">
              <a:extLst>
                <a:ext uri="{FF2B5EF4-FFF2-40B4-BE49-F238E27FC236}">
                  <a16:creationId xmlns:a16="http://schemas.microsoft.com/office/drawing/2014/main" id="{D77F9F82-5AD6-406F-8E07-B3267F086DE4}"/>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4" name="正方形/長方形 73">
              <a:extLst>
                <a:ext uri="{FF2B5EF4-FFF2-40B4-BE49-F238E27FC236}">
                  <a16:creationId xmlns:a16="http://schemas.microsoft.com/office/drawing/2014/main" id="{FD20A566-9433-447E-9CEE-6C8DDFD982C5}"/>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3" name="正方形/長方形 2">
            <a:extLst>
              <a:ext uri="{FF2B5EF4-FFF2-40B4-BE49-F238E27FC236}">
                <a16:creationId xmlns:a16="http://schemas.microsoft.com/office/drawing/2014/main" id="{AB1AA306-FA57-6564-92AD-C6B0F056509D}"/>
              </a:ext>
            </a:extLst>
          </p:cNvPr>
          <p:cNvSpPr/>
          <p:nvPr/>
        </p:nvSpPr>
        <p:spPr>
          <a:xfrm>
            <a:off x="999164" y="6532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社保有無</a:t>
            </a:r>
          </a:p>
        </p:txBody>
      </p:sp>
    </p:spTree>
    <p:extLst>
      <p:ext uri="{BB962C8B-B14F-4D97-AF65-F5344CB8AC3E}">
        <p14:creationId xmlns:p14="http://schemas.microsoft.com/office/powerpoint/2010/main" val="879877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842920"/>
            <a:ext cx="5755454" cy="51972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はり・きゅう師へのお知らせ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に福祉事務所長印のないものは無効ですから福祉事務所に返送して下さい。</a:t>
            </a:r>
          </a:p>
          <a:p>
            <a:pPr marL="180975" indent="179388" defTabSz="179388">
              <a:spcAft>
                <a:spcPts val="300"/>
              </a:spcAft>
              <a:buAutoNum type="arabicDbPlain" startAt="4"/>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「初回施術年月日」欄には、費用負担関係の如何にかかわらず、その傷病についての初回施術年月日を記入し</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「摘要」欄には往療を必要とした理由等を付記して下さい。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初回施術年月日、既施術回数の記入もれ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a:t>
            </a: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p>
          <a:p>
            <a:pPr marR="0" algn="l"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施術者および福祉事務所長の指示、指導に従って療養に専念して下さい。</a:t>
            </a:r>
          </a:p>
          <a:p>
            <a:pPr marL="180975" marR="0" indent="179388" algn="l" rtl="0">
              <a:spcAft>
                <a:spcPts val="300"/>
              </a:spcAft>
              <a:buAutoNum type="arabicDbPlain" startAt="5"/>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施術を受けている期間は、その疾病については、指定医療機関の医療を受けることはできませんから注意して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76806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117B9B8-3C8C-4D6D-BCE1-13E65EDD08EC}"/>
</file>

<file path=customXml/itemProps2.xml><?xml version="1.0" encoding="utf-8"?>
<ds:datastoreItem xmlns:ds="http://schemas.openxmlformats.org/officeDocument/2006/customXml" ds:itemID="{8B169892-B202-4585-B301-CB9DE5CDF76B}"/>
</file>

<file path=customXml/itemProps3.xml><?xml version="1.0" encoding="utf-8"?>
<ds:datastoreItem xmlns:ds="http://schemas.openxmlformats.org/officeDocument/2006/customXml" ds:itemID="{878BF9BC-3F86-410A-BE4D-CD196ADA3F7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595</TotalTime>
  <Words>1040</Words>
  <PresentationFormat>A4 210 x 297 mm</PresentationFormat>
  <Paragraphs>214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2025-01-16T01:48:39Z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7c5f5bc6-3174-432e-a3cb-f6493fd65463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