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0" y="2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71331" y="8936327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裏面は事業参加申込書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792304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個人票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30C40F7-CA86-49F1-9070-BED16019E6E3}"/>
              </a:ext>
            </a:extLst>
          </p:cNvPr>
          <p:cNvSpPr txBox="1"/>
          <p:nvPr/>
        </p:nvSpPr>
        <p:spPr>
          <a:xfrm>
            <a:off x="5455255" y="8076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8BCF486-C68F-43BF-AD74-6EA713E53CFC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1053914"/>
          <a:ext cx="5759214" cy="1371750"/>
        </p:xfrm>
        <a:graphic>
          <a:graphicData uri="http://schemas.openxmlformats.org/drawingml/2006/table">
            <a:tbl>
              <a:tblPr/>
              <a:tblGrid>
                <a:gridCol w="2879607">
                  <a:extLst>
                    <a:ext uri="{9D8B030D-6E8A-4147-A177-3AD203B41FA5}">
                      <a16:colId xmlns:a16="http://schemas.microsoft.com/office/drawing/2014/main" val="586886494"/>
                    </a:ext>
                  </a:extLst>
                </a:gridCol>
                <a:gridCol w="2879607">
                  <a:extLst>
                    <a:ext uri="{9D8B030D-6E8A-4147-A177-3AD203B41FA5}">
                      <a16:colId xmlns:a16="http://schemas.microsoft.com/office/drawing/2014/main" val="51894450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589358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60816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福祉部門担当コーディネーター名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309829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430636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28D74C6-C902-4030-AA70-D32A4AAF2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9570"/>
              </p:ext>
            </p:extLst>
          </p:nvPr>
        </p:nvGraphicFramePr>
        <p:xfrm>
          <a:off x="559299" y="2486100"/>
          <a:ext cx="5759214" cy="3905130"/>
        </p:xfrm>
        <a:graphic>
          <a:graphicData uri="http://schemas.openxmlformats.org/drawingml/2006/table">
            <a:tbl>
              <a:tblPr/>
              <a:tblGrid>
                <a:gridCol w="708827">
                  <a:extLst>
                    <a:ext uri="{9D8B030D-6E8A-4147-A177-3AD203B41FA5}">
                      <a16:colId xmlns:a16="http://schemas.microsoft.com/office/drawing/2014/main" val="2526755173"/>
                    </a:ext>
                  </a:extLst>
                </a:gridCol>
                <a:gridCol w="758050">
                  <a:extLst>
                    <a:ext uri="{9D8B030D-6E8A-4147-A177-3AD203B41FA5}">
                      <a16:colId xmlns:a16="http://schemas.microsoft.com/office/drawing/2014/main" val="1567719997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892315093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290472219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284889151"/>
                    </a:ext>
                  </a:extLst>
                </a:gridCol>
                <a:gridCol w="748204">
                  <a:extLst>
                    <a:ext uri="{9D8B030D-6E8A-4147-A177-3AD203B41FA5}">
                      <a16:colId xmlns:a16="http://schemas.microsoft.com/office/drawing/2014/main" val="1031968170"/>
                    </a:ext>
                  </a:extLst>
                </a:gridCol>
                <a:gridCol w="1417652">
                  <a:extLst>
                    <a:ext uri="{9D8B030D-6E8A-4147-A177-3AD203B41FA5}">
                      <a16:colId xmlns:a16="http://schemas.microsoft.com/office/drawing/2014/main" val="2123855194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36000" marR="9525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47472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145433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就労経験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□なし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□あり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21791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1705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仕事を辞めた理由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□解雇等　□病気　□結婚・育児　□介護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652181"/>
                  </a:ext>
                </a:extLst>
              </a:tr>
              <a:tr h="1219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就労意欲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auto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□すぐに就職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□良い条件のものがあれば就職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について考えてみたい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□今は就職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する気持ちがないが、いずれ考えたい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021257"/>
                  </a:ext>
                </a:extLst>
              </a:tr>
              <a:tr h="4857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希望する仕事の内容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職種・労働条件など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824820"/>
                  </a:ext>
                </a:extLst>
              </a:tr>
              <a:tr h="457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配慮すべき事項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□育児　□介護　□自立意欲　□労働能力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40374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80148BF-110E-46B1-B4CB-034686B86617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6451666"/>
          <a:ext cx="5759214" cy="2467125"/>
        </p:xfrm>
        <a:graphic>
          <a:graphicData uri="http://schemas.openxmlformats.org/drawingml/2006/table">
            <a:tbl>
              <a:tblPr/>
              <a:tblGrid>
                <a:gridCol w="5759214">
                  <a:extLst>
                    <a:ext uri="{9D8B030D-6E8A-4147-A177-3AD203B41FA5}">
                      <a16:colId xmlns:a16="http://schemas.microsoft.com/office/drawing/2014/main" val="2704578414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就労支援にあたっての留意事項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58708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6967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福祉部門における就労意欲喚起などの支援・取り組みの内容、コメント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088370"/>
                  </a:ext>
                </a:extLst>
              </a:tr>
              <a:tr h="1609725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・福祉部門の支援事業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・支援期間及び支援予定期間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6578164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70E7C4B-A551-467C-B1A9-80A5C3B3E834}"/>
              </a:ext>
            </a:extLst>
          </p:cNvPr>
          <p:cNvSpPr/>
          <p:nvPr/>
        </p:nvSpPr>
        <p:spPr>
          <a:xfrm>
            <a:off x="1199981" y="1377079"/>
            <a:ext cx="91774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C3FF6AF-76F5-4A9E-8E32-78FD21B0E61F}"/>
              </a:ext>
            </a:extLst>
          </p:cNvPr>
          <p:cNvSpPr/>
          <p:nvPr/>
        </p:nvSpPr>
        <p:spPr>
          <a:xfrm>
            <a:off x="4628981" y="1377079"/>
            <a:ext cx="4811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A94C970-1202-444A-B43D-29C71255F9CF}"/>
              </a:ext>
            </a:extLst>
          </p:cNvPr>
          <p:cNvSpPr/>
          <p:nvPr/>
        </p:nvSpPr>
        <p:spPr>
          <a:xfrm>
            <a:off x="1199980" y="2029542"/>
            <a:ext cx="170990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福祉部門担当コーディネーター名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3E7B53C-96A5-465C-9C23-A34D15DC2352}"/>
              </a:ext>
            </a:extLst>
          </p:cNvPr>
          <p:cNvSpPr/>
          <p:nvPr/>
        </p:nvSpPr>
        <p:spPr>
          <a:xfrm>
            <a:off x="4245681" y="2029542"/>
            <a:ext cx="12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福祉事務所電話番号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D8ADE28-7F6B-4642-94D4-BA45530A4B69}"/>
              </a:ext>
            </a:extLst>
          </p:cNvPr>
          <p:cNvSpPr/>
          <p:nvPr/>
        </p:nvSpPr>
        <p:spPr>
          <a:xfrm>
            <a:off x="1395244" y="2748829"/>
            <a:ext cx="3192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C0243AB-1C88-49C1-9378-B112AA2E6E08}"/>
              </a:ext>
            </a:extLst>
          </p:cNvPr>
          <p:cNvSpPr/>
          <p:nvPr/>
        </p:nvSpPr>
        <p:spPr>
          <a:xfrm>
            <a:off x="1395243" y="25587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6194D2-7A02-458D-8213-417F5BBAAA3E}"/>
              </a:ext>
            </a:extLst>
          </p:cNvPr>
          <p:cNvSpPr/>
          <p:nvPr/>
        </p:nvSpPr>
        <p:spPr>
          <a:xfrm>
            <a:off x="2826881" y="26883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9EB42E5-F359-4C90-824F-546CE8A2A619}"/>
              </a:ext>
            </a:extLst>
          </p:cNvPr>
          <p:cNvSpPr/>
          <p:nvPr/>
        </p:nvSpPr>
        <p:spPr>
          <a:xfrm>
            <a:off x="5260685" y="2647770"/>
            <a:ext cx="7257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E5A4DF9-18BD-4AC0-B69D-287B2D42453F}"/>
              </a:ext>
            </a:extLst>
          </p:cNvPr>
          <p:cNvSpPr/>
          <p:nvPr/>
        </p:nvSpPr>
        <p:spPr>
          <a:xfrm>
            <a:off x="1395242" y="3068679"/>
            <a:ext cx="862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現住所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1F65DEF-BE68-409E-A8F7-BD8E8D08763C}"/>
              </a:ext>
            </a:extLst>
          </p:cNvPr>
          <p:cNvSpPr/>
          <p:nvPr/>
        </p:nvSpPr>
        <p:spPr>
          <a:xfrm>
            <a:off x="5260686" y="3076083"/>
            <a:ext cx="5924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4BF7721-8C31-4DBB-937D-50666AC7EFB9}"/>
              </a:ext>
            </a:extLst>
          </p:cNvPr>
          <p:cNvSpPr/>
          <p:nvPr/>
        </p:nvSpPr>
        <p:spPr>
          <a:xfrm>
            <a:off x="1336505" y="3513765"/>
            <a:ext cx="544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就労経験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BC52EF4-1E13-488C-8D6D-EBE64E7DB6DF}"/>
              </a:ext>
            </a:extLst>
          </p:cNvPr>
          <p:cNvSpPr/>
          <p:nvPr/>
        </p:nvSpPr>
        <p:spPr>
          <a:xfrm>
            <a:off x="5110163" y="3986976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仕事を辞めた理由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2D8F2BE-087F-48B7-9276-004F2298B58A}"/>
              </a:ext>
            </a:extLst>
          </p:cNvPr>
          <p:cNvSpPr/>
          <p:nvPr/>
        </p:nvSpPr>
        <p:spPr>
          <a:xfrm>
            <a:off x="3962400" y="3610789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仕事の内容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AE907D6-EFF7-4717-BB98-E2DD80625D35}"/>
              </a:ext>
            </a:extLst>
          </p:cNvPr>
          <p:cNvSpPr/>
          <p:nvPr/>
        </p:nvSpPr>
        <p:spPr>
          <a:xfrm>
            <a:off x="3962400" y="3420753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就労時期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BEE0FC3-019A-43D1-ADFF-5DA00462CB8F}"/>
              </a:ext>
            </a:extLst>
          </p:cNvPr>
          <p:cNvSpPr/>
          <p:nvPr/>
        </p:nvSpPr>
        <p:spPr>
          <a:xfrm>
            <a:off x="2065471" y="4373865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就労意欲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874315F-08E6-4490-8D11-E3DED192D562}"/>
              </a:ext>
            </a:extLst>
          </p:cNvPr>
          <p:cNvSpPr/>
          <p:nvPr/>
        </p:nvSpPr>
        <p:spPr>
          <a:xfrm>
            <a:off x="2054933" y="5616196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希望する仕事の内容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ADC273-4F68-43F6-B815-3526074792AC}"/>
              </a:ext>
            </a:extLst>
          </p:cNvPr>
          <p:cNvSpPr/>
          <p:nvPr/>
        </p:nvSpPr>
        <p:spPr>
          <a:xfrm>
            <a:off x="2065471" y="5929737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配慮すべき事項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820BE4C-95B9-4A14-A53A-C22619644C74}"/>
              </a:ext>
            </a:extLst>
          </p:cNvPr>
          <p:cNvSpPr/>
          <p:nvPr/>
        </p:nvSpPr>
        <p:spPr>
          <a:xfrm>
            <a:off x="657937" y="6771516"/>
            <a:ext cx="580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留意事項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039D689-FCD2-479A-9C92-4CEEF0CF1583}"/>
              </a:ext>
            </a:extLst>
          </p:cNvPr>
          <p:cNvSpPr/>
          <p:nvPr/>
        </p:nvSpPr>
        <p:spPr>
          <a:xfrm>
            <a:off x="657936" y="7685228"/>
            <a:ext cx="15613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支援・取り組みの内容、コメント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96CFAD9-8ABA-4E6B-B828-9292AB256C69}"/>
              </a:ext>
            </a:extLst>
          </p:cNvPr>
          <p:cNvSpPr/>
          <p:nvPr/>
        </p:nvSpPr>
        <p:spPr>
          <a:xfrm>
            <a:off x="571331" y="82929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612789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9754926-EB2C-4E0E-A2BB-9741B639F28B}"/>
              </a:ext>
            </a:extLst>
          </p:cNvPr>
          <p:cNvSpPr/>
          <p:nvPr/>
        </p:nvSpPr>
        <p:spPr>
          <a:xfrm>
            <a:off x="571331" y="1576083"/>
            <a:ext cx="657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E21522C-F063-44D0-ADEE-183E3D87C24B}"/>
              </a:ext>
            </a:extLst>
          </p:cNvPr>
          <p:cNvSpPr/>
          <p:nvPr/>
        </p:nvSpPr>
        <p:spPr>
          <a:xfrm>
            <a:off x="2180077" y="1576083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47686" y="2362585"/>
            <a:ext cx="5759214" cy="1020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私は、以下の点について同意の上、生活保護受給者等就労自立促進事業に参加します。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200"/>
              </a:spcAft>
              <a:tabLst>
                <a:tab pos="180975" algn="l"/>
              </a:tabLs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表面個人票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の各項目に係る私の個人情報を地方公共団体（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市（区）自立相談支援機構）から　　　　　　　　　　　　　　　　　　　　へ提供すること。</a:t>
            </a:r>
          </a:p>
          <a:p>
            <a:pPr defTabSz="541338">
              <a:spcAft>
                <a:spcPts val="200"/>
              </a:spcAf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支援対象とされた後の求職活動状況など就労・自立支援の実施に必要な範囲内で私の個人情報を地方公共団体</a:t>
            </a:r>
          </a:p>
          <a:p>
            <a:pPr defTabSz="541338">
              <a:spcAft>
                <a:spcPts val="2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市（区）自立相談支援機構）と　　　　　　　　　　　　　　　　　　　の間で相互に提供すること。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1194293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事業参加申込書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4BA9E6C-3636-4D48-B3DE-AE018FD9850E}"/>
              </a:ext>
            </a:extLst>
          </p:cNvPr>
          <p:cNvSpPr/>
          <p:nvPr/>
        </p:nvSpPr>
        <p:spPr>
          <a:xfrm>
            <a:off x="571331" y="1393787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宛先機関名称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2505774-4C3C-42D3-B044-D347A0DA1E47}"/>
              </a:ext>
            </a:extLst>
          </p:cNvPr>
          <p:cNvSpPr/>
          <p:nvPr/>
        </p:nvSpPr>
        <p:spPr>
          <a:xfrm>
            <a:off x="1588307" y="1393787"/>
            <a:ext cx="75801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A37042-81F1-4A75-9C24-379BA5CFFA55}"/>
              </a:ext>
            </a:extLst>
          </p:cNvPr>
          <p:cNvSpPr txBox="1"/>
          <p:nvPr/>
        </p:nvSpPr>
        <p:spPr>
          <a:xfrm>
            <a:off x="3141000" y="652642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41D87F7-5822-4AC1-8FA5-B26FBD3D3DAA}"/>
              </a:ext>
            </a:extLst>
          </p:cNvPr>
          <p:cNvSpPr/>
          <p:nvPr/>
        </p:nvSpPr>
        <p:spPr>
          <a:xfrm>
            <a:off x="571330" y="1940674"/>
            <a:ext cx="65739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286357D-6A0A-4F5D-B1E5-9F204C81ADA8}"/>
              </a:ext>
            </a:extLst>
          </p:cNvPr>
          <p:cNvSpPr/>
          <p:nvPr/>
        </p:nvSpPr>
        <p:spPr>
          <a:xfrm>
            <a:off x="2184324" y="1940674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2E654BB-88B0-4720-8FA2-90AA82718E62}"/>
              </a:ext>
            </a:extLst>
          </p:cNvPr>
          <p:cNvSpPr/>
          <p:nvPr/>
        </p:nvSpPr>
        <p:spPr>
          <a:xfrm>
            <a:off x="571331" y="175837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8E5C76F-BAB7-4392-9171-F83BE825F97D}"/>
              </a:ext>
            </a:extLst>
          </p:cNvPr>
          <p:cNvSpPr/>
          <p:nvPr/>
        </p:nvSpPr>
        <p:spPr>
          <a:xfrm>
            <a:off x="1588308" y="1758379"/>
            <a:ext cx="75801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C91E71-BECB-4B37-9E04-60DB003EE3CF}"/>
              </a:ext>
            </a:extLst>
          </p:cNvPr>
          <p:cNvSpPr/>
          <p:nvPr/>
        </p:nvSpPr>
        <p:spPr>
          <a:xfrm>
            <a:off x="4541058" y="3827914"/>
            <a:ext cx="165019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　日　　　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7F71839-1ED7-4F76-B9A6-5589635E64A4}"/>
              </a:ext>
            </a:extLst>
          </p:cNvPr>
          <p:cNvSpPr/>
          <p:nvPr/>
        </p:nvSpPr>
        <p:spPr>
          <a:xfrm>
            <a:off x="4164821" y="3957514"/>
            <a:ext cx="684000" cy="35711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（自署）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B4A10FA-D2A2-4376-986E-C86B98B10D01}"/>
              </a:ext>
            </a:extLst>
          </p:cNvPr>
          <p:cNvSpPr/>
          <p:nvPr/>
        </p:nvSpPr>
        <p:spPr>
          <a:xfrm>
            <a:off x="526429" y="9077167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4384500-6E2F-4B7F-8288-7897EB2D0FFC}"/>
              </a:ext>
            </a:extLst>
          </p:cNvPr>
          <p:cNvSpPr/>
          <p:nvPr/>
        </p:nvSpPr>
        <p:spPr>
          <a:xfrm>
            <a:off x="3733930" y="2641947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483DC76-04B8-412F-96C5-FBAFE89288BC}"/>
              </a:ext>
            </a:extLst>
          </p:cNvPr>
          <p:cNvSpPr/>
          <p:nvPr/>
        </p:nvSpPr>
        <p:spPr>
          <a:xfrm>
            <a:off x="4986933" y="2641947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C1706C1-D95A-4432-8D8A-1BC3A8CDAD4D}"/>
              </a:ext>
            </a:extLst>
          </p:cNvPr>
          <p:cNvSpPr/>
          <p:nvPr/>
        </p:nvSpPr>
        <p:spPr>
          <a:xfrm>
            <a:off x="742983" y="3115278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491B267-4A1E-41E4-A0CC-E640B1769A2A}"/>
              </a:ext>
            </a:extLst>
          </p:cNvPr>
          <p:cNvSpPr/>
          <p:nvPr/>
        </p:nvSpPr>
        <p:spPr>
          <a:xfrm>
            <a:off x="2067184" y="3115278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AF3E0CB-1A36-4C0C-9769-7A0D9FC4F03D}"/>
              </a:ext>
            </a:extLst>
          </p:cNvPr>
          <p:cNvSpPr/>
          <p:nvPr/>
        </p:nvSpPr>
        <p:spPr>
          <a:xfrm>
            <a:off x="1663436" y="2794661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3242CF6-1767-47AC-9475-91028FE6F191}"/>
              </a:ext>
            </a:extLst>
          </p:cNvPr>
          <p:cNvSpPr/>
          <p:nvPr/>
        </p:nvSpPr>
        <p:spPr>
          <a:xfrm>
            <a:off x="4325673" y="3115278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BD009B6-CB12-4E11-8708-B4353A58AE3F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E401FB25-6963-4C4B-A2AD-955EB11ADDAD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4FE463DD-38B9-4181-B7CE-6F53B179AD4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2313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F333F81-7A5E-4A52-B6EC-90E79D9A88DF}"/>
</file>

<file path=customXml/itemProps2.xml><?xml version="1.0" encoding="utf-8"?>
<ds:datastoreItem xmlns:ds="http://schemas.openxmlformats.org/officeDocument/2006/customXml" ds:itemID="{C90B9DC2-ADF1-4692-BEC3-3B00EF74A83D}"/>
</file>

<file path=customXml/itemProps3.xml><?xml version="1.0" encoding="utf-8"?>
<ds:datastoreItem xmlns:ds="http://schemas.openxmlformats.org/officeDocument/2006/customXml" ds:itemID="{381ED7E1-AD9A-4230-A0D5-F5ED780229C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475</Words>
  <PresentationFormat>A4 210 x 297 mm</PresentationFormat>
  <Paragraphs>87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2025-01-16T04:15:11Z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1707eb9a-2fb4-4b36-8f32-dbbd306ee536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