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slideMasters/slideMaster1.xml" ContentType="application/vnd.openxmlformats-officedocument.presentationml.slideMaster+xml"/>
  <Override PartName="/ppt/slideLayouts/slideLayout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3.xml" ContentType="application/vnd.openxmlformats-officedocument.presentationml.slideLayout+xml"/>
  <Override PartName="/ppt/tags/tag2.xml" ContentType="application/vnd.openxmlformats-officedocument.presentationml.tags+xml"/>
  <Override PartName="/ppt/slideLayouts/slideLayout8.xml" ContentType="application/vnd.openxmlformats-officedocument.presentationml.slideLayout+xml"/>
  <Override PartName="/ppt/slides/slide1.xml" ContentType="application/vnd.openxmlformats-officedocument.presentationml.slide+xml"/>
  <Override PartName="/ppt/tags/tag3.xml" ContentType="application/vnd.openxmlformats-officedocument.presentationml.tags+xml"/>
  <Override PartName="/ppt/theme/theme1.xml" ContentType="application/vnd.openxmlformats-officedocument.theme+xml"/>
  <Override PartName="/ppt/tags/tag1.xml" ContentType="application/vnd.openxmlformats-officedocument.presentationml.tag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</p:sldIdLst>
  <p:sldSz cx="6858000" cy="9906000" type="A4"/>
  <p:notesSz cx="6858000" cy="9144000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37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西田 章恵(nishida-akie.jj1)" initials="西田" lastIdx="3" clrIdx="0">
    <p:extLst>
      <p:ext uri="{19B8F6BF-5375-455C-9EA6-DF929625EA0E}">
        <p15:presenceInfo xmlns:p15="http://schemas.microsoft.com/office/powerpoint/2012/main" userId="S-1-5-21-4175116151-3849908774-3845857867-619503" providerId="AD"/>
      </p:ext>
    </p:extLst>
  </p:cmAuthor>
  <p:cmAuthor id="2" name="Okano, Takumi (JP - AB 岡野 匠)" initials="OT(A岡匠" lastIdx="3" clrIdx="1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7143" autoAdjust="0"/>
    <p:restoredTop sz="94660"/>
  </p:normalViewPr>
  <p:slideViewPr>
    <p:cSldViewPr snapToGrid="0" showGuides="1">
      <p:cViewPr>
        <p:scale>
          <a:sx n="75" d="100"/>
          <a:sy n="75" d="100"/>
        </p:scale>
        <p:origin x="1972" y="36"/>
      </p:cViewPr>
      <p:guideLst>
        <p:guide orient="horz" pos="3120"/>
        <p:guide pos="213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tags" Target="tags/tag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3.xml"/><Relationship Id="rId5" Type="http://schemas.openxmlformats.org/officeDocument/2006/relationships/presProps" Target="presProps.xml"/><Relationship Id="rId10" Type="http://schemas.openxmlformats.org/officeDocument/2006/relationships/customXml" Target="../customXml/item2.xml"/><Relationship Id="rId4" Type="http://schemas.openxmlformats.org/officeDocument/2006/relationships/commentAuthors" Target="commentAuthors.xml"/><Relationship Id="rId9" Type="http://schemas.openxmlformats.org/officeDocument/2006/relationships/customXml" Target="../customXml/item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2024/3/26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2024/3/26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2024/3/26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2024/3/26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264797334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表 2">
            <a:extLst>
              <a:ext uri="{FF2B5EF4-FFF2-40B4-BE49-F238E27FC236}">
                <a16:creationId xmlns:a16="http://schemas.microsoft.com/office/drawing/2014/main" id="{F559BA1A-5564-4921-BAA4-E698C22D075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08724252"/>
              </p:ext>
            </p:extLst>
          </p:nvPr>
        </p:nvGraphicFramePr>
        <p:xfrm>
          <a:off x="551747" y="2030095"/>
          <a:ext cx="5764867" cy="6727541"/>
        </p:xfrm>
        <a:graphic>
          <a:graphicData uri="http://schemas.openxmlformats.org/drawingml/2006/table">
            <a:tbl>
              <a:tblPr/>
              <a:tblGrid>
                <a:gridCol w="182131">
                  <a:extLst>
                    <a:ext uri="{9D8B030D-6E8A-4147-A177-3AD203B41FA5}">
                      <a16:colId xmlns:a16="http://schemas.microsoft.com/office/drawing/2014/main" val="3582051451"/>
                    </a:ext>
                  </a:extLst>
                </a:gridCol>
                <a:gridCol w="308425">
                  <a:extLst>
                    <a:ext uri="{9D8B030D-6E8A-4147-A177-3AD203B41FA5}">
                      <a16:colId xmlns:a16="http://schemas.microsoft.com/office/drawing/2014/main" val="755181181"/>
                    </a:ext>
                  </a:extLst>
                </a:gridCol>
                <a:gridCol w="437247">
                  <a:extLst>
                    <a:ext uri="{9D8B030D-6E8A-4147-A177-3AD203B41FA5}">
                      <a16:colId xmlns:a16="http://schemas.microsoft.com/office/drawing/2014/main" val="1038151460"/>
                    </a:ext>
                  </a:extLst>
                </a:gridCol>
                <a:gridCol w="956772">
                  <a:extLst>
                    <a:ext uri="{9D8B030D-6E8A-4147-A177-3AD203B41FA5}">
                      <a16:colId xmlns:a16="http://schemas.microsoft.com/office/drawing/2014/main" val="952163691"/>
                    </a:ext>
                  </a:extLst>
                </a:gridCol>
                <a:gridCol w="1142222">
                  <a:extLst>
                    <a:ext uri="{9D8B030D-6E8A-4147-A177-3AD203B41FA5}">
                      <a16:colId xmlns:a16="http://schemas.microsoft.com/office/drawing/2014/main" val="4217304164"/>
                    </a:ext>
                  </a:extLst>
                </a:gridCol>
                <a:gridCol w="869524">
                  <a:extLst>
                    <a:ext uri="{9D8B030D-6E8A-4147-A177-3AD203B41FA5}">
                      <a16:colId xmlns:a16="http://schemas.microsoft.com/office/drawing/2014/main" val="2070836317"/>
                    </a:ext>
                  </a:extLst>
                </a:gridCol>
                <a:gridCol w="912576">
                  <a:extLst>
                    <a:ext uri="{9D8B030D-6E8A-4147-A177-3AD203B41FA5}">
                      <a16:colId xmlns:a16="http://schemas.microsoft.com/office/drawing/2014/main" val="1719815902"/>
                    </a:ext>
                  </a:extLst>
                </a:gridCol>
                <a:gridCol w="955970">
                  <a:extLst>
                    <a:ext uri="{9D8B030D-6E8A-4147-A177-3AD203B41FA5}">
                      <a16:colId xmlns:a16="http://schemas.microsoft.com/office/drawing/2014/main" val="2334837632"/>
                    </a:ext>
                  </a:extLst>
                </a:gridCol>
              </a:tblGrid>
              <a:tr h="360000">
                <a:tc gridSpan="2">
                  <a:txBody>
                    <a:bodyPr/>
                    <a:lstStyle/>
                    <a:p>
                      <a:pPr algn="dist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回答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年月日</a:t>
                      </a:r>
                    </a:p>
                  </a:txBody>
                  <a:tcPr marL="18000" marR="18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mpd="sng">
                      <a:noFill/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30558005"/>
                  </a:ext>
                </a:extLst>
              </a:tr>
              <a:tr h="136800">
                <a:tc rowSpan="2" gridSpan="2">
                  <a:txBody>
                    <a:bodyPr/>
                    <a:lstStyle/>
                    <a:p>
                      <a:pPr algn="dist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調査先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名称</a:t>
                      </a:r>
                    </a:p>
                  </a:txBody>
                  <a:tcPr marL="18000" marR="18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rowSpan="2" hMerge="1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rowSpan="2"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フリガナ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4124147"/>
                  </a:ext>
                </a:extLst>
              </a:tr>
              <a:tr h="223200"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世帯主氏名</a:t>
                      </a:r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28095771"/>
                  </a:ext>
                </a:extLst>
              </a:tr>
              <a:tr h="360000">
                <a:tc gridSpan="2">
                  <a:txBody>
                    <a:bodyPr/>
                    <a:lstStyle/>
                    <a:p>
                      <a:pPr algn="dist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住所</a:t>
                      </a:r>
                    </a:p>
                  </a:txBody>
                  <a:tcPr marL="18000" marR="18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居住地</a:t>
                      </a:r>
                      <a:endParaRPr lang="en-US" altLang="zh-TW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/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（現住所）</a:t>
                      </a:r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r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36000" marT="0" marB="3600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r"/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調査対象世帯電話番号</a:t>
                      </a:r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36000" marT="0" marB="3600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486793516"/>
                  </a:ext>
                </a:extLst>
              </a:tr>
              <a:tr h="846000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員番号</a:t>
                      </a:r>
                    </a:p>
                  </a:txBody>
                  <a:tcPr marL="0" marR="0" marT="0" marB="0" vert="eaVert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dis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フリガナ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氏名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続柄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生年月日</a:t>
                      </a:r>
                      <a:endParaRPr kumimoji="1" lang="ja-JP" altLang="en-US" dirty="0"/>
                    </a:p>
                  </a:txBody>
                  <a:tcPr marL="72000" marR="72000" marT="0" marB="0"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11321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性別</a:t>
                      </a:r>
                    </a:p>
                  </a:txBody>
                  <a:tcPr marL="113210" marR="0" marT="0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4">
                  <a:txBody>
                    <a:bodyPr/>
                    <a:lstStyle/>
                    <a:p>
                      <a:pPr algn="l">
                        <a:tabLst>
                          <a:tab pos="901700" algn="l"/>
                        </a:tabLst>
                      </a:pPr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2000" marR="7200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pPr algn="dis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備考</a:t>
                      </a:r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216000" marR="21600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備考</a:t>
                      </a:r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96234" marR="39623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868294290"/>
                  </a:ext>
                </a:extLst>
              </a:tr>
              <a:tr h="846000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283025" marR="283025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283025" marR="28302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283025" marR="283025" marT="0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l"/>
                      <a:endParaRPr kumimoji="1" lang="ja-JP" altLang="en-US" dirty="0"/>
                    </a:p>
                  </a:txBody>
                  <a:tcPr marL="509444" marR="509444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2">
                  <a:txBody>
                    <a:bodyPr/>
                    <a:lstStyle/>
                    <a:p>
                      <a:pPr algn="l" fontAlgn="t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509444" marR="509444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509444" marR="50944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682288884"/>
                  </a:ext>
                </a:extLst>
              </a:tr>
              <a:tr h="846000">
                <a:tc>
                  <a:txBody>
                    <a:bodyPr/>
                    <a:lstStyle/>
                    <a:p>
                      <a:pPr algn="ctr" fontAlgn="ctr"/>
                      <a:endParaRPr kumimoji="1" lang="ja-JP" altLang="en-US" sz="900" b="0" i="0" u="none" strike="noStrike" kern="12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283025" marR="283025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283025" marR="28302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283025" marR="283025" marT="0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kumimoji="1" lang="ja-JP" altLang="en-US" dirty="0"/>
                    </a:p>
                  </a:txBody>
                  <a:tcPr marL="509444" marR="509444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2">
                  <a:txBody>
                    <a:bodyPr/>
                    <a:lstStyle/>
                    <a:p>
                      <a:pPr algn="l" fontAlgn="t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509444" marR="509444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509444" marR="50944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777569755"/>
                  </a:ext>
                </a:extLst>
              </a:tr>
              <a:tr h="846000">
                <a:tc>
                  <a:txBody>
                    <a:bodyPr/>
                    <a:lstStyle/>
                    <a:p>
                      <a:pPr algn="ctr" fontAlgn="ctr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283025" marR="283025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283025" marR="28302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283025" marR="283025" marT="0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kumimoji="1" lang="ja-JP" altLang="en-US" dirty="0"/>
                    </a:p>
                  </a:txBody>
                  <a:tcPr marL="509444" marR="509444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2">
                  <a:txBody>
                    <a:bodyPr/>
                    <a:lstStyle/>
                    <a:p>
                      <a:pPr algn="l" fontAlgn="t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509444" marR="509444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509444" marR="50944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29684637"/>
                  </a:ext>
                </a:extLst>
              </a:tr>
              <a:tr h="846000"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283025" marR="283025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283025" marR="28302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283025" marR="283025" marT="0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509444" marR="509444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2">
                  <a:txBody>
                    <a:bodyPr/>
                    <a:lstStyle/>
                    <a:p>
                      <a:pPr algn="l" fontAlgn="t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509444" marR="509444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509444" marR="50944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574267447"/>
                  </a:ext>
                </a:extLst>
              </a:tr>
              <a:tr h="846000"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283025" marR="283025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283025" marR="28302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283025" marR="283025" marT="0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509444" marR="509444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2">
                  <a:txBody>
                    <a:bodyPr/>
                    <a:lstStyle/>
                    <a:p>
                      <a:pPr algn="l" fontAlgn="t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509444" marR="509444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509444" marR="50944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039777648"/>
                  </a:ext>
                </a:extLst>
              </a:tr>
              <a:tr h="571181">
                <a:tc gridSpan="8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備考　</a:t>
                      </a:r>
                    </a:p>
                  </a:txBody>
                  <a:tcPr marL="36000" marR="0" marT="3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2880130"/>
                  </a:ext>
                </a:extLst>
              </a:tr>
            </a:tbl>
          </a:graphicData>
        </a:graphic>
      </p:graphicFrame>
      <p:sp>
        <p:nvSpPr>
          <p:cNvPr id="40" name="Rectangle 108">
            <a:extLst>
              <a:ext uri="{FF2B5EF4-FFF2-40B4-BE49-F238E27FC236}">
                <a16:creationId xmlns:a16="http://schemas.microsoft.com/office/drawing/2014/main" id="{C5DD1F39-0A84-4B51-A8C7-3D2C7EE386C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152400"/>
            <a:ext cx="68580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  <p:sp>
        <p:nvSpPr>
          <p:cNvPr id="77" name="正方形/長方形 76">
            <a:extLst>
              <a:ext uri="{FF2B5EF4-FFF2-40B4-BE49-F238E27FC236}">
                <a16:creationId xmlns:a16="http://schemas.microsoft.com/office/drawing/2014/main" id="{F7AC7732-B235-4B02-8236-3984D6716E30}"/>
              </a:ext>
            </a:extLst>
          </p:cNvPr>
          <p:cNvSpPr/>
          <p:nvPr/>
        </p:nvSpPr>
        <p:spPr>
          <a:xfrm>
            <a:off x="700881" y="8816212"/>
            <a:ext cx="1470025" cy="1793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二次元コード</a:t>
            </a:r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・バーコード</a:t>
            </a:r>
            <a:endParaRPr kumimoji="1" lang="en-US" altLang="ja-JP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0" name="正方形/長方形 49">
            <a:extLst>
              <a:ext uri="{FF2B5EF4-FFF2-40B4-BE49-F238E27FC236}">
                <a16:creationId xmlns:a16="http://schemas.microsoft.com/office/drawing/2014/main" id="{CD6C5F6D-AAC9-4A74-8F7F-E6CC19EBBF26}"/>
              </a:ext>
            </a:extLst>
          </p:cNvPr>
          <p:cNvSpPr/>
          <p:nvPr/>
        </p:nvSpPr>
        <p:spPr>
          <a:xfrm>
            <a:off x="584807" y="826440"/>
            <a:ext cx="756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宛先郵便番号</a:t>
            </a:r>
          </a:p>
        </p:txBody>
      </p:sp>
      <p:sp>
        <p:nvSpPr>
          <p:cNvPr id="51" name="正方形/長方形 50">
            <a:extLst>
              <a:ext uri="{FF2B5EF4-FFF2-40B4-BE49-F238E27FC236}">
                <a16:creationId xmlns:a16="http://schemas.microsoft.com/office/drawing/2014/main" id="{317FB451-C590-4F1E-BD18-BD22CBF2536C}"/>
              </a:ext>
            </a:extLst>
          </p:cNvPr>
          <p:cNvSpPr/>
          <p:nvPr/>
        </p:nvSpPr>
        <p:spPr>
          <a:xfrm>
            <a:off x="584807" y="989174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宛先住所</a:t>
            </a:r>
          </a:p>
        </p:txBody>
      </p:sp>
      <p:sp>
        <p:nvSpPr>
          <p:cNvPr id="52" name="正方形/長方形 51">
            <a:extLst>
              <a:ext uri="{FF2B5EF4-FFF2-40B4-BE49-F238E27FC236}">
                <a16:creationId xmlns:a16="http://schemas.microsoft.com/office/drawing/2014/main" id="{D79673BA-33FB-4760-9447-968CDCCFD890}"/>
              </a:ext>
            </a:extLst>
          </p:cNvPr>
          <p:cNvSpPr/>
          <p:nvPr/>
        </p:nvSpPr>
        <p:spPr>
          <a:xfrm>
            <a:off x="584807" y="1151908"/>
            <a:ext cx="86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宛先自治体名称</a:t>
            </a:r>
          </a:p>
        </p:txBody>
      </p:sp>
      <p:sp>
        <p:nvSpPr>
          <p:cNvPr id="54" name="正方形/長方形 53">
            <a:extLst>
              <a:ext uri="{FF2B5EF4-FFF2-40B4-BE49-F238E27FC236}">
                <a16:creationId xmlns:a16="http://schemas.microsoft.com/office/drawing/2014/main" id="{CF5EC15C-BA96-4CEB-87FB-A901B29BF4F3}"/>
              </a:ext>
            </a:extLst>
          </p:cNvPr>
          <p:cNvSpPr/>
          <p:nvPr/>
        </p:nvSpPr>
        <p:spPr>
          <a:xfrm>
            <a:off x="584807" y="663707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様式番号</a:t>
            </a:r>
          </a:p>
        </p:txBody>
      </p:sp>
      <p:sp>
        <p:nvSpPr>
          <p:cNvPr id="55" name="正方形/長方形 54">
            <a:extLst>
              <a:ext uri="{FF2B5EF4-FFF2-40B4-BE49-F238E27FC236}">
                <a16:creationId xmlns:a16="http://schemas.microsoft.com/office/drawing/2014/main" id="{442136B4-FCB1-4E3C-A276-428EB36AE5EC}"/>
              </a:ext>
            </a:extLst>
          </p:cNvPr>
          <p:cNvSpPr/>
          <p:nvPr/>
        </p:nvSpPr>
        <p:spPr>
          <a:xfrm>
            <a:off x="1533561" y="1151908"/>
            <a:ext cx="648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宛先役職名</a:t>
            </a:r>
          </a:p>
        </p:txBody>
      </p:sp>
      <p:sp>
        <p:nvSpPr>
          <p:cNvPr id="56" name="正方形/長方形 55">
            <a:extLst>
              <a:ext uri="{FF2B5EF4-FFF2-40B4-BE49-F238E27FC236}">
                <a16:creationId xmlns:a16="http://schemas.microsoft.com/office/drawing/2014/main" id="{8ED196F2-A306-46DF-BE18-BE7C284CA0CA}"/>
              </a:ext>
            </a:extLst>
          </p:cNvPr>
          <p:cNvSpPr/>
          <p:nvPr/>
        </p:nvSpPr>
        <p:spPr>
          <a:xfrm>
            <a:off x="584807" y="1314761"/>
            <a:ext cx="540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宛先氏名</a:t>
            </a:r>
          </a:p>
        </p:txBody>
      </p:sp>
      <p:sp>
        <p:nvSpPr>
          <p:cNvPr id="57" name="正方形/長方形 56">
            <a:extLst>
              <a:ext uri="{FF2B5EF4-FFF2-40B4-BE49-F238E27FC236}">
                <a16:creationId xmlns:a16="http://schemas.microsoft.com/office/drawing/2014/main" id="{20CB1F82-B352-4518-B3A2-517370D61BDB}"/>
              </a:ext>
            </a:extLst>
          </p:cNvPr>
          <p:cNvSpPr/>
          <p:nvPr/>
        </p:nvSpPr>
        <p:spPr>
          <a:xfrm>
            <a:off x="2186146" y="1314761"/>
            <a:ext cx="32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敬称</a:t>
            </a:r>
          </a:p>
        </p:txBody>
      </p:sp>
      <p:sp>
        <p:nvSpPr>
          <p:cNvPr id="62" name="Rectangle 109">
            <a:extLst>
              <a:ext uri="{FF2B5EF4-FFF2-40B4-BE49-F238E27FC236}">
                <a16:creationId xmlns:a16="http://schemas.microsoft.com/office/drawing/2014/main" id="{6B96E87E-800E-4C05-BB3C-C5325A63D75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1747" y="1681593"/>
            <a:ext cx="5759748" cy="26161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fontAlgn="ctr"/>
            <a:r>
              <a:rPr lang="en-US" altLang="ja-JP" sz="11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29</a:t>
            </a:r>
            <a:r>
              <a:rPr lang="ja-JP" altLang="en-US" sz="11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条調査回答書（その他）</a:t>
            </a:r>
          </a:p>
        </p:txBody>
      </p:sp>
      <p:sp>
        <p:nvSpPr>
          <p:cNvPr id="67" name="正方形/長方形 66">
            <a:extLst>
              <a:ext uri="{FF2B5EF4-FFF2-40B4-BE49-F238E27FC236}">
                <a16:creationId xmlns:a16="http://schemas.microsoft.com/office/drawing/2014/main" id="{E7EEEBDC-1D2E-4E6B-B665-350B04E347A1}"/>
              </a:ext>
            </a:extLst>
          </p:cNvPr>
          <p:cNvSpPr/>
          <p:nvPr/>
        </p:nvSpPr>
        <p:spPr>
          <a:xfrm>
            <a:off x="3063558" y="8959377"/>
            <a:ext cx="86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調査時点年月日</a:t>
            </a:r>
          </a:p>
        </p:txBody>
      </p:sp>
      <p:sp>
        <p:nvSpPr>
          <p:cNvPr id="74" name="正方形/長方形 73">
            <a:extLst>
              <a:ext uri="{FF2B5EF4-FFF2-40B4-BE49-F238E27FC236}">
                <a16:creationId xmlns:a16="http://schemas.microsoft.com/office/drawing/2014/main" id="{C958DDB4-0F0E-46E9-A546-1C0F9753309A}"/>
              </a:ext>
            </a:extLst>
          </p:cNvPr>
          <p:cNvSpPr/>
          <p:nvPr/>
        </p:nvSpPr>
        <p:spPr>
          <a:xfrm>
            <a:off x="3063557" y="9120481"/>
            <a:ext cx="732155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地区担当員名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75" name="正方形/長方形 74">
            <a:extLst>
              <a:ext uri="{FF2B5EF4-FFF2-40B4-BE49-F238E27FC236}">
                <a16:creationId xmlns:a16="http://schemas.microsoft.com/office/drawing/2014/main" id="{4B792BC5-8E05-48C8-BA36-056A9E602779}"/>
              </a:ext>
            </a:extLst>
          </p:cNvPr>
          <p:cNvSpPr/>
          <p:nvPr/>
        </p:nvSpPr>
        <p:spPr>
          <a:xfrm>
            <a:off x="3063557" y="8780234"/>
            <a:ext cx="612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ケース番号</a:t>
            </a:r>
          </a:p>
        </p:txBody>
      </p:sp>
      <p:sp>
        <p:nvSpPr>
          <p:cNvPr id="76" name="正方形/長方形 75">
            <a:extLst>
              <a:ext uri="{FF2B5EF4-FFF2-40B4-BE49-F238E27FC236}">
                <a16:creationId xmlns:a16="http://schemas.microsoft.com/office/drawing/2014/main" id="{60168EFA-BEFA-4370-88F2-B39CAE195CD2}"/>
              </a:ext>
            </a:extLst>
          </p:cNvPr>
          <p:cNvSpPr/>
          <p:nvPr/>
        </p:nvSpPr>
        <p:spPr>
          <a:xfrm>
            <a:off x="4134051" y="8959377"/>
            <a:ext cx="612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発行年月日</a:t>
            </a:r>
          </a:p>
        </p:txBody>
      </p:sp>
      <p:sp>
        <p:nvSpPr>
          <p:cNvPr id="78" name="正方形/長方形 77">
            <a:extLst>
              <a:ext uri="{FF2B5EF4-FFF2-40B4-BE49-F238E27FC236}">
                <a16:creationId xmlns:a16="http://schemas.microsoft.com/office/drawing/2014/main" id="{5B8566FA-4273-415E-AC61-343E5C37A6F4}"/>
              </a:ext>
            </a:extLst>
          </p:cNvPr>
          <p:cNvSpPr/>
          <p:nvPr/>
        </p:nvSpPr>
        <p:spPr>
          <a:xfrm>
            <a:off x="4134051" y="9120481"/>
            <a:ext cx="612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起案年月日</a:t>
            </a:r>
          </a:p>
        </p:txBody>
      </p:sp>
      <p:sp>
        <p:nvSpPr>
          <p:cNvPr id="80" name="正方形/長方形 79">
            <a:extLst>
              <a:ext uri="{FF2B5EF4-FFF2-40B4-BE49-F238E27FC236}">
                <a16:creationId xmlns:a16="http://schemas.microsoft.com/office/drawing/2014/main" id="{E126B8D5-BC03-432A-8533-6E164A23BC7A}"/>
              </a:ext>
            </a:extLst>
          </p:cNvPr>
          <p:cNvSpPr/>
          <p:nvPr/>
        </p:nvSpPr>
        <p:spPr>
          <a:xfrm>
            <a:off x="4944251" y="8959377"/>
            <a:ext cx="32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</a:t>
            </a:r>
          </a:p>
        </p:txBody>
      </p:sp>
      <p:sp>
        <p:nvSpPr>
          <p:cNvPr id="82" name="正方形/長方形 81">
            <a:extLst>
              <a:ext uri="{FF2B5EF4-FFF2-40B4-BE49-F238E27FC236}">
                <a16:creationId xmlns:a16="http://schemas.microsoft.com/office/drawing/2014/main" id="{1F634016-EA30-4142-9AA6-1B867C8846D4}"/>
              </a:ext>
            </a:extLst>
          </p:cNvPr>
          <p:cNvSpPr/>
          <p:nvPr/>
        </p:nvSpPr>
        <p:spPr>
          <a:xfrm>
            <a:off x="1065648" y="2783234"/>
            <a:ext cx="86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調査先郵便番号</a:t>
            </a:r>
          </a:p>
        </p:txBody>
      </p:sp>
      <p:sp>
        <p:nvSpPr>
          <p:cNvPr id="83" name="正方形/長方形 82">
            <a:extLst>
              <a:ext uri="{FF2B5EF4-FFF2-40B4-BE49-F238E27FC236}">
                <a16:creationId xmlns:a16="http://schemas.microsoft.com/office/drawing/2014/main" id="{5C2CAA37-64DE-41A0-9FB3-5BD1C2123435}"/>
              </a:ext>
            </a:extLst>
          </p:cNvPr>
          <p:cNvSpPr/>
          <p:nvPr/>
        </p:nvSpPr>
        <p:spPr>
          <a:xfrm>
            <a:off x="5105591" y="2941551"/>
            <a:ext cx="1188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調査対象世帯電話番号</a:t>
            </a:r>
          </a:p>
        </p:txBody>
      </p:sp>
      <p:sp>
        <p:nvSpPr>
          <p:cNvPr id="26" name="正方形/長方形 25">
            <a:extLst>
              <a:ext uri="{FF2B5EF4-FFF2-40B4-BE49-F238E27FC236}">
                <a16:creationId xmlns:a16="http://schemas.microsoft.com/office/drawing/2014/main" id="{B1C234B2-98DD-40D8-BBB1-EFDEA83977EB}"/>
              </a:ext>
            </a:extLst>
          </p:cNvPr>
          <p:cNvSpPr/>
          <p:nvPr/>
        </p:nvSpPr>
        <p:spPr>
          <a:xfrm>
            <a:off x="5520251" y="1314761"/>
            <a:ext cx="768182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調査先名称</a:t>
            </a:r>
          </a:p>
        </p:txBody>
      </p:sp>
      <p:sp>
        <p:nvSpPr>
          <p:cNvPr id="27" name="正方形/長方形 26">
            <a:extLst>
              <a:ext uri="{FF2B5EF4-FFF2-40B4-BE49-F238E27FC236}">
                <a16:creationId xmlns:a16="http://schemas.microsoft.com/office/drawing/2014/main" id="{3365A650-E624-419D-82C9-21882E9670CC}"/>
              </a:ext>
            </a:extLst>
          </p:cNvPr>
          <p:cNvSpPr/>
          <p:nvPr/>
        </p:nvSpPr>
        <p:spPr>
          <a:xfrm>
            <a:off x="1089379" y="2517199"/>
            <a:ext cx="768182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調査先名称</a:t>
            </a:r>
          </a:p>
        </p:txBody>
      </p: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BA5781B3-9B68-4134-B8CB-B42202DBFB02}"/>
              </a:ext>
            </a:extLst>
          </p:cNvPr>
          <p:cNvSpPr/>
          <p:nvPr/>
        </p:nvSpPr>
        <p:spPr>
          <a:xfrm>
            <a:off x="1065648" y="2941551"/>
            <a:ext cx="86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調査先住所</a:t>
            </a:r>
          </a:p>
        </p:txBody>
      </p:sp>
      <p:sp>
        <p:nvSpPr>
          <p:cNvPr id="29" name="正方形/長方形 28">
            <a:extLst>
              <a:ext uri="{FF2B5EF4-FFF2-40B4-BE49-F238E27FC236}">
                <a16:creationId xmlns:a16="http://schemas.microsoft.com/office/drawing/2014/main" id="{C258E6F2-8B2F-4DAF-8121-0AED39D76DE3}"/>
              </a:ext>
            </a:extLst>
          </p:cNvPr>
          <p:cNvSpPr/>
          <p:nvPr/>
        </p:nvSpPr>
        <p:spPr>
          <a:xfrm>
            <a:off x="4512250" y="2391210"/>
            <a:ext cx="1256371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調査対象世帯主カナ氏名</a:t>
            </a:r>
          </a:p>
        </p:txBody>
      </p:sp>
      <p:sp>
        <p:nvSpPr>
          <p:cNvPr id="30" name="正方形/長方形 29">
            <a:extLst>
              <a:ext uri="{FF2B5EF4-FFF2-40B4-BE49-F238E27FC236}">
                <a16:creationId xmlns:a16="http://schemas.microsoft.com/office/drawing/2014/main" id="{8A32B3DB-7765-4F30-AC58-2A9675C864A1}"/>
              </a:ext>
            </a:extLst>
          </p:cNvPr>
          <p:cNvSpPr/>
          <p:nvPr/>
        </p:nvSpPr>
        <p:spPr>
          <a:xfrm>
            <a:off x="4512250" y="2567247"/>
            <a:ext cx="1158299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調査対象世帯主氏名</a:t>
            </a:r>
          </a:p>
        </p:txBody>
      </p:sp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88EBEA58-1894-4819-90F8-A10C30B844A5}"/>
              </a:ext>
            </a:extLst>
          </p:cNvPr>
          <p:cNvSpPr/>
          <p:nvPr/>
        </p:nvSpPr>
        <p:spPr>
          <a:xfrm>
            <a:off x="4512249" y="2783234"/>
            <a:ext cx="1158299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調査対象世帯現住所</a:t>
            </a:r>
          </a:p>
        </p:txBody>
      </p:sp>
      <p:sp>
        <p:nvSpPr>
          <p:cNvPr id="32" name="正方形/長方形 31">
            <a:extLst>
              <a:ext uri="{FF2B5EF4-FFF2-40B4-BE49-F238E27FC236}">
                <a16:creationId xmlns:a16="http://schemas.microsoft.com/office/drawing/2014/main" id="{29557B74-F737-416E-9F2B-37D094DD4BAC}"/>
              </a:ext>
            </a:extLst>
          </p:cNvPr>
          <p:cNvSpPr/>
          <p:nvPr/>
        </p:nvSpPr>
        <p:spPr>
          <a:xfrm>
            <a:off x="584807" y="4102604"/>
            <a:ext cx="116074" cy="62036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5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調査対象世帯員番号</a:t>
            </a:r>
          </a:p>
        </p:txBody>
      </p:sp>
      <p:sp>
        <p:nvSpPr>
          <p:cNvPr id="33" name="正方形/長方形 32">
            <a:extLst>
              <a:ext uri="{FF2B5EF4-FFF2-40B4-BE49-F238E27FC236}">
                <a16:creationId xmlns:a16="http://schemas.microsoft.com/office/drawing/2014/main" id="{19D9C16D-4F6C-412F-B6C5-0B0FF2B331CF}"/>
              </a:ext>
            </a:extLst>
          </p:cNvPr>
          <p:cNvSpPr/>
          <p:nvPr/>
        </p:nvSpPr>
        <p:spPr>
          <a:xfrm>
            <a:off x="752279" y="3998049"/>
            <a:ext cx="1066995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調査対象者カナ氏名</a:t>
            </a:r>
          </a:p>
        </p:txBody>
      </p:sp>
      <p:sp>
        <p:nvSpPr>
          <p:cNvPr id="34" name="正方形/長方形 33">
            <a:extLst>
              <a:ext uri="{FF2B5EF4-FFF2-40B4-BE49-F238E27FC236}">
                <a16:creationId xmlns:a16="http://schemas.microsoft.com/office/drawing/2014/main" id="{0091C529-C7C1-4F18-B256-09B504155D30}"/>
              </a:ext>
            </a:extLst>
          </p:cNvPr>
          <p:cNvSpPr/>
          <p:nvPr/>
        </p:nvSpPr>
        <p:spPr>
          <a:xfrm>
            <a:off x="752278" y="4153471"/>
            <a:ext cx="1066995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調査対象者氏名</a:t>
            </a:r>
          </a:p>
        </p:txBody>
      </p:sp>
      <p:sp>
        <p:nvSpPr>
          <p:cNvPr id="35" name="正方形/長方形 34">
            <a:extLst>
              <a:ext uri="{FF2B5EF4-FFF2-40B4-BE49-F238E27FC236}">
                <a16:creationId xmlns:a16="http://schemas.microsoft.com/office/drawing/2014/main" id="{F9FF5D93-B43F-4BFB-9744-F0D9803E1C7E}"/>
              </a:ext>
            </a:extLst>
          </p:cNvPr>
          <p:cNvSpPr/>
          <p:nvPr/>
        </p:nvSpPr>
        <p:spPr>
          <a:xfrm>
            <a:off x="752278" y="4321646"/>
            <a:ext cx="1066995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調査対象者続柄</a:t>
            </a:r>
          </a:p>
        </p:txBody>
      </p:sp>
      <p:sp>
        <p:nvSpPr>
          <p:cNvPr id="36" name="正方形/長方形 35">
            <a:extLst>
              <a:ext uri="{FF2B5EF4-FFF2-40B4-BE49-F238E27FC236}">
                <a16:creationId xmlns:a16="http://schemas.microsoft.com/office/drawing/2014/main" id="{AE20CC61-1351-4062-AE67-91B0FE39AC22}"/>
              </a:ext>
            </a:extLst>
          </p:cNvPr>
          <p:cNvSpPr/>
          <p:nvPr/>
        </p:nvSpPr>
        <p:spPr>
          <a:xfrm>
            <a:off x="752277" y="4485375"/>
            <a:ext cx="1066995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調査対象者生年月日</a:t>
            </a:r>
          </a:p>
        </p:txBody>
      </p:sp>
      <p:sp>
        <p:nvSpPr>
          <p:cNvPr id="38" name="正方形/長方形 37">
            <a:extLst>
              <a:ext uri="{FF2B5EF4-FFF2-40B4-BE49-F238E27FC236}">
                <a16:creationId xmlns:a16="http://schemas.microsoft.com/office/drawing/2014/main" id="{E74F0D47-D1C2-4315-B557-FD552D0C764E}"/>
              </a:ext>
            </a:extLst>
          </p:cNvPr>
          <p:cNvSpPr/>
          <p:nvPr/>
        </p:nvSpPr>
        <p:spPr>
          <a:xfrm>
            <a:off x="752277" y="4648204"/>
            <a:ext cx="1066995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調査対象者性別</a:t>
            </a:r>
          </a:p>
        </p:txBody>
      </p:sp>
      <p:sp>
        <p:nvSpPr>
          <p:cNvPr id="39" name="正方形/長方形 38">
            <a:extLst>
              <a:ext uri="{FF2B5EF4-FFF2-40B4-BE49-F238E27FC236}">
                <a16:creationId xmlns:a16="http://schemas.microsoft.com/office/drawing/2014/main" id="{618B4A3E-6F01-43FE-B84E-1B64E0823D45}"/>
              </a:ext>
            </a:extLst>
          </p:cNvPr>
          <p:cNvSpPr/>
          <p:nvPr/>
        </p:nvSpPr>
        <p:spPr>
          <a:xfrm>
            <a:off x="2514405" y="3183413"/>
            <a:ext cx="1066995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調査事項</a:t>
            </a:r>
          </a:p>
        </p:txBody>
      </p:sp>
      <p:sp>
        <p:nvSpPr>
          <p:cNvPr id="41" name="正方形/長方形 40">
            <a:extLst>
              <a:ext uri="{FF2B5EF4-FFF2-40B4-BE49-F238E27FC236}">
                <a16:creationId xmlns:a16="http://schemas.microsoft.com/office/drawing/2014/main" id="{39BE22B2-8B63-46A6-BCA1-6FCC0D55537A}"/>
              </a:ext>
            </a:extLst>
          </p:cNvPr>
          <p:cNvSpPr/>
          <p:nvPr/>
        </p:nvSpPr>
        <p:spPr>
          <a:xfrm>
            <a:off x="2510146" y="3344517"/>
            <a:ext cx="1066995" cy="12858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備　　　　　　　　　　考</a:t>
            </a:r>
          </a:p>
        </p:txBody>
      </p:sp>
      <p:sp>
        <p:nvSpPr>
          <p:cNvPr id="42" name="正方形/長方形 41">
            <a:extLst>
              <a:ext uri="{FF2B5EF4-FFF2-40B4-BE49-F238E27FC236}">
                <a16:creationId xmlns:a16="http://schemas.microsoft.com/office/drawing/2014/main" id="{8DF06665-200C-4688-A190-7D2BB2661C90}"/>
              </a:ext>
            </a:extLst>
          </p:cNvPr>
          <p:cNvSpPr/>
          <p:nvPr/>
        </p:nvSpPr>
        <p:spPr>
          <a:xfrm>
            <a:off x="4944251" y="9120481"/>
            <a:ext cx="576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民生委員</a:t>
            </a:r>
          </a:p>
        </p:txBody>
      </p:sp>
    </p:spTree>
    <p:extLst>
      <p:ext uri="{BB962C8B-B14F-4D97-AF65-F5344CB8AC3E}">
        <p14:creationId xmlns:p14="http://schemas.microsoft.com/office/powerpoint/2010/main" val="4181557691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72D4258CA3517149908D3B60E55ECCDC" ma:contentTypeVersion="12" ma:contentTypeDescription="新しいドキュメントを作成します。" ma:contentTypeScope="" ma:versionID="350a3e05cfc9448cbdfd885596026917">
  <xsd:schema xmlns:xsd="http://www.w3.org/2001/XMLSchema" xmlns:xs="http://www.w3.org/2001/XMLSchema" xmlns:p="http://schemas.microsoft.com/office/2006/metadata/properties" xmlns:ns2="c97f0004-81d4-41ad-b834-2a96fc4591f7" xmlns:ns3="e0e86db0-997c-4cb6-bb34-f88ecb8e7e9c" targetNamespace="http://schemas.microsoft.com/office/2006/metadata/properties" ma:root="true" ma:fieldsID="9ec266417867f1dbbd30afd7b59ffe9d" ns2:_="" ns3:_="">
    <xsd:import namespace="c97f0004-81d4-41ad-b834-2a96fc4591f7"/>
    <xsd:import namespace="e0e86db0-997c-4cb6-bb34-f88ecb8e7e9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7f0004-81d4-41ad-b834-2a96fc4591f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0347f584-7be2-4218-8e94-402d99aedf0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0e86db0-997c-4cb6-bb34-f88ecb8e7e9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36aac64e-280c-4bc3-b731-e4caf737c02e}" ma:internalName="TaxCatchAll" ma:showField="CatchAllData" ma:web="e0e86db0-997c-4cb6-bb34-f88ecb8e7e9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0e86db0-997c-4cb6-bb34-f88ecb8e7e9c" xsi:nil="true"/>
    <lcf76f155ced4ddcb4097134ff3c332f xmlns="c97f0004-81d4-41ad-b834-2a96fc4591f7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C4F032D3-2CBD-4F7F-B3A7-1E012A7FBF18}"/>
</file>

<file path=customXml/itemProps2.xml><?xml version="1.0" encoding="utf-8"?>
<ds:datastoreItem xmlns:ds="http://schemas.openxmlformats.org/officeDocument/2006/customXml" ds:itemID="{3816B212-A10B-46EC-A362-69FD7F139B4C}"/>
</file>

<file path=customXml/itemProps3.xml><?xml version="1.0" encoding="utf-8"?>
<ds:datastoreItem xmlns:ds="http://schemas.openxmlformats.org/officeDocument/2006/customXml" ds:itemID="{ABB44085-7F67-48C9-B4DC-364FDF608C68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171</TotalTime>
  <Words>121</Words>
  <PresentationFormat>A4 210 x 297 mm</PresentationFormat>
  <Paragraphs>54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2022-01-20T04:34:58Z</dcterms:created>
  <dcterms:modified xsi:type="dcterms:W3CDTF">2024-03-26T01:08:44Z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2022-04-22T02:11:12Z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833449fd-3fe2-4b8c-8beb-ad2a6f125f38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0x01010072D4258CA3517149908D3B60E55ECCDC</vt:lpwstr>
  </property>
</Properties>
</file>