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F19277-58C4-470F-BF2A-CA192B1867EB}" v="4" dt="2022-08-16T04:44:37.4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7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3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90DED26-869A-431D-AE97-A9FD9C4F1A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945017"/>
              </p:ext>
            </p:extLst>
          </p:nvPr>
        </p:nvGraphicFramePr>
        <p:xfrm>
          <a:off x="548041" y="1211816"/>
          <a:ext cx="5757511" cy="7917401"/>
        </p:xfrm>
        <a:graphic>
          <a:graphicData uri="http://schemas.openxmlformats.org/drawingml/2006/table">
            <a:tbl>
              <a:tblPr/>
              <a:tblGrid>
                <a:gridCol w="204022">
                  <a:extLst>
                    <a:ext uri="{9D8B030D-6E8A-4147-A177-3AD203B41FA5}">
                      <a16:colId xmlns:a16="http://schemas.microsoft.com/office/drawing/2014/main" val="4104921394"/>
                    </a:ext>
                  </a:extLst>
                </a:gridCol>
                <a:gridCol w="160301">
                  <a:extLst>
                    <a:ext uri="{9D8B030D-6E8A-4147-A177-3AD203B41FA5}">
                      <a16:colId xmlns:a16="http://schemas.microsoft.com/office/drawing/2014/main" val="1076116767"/>
                    </a:ext>
                  </a:extLst>
                </a:gridCol>
                <a:gridCol w="227092">
                  <a:extLst>
                    <a:ext uri="{9D8B030D-6E8A-4147-A177-3AD203B41FA5}">
                      <a16:colId xmlns:a16="http://schemas.microsoft.com/office/drawing/2014/main" val="28829235"/>
                    </a:ext>
                  </a:extLst>
                </a:gridCol>
                <a:gridCol w="466334">
                  <a:extLst>
                    <a:ext uri="{9D8B030D-6E8A-4147-A177-3AD203B41FA5}">
                      <a16:colId xmlns:a16="http://schemas.microsoft.com/office/drawing/2014/main" val="3002953403"/>
                    </a:ext>
                  </a:extLst>
                </a:gridCol>
                <a:gridCol w="473619">
                  <a:extLst>
                    <a:ext uri="{9D8B030D-6E8A-4147-A177-3AD203B41FA5}">
                      <a16:colId xmlns:a16="http://schemas.microsoft.com/office/drawing/2014/main" val="307727645"/>
                    </a:ext>
                  </a:extLst>
                </a:gridCol>
                <a:gridCol w="466334">
                  <a:extLst>
                    <a:ext uri="{9D8B030D-6E8A-4147-A177-3AD203B41FA5}">
                      <a16:colId xmlns:a16="http://schemas.microsoft.com/office/drawing/2014/main" val="2503308321"/>
                    </a:ext>
                  </a:extLst>
                </a:gridCol>
                <a:gridCol w="408041">
                  <a:extLst>
                    <a:ext uri="{9D8B030D-6E8A-4147-A177-3AD203B41FA5}">
                      <a16:colId xmlns:a16="http://schemas.microsoft.com/office/drawing/2014/main" val="354531139"/>
                    </a:ext>
                  </a:extLst>
                </a:gridCol>
                <a:gridCol w="247739">
                  <a:extLst>
                    <a:ext uri="{9D8B030D-6E8A-4147-A177-3AD203B41FA5}">
                      <a16:colId xmlns:a16="http://schemas.microsoft.com/office/drawing/2014/main" val="4148364642"/>
                    </a:ext>
                  </a:extLst>
                </a:gridCol>
                <a:gridCol w="524625">
                  <a:extLst>
                    <a:ext uri="{9D8B030D-6E8A-4147-A177-3AD203B41FA5}">
                      <a16:colId xmlns:a16="http://schemas.microsoft.com/office/drawing/2014/main" val="1137311632"/>
                    </a:ext>
                  </a:extLst>
                </a:gridCol>
                <a:gridCol w="524625">
                  <a:extLst>
                    <a:ext uri="{9D8B030D-6E8A-4147-A177-3AD203B41FA5}">
                      <a16:colId xmlns:a16="http://schemas.microsoft.com/office/drawing/2014/main" val="1720230219"/>
                    </a:ext>
                  </a:extLst>
                </a:gridCol>
                <a:gridCol w="349750">
                  <a:extLst>
                    <a:ext uri="{9D8B030D-6E8A-4147-A177-3AD203B41FA5}">
                      <a16:colId xmlns:a16="http://schemas.microsoft.com/office/drawing/2014/main" val="3978833641"/>
                    </a:ext>
                  </a:extLst>
                </a:gridCol>
                <a:gridCol w="313317">
                  <a:extLst>
                    <a:ext uri="{9D8B030D-6E8A-4147-A177-3AD203B41FA5}">
                      <a16:colId xmlns:a16="http://schemas.microsoft.com/office/drawing/2014/main" val="3741883815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2311252992"/>
                    </a:ext>
                  </a:extLst>
                </a:gridCol>
                <a:gridCol w="123869">
                  <a:extLst>
                    <a:ext uri="{9D8B030D-6E8A-4147-A177-3AD203B41FA5}">
                      <a16:colId xmlns:a16="http://schemas.microsoft.com/office/drawing/2014/main" val="822297347"/>
                    </a:ext>
                  </a:extLst>
                </a:gridCol>
                <a:gridCol w="364323">
                  <a:extLst>
                    <a:ext uri="{9D8B030D-6E8A-4147-A177-3AD203B41FA5}">
                      <a16:colId xmlns:a16="http://schemas.microsoft.com/office/drawing/2014/main" val="537071313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541855621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809057576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3871450973"/>
                    </a:ext>
                  </a:extLst>
                </a:gridCol>
              </a:tblGrid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受理年月日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72042"/>
                  </a:ext>
                </a:extLst>
              </a:tr>
              <a:tr h="180000">
                <a:tc rowSpan="6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福祉事務所記載欄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 rowSpan="6"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　載　欄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居住地：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（フリガナ）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　　　　　　　　　以降の）　（氏名）　　　　　　　　　　　　　（生年月日）　　　　　　　　　（　　　　　歳）に係る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63633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の給付の要否について意見を求めます。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083589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230294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645181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9992437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1214210"/>
                  </a:ext>
                </a:extLst>
              </a:tr>
              <a:tr h="180000">
                <a:tc rowSpan="15"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要否意見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医師記載欄）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　　　病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傷病の程度及び給付を必要とする理由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409816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5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852172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74684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給付内容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989755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使用見込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期間</a:t>
                      </a:r>
                      <a:endParaRPr lang="zh-TW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か月　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09002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移送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種類・区間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044489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治療に必要な通院頻度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か月に　　　　　  　　　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613916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移送を要する見込期間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か月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63641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（患者氏名）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060972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について上記のとおり、給付を（１要する　２要しない）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8762474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と認めます。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302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313137"/>
                  </a:ext>
                </a:extLst>
              </a:tr>
              <a:tr h="23346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指定医療機関の所在地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64508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院（所）長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634458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dist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462464"/>
                  </a:ext>
                </a:extLst>
              </a:tr>
              <a:tr h="180000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所要経費概算見積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取扱業者記載欄）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給付方法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名（商品名）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171249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購入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57092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5720997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貸与・修理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718775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202285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（治療材料）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27631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について、上記のとおり概算見積します。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5140014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322054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6683352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取扱業者の所在及び名称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6912324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1407442"/>
                  </a:ext>
                </a:extLst>
              </a:tr>
              <a:tr h="14760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（移送費概算額等を記載）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1599022"/>
                  </a:ext>
                </a:extLst>
              </a:tr>
              <a:tr h="65009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整理欄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332173"/>
                  </a:ext>
                </a:extLst>
              </a:tr>
              <a:tr h="14760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gridSpan="14">
                  <a:txBody>
                    <a:bodyPr/>
                    <a:lstStyle/>
                    <a:p>
                      <a:pPr algn="l" fontAlgn="t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．承認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．不承認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．本庁協議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期間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  1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b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詳細意見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547435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嘱託医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意　見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1428599"/>
                  </a:ext>
                </a:extLst>
              </a:tr>
              <a:tr h="4922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721293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064842" y="836453"/>
            <a:ext cx="274812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給付要否意見書（所要経費概算見積書）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5697305" y="2320580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83857" y="91642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16842" y="91642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3F2A0AD-6668-41F5-B29A-F6577BB807ED}"/>
              </a:ext>
            </a:extLst>
          </p:cNvPr>
          <p:cNvSpPr/>
          <p:nvPr/>
        </p:nvSpPr>
        <p:spPr>
          <a:xfrm>
            <a:off x="958931" y="1053914"/>
            <a:ext cx="9115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治療材料・移送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D4AC653-82CB-4C88-B30E-5C3521D13631}"/>
              </a:ext>
            </a:extLst>
          </p:cNvPr>
          <p:cNvSpPr/>
          <p:nvPr/>
        </p:nvSpPr>
        <p:spPr>
          <a:xfrm>
            <a:off x="685722" y="9356656"/>
            <a:ext cx="4160520" cy="22411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治療材料（眼鏡）の金額については、店頭販売価格を記載すること。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10181" y="2508987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68888" y="2508987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EAD246-536C-48EC-9D65-11A588426641}"/>
              </a:ext>
            </a:extLst>
          </p:cNvPr>
          <p:cNvSpPr/>
          <p:nvPr/>
        </p:nvSpPr>
        <p:spPr>
          <a:xfrm>
            <a:off x="5068888" y="268821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70489" y="706513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924860" y="706513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924860" y="72480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97002" y="724801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5833A7C-90E8-4267-91C2-734B3EA89B8D}"/>
              </a:ext>
            </a:extLst>
          </p:cNvPr>
          <p:cNvSpPr/>
          <p:nvPr/>
        </p:nvSpPr>
        <p:spPr>
          <a:xfrm>
            <a:off x="4760893" y="9164298"/>
            <a:ext cx="900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E49D43B-EB1E-49EA-B6CF-A404A248B6CF}"/>
              </a:ext>
            </a:extLst>
          </p:cNvPr>
          <p:cNvSpPr/>
          <p:nvPr/>
        </p:nvSpPr>
        <p:spPr>
          <a:xfrm>
            <a:off x="5187264" y="9324257"/>
            <a:ext cx="1118288" cy="24215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74107" y="9639191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B72B048-ABF4-49CD-8C8B-2B96A5F78171}"/>
              </a:ext>
            </a:extLst>
          </p:cNvPr>
          <p:cNvSpPr/>
          <p:nvPr/>
        </p:nvSpPr>
        <p:spPr>
          <a:xfrm>
            <a:off x="1111331" y="1230327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A758B82-C988-4F19-AD23-396044C70FC8}"/>
              </a:ext>
            </a:extLst>
          </p:cNvPr>
          <p:cNvSpPr/>
          <p:nvPr/>
        </p:nvSpPr>
        <p:spPr>
          <a:xfrm>
            <a:off x="933449" y="1961633"/>
            <a:ext cx="91678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治療材料・移送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D29FCF26-E767-4C1E-95BE-5F8E917DFAB9}"/>
              </a:ext>
            </a:extLst>
          </p:cNvPr>
          <p:cNvSpPr/>
          <p:nvPr/>
        </p:nvSpPr>
        <p:spPr>
          <a:xfrm>
            <a:off x="970489" y="4884530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3AA1AFCF-462B-4245-9305-0B920FDCE4AF}"/>
              </a:ext>
            </a:extLst>
          </p:cNvPr>
          <p:cNvSpPr/>
          <p:nvPr/>
        </p:nvSpPr>
        <p:spPr>
          <a:xfrm>
            <a:off x="1924860" y="488453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31A58B4C-7149-4CFF-8A41-7806E5CF6DC6}"/>
              </a:ext>
            </a:extLst>
          </p:cNvPr>
          <p:cNvSpPr/>
          <p:nvPr/>
        </p:nvSpPr>
        <p:spPr>
          <a:xfrm>
            <a:off x="1924860" y="506741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8738E961-07F8-42FA-9200-1B38A6371F55}"/>
              </a:ext>
            </a:extLst>
          </p:cNvPr>
          <p:cNvSpPr/>
          <p:nvPr/>
        </p:nvSpPr>
        <p:spPr>
          <a:xfrm>
            <a:off x="2697002" y="506741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855784" y="4849596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13F3335F-D1B0-46D5-9D1D-10F2B8E49071}"/>
              </a:ext>
            </a:extLst>
          </p:cNvPr>
          <p:cNvCxnSpPr>
            <a:cxnSpLocks/>
          </p:cNvCxnSpPr>
          <p:nvPr/>
        </p:nvCxnSpPr>
        <p:spPr>
          <a:xfrm flipV="1">
            <a:off x="2079625" y="5951647"/>
            <a:ext cx="2835275" cy="176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51EE975A-D8A0-4069-B701-8959819766EB}"/>
              </a:ext>
            </a:extLst>
          </p:cNvPr>
          <p:cNvCxnSpPr>
            <a:cxnSpLocks/>
          </p:cNvCxnSpPr>
          <p:nvPr/>
        </p:nvCxnSpPr>
        <p:spPr>
          <a:xfrm flipV="1">
            <a:off x="2079625" y="6308169"/>
            <a:ext cx="2835275" cy="176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208A1C6-1EE8-4080-BF44-25F97AE93059}"/>
              </a:ext>
            </a:extLst>
          </p:cNvPr>
          <p:cNvSpPr/>
          <p:nvPr/>
        </p:nvSpPr>
        <p:spPr>
          <a:xfrm>
            <a:off x="6310709" y="2110720"/>
            <a:ext cx="228066" cy="79653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E97C351A-3BB8-4BE0-8DAC-854216644588}"/>
              </a:ext>
            </a:extLst>
          </p:cNvPr>
          <p:cNvSpPr/>
          <p:nvPr/>
        </p:nvSpPr>
        <p:spPr>
          <a:xfrm>
            <a:off x="6310709" y="6492873"/>
            <a:ext cx="228066" cy="254901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　　　　　　　　　　　　　　　　　　　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2CD3AC4-69AC-4654-BC31-3397F4FA3921}"/>
              </a:ext>
            </a:extLst>
          </p:cNvPr>
          <p:cNvSpPr/>
          <p:nvPr/>
        </p:nvSpPr>
        <p:spPr>
          <a:xfrm>
            <a:off x="1111331" y="1811484"/>
            <a:ext cx="996612" cy="1187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51D6E999-CFFA-4EEE-822D-1ABAF08A3C16}"/>
              </a:ext>
            </a:extLst>
          </p:cNvPr>
          <p:cNvSpPr/>
          <p:nvPr/>
        </p:nvSpPr>
        <p:spPr>
          <a:xfrm>
            <a:off x="1469081" y="1410581"/>
            <a:ext cx="4557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FDB61846-F745-4132-92FE-890BEDFA84B8}"/>
              </a:ext>
            </a:extLst>
          </p:cNvPr>
          <p:cNvSpPr/>
          <p:nvPr/>
        </p:nvSpPr>
        <p:spPr>
          <a:xfrm>
            <a:off x="3108842" y="1802785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E970E55-DCAB-4569-8443-F50018A21862}"/>
              </a:ext>
            </a:extLst>
          </p:cNvPr>
          <p:cNvSpPr/>
          <p:nvPr/>
        </p:nvSpPr>
        <p:spPr>
          <a:xfrm>
            <a:off x="3108842" y="1648133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A12B5C9-787E-40EC-8D5C-52ED4AAC92C4}"/>
              </a:ext>
            </a:extLst>
          </p:cNvPr>
          <p:cNvSpPr/>
          <p:nvPr/>
        </p:nvSpPr>
        <p:spPr>
          <a:xfrm>
            <a:off x="4562021" y="1795587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20917D5A-882F-4929-A169-CB725E1A24CB}"/>
              </a:ext>
            </a:extLst>
          </p:cNvPr>
          <p:cNvSpPr/>
          <p:nvPr/>
        </p:nvSpPr>
        <p:spPr>
          <a:xfrm>
            <a:off x="5284888" y="180278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3E7915C9-E2B7-4285-AD24-2B4DA380B91D}"/>
              </a:ext>
            </a:extLst>
          </p:cNvPr>
          <p:cNvSpPr/>
          <p:nvPr/>
        </p:nvSpPr>
        <p:spPr>
          <a:xfrm>
            <a:off x="4210180" y="2224735"/>
            <a:ext cx="68399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916E1A8-3819-4836-8439-C18FF531D3FC}"/>
              </a:ext>
            </a:extLst>
          </p:cNvPr>
          <p:cNvSpPr/>
          <p:nvPr/>
        </p:nvSpPr>
        <p:spPr>
          <a:xfrm>
            <a:off x="4812968" y="6900318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8583B5B-6A47-4DCB-B1B1-937959921FA3}"/>
              </a:ext>
            </a:extLst>
          </p:cNvPr>
          <p:cNvSpPr/>
          <p:nvPr/>
        </p:nvSpPr>
        <p:spPr>
          <a:xfrm>
            <a:off x="5355816" y="9164298"/>
            <a:ext cx="7811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B92F203-5706-4789-9821-398A578B29B8}"/>
              </a:ext>
            </a:extLst>
          </p:cNvPr>
          <p:cNvSpPr/>
          <p:nvPr/>
        </p:nvSpPr>
        <p:spPr>
          <a:xfrm>
            <a:off x="6332750" y="7248018"/>
            <a:ext cx="183984" cy="7965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48892911-5643-4E65-A6EC-F2927A870774}"/>
              </a:ext>
            </a:extLst>
          </p:cNvPr>
          <p:cNvSpPr/>
          <p:nvPr/>
        </p:nvSpPr>
        <p:spPr>
          <a:xfrm>
            <a:off x="6332750" y="2907253"/>
            <a:ext cx="183984" cy="7965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9B0050B1-4A4B-416C-8194-28E93C30FA7E}"/>
              </a:ext>
            </a:extLst>
          </p:cNvPr>
          <p:cNvSpPr/>
          <p:nvPr/>
        </p:nvSpPr>
        <p:spPr>
          <a:xfrm>
            <a:off x="970489" y="4529250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10F17A5C-85D4-4D2B-AD69-8227C92AAF07}"/>
              </a:ext>
            </a:extLst>
          </p:cNvPr>
          <p:cNvSpPr/>
          <p:nvPr/>
        </p:nvSpPr>
        <p:spPr>
          <a:xfrm>
            <a:off x="971281" y="6757018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A6E82A5-E390-4255-9167-FEDAD32F5679}"/>
              </a:ext>
            </a:extLst>
          </p:cNvPr>
          <p:cNvSpPr/>
          <p:nvPr/>
        </p:nvSpPr>
        <p:spPr>
          <a:xfrm>
            <a:off x="4548921" y="7324601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取扱業者所在地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462A6C8-EC2D-4E6E-88BB-C96DBA5D923E}"/>
              </a:ext>
            </a:extLst>
          </p:cNvPr>
          <p:cNvSpPr/>
          <p:nvPr/>
        </p:nvSpPr>
        <p:spPr>
          <a:xfrm>
            <a:off x="4548921" y="7492849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5F63C6F-390D-41AF-89C6-19624DAD40CB}"/>
              </a:ext>
            </a:extLst>
          </p:cNvPr>
          <p:cNvSpPr/>
          <p:nvPr/>
        </p:nvSpPr>
        <p:spPr>
          <a:xfrm>
            <a:off x="4506594" y="5061393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1C49F292-DCD7-4C9B-B5B6-A401C627B8AC}"/>
              </a:ext>
            </a:extLst>
          </p:cNvPr>
          <p:cNvSpPr/>
          <p:nvPr/>
        </p:nvSpPr>
        <p:spPr>
          <a:xfrm>
            <a:off x="4506594" y="5229641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指定医療機関名称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776749C0-8E83-4BCA-966C-E8571FA9B8C2}"/>
              </a:ext>
            </a:extLst>
          </p:cNvPr>
          <p:cNvSpPr/>
          <p:nvPr/>
        </p:nvSpPr>
        <p:spPr>
          <a:xfrm>
            <a:off x="4506594" y="5403755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42CAD6B-2A17-440D-8454-D8B2819910F5}"/>
              </a:ext>
            </a:extLst>
          </p:cNvPr>
          <p:cNvGrpSpPr/>
          <p:nvPr/>
        </p:nvGrpSpPr>
        <p:grpSpPr>
          <a:xfrm>
            <a:off x="4070945" y="184815"/>
            <a:ext cx="2234607" cy="365760"/>
            <a:chOff x="3645000" y="1370007"/>
            <a:chExt cx="2234607" cy="365760"/>
          </a:xfrm>
          <a:noFill/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63E4DA92-F3CF-4DB6-9AD4-1741D1BFA635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A33F3132-EA0F-4A38-A7D5-2DE110B9B94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D42C11B-436C-440E-BC80-EC5E7CCABD84}"/>
              </a:ext>
            </a:extLst>
          </p:cNvPr>
          <p:cNvSpPr/>
          <p:nvPr/>
        </p:nvSpPr>
        <p:spPr>
          <a:xfrm>
            <a:off x="5746407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9146990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D7EC00B-2F44-498B-93DB-E0FD0D5A53C0}"/>
</file>

<file path=customXml/itemProps2.xml><?xml version="1.0" encoding="utf-8"?>
<ds:datastoreItem xmlns:ds="http://schemas.openxmlformats.org/officeDocument/2006/customXml" ds:itemID="{3F32C1C1-C6E8-4CA5-8A0F-63CE37738C7A}"/>
</file>

<file path=customXml/itemProps3.xml><?xml version="1.0" encoding="utf-8"?>
<ds:datastoreItem xmlns:ds="http://schemas.openxmlformats.org/officeDocument/2006/customXml" ds:itemID="{9A0C70D0-F02D-4A24-8B40-CA7973498B3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464</Words>
  <PresentationFormat>A4 210 x 297 mm</PresentationFormat>
  <Paragraphs>170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2024-03-25T07:30:41Z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2022-04-22T02:11:29Z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7f573acf-6fa3-4327-a4d4-181d3cafd77f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