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ppt/presentation.xml" ContentType="application/vnd.openxmlformats-officedocument.presentationml.presentation.main+xml"/>
  <Override PartName="/ppt/revisionInfo.xml" ContentType="application/vnd.ms-powerpoint.revisioninfo+xml"/>
  <Override PartName="/ppt/tags/tag1.xml" ContentType="application/vnd.openxmlformats-officedocument.presentationml.tags+xml"/>
  <Override PartName="/ppt/authors.xml" ContentType="application/vnd.ms-powerpoint.authors+xml"/>
  <Override PartName="/ppt/presProps.xml" ContentType="application/vnd.openxmlformats-officedocument.presentationml.presProps+xml"/>
  <Override PartName="/ppt/viewProps.xml" ContentType="application/vnd.openxmlformats-officedocument.presentationml.viewProp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theme/theme1.xml" ContentType="application/vnd.openxmlformats-officedocument.theme+xml"/>
  <Override PartName="/ppt/slides/slide2.xml" ContentType="application/vnd.openxmlformats-officedocument.presentationml.slide+xml"/>
  <Override PartName="/ppt/tableStyles.xml" ContentType="application/vnd.openxmlformats-officedocument.presentationml.tableStyl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4" r:id="rId2"/>
    <p:sldId id="263" r:id="rId3"/>
  </p:sldIdLst>
  <p:sldSz cx="6858000" cy="9906000" type="A4"/>
  <p:notesSz cx="6858000" cy="9144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83"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CB9ACEC-D1E1-5A14-816A-8A9DA2462847}" name="Koike, Kaoru (JP - AB 小池 薫)" initials="KK(A小薫" userId="S::kaokoike@abeam.com::619427c1-68e3-44fe-87ad-825b76b80c30"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2E3B36E-6393-44E7-8C83-E021622A78C3}" v="10" dt="2022-08-16T07:28:02.428"/>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89" autoAdjust="0"/>
    <p:restoredTop sz="94660"/>
  </p:normalViewPr>
  <p:slideViewPr>
    <p:cSldViewPr snapToGrid="0" showGuides="1">
      <p:cViewPr>
        <p:scale>
          <a:sx n="75" d="100"/>
          <a:sy n="75" d="100"/>
        </p:scale>
        <p:origin x="1696" y="36"/>
      </p:cViewPr>
      <p:guideLst>
        <p:guide orient="horz" pos="3120"/>
        <p:guide pos="218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13" Type="http://schemas.openxmlformats.org/officeDocument/2006/relationships/customXml" Target="../customXml/item3.xml"/><Relationship Id="rId3" Type="http://schemas.openxmlformats.org/officeDocument/2006/relationships/slide" Target="slides/slide2.xml"/><Relationship Id="rId7" Type="http://schemas.openxmlformats.org/officeDocument/2006/relationships/theme" Target="theme/theme1.xml"/><Relationship Id="rId12" Type="http://schemas.openxmlformats.org/officeDocument/2006/relationships/customXml" Target="../customXml/item2.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1.xml"/><Relationship Id="rId5" Type="http://schemas.openxmlformats.org/officeDocument/2006/relationships/presProps" Target="presProps.xml"/><Relationship Id="rId10" Type="http://schemas.microsoft.com/office/2018/10/relationships/authors" Target="authors.xml"/><Relationship Id="rId4" Type="http://schemas.openxmlformats.org/officeDocument/2006/relationships/tags" Target="tags/tag1.xml"/><Relationship Id="rId9"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表 14">
            <a:extLst>
              <a:ext uri="{FF2B5EF4-FFF2-40B4-BE49-F238E27FC236}">
                <a16:creationId xmlns:a16="http://schemas.microsoft.com/office/drawing/2014/main" id="{17D257F4-157F-EB7D-851E-23EF7EFCC476}"/>
              </a:ext>
            </a:extLst>
          </p:cNvPr>
          <p:cNvGraphicFramePr>
            <a:graphicFrameLocks noGrp="1"/>
          </p:cNvGraphicFramePr>
          <p:nvPr>
            <p:extLst>
              <p:ext uri="{D42A27DB-BD31-4B8C-83A1-F6EECF244321}">
                <p14:modId xmlns:p14="http://schemas.microsoft.com/office/powerpoint/2010/main" val="3623096183"/>
              </p:ext>
            </p:extLst>
          </p:nvPr>
        </p:nvGraphicFramePr>
        <p:xfrm>
          <a:off x="3511042" y="7618344"/>
          <a:ext cx="3254279" cy="1193611"/>
        </p:xfrm>
        <a:graphic>
          <a:graphicData uri="http://schemas.openxmlformats.org/drawingml/2006/table">
            <a:tbl>
              <a:tblPr firstRow="1" firstCol="1" bandRow="1"/>
              <a:tblGrid>
                <a:gridCol w="197780">
                  <a:extLst>
                    <a:ext uri="{9D8B030D-6E8A-4147-A177-3AD203B41FA5}">
                      <a16:colId xmlns:a16="http://schemas.microsoft.com/office/drawing/2014/main" val="145213234"/>
                    </a:ext>
                  </a:extLst>
                </a:gridCol>
                <a:gridCol w="3056499">
                  <a:extLst>
                    <a:ext uri="{9D8B030D-6E8A-4147-A177-3AD203B41FA5}">
                      <a16:colId xmlns:a16="http://schemas.microsoft.com/office/drawing/2014/main" val="2848080915"/>
                    </a:ext>
                  </a:extLst>
                </a:gridCol>
              </a:tblGrid>
              <a:tr h="1193611">
                <a:tc>
                  <a:txBody>
                    <a:bodyPr/>
                    <a:lstStyle/>
                    <a:p>
                      <a:pPr marL="71755" marR="71755" algn="l">
                        <a:spcAft>
                          <a:spcPts val="0"/>
                        </a:spcAft>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委任状</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vert="eaVert"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300"/>
                        </a:lnSpc>
                        <a:spcAft>
                          <a:spcPts val="100"/>
                        </a:spcAft>
                        <a:tabLst>
                          <a:tab pos="3445510" algn="l"/>
                        </a:tabLst>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上記の金額の受領を 　　　　　</a:t>
                      </a:r>
                      <a:endPar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marR="0" lvl="0" indent="0" algn="l" defTabSz="685800" rtl="0" eaLnBrk="1" fontAlgn="auto" latinLnBrk="0" hangingPunct="1">
                        <a:lnSpc>
                          <a:spcPts val="1300"/>
                        </a:lnSpc>
                        <a:spcBef>
                          <a:spcPts val="0"/>
                        </a:spcBef>
                        <a:spcAft>
                          <a:spcPts val="100"/>
                        </a:spcAft>
                        <a:buClrTx/>
                        <a:buSzTx/>
                        <a:buFontTx/>
                        <a:buNone/>
                        <a:tabLst>
                          <a:tab pos="3445510" algn="l"/>
                        </a:tabLst>
                        <a:defRPr/>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師会（理事）長　または　代理人　　　　　　　　　　に委任します。</a:t>
                      </a:r>
                      <a:r>
                        <a:rPr 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ct val="150000"/>
                        </a:lnSpc>
                        <a:spcAft>
                          <a:spcPts val="100"/>
                        </a:spcAft>
                        <a:tabLst>
                          <a:tab pos="2725420" algn="l"/>
                          <a:tab pos="3446780" algn="l"/>
                        </a:tabLst>
                      </a:pPr>
                      <a:r>
                        <a:rPr 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p>
                    <a:p>
                      <a:pPr algn="l">
                        <a:lnSpc>
                          <a:spcPct val="150000"/>
                        </a:lnSpc>
                        <a:spcAft>
                          <a:spcPts val="100"/>
                        </a:spcAft>
                        <a:tabLst>
                          <a:tab pos="2725420" algn="l"/>
                          <a:tab pos="3446780" algn="l"/>
                        </a:tabLst>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54138610"/>
                  </a:ext>
                </a:extLst>
              </a:tr>
            </a:tbl>
          </a:graphicData>
        </a:graphic>
      </p:graphicFrame>
      <p:graphicFrame>
        <p:nvGraphicFramePr>
          <p:cNvPr id="7" name="表 6">
            <a:extLst>
              <a:ext uri="{FF2B5EF4-FFF2-40B4-BE49-F238E27FC236}">
                <a16:creationId xmlns:a16="http://schemas.microsoft.com/office/drawing/2014/main" id="{AA130452-DED4-4BD2-A839-902C07DF1EB7}"/>
              </a:ext>
            </a:extLst>
          </p:cNvPr>
          <p:cNvGraphicFramePr>
            <a:graphicFrameLocks noGrp="1"/>
          </p:cNvGraphicFramePr>
          <p:nvPr>
            <p:extLst>
              <p:ext uri="{D42A27DB-BD31-4B8C-83A1-F6EECF244321}">
                <p14:modId xmlns:p14="http://schemas.microsoft.com/office/powerpoint/2010/main" val="2909575492"/>
              </p:ext>
            </p:extLst>
          </p:nvPr>
        </p:nvGraphicFramePr>
        <p:xfrm>
          <a:off x="243355" y="2056578"/>
          <a:ext cx="6521966" cy="5561094"/>
        </p:xfrm>
        <a:graphic>
          <a:graphicData uri="http://schemas.openxmlformats.org/drawingml/2006/table">
            <a:tbl>
              <a:tblPr firstRow="1" firstCol="1" bandRow="1"/>
              <a:tblGrid>
                <a:gridCol w="195868">
                  <a:extLst>
                    <a:ext uri="{9D8B030D-6E8A-4147-A177-3AD203B41FA5}">
                      <a16:colId xmlns:a16="http://schemas.microsoft.com/office/drawing/2014/main" val="4171485747"/>
                    </a:ext>
                  </a:extLst>
                </a:gridCol>
                <a:gridCol w="142979">
                  <a:extLst>
                    <a:ext uri="{9D8B030D-6E8A-4147-A177-3AD203B41FA5}">
                      <a16:colId xmlns:a16="http://schemas.microsoft.com/office/drawing/2014/main" val="4264540572"/>
                    </a:ext>
                  </a:extLst>
                </a:gridCol>
                <a:gridCol w="323278">
                  <a:extLst>
                    <a:ext uri="{9D8B030D-6E8A-4147-A177-3AD203B41FA5}">
                      <a16:colId xmlns:a16="http://schemas.microsoft.com/office/drawing/2014/main" val="2475421876"/>
                    </a:ext>
                  </a:extLst>
                </a:gridCol>
                <a:gridCol w="86942">
                  <a:extLst>
                    <a:ext uri="{9D8B030D-6E8A-4147-A177-3AD203B41FA5}">
                      <a16:colId xmlns:a16="http://schemas.microsoft.com/office/drawing/2014/main" val="260235287"/>
                    </a:ext>
                  </a:extLst>
                </a:gridCol>
                <a:gridCol w="130344">
                  <a:extLst>
                    <a:ext uri="{9D8B030D-6E8A-4147-A177-3AD203B41FA5}">
                      <a16:colId xmlns:a16="http://schemas.microsoft.com/office/drawing/2014/main" val="4227764745"/>
                    </a:ext>
                  </a:extLst>
                </a:gridCol>
                <a:gridCol w="183236">
                  <a:extLst>
                    <a:ext uri="{9D8B030D-6E8A-4147-A177-3AD203B41FA5}">
                      <a16:colId xmlns:a16="http://schemas.microsoft.com/office/drawing/2014/main" val="16757790"/>
                    </a:ext>
                  </a:extLst>
                </a:gridCol>
                <a:gridCol w="90965">
                  <a:extLst>
                    <a:ext uri="{9D8B030D-6E8A-4147-A177-3AD203B41FA5}">
                      <a16:colId xmlns:a16="http://schemas.microsoft.com/office/drawing/2014/main" val="1892209164"/>
                    </a:ext>
                  </a:extLst>
                </a:gridCol>
                <a:gridCol w="186806">
                  <a:extLst>
                    <a:ext uri="{9D8B030D-6E8A-4147-A177-3AD203B41FA5}">
                      <a16:colId xmlns:a16="http://schemas.microsoft.com/office/drawing/2014/main" val="1498242103"/>
                    </a:ext>
                  </a:extLst>
                </a:gridCol>
                <a:gridCol w="212435">
                  <a:extLst>
                    <a:ext uri="{9D8B030D-6E8A-4147-A177-3AD203B41FA5}">
                      <a16:colId xmlns:a16="http://schemas.microsoft.com/office/drawing/2014/main" val="1126530990"/>
                    </a:ext>
                  </a:extLst>
                </a:gridCol>
                <a:gridCol w="212435">
                  <a:extLst>
                    <a:ext uri="{9D8B030D-6E8A-4147-A177-3AD203B41FA5}">
                      <a16:colId xmlns:a16="http://schemas.microsoft.com/office/drawing/2014/main" val="3396151080"/>
                    </a:ext>
                  </a:extLst>
                </a:gridCol>
                <a:gridCol w="212435">
                  <a:extLst>
                    <a:ext uri="{9D8B030D-6E8A-4147-A177-3AD203B41FA5}">
                      <a16:colId xmlns:a16="http://schemas.microsoft.com/office/drawing/2014/main" val="3814419069"/>
                    </a:ext>
                  </a:extLst>
                </a:gridCol>
                <a:gridCol w="212435">
                  <a:extLst>
                    <a:ext uri="{9D8B030D-6E8A-4147-A177-3AD203B41FA5}">
                      <a16:colId xmlns:a16="http://schemas.microsoft.com/office/drawing/2014/main" val="2065128955"/>
                    </a:ext>
                  </a:extLst>
                </a:gridCol>
                <a:gridCol w="191215">
                  <a:extLst>
                    <a:ext uri="{9D8B030D-6E8A-4147-A177-3AD203B41FA5}">
                      <a16:colId xmlns:a16="http://schemas.microsoft.com/office/drawing/2014/main" val="4035723039"/>
                    </a:ext>
                  </a:extLst>
                </a:gridCol>
                <a:gridCol w="191215">
                  <a:extLst>
                    <a:ext uri="{9D8B030D-6E8A-4147-A177-3AD203B41FA5}">
                      <a16:colId xmlns:a16="http://schemas.microsoft.com/office/drawing/2014/main" val="2601505997"/>
                    </a:ext>
                  </a:extLst>
                </a:gridCol>
                <a:gridCol w="191215">
                  <a:extLst>
                    <a:ext uri="{9D8B030D-6E8A-4147-A177-3AD203B41FA5}">
                      <a16:colId xmlns:a16="http://schemas.microsoft.com/office/drawing/2014/main" val="445930130"/>
                    </a:ext>
                  </a:extLst>
                </a:gridCol>
                <a:gridCol w="191215">
                  <a:extLst>
                    <a:ext uri="{9D8B030D-6E8A-4147-A177-3AD203B41FA5}">
                      <a16:colId xmlns:a16="http://schemas.microsoft.com/office/drawing/2014/main" val="539402575"/>
                    </a:ext>
                  </a:extLst>
                </a:gridCol>
                <a:gridCol w="382430">
                  <a:extLst>
                    <a:ext uri="{9D8B030D-6E8A-4147-A177-3AD203B41FA5}">
                      <a16:colId xmlns:a16="http://schemas.microsoft.com/office/drawing/2014/main" val="2086859598"/>
                    </a:ext>
                  </a:extLst>
                </a:gridCol>
                <a:gridCol w="212435">
                  <a:extLst>
                    <a:ext uri="{9D8B030D-6E8A-4147-A177-3AD203B41FA5}">
                      <a16:colId xmlns:a16="http://schemas.microsoft.com/office/drawing/2014/main" val="374757492"/>
                    </a:ext>
                  </a:extLst>
                </a:gridCol>
                <a:gridCol w="212435">
                  <a:extLst>
                    <a:ext uri="{9D8B030D-6E8A-4147-A177-3AD203B41FA5}">
                      <a16:colId xmlns:a16="http://schemas.microsoft.com/office/drawing/2014/main" val="986994797"/>
                    </a:ext>
                  </a:extLst>
                </a:gridCol>
                <a:gridCol w="212435">
                  <a:extLst>
                    <a:ext uri="{9D8B030D-6E8A-4147-A177-3AD203B41FA5}">
                      <a16:colId xmlns:a16="http://schemas.microsoft.com/office/drawing/2014/main" val="1740763603"/>
                    </a:ext>
                  </a:extLst>
                </a:gridCol>
                <a:gridCol w="212435">
                  <a:extLst>
                    <a:ext uri="{9D8B030D-6E8A-4147-A177-3AD203B41FA5}">
                      <a16:colId xmlns:a16="http://schemas.microsoft.com/office/drawing/2014/main" val="1648458712"/>
                    </a:ext>
                  </a:extLst>
                </a:gridCol>
                <a:gridCol w="212435">
                  <a:extLst>
                    <a:ext uri="{9D8B030D-6E8A-4147-A177-3AD203B41FA5}">
                      <a16:colId xmlns:a16="http://schemas.microsoft.com/office/drawing/2014/main" val="3120370170"/>
                    </a:ext>
                  </a:extLst>
                </a:gridCol>
                <a:gridCol w="212435">
                  <a:extLst>
                    <a:ext uri="{9D8B030D-6E8A-4147-A177-3AD203B41FA5}">
                      <a16:colId xmlns:a16="http://schemas.microsoft.com/office/drawing/2014/main" val="4126142360"/>
                    </a:ext>
                  </a:extLst>
                </a:gridCol>
                <a:gridCol w="172478">
                  <a:extLst>
                    <a:ext uri="{9D8B030D-6E8A-4147-A177-3AD203B41FA5}">
                      <a16:colId xmlns:a16="http://schemas.microsoft.com/office/drawing/2014/main" val="2298009553"/>
                    </a:ext>
                  </a:extLst>
                </a:gridCol>
                <a:gridCol w="172478">
                  <a:extLst>
                    <a:ext uri="{9D8B030D-6E8A-4147-A177-3AD203B41FA5}">
                      <a16:colId xmlns:a16="http://schemas.microsoft.com/office/drawing/2014/main" val="4129931709"/>
                    </a:ext>
                  </a:extLst>
                </a:gridCol>
                <a:gridCol w="180432">
                  <a:extLst>
                    <a:ext uri="{9D8B030D-6E8A-4147-A177-3AD203B41FA5}">
                      <a16:colId xmlns:a16="http://schemas.microsoft.com/office/drawing/2014/main" val="3730151838"/>
                    </a:ext>
                  </a:extLst>
                </a:gridCol>
                <a:gridCol w="344956">
                  <a:extLst>
                    <a:ext uri="{9D8B030D-6E8A-4147-A177-3AD203B41FA5}">
                      <a16:colId xmlns:a16="http://schemas.microsoft.com/office/drawing/2014/main" val="1368725685"/>
                    </a:ext>
                  </a:extLst>
                </a:gridCol>
                <a:gridCol w="172478">
                  <a:extLst>
                    <a:ext uri="{9D8B030D-6E8A-4147-A177-3AD203B41FA5}">
                      <a16:colId xmlns:a16="http://schemas.microsoft.com/office/drawing/2014/main" val="1305345148"/>
                    </a:ext>
                  </a:extLst>
                </a:gridCol>
                <a:gridCol w="172478">
                  <a:extLst>
                    <a:ext uri="{9D8B030D-6E8A-4147-A177-3AD203B41FA5}">
                      <a16:colId xmlns:a16="http://schemas.microsoft.com/office/drawing/2014/main" val="1940584364"/>
                    </a:ext>
                  </a:extLst>
                </a:gridCol>
                <a:gridCol w="88587">
                  <a:extLst>
                    <a:ext uri="{9D8B030D-6E8A-4147-A177-3AD203B41FA5}">
                      <a16:colId xmlns:a16="http://schemas.microsoft.com/office/drawing/2014/main" val="2529836585"/>
                    </a:ext>
                  </a:extLst>
                </a:gridCol>
                <a:gridCol w="88587">
                  <a:extLst>
                    <a:ext uri="{9D8B030D-6E8A-4147-A177-3AD203B41FA5}">
                      <a16:colId xmlns:a16="http://schemas.microsoft.com/office/drawing/2014/main" val="3450561697"/>
                    </a:ext>
                  </a:extLst>
                </a:gridCol>
                <a:gridCol w="172478">
                  <a:extLst>
                    <a:ext uri="{9D8B030D-6E8A-4147-A177-3AD203B41FA5}">
                      <a16:colId xmlns:a16="http://schemas.microsoft.com/office/drawing/2014/main" val="1229255005"/>
                    </a:ext>
                  </a:extLst>
                </a:gridCol>
                <a:gridCol w="172478">
                  <a:extLst>
                    <a:ext uri="{9D8B030D-6E8A-4147-A177-3AD203B41FA5}">
                      <a16:colId xmlns:a16="http://schemas.microsoft.com/office/drawing/2014/main" val="2267207440"/>
                    </a:ext>
                  </a:extLst>
                </a:gridCol>
                <a:gridCol w="172478">
                  <a:extLst>
                    <a:ext uri="{9D8B030D-6E8A-4147-A177-3AD203B41FA5}">
                      <a16:colId xmlns:a16="http://schemas.microsoft.com/office/drawing/2014/main" val="4013300884"/>
                    </a:ext>
                  </a:extLst>
                </a:gridCol>
              </a:tblGrid>
              <a:tr h="144000">
                <a:tc rowSpan="24">
                  <a:txBody>
                    <a:bodyPr/>
                    <a:lstStyle/>
                    <a:p>
                      <a:pPr marL="71755" marR="71755" algn="ctr">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　　　術　　　報　　　酬　　　請　　　求　　　明　　　細　　　書</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6">
                  <a:txBody>
                    <a:bodyPr/>
                    <a:lstStyle/>
                    <a:p>
                      <a:pPr algn="ctr">
                        <a:lnSpc>
                          <a:spcPts val="1200"/>
                        </a:lnSpc>
                      </a:pPr>
                      <a:r>
                        <a:rPr lang="ja-JP" sz="900" kern="0" spc="575"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負傷</a:t>
                      </a:r>
                      <a:r>
                        <a:rPr lang="ja-JP" altLang="en-US" sz="900" kern="0" spc="575"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名</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36000" marT="0" marB="0" anchor="ctr">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r>
                        <a:rPr lang="ja-JP" sz="900" kern="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負傷年月日</a:t>
                      </a:r>
                      <a:endParaRPr kumimoji="1" lang="ja-JP" altLang="en-US" baseline="0" dirty="0">
                        <a:solidFill>
                          <a:schemeClr val="tx1"/>
                        </a:solidFill>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負傷年月日</a:t>
                      </a:r>
                      <a:endParaRPr kumimoji="1" lang="ja-JP" altLang="en-US"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5">
                  <a:txBody>
                    <a:bodyPr/>
                    <a:lstStyle/>
                    <a:p>
                      <a:pPr algn="ct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初検年月日</a:t>
                      </a:r>
                      <a:endParaRPr kumimoji="1" lang="ja-JP" altLang="en-US" baseline="0" dirty="0">
                        <a:solidFill>
                          <a:schemeClr val="tx1"/>
                        </a:solidFill>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施術開始年月日</a:t>
                      </a:r>
                      <a:endParaRPr kumimoji="1" lang="ja-JP" altLang="en-US" dirty="0"/>
                    </a:p>
                  </a:txBody>
                  <a:tcPr marL="0" marR="0"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ct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施術開始年月日</a:t>
                      </a:r>
                      <a:endParaRPr kumimoji="1" lang="ja-JP" altLang="en-US" baseline="0" dirty="0">
                        <a:solidFill>
                          <a:schemeClr val="tx1"/>
                        </a:solidFill>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pPr algn="ctr"/>
                      <a:endParaRPr kumimoji="1" lang="ja-JP" altLang="en-US" dirty="0"/>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lnSpc>
                          <a:spcPts val="1200"/>
                        </a:lnSpc>
                      </a:pP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施術終了年月日</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実日数</a:t>
                      </a:r>
                      <a:endParaRPr kumimoji="1" lang="ja-JP" altLang="en-US" baseline="0" dirty="0">
                        <a:solidFill>
                          <a:schemeClr val="tx1"/>
                        </a:solidFill>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実日数</a:t>
                      </a:r>
                    </a:p>
                  </a:txBody>
                  <a:tcPr marL="0" marR="18000"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ts val="12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継続月数</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7">
                  <a:txBody>
                    <a:bodyPr/>
                    <a:lstStyle/>
                    <a:p>
                      <a:pPr algn="ct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転　　帰</a:t>
                      </a:r>
                      <a:endParaRPr kumimoji="1" lang="ja-JP" altLang="en-US" baseline="0" dirty="0">
                        <a:solidFill>
                          <a:schemeClr val="tx1"/>
                        </a:solidFill>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63386855"/>
                  </a:ext>
                </a:extLst>
              </a:tr>
              <a:tr h="144000">
                <a:tc vMerge="1">
                  <a:txBody>
                    <a:bodyPr/>
                    <a:lstStyle/>
                    <a:p>
                      <a:endParaRPr kumimoji="1" lang="ja-JP" altLang="en-US"/>
                    </a:p>
                  </a:txBody>
                  <a:tcPr/>
                </a:tc>
                <a:tc gridSpan="6">
                  <a:txBody>
                    <a:bodyPr/>
                    <a:lstStyle/>
                    <a:p>
                      <a:pPr algn="just">
                        <a:lnSpc>
                          <a:spcPts val="1200"/>
                        </a:lnSpc>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pPr algn="just">
                        <a:lnSpc>
                          <a:spcPts val="12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5">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pPr algn="ctr"/>
                      <a:endParaRPr kumimoji="1" lang="ja-JP" altLang="en-US" dirty="0"/>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lnSpc>
                          <a:spcPts val="12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7">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治癒・中止・転医</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083948793"/>
                  </a:ext>
                </a:extLst>
              </a:tr>
              <a:tr h="144000">
                <a:tc vMerge="1">
                  <a:txBody>
                    <a:bodyPr/>
                    <a:lstStyle/>
                    <a:p>
                      <a:endParaRPr kumimoji="1" lang="ja-JP" altLang="en-US"/>
                    </a:p>
                  </a:txBody>
                  <a:tcPr/>
                </a:tc>
                <a:tc gridSpan="6">
                  <a:txBody>
                    <a:bodyPr/>
                    <a:lstStyle/>
                    <a:p>
                      <a:pPr algn="just">
                        <a:lnSpc>
                          <a:spcPts val="1200"/>
                        </a:lnSpc>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pPr algn="just">
                        <a:lnSpc>
                          <a:spcPts val="12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5">
                  <a:txBody>
                    <a:bodyPr/>
                    <a:lstStyle/>
                    <a:p>
                      <a:pPr algn="ctr"/>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pPr algn="ctr"/>
                      <a:endParaRPr kumimoji="1" lang="ja-JP" altLang="en-US" dirty="0"/>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lnSpc>
                          <a:spcPts val="12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7">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治癒・中止・転医</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329118865"/>
                  </a:ext>
                </a:extLst>
              </a:tr>
              <a:tr h="144000">
                <a:tc vMerge="1">
                  <a:txBody>
                    <a:bodyPr/>
                    <a:lstStyle/>
                    <a:p>
                      <a:endParaRPr kumimoji="1" lang="ja-JP" altLang="en-US"/>
                    </a:p>
                  </a:txBody>
                  <a:tcPr/>
                </a:tc>
                <a:tc gridSpan="6">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pPr algn="just">
                        <a:lnSpc>
                          <a:spcPts val="12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5">
                  <a:txBody>
                    <a:bodyPr/>
                    <a:lstStyle/>
                    <a:p>
                      <a:pPr algn="ctr"/>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ctr"/>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pPr algn="ctr"/>
                      <a:endParaRPr kumimoji="1" lang="ja-JP" altLang="en-US"/>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lnSpc>
                          <a:spcPts val="12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7">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治癒・中止・転医</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82694932"/>
                  </a:ext>
                </a:extLst>
              </a:tr>
              <a:tr h="144000">
                <a:tc vMerge="1">
                  <a:txBody>
                    <a:bodyPr/>
                    <a:lstStyle/>
                    <a:p>
                      <a:endParaRPr kumimoji="1" lang="ja-JP" altLang="en-US"/>
                    </a:p>
                  </a:txBody>
                  <a:tcPr/>
                </a:tc>
                <a:tc gridSpan="6">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pPr algn="just">
                        <a:lnSpc>
                          <a:spcPts val="12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5">
                  <a:txBody>
                    <a:bodyPr/>
                    <a:lstStyle/>
                    <a:p>
                      <a:pPr algn="ctr"/>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pPr algn="ctr"/>
                      <a:endParaRPr kumimoji="1" lang="ja-JP" altLang="en-US" dirty="0"/>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lnSpc>
                          <a:spcPts val="12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7">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治癒・中止・転医</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80308399"/>
                  </a:ext>
                </a:extLst>
              </a:tr>
              <a:tr h="144000">
                <a:tc vMerge="1">
                  <a:txBody>
                    <a:bodyPr/>
                    <a:lstStyle/>
                    <a:p>
                      <a:endParaRPr kumimoji="1" lang="ja-JP" altLang="en-US"/>
                    </a:p>
                  </a:txBody>
                  <a:tcPr/>
                </a:tc>
                <a:tc gridSpan="6">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pPr algn="just">
                        <a:lnSpc>
                          <a:spcPts val="12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5">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pPr algn="ctr"/>
                      <a:endParaRPr kumimoji="1" lang="ja-JP" altLang="en-US" dirty="0"/>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lnSpc>
                          <a:spcPts val="12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7">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治癒・中止・転医</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dirty="0"/>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290304157"/>
                  </a:ext>
                </a:extLst>
              </a:tr>
              <a:tr h="432000">
                <a:tc vMerge="1">
                  <a:txBody>
                    <a:bodyPr/>
                    <a:lstStyle/>
                    <a:p>
                      <a:endParaRPr kumimoji="1" lang="ja-JP" altLang="en-US"/>
                    </a:p>
                  </a:txBody>
                  <a:tcPr/>
                </a:tc>
                <a:tc gridSpan="33">
                  <a:txBody>
                    <a:bodyPr/>
                    <a:lstStyle/>
                    <a:p>
                      <a:pPr algn="l">
                        <a:lnSpc>
                          <a:spcPts val="10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負傷の原因・業務災害通勤災害又は第三者行為外の原因による</a:t>
                      </a:r>
                    </a:p>
                  </a:txBody>
                  <a:tcPr marL="63187" marR="63187"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T w="12700" cap="flat" cmpd="sng" algn="ctr">
                      <a:solidFill>
                        <a:srgbClr val="000000"/>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636753344"/>
                  </a:ext>
                </a:extLst>
              </a:tr>
              <a:tr h="324000">
                <a:tc vMerge="1">
                  <a:txBody>
                    <a:bodyPr/>
                    <a:lstStyle/>
                    <a:p>
                      <a:endParaRPr kumimoji="1" lang="ja-JP" altLang="en-US"/>
                    </a:p>
                  </a:txBody>
                  <a:tcPr/>
                </a:tc>
                <a:tc gridSpan="3">
                  <a:txBody>
                    <a:bodyPr/>
                    <a:lstStyle/>
                    <a:p>
                      <a:pPr marL="0" lvl="0" indent="0" algn="ctr">
                        <a:lnSpc>
                          <a:spcPts val="1100"/>
                        </a:lnSpc>
                        <a:buFont typeface="+mj-ea"/>
                        <a:buNone/>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経過</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63187" marR="631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gridSpan="20">
                  <a:txBody>
                    <a:bodyPr/>
                    <a:lstStyle/>
                    <a:p>
                      <a:pPr marL="0" lvl="0" indent="0" algn="ctr">
                        <a:lnSpc>
                          <a:spcPts val="1100"/>
                        </a:lnSpc>
                        <a:buFont typeface="+mj-ea"/>
                        <a:buNone/>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gridSpan="3">
                  <a:txBody>
                    <a:bodyPr/>
                    <a:lstStyle/>
                    <a:p>
                      <a:pPr algn="ctr">
                        <a:lnSpc>
                          <a:spcPts val="10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請求</a:t>
                      </a:r>
                    </a:p>
                    <a:p>
                      <a:pPr algn="ctr">
                        <a:lnSpc>
                          <a:spcPts val="10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区分</a:t>
                      </a: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7">
                  <a:txBody>
                    <a:bodyPr/>
                    <a:lstStyle/>
                    <a:p>
                      <a:pPr algn="ctr">
                        <a:lnSpc>
                          <a:spcPts val="7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新　規</a:t>
                      </a:r>
                    </a:p>
                    <a:p>
                      <a:pPr algn="ctr">
                        <a:lnSpc>
                          <a:spcPts val="7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p>
                      <a:pPr algn="ctr">
                        <a:lnSpc>
                          <a:spcPts val="7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継　続</a:t>
                      </a:r>
                      <a:endParaRPr kumimoji="1" lang="ja-JP" altLang="en-US" dirty="0"/>
                    </a:p>
                  </a:txBody>
                  <a:tcPr marL="0" marR="0" marT="36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951808328"/>
                  </a:ext>
                </a:extLst>
              </a:tr>
              <a:tr h="144000">
                <a:tc vMerge="1">
                  <a:txBody>
                    <a:bodyPr/>
                    <a:lstStyle/>
                    <a:p>
                      <a:endParaRPr kumimoji="1" lang="ja-JP" altLang="en-US"/>
                    </a:p>
                  </a:txBody>
                  <a:tcPr/>
                </a:tc>
                <a:tc gridSpan="3">
                  <a:txBody>
                    <a:bodyPr/>
                    <a:lstStyle/>
                    <a:p>
                      <a:pPr algn="ctr">
                        <a:lnSpc>
                          <a:spcPts val="11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dist"/>
                      <a:r>
                        <a:rPr lang="en-US" altLang="ja-JP"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2 3 4 5 6 7 8 9 10 11 12 13 14 15 16 17 18 19 20 21 22 23 24 25 26 27 28 29 30 31</a:t>
                      </a:r>
                      <a:endParaRPr kumimoji="1" lang="ja-JP" altLang="en-US" dirty="0"/>
                    </a:p>
                  </a:txBody>
                  <a:tcPr marL="36000" marR="36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0">
                  <a:txBody>
                    <a:bodyPr/>
                    <a:lstStyle/>
                    <a:p>
                      <a:pPr algn="dist">
                        <a:lnSpc>
                          <a:spcPts val="1100"/>
                        </a:lnSpc>
                      </a:pPr>
                      <a:r>
                        <a:rPr lang="en-US" altLang="ja-JP"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2 3 4 5 6 7 8 9 10 11 12 13 14 15 16 17 18 19 20 21 22 23 24 25 26 27 28 29 30 31</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en-US" altLang="ja-JP"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2 3 4 5 6 7 8 9 10 11 12 13 14 15 16 17 18 19 20 21 22 23 24 25 26 27 28 29 30 31</a:t>
                      </a:r>
                      <a:endParaRPr kumimoji="1" lang="ja-JP" altLang="en-US" dirty="0"/>
                    </a:p>
                  </a:txBody>
                  <a:tcPr marL="36000" marR="36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558210758"/>
                  </a:ext>
                </a:extLst>
              </a:tr>
              <a:tr h="360000">
                <a:tc vMerge="1">
                  <a:txBody>
                    <a:bodyPr/>
                    <a:lstStyle/>
                    <a:p>
                      <a:endParaRPr kumimoji="1" lang="ja-JP" altLang="en-US"/>
                    </a:p>
                  </a:txBody>
                  <a:tcPr/>
                </a:tc>
                <a:tc rowSpan="2" gridSpan="6">
                  <a:txBody>
                    <a:bodyPr/>
                    <a:lstStyle/>
                    <a:p>
                      <a:pPr algn="l">
                        <a:lnSpc>
                          <a:spcPts val="11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初検料</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r">
                        <a:lnSpc>
                          <a:spcPts val="11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100"/>
                        </a:lnSpc>
                      </a:pPr>
                      <a:r>
                        <a:rPr lang="ja-JP" altLang="en-US" sz="6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加算（休日・深夜・時間外）</a:t>
                      </a:r>
                      <a:endParaRPr lang="en-US" altLang="ja-JP" sz="6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r">
                        <a:lnSpc>
                          <a:spcPts val="1100"/>
                        </a:lnSpc>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r">
                        <a:lnSpc>
                          <a:spcPts val="11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 marR="3600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tc>
                <a:tc rowSpan="2"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rowSpan="2" hMerge="1">
                  <a:txBody>
                    <a:bodyPr/>
                    <a:lstStyle/>
                    <a:p>
                      <a:endParaRPr kumimoji="1" lang="ja-JP" altLang="en-US" dirty="0"/>
                    </a:p>
                  </a:txBody>
                  <a:tcPr>
                    <a:lnT w="12700" cap="flat" cmpd="sng" algn="ctr">
                      <a:solidFill>
                        <a:srgbClr val="000000"/>
                      </a:solidFill>
                      <a:prstDash val="solid"/>
                      <a:round/>
                      <a:headEnd type="none" w="med" len="med"/>
                      <a:tailEnd type="none" w="med" len="med"/>
                    </a:lnT>
                  </a:tcPr>
                </a:tc>
                <a:tc rowSpan="2"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rowSpan="2" hMerge="1">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 marR="18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tcPr>
                </a:tc>
                <a:tc gridSpan="3">
                  <a:txBody>
                    <a:bodyPr/>
                    <a:lstStyle/>
                    <a:p>
                      <a:pPr algn="l">
                        <a:lnSpc>
                          <a:spcPts val="1100"/>
                        </a:lnSpc>
                      </a:pPr>
                      <a:r>
                        <a:rPr kumimoji="1" lang="ja-JP" altLang="en-US" sz="600" dirty="0">
                          <a:latin typeface="ＭＳ Ｐゴシック" panose="020B0600070205080204" pitchFamily="50" charset="-128"/>
                          <a:ea typeface="ＭＳ Ｐゴシック" panose="020B0600070205080204" pitchFamily="50" charset="-128"/>
                        </a:rPr>
                        <a:t>初検時相談支援料</a:t>
                      </a:r>
                      <a:endParaRPr kumimoji="1" lang="en-US" altLang="ja-JP" sz="600" dirty="0">
                        <a:latin typeface="ＭＳ Ｐゴシック" panose="020B0600070205080204" pitchFamily="50" charset="-128"/>
                        <a:ea typeface="ＭＳ Ｐゴシック" panose="020B0600070205080204" pitchFamily="50" charset="-128"/>
                      </a:endParaRPr>
                    </a:p>
                    <a:p>
                      <a:pPr algn="r">
                        <a:lnSpc>
                          <a:spcPts val="1100"/>
                        </a:lnSpc>
                      </a:pPr>
                      <a:r>
                        <a:rPr kumimoji="1"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 marR="3600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l">
                        <a:lnSpc>
                          <a:spcPts val="11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初検時相談</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1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支援料　　 円</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 marR="18000"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hMerge="1">
                  <a:txBody>
                    <a:bodyPr/>
                    <a:lstStyle/>
                    <a:p>
                      <a:pPr algn="r">
                        <a:lnSpc>
                          <a:spcPts val="1100"/>
                        </a:lnSpc>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 marR="3600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gridSpan="6">
                  <a:txBody>
                    <a:bodyPr/>
                    <a:lstStyle/>
                    <a:p>
                      <a:pPr algn="l">
                        <a:lnSpc>
                          <a:spcPts val="1100"/>
                        </a:lnSpc>
                      </a:pPr>
                      <a:r>
                        <a:rPr kumimoji="1" lang="ja-JP" altLang="en-US" sz="900" dirty="0">
                          <a:latin typeface="ＭＳ Ｐゴシック" panose="020B0600070205080204" pitchFamily="50" charset="-128"/>
                          <a:ea typeface="ＭＳ Ｐゴシック" panose="020B0600070205080204" pitchFamily="50" charset="-128"/>
                        </a:rPr>
                        <a:t>往診料　　</a:t>
                      </a:r>
                      <a:r>
                        <a:rPr kumimoji="1" lang="en-US" altLang="ja-JP" sz="900" dirty="0">
                          <a:latin typeface="ＭＳ Ｐゴシック" panose="020B0600070205080204" pitchFamily="50" charset="-128"/>
                          <a:ea typeface="ＭＳ Ｐゴシック" panose="020B0600070205080204" pitchFamily="50" charset="-128"/>
                        </a:rPr>
                        <a:t>K</a:t>
                      </a:r>
                      <a:r>
                        <a:rPr kumimoji="1" lang="ja-JP" altLang="en-US" sz="900" dirty="0">
                          <a:latin typeface="ＭＳ Ｐゴシック" panose="020B0600070205080204" pitchFamily="50" charset="-128"/>
                          <a:ea typeface="ＭＳ Ｐゴシック" panose="020B0600070205080204" pitchFamily="50" charset="-128"/>
                        </a:rPr>
                        <a:t>ｍ</a:t>
                      </a:r>
                      <a:endParaRPr kumimoji="1" lang="en-US" altLang="ja-JP" sz="900" dirty="0">
                        <a:latin typeface="ＭＳ Ｐゴシック" panose="020B0600070205080204" pitchFamily="50" charset="-128"/>
                        <a:ea typeface="ＭＳ Ｐゴシック" panose="020B0600070205080204" pitchFamily="50" charset="-128"/>
                      </a:endParaRPr>
                    </a:p>
                    <a:p>
                      <a:pPr algn="r">
                        <a:lnSpc>
                          <a:spcPts val="1100"/>
                        </a:lnSpc>
                      </a:pPr>
                      <a:r>
                        <a:rPr kumimoji="1" lang="ja-JP" altLang="en-US" sz="900" dirty="0">
                          <a:latin typeface="ＭＳ Ｐゴシック" panose="020B0600070205080204" pitchFamily="50" charset="-128"/>
                          <a:ea typeface="ＭＳ Ｐゴシック" panose="020B0600070205080204" pitchFamily="50" charset="-128"/>
                        </a:rPr>
                        <a:t>回　　円</a:t>
                      </a:r>
                      <a:endParaRPr kumimoji="1" lang="en-US" altLang="ja-JP" sz="900" dirty="0">
                        <a:latin typeface="ＭＳ Ｐゴシック" panose="020B0600070205080204" pitchFamily="50" charset="-128"/>
                        <a:ea typeface="ＭＳ Ｐゴシック" panose="020B0600070205080204" pitchFamily="50" charset="-128"/>
                      </a:endParaRPr>
                    </a:p>
                    <a:p>
                      <a:pPr algn="l">
                        <a:lnSpc>
                          <a:spcPts val="1100"/>
                        </a:lnSpc>
                      </a:pPr>
                      <a:r>
                        <a:rPr kumimoji="1" lang="ja-JP" altLang="en-US" sz="700" dirty="0">
                          <a:latin typeface="ＭＳ Ｐゴシック" panose="020B0600070205080204" pitchFamily="50" charset="-128"/>
                          <a:ea typeface="ＭＳ Ｐゴシック" panose="020B0600070205080204" pitchFamily="50" charset="-128"/>
                        </a:rPr>
                        <a:t>加算（夜間・難路・暴風雨雪）</a:t>
                      </a:r>
                      <a:endParaRPr kumimoji="1" lang="en-US" altLang="ja-JP" sz="900" dirty="0">
                        <a:latin typeface="ＭＳ Ｐゴシック" panose="020B0600070205080204" pitchFamily="50" charset="-128"/>
                        <a:ea typeface="ＭＳ Ｐゴシック" panose="020B0600070205080204" pitchFamily="50" charset="-128"/>
                      </a:endParaRPr>
                    </a:p>
                    <a:p>
                      <a:pPr algn="r">
                        <a:lnSpc>
                          <a:spcPts val="1100"/>
                        </a:lnSpc>
                      </a:pPr>
                      <a:r>
                        <a:rPr kumimoji="1" lang="ja-JP" altLang="en-US" sz="900" dirty="0">
                          <a:latin typeface="ＭＳ Ｐゴシック" panose="020B0600070205080204" pitchFamily="50" charset="-128"/>
                          <a:ea typeface="ＭＳ Ｐゴシック" panose="020B0600070205080204" pitchFamily="50" charset="-128"/>
                        </a:rPr>
                        <a:t>円</a:t>
                      </a:r>
                    </a:p>
                  </a:txBody>
                  <a:tcPr marL="18000" marR="36000"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B w="6350" cap="flat" cmpd="sng" algn="ctr">
                      <a:solidFill>
                        <a:schemeClr val="tx1"/>
                      </a:solidFill>
                      <a:prstDash val="solid"/>
                      <a:round/>
                      <a:headEnd type="none" w="med" len="med"/>
                      <a:tailEnd type="none" w="med" len="med"/>
                    </a:lnB>
                  </a:tcPr>
                </a:tc>
                <a:tc rowSpan="2" hMerge="1">
                  <a:txBody>
                    <a:bodyPr/>
                    <a:lstStyle/>
                    <a:p>
                      <a:pPr algn="l">
                        <a:lnSpc>
                          <a:spcPts val="11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往療料　　</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km</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571500" algn="l">
                        <a:lnSpc>
                          <a:spcPts val="11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　　円</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1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加算（夜間・難路・</a:t>
                      </a:r>
                      <a:b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b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暴風雨雪）　　　</a:t>
                      </a:r>
                      <a:r>
                        <a:rPr lang="ja-JP" alt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18000" marR="18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dirty="0"/>
                    </a:p>
                  </a:txBody>
                  <a:tcPr>
                    <a:lnL w="6350" cap="flat" cmpd="sng" algn="ctr">
                      <a:solidFill>
                        <a:schemeClr val="tx1"/>
                      </a:solidFill>
                      <a:prstDash val="solid"/>
                      <a:round/>
                      <a:headEnd type="none" w="med" len="med"/>
                      <a:tailEnd type="none" w="med" len="med"/>
                    </a:lnL>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hMerge="1">
                  <a:txBody>
                    <a:bodyPr/>
                    <a:lstStyle/>
                    <a:p>
                      <a:pPr algn="r">
                        <a:lnSpc>
                          <a:spcPts val="1100"/>
                        </a:lnSpc>
                      </a:pPr>
                      <a:endParaRPr kumimoji="1" lang="ja-JP" altLang="en-US" sz="900" dirty="0">
                        <a:latin typeface="ＭＳ Ｐゴシック" panose="020B0600070205080204" pitchFamily="50" charset="-128"/>
                        <a:ea typeface="ＭＳ Ｐゴシック" panose="020B0600070205080204" pitchFamily="50" charset="-128"/>
                      </a:endParaRPr>
                    </a:p>
                  </a:txBody>
                  <a:tcPr marL="18000" marR="360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800" dirty="0">
                          <a:latin typeface="ＭＳ Ｐゴシック" panose="020B0600070205080204" pitchFamily="50" charset="-128"/>
                          <a:ea typeface="ＭＳ Ｐゴシック" panose="020B0600070205080204" pitchFamily="50" charset="-128"/>
                        </a:rPr>
                        <a:t>金属副子等加算</a:t>
                      </a:r>
                      <a:endParaRPr kumimoji="1" lang="en-US" altLang="ja-JP" sz="800" dirty="0">
                        <a:latin typeface="ＭＳ Ｐゴシック" panose="020B0600070205080204" pitchFamily="50" charset="-128"/>
                        <a:ea typeface="ＭＳ Ｐゴシック" panose="020B0600070205080204" pitchFamily="50" charset="-128"/>
                      </a:endParaRPr>
                    </a:p>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800" dirty="0">
                          <a:latin typeface="ＭＳ Ｐゴシック" panose="020B0600070205080204" pitchFamily="50" charset="-128"/>
                          <a:ea typeface="ＭＳ Ｐゴシック" panose="020B0600070205080204" pitchFamily="50" charset="-128"/>
                        </a:rPr>
                        <a:t>回</a:t>
                      </a:r>
                      <a:endParaRPr kumimoji="1" lang="en-US" altLang="ja-JP" sz="800" dirty="0">
                        <a:latin typeface="ＭＳ Ｐゴシック" panose="020B0600070205080204" pitchFamily="50" charset="-128"/>
                        <a:ea typeface="ＭＳ Ｐゴシック" panose="020B0600070205080204" pitchFamily="50" charset="-128"/>
                      </a:endParaRPr>
                    </a:p>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800" dirty="0">
                          <a:latin typeface="ＭＳ Ｐゴシック" panose="020B0600070205080204" pitchFamily="50" charset="-128"/>
                          <a:ea typeface="ＭＳ Ｐゴシック" panose="020B0600070205080204" pitchFamily="50" charset="-128"/>
                        </a:rPr>
                        <a:t>円</a:t>
                      </a:r>
                    </a:p>
                  </a:txBody>
                  <a:tcPr marL="18000" marR="36000" marT="0" marB="0">
                    <a:lnL w="1270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rowSpan="2"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900" dirty="0">
                          <a:latin typeface="ＭＳ Ｐゴシック" panose="020B0600070205080204" pitchFamily="50" charset="-128"/>
                          <a:ea typeface="ＭＳ Ｐゴシック" panose="020B0600070205080204" pitchFamily="50" charset="-128"/>
                        </a:rPr>
                        <a:t>施術情報提供料　　　　</a:t>
                      </a:r>
                    </a:p>
                    <a:p>
                      <a:endParaRPr kumimoji="1" lang="en-US" altLang="ja-JP" sz="900" dirty="0">
                        <a:latin typeface="ＭＳ Ｐゴシック" panose="020B0600070205080204" pitchFamily="50" charset="-128"/>
                        <a:ea typeface="ＭＳ Ｐゴシック" panose="020B0600070205080204" pitchFamily="50" charset="-128"/>
                      </a:endParaRPr>
                    </a:p>
                    <a:p>
                      <a:endParaRPr kumimoji="1" lang="en-US" altLang="ja-JP" sz="900" dirty="0">
                        <a:latin typeface="ＭＳ Ｐゴシック" panose="020B0600070205080204" pitchFamily="50" charset="-128"/>
                        <a:ea typeface="ＭＳ Ｐゴシック" panose="020B0600070205080204" pitchFamily="50" charset="-128"/>
                      </a:endParaRPr>
                    </a:p>
                    <a:p>
                      <a:pPr algn="r"/>
                      <a:r>
                        <a:rPr kumimoji="1" lang="ja-JP" altLang="en-US" sz="900" dirty="0">
                          <a:latin typeface="ＭＳ Ｐゴシック" panose="020B0600070205080204" pitchFamily="50" charset="-128"/>
                          <a:ea typeface="ＭＳ Ｐゴシック" panose="020B0600070205080204" pitchFamily="50" charset="-128"/>
                        </a:rPr>
                        <a:t>円</a:t>
                      </a:r>
                    </a:p>
                  </a:txBody>
                  <a:tcPr marL="18000" marR="36000" marT="0" marB="0">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dirty="0"/>
                    </a:p>
                  </a:txBody>
                  <a:tcPr>
                    <a:lnL w="6350" cap="flat" cmpd="sng" algn="ctr">
                      <a:solidFill>
                        <a:schemeClr val="tx1"/>
                      </a:solidFill>
                      <a:prstDash val="solid"/>
                      <a:round/>
                      <a:headEnd type="none" w="med" len="med"/>
                      <a:tailEnd type="none" w="med" len="med"/>
                    </a:lnL>
                  </a:tcPr>
                </a:tc>
                <a:tc rowSpan="2" hMerge="1">
                  <a:txBody>
                    <a:bodyPr/>
                    <a:lstStyle/>
                    <a:p>
                      <a:endParaRPr kumimoji="1" lang="ja-JP" altLang="en-US"/>
                    </a:p>
                  </a:txBody>
                  <a:tcPr/>
                </a:tc>
                <a:tc rowSpan="2" gridSpan="4">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900" dirty="0">
                          <a:latin typeface="ＭＳ Ｐゴシック" panose="020B0600070205080204" pitchFamily="50" charset="-128"/>
                          <a:ea typeface="ＭＳ Ｐゴシック" panose="020B0600070205080204" pitchFamily="50" charset="-128"/>
                        </a:rPr>
                        <a:t>明細書発行体制加算</a:t>
                      </a:r>
                    </a:p>
                    <a:p>
                      <a:endParaRPr kumimoji="1" lang="en-US" altLang="ja-JP" sz="900" dirty="0">
                        <a:latin typeface="ＭＳ Ｐゴシック" panose="020B0600070205080204" pitchFamily="50" charset="-128"/>
                        <a:ea typeface="ＭＳ Ｐゴシック" panose="020B0600070205080204" pitchFamily="50" charset="-128"/>
                      </a:endParaRPr>
                    </a:p>
                    <a:p>
                      <a:endParaRPr kumimoji="1" lang="en-US" altLang="ja-JP" sz="900" dirty="0">
                        <a:latin typeface="ＭＳ Ｐゴシック" panose="020B0600070205080204" pitchFamily="50" charset="-128"/>
                        <a:ea typeface="ＭＳ Ｐゴシック" panose="020B0600070205080204" pitchFamily="50" charset="-128"/>
                      </a:endParaRPr>
                    </a:p>
                    <a:p>
                      <a:pPr algn="r"/>
                      <a:r>
                        <a:rPr kumimoji="1" lang="ja-JP" altLang="en-US" sz="900" dirty="0">
                          <a:latin typeface="ＭＳ Ｐゴシック" panose="020B0600070205080204" pitchFamily="50" charset="-128"/>
                          <a:ea typeface="ＭＳ Ｐゴシック" panose="020B0600070205080204" pitchFamily="50" charset="-128"/>
                        </a:rPr>
                        <a:t>円</a:t>
                      </a:r>
                    </a:p>
                  </a:txBody>
                  <a:tcPr marL="18000" marR="36000" marT="0" marB="0">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dirty="0"/>
                    </a:p>
                  </a:txBody>
                  <a:tcPr>
                    <a:lnL w="12700" cap="flat" cmpd="sng" algn="ctr">
                      <a:solidFill>
                        <a:srgbClr val="000000"/>
                      </a:solidFill>
                      <a:prstDash val="solid"/>
                      <a:round/>
                      <a:headEnd type="none" w="med" len="med"/>
                      <a:tailEnd type="none" w="med" len="med"/>
                    </a:lnL>
                  </a:tcPr>
                </a:tc>
                <a:tc rowSpan="2"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dirty="0"/>
                    </a:p>
                  </a:txBody>
                  <a:tcPr marL="18000" marR="36000" marT="0" marB="0" anchor="ct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gridSpan="2">
                  <a:txBody>
                    <a:bodyPr/>
                    <a:lstStyle/>
                    <a:p>
                      <a:pPr algn="ctr"/>
                      <a:r>
                        <a:rPr kumimoji="1" lang="ja-JP" altLang="en-US" sz="900" dirty="0">
                          <a:latin typeface="ＭＳ Ｐゴシック" panose="020B0600070205080204" pitchFamily="50" charset="-128"/>
                          <a:ea typeface="ＭＳ Ｐゴシック" panose="020B0600070205080204" pitchFamily="50" charset="-128"/>
                        </a:rPr>
                        <a:t>計</a:t>
                      </a:r>
                    </a:p>
                  </a:txBody>
                  <a:tcPr marL="18000" marR="36000" marT="0" marB="0" anchor="ctr">
                    <a:lnR w="6350" cap="flat" cmpd="sng" algn="ctr">
                      <a:solidFill>
                        <a:schemeClr val="tx1"/>
                      </a:solidFill>
                      <a:prstDash val="solid"/>
                      <a:round/>
                      <a:headEnd type="none" w="med" len="med"/>
                      <a:tailEnd type="none" w="med" len="med"/>
                    </a:lnR>
                    <a:lnB w="6350" cap="flat" cmpd="sng" algn="ctr">
                      <a:solidFill>
                        <a:schemeClr val="tx1"/>
                      </a:solidFill>
                      <a:prstDash val="solid"/>
                      <a:round/>
                      <a:headEnd type="none" w="med" len="med"/>
                      <a:tailEnd type="none" w="med" len="med"/>
                    </a:lnB>
                  </a:tcPr>
                </a:tc>
                <a:tc rowSpan="2" hMerge="1">
                  <a:txBody>
                    <a:bodyPr/>
                    <a:lstStyle/>
                    <a:p>
                      <a:pPr algn="r"/>
                      <a:r>
                        <a:rPr kumimoji="1" lang="ja-JP" altLang="en-US" sz="900" dirty="0">
                          <a:latin typeface="ＭＳ Ｐゴシック" panose="020B0600070205080204" pitchFamily="50" charset="-128"/>
                          <a:ea typeface="ＭＳ Ｐゴシック" panose="020B0600070205080204" pitchFamily="50" charset="-128"/>
                        </a:rPr>
                        <a:t>円</a:t>
                      </a:r>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rowSpan="2" gridSpan="6">
                  <a:txBody>
                    <a:bodyPr/>
                    <a:lstStyle/>
                    <a:p>
                      <a:pPr algn="r"/>
                      <a:r>
                        <a:rPr kumimoji="1" lang="ja-JP" altLang="en-US" sz="900" dirty="0">
                          <a:latin typeface="ＭＳ Ｐゴシック" panose="020B0600070205080204" pitchFamily="50" charset="-128"/>
                          <a:ea typeface="ＭＳ Ｐゴシック" panose="020B0600070205080204" pitchFamily="50" charset="-128"/>
                        </a:rPr>
                        <a:t>円</a:t>
                      </a:r>
                      <a:endParaRPr kumimoji="1" lang="ja-JP" altLang="en-US" dirty="0"/>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extLst>
                  <a:ext uri="{0D108BD9-81ED-4DB2-BD59-A6C34878D82A}">
                    <a16:rowId xmlns:a16="http://schemas.microsoft.com/office/drawing/2014/main" val="2140611561"/>
                  </a:ext>
                </a:extLst>
              </a:tr>
              <a:tr h="360000">
                <a:tc vMerge="1">
                  <a:txBody>
                    <a:bodyPr/>
                    <a:lstStyle/>
                    <a:p>
                      <a:endParaRPr kumimoji="1" lang="ja-JP" altLang="en-US"/>
                    </a:p>
                  </a:txBody>
                  <a:tcPr/>
                </a:tc>
                <a:tc gridSpan="6" vMerge="1">
                  <a:txBody>
                    <a:bodyPr/>
                    <a:lstStyle/>
                    <a:p>
                      <a:pPr algn="l">
                        <a:lnSpc>
                          <a:spcPts val="1100"/>
                        </a:lnSpc>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900" dirty="0">
                          <a:latin typeface="ＭＳ Ｐゴシック" panose="020B0600070205080204" pitchFamily="50" charset="-128"/>
                          <a:ea typeface="ＭＳ Ｐゴシック" panose="020B0600070205080204" pitchFamily="50" charset="-128"/>
                        </a:rPr>
                        <a:t>再検料</a:t>
                      </a:r>
                      <a:endParaRPr kumimoji="1" lang="en-US" altLang="ja-JP" sz="900" dirty="0">
                        <a:latin typeface="ＭＳ Ｐゴシック" panose="020B0600070205080204" pitchFamily="50" charset="-128"/>
                        <a:ea typeface="ＭＳ Ｐゴシック" panose="020B0600070205080204" pitchFamily="50" charset="-128"/>
                      </a:endParaRPr>
                    </a:p>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900" dirty="0">
                          <a:latin typeface="ＭＳ Ｐゴシック" panose="020B0600070205080204" pitchFamily="50" charset="-128"/>
                          <a:ea typeface="ＭＳ Ｐゴシック" panose="020B0600070205080204" pitchFamily="50" charset="-128"/>
                        </a:rPr>
                        <a:t>円</a:t>
                      </a:r>
                    </a:p>
                  </a:txBody>
                  <a:tcPr marL="18000" marR="3600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endParaRPr kumimoji="1" lang="ja-JP" altLang="en-US" sz="900" dirty="0">
                        <a:latin typeface="ＭＳ Ｐゴシック" panose="020B0600070205080204" pitchFamily="50" charset="-128"/>
                        <a:ea typeface="ＭＳ Ｐゴシック" panose="020B0600070205080204" pitchFamily="50" charset="-128"/>
                      </a:endParaRPr>
                    </a:p>
                  </a:txBody>
                  <a:tcPr marL="18000" marR="3600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6" vMerge="1">
                  <a:txBody>
                    <a:bodyPr/>
                    <a:lstStyle/>
                    <a:p>
                      <a:endParaRPr kumimoji="1" lang="ja-JP" altLang="en-US" dirty="0"/>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endParaRPr kumimoji="1" lang="ja-JP" altLang="en-US"/>
                    </a:p>
                  </a:txBody>
                  <a:tcPr/>
                </a:tc>
                <a:tc hMerge="1" v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3">
                  <a:txBody>
                    <a:bodyPr/>
                    <a:lstStyle/>
                    <a:p>
                      <a:r>
                        <a:rPr kumimoji="1" lang="ja-JP" altLang="en-US" sz="700" dirty="0">
                          <a:latin typeface="ＭＳ Ｐゴシック" panose="020B0600070205080204" pitchFamily="50" charset="-128"/>
                          <a:ea typeface="ＭＳ Ｐゴシック" panose="020B0600070205080204" pitchFamily="50" charset="-128"/>
                        </a:rPr>
                        <a:t>柔道整復運動後療料</a:t>
                      </a:r>
                      <a:endParaRPr kumimoji="1" lang="en-US" altLang="ja-JP" sz="700" dirty="0">
                        <a:latin typeface="ＭＳ Ｐゴシック" panose="020B0600070205080204" pitchFamily="50" charset="-128"/>
                        <a:ea typeface="ＭＳ Ｐゴシック" panose="020B0600070205080204" pitchFamily="50" charset="-128"/>
                      </a:endParaRPr>
                    </a:p>
                    <a:p>
                      <a:pPr algn="r"/>
                      <a:r>
                        <a:rPr kumimoji="1" lang="ja-JP" altLang="en-US" sz="800" dirty="0">
                          <a:latin typeface="ＭＳ Ｐゴシック" panose="020B0600070205080204" pitchFamily="50" charset="-128"/>
                          <a:ea typeface="ＭＳ Ｐゴシック" panose="020B0600070205080204" pitchFamily="50" charset="-128"/>
                        </a:rPr>
                        <a:t>回</a:t>
                      </a:r>
                      <a:endParaRPr kumimoji="1" lang="en-US" altLang="ja-JP" sz="800" dirty="0">
                        <a:latin typeface="ＭＳ Ｐゴシック" panose="020B0600070205080204" pitchFamily="50" charset="-128"/>
                        <a:ea typeface="ＭＳ Ｐゴシック" panose="020B0600070205080204" pitchFamily="50" charset="-128"/>
                      </a:endParaRPr>
                    </a:p>
                    <a:p>
                      <a:pPr algn="r"/>
                      <a:r>
                        <a:rPr kumimoji="1" lang="ja-JP" altLang="en-US" sz="800" dirty="0">
                          <a:latin typeface="ＭＳ Ｐゴシック" panose="020B0600070205080204" pitchFamily="50" charset="-128"/>
                          <a:ea typeface="ＭＳ Ｐゴシック" panose="020B0600070205080204" pitchFamily="50" charset="-128"/>
                        </a:rPr>
                        <a:t>円</a:t>
                      </a:r>
                      <a:endParaRPr kumimoji="1" lang="ja-JP" altLang="en-US" sz="900" dirty="0">
                        <a:latin typeface="ＭＳ Ｐゴシック" panose="020B0600070205080204" pitchFamily="50" charset="-128"/>
                        <a:ea typeface="ＭＳ Ｐゴシック" panose="020B0600070205080204" pitchFamily="50" charset="-128"/>
                      </a:endParaRPr>
                    </a:p>
                  </a:txBody>
                  <a:tcPr marL="18000" marR="3600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3" vMerge="1">
                  <a:txBody>
                    <a:bodyPr/>
                    <a:lstStyle/>
                    <a:p>
                      <a:endParaRPr kumimoji="1" lang="ja-JP" altLang="en-US" dirty="0"/>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endParaRPr kumimoji="1" lang="ja-JP" altLang="en-US"/>
                    </a:p>
                  </a:txBody>
                  <a:tcPr/>
                </a:tc>
                <a:tc hMerge="1" vMerge="1">
                  <a:txBody>
                    <a:bodyPr/>
                    <a:lstStyle/>
                    <a:p>
                      <a:endParaRPr kumimoji="1" lang="ja-JP" altLang="en-US"/>
                    </a:p>
                  </a:txBody>
                  <a:tcPr/>
                </a:tc>
                <a:tc gridSpan="4" vMerge="1">
                  <a:txBody>
                    <a:bodyPr/>
                    <a:lstStyle/>
                    <a:p>
                      <a:endParaRPr kumimoji="1" lang="ja-JP" altLang="en-US" dirty="0"/>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endParaRPr kumimoji="1" lang="ja-JP" altLang="en-US"/>
                    </a:p>
                  </a:txBody>
                  <a:tcPr/>
                </a:tc>
                <a:tc hMerge="1" vMerge="1">
                  <a:txBody>
                    <a:bodyPr/>
                    <a:lstStyle/>
                    <a:p>
                      <a:endParaRPr kumimoji="1" lang="ja-JP" altLang="en-US" dirty="0"/>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endParaRPr kumimoji="1" lang="ja-JP" altLang="en-US" dirty="0"/>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v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vMerge="1">
                  <a:txBody>
                    <a:bodyPr/>
                    <a:lstStyle/>
                    <a:p>
                      <a:endParaRPr kumimoji="1" lang="ja-JP" altLang="en-US"/>
                    </a:p>
                  </a:txBody>
                  <a:tcPr/>
                </a:tc>
                <a:tc gridSpan="6" v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3779194834"/>
                  </a:ext>
                </a:extLst>
              </a:tr>
              <a:tr h="288000">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gridSpan="5">
                  <a:txBody>
                    <a:bodyPr/>
                    <a:lstStyle/>
                    <a:p>
                      <a:pPr algn="just">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整復料・固定料・</a:t>
                      </a:r>
                      <a:endParaRPr lang="en-US" alt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施療料</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 marR="18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dirty="0"/>
                    </a:p>
                  </a:txBody>
                  <a:tcPr>
                    <a:lnL w="12700" cap="flat" cmpd="sng" algn="ctr">
                      <a:solidFill>
                        <a:srgbClr val="000000"/>
                      </a:solidFill>
                      <a:prstDash val="solid"/>
                      <a:round/>
                      <a:headEnd type="none" w="med" len="med"/>
                      <a:tailEnd type="none" w="med" len="med"/>
                    </a:lnL>
                  </a:tcPr>
                </a:tc>
                <a:tc gridSpan="4">
                  <a:txBody>
                    <a:bodyPr/>
                    <a:lstStyle/>
                    <a:p>
                      <a:pPr marL="0" marR="0" lvl="0" indent="0" algn="just" defTabSz="685800" rtl="0" eaLnBrk="1" fontAlgn="auto" latinLnBrk="0" hangingPunct="1">
                        <a:lnSpc>
                          <a:spcPts val="900"/>
                        </a:lnSpc>
                        <a:spcBef>
                          <a:spcPts val="0"/>
                        </a:spcBef>
                        <a:spcAft>
                          <a:spcPts val="0"/>
                        </a:spcAft>
                        <a:buClrTx/>
                        <a:buSzTx/>
                        <a:buFontTx/>
                        <a:buNone/>
                        <a:tabLst>
                          <a:tab pos="447675" algn="l"/>
                        </a:tabLst>
                        <a:defRPr/>
                      </a:pPr>
                      <a:r>
                        <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(1)	</a:t>
                      </a:r>
                      <a:r>
                        <a:rPr kumimoji="1" lang="ja-JP" altLang="en-US"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p>
                  </a:txBody>
                  <a:tcPr marL="63187" marR="63187"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hMerge="1">
                  <a:txBody>
                    <a:bodyPr/>
                    <a:lstStyle/>
                    <a:p>
                      <a:pPr marL="0" marR="0" lvl="0" indent="0" algn="just" defTabSz="685800" rtl="0" eaLnBrk="1" fontAlgn="auto" latinLnBrk="0" hangingPunct="1">
                        <a:lnSpc>
                          <a:spcPts val="900"/>
                        </a:lnSpc>
                        <a:spcBef>
                          <a:spcPts val="0"/>
                        </a:spcBef>
                        <a:spcAft>
                          <a:spcPts val="0"/>
                        </a:spcAft>
                        <a:buClrTx/>
                        <a:buSzTx/>
                        <a:buFontTx/>
                        <a:buNone/>
                        <a:tabLst>
                          <a:tab pos="447675" algn="l"/>
                        </a:tabLst>
                        <a:defRPr/>
                      </a:pPr>
                      <a:endPar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4">
                  <a:txBody>
                    <a:bodyPr/>
                    <a:lstStyle/>
                    <a:p>
                      <a:pPr marL="0" marR="0" lvl="0" indent="0" algn="just" defTabSz="685800" rtl="0" eaLnBrk="1" fontAlgn="auto" latinLnBrk="0" hangingPunct="1">
                        <a:lnSpc>
                          <a:spcPts val="900"/>
                        </a:lnSpc>
                        <a:spcBef>
                          <a:spcPts val="0"/>
                        </a:spcBef>
                        <a:spcAft>
                          <a:spcPts val="0"/>
                        </a:spcAft>
                        <a:buClrTx/>
                        <a:buSzTx/>
                        <a:buFontTx/>
                        <a:buNone/>
                        <a:tabLst>
                          <a:tab pos="447675" algn="l"/>
                        </a:tabLst>
                        <a:defRPr/>
                      </a:pPr>
                      <a:r>
                        <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(2)	</a:t>
                      </a:r>
                      <a:r>
                        <a:rPr kumimoji="1" lang="ja-JP" altLang="en-US"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dirty="0"/>
                    </a:p>
                  </a:txBody>
                  <a:tcPr marL="63187" marR="63187" marT="0" marB="0" anchor="ctr">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pPr algn="just">
                        <a:lnSpc>
                          <a:spcPts val="9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T w="12700" cap="flat" cmpd="sng" algn="ctr">
                      <a:solidFill>
                        <a:srgbClr val="000000"/>
                      </a:solidFill>
                      <a:prstDash val="solid"/>
                      <a:round/>
                      <a:headEnd type="none" w="med" len="med"/>
                      <a:tailEnd type="none" w="med" len="med"/>
                    </a:lnT>
                  </a:tcPr>
                </a:tc>
                <a:tc gridSpan="3">
                  <a:txBody>
                    <a:bodyPr/>
                    <a:lstStyle/>
                    <a:p>
                      <a:pPr marL="0" marR="0" lvl="0" indent="0" algn="just" defTabSz="685800" rtl="0" eaLnBrk="1" fontAlgn="auto" latinLnBrk="0" hangingPunct="1">
                        <a:lnSpc>
                          <a:spcPts val="900"/>
                        </a:lnSpc>
                        <a:spcBef>
                          <a:spcPts val="0"/>
                        </a:spcBef>
                        <a:spcAft>
                          <a:spcPts val="0"/>
                        </a:spcAft>
                        <a:buClrTx/>
                        <a:buSzTx/>
                        <a:buFontTx/>
                        <a:buNone/>
                        <a:tabLst>
                          <a:tab pos="447675" algn="l"/>
                        </a:tabLst>
                        <a:defRPr/>
                      </a:pPr>
                      <a:r>
                        <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(3)	</a:t>
                      </a:r>
                      <a:r>
                        <a:rPr kumimoji="1" lang="ja-JP" altLang="en-US"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4">
                  <a:txBody>
                    <a:bodyPr/>
                    <a:lstStyle/>
                    <a:p>
                      <a:pPr marL="0" marR="0" lvl="0" indent="0" algn="just" defTabSz="685800" rtl="0" eaLnBrk="1" fontAlgn="auto" latinLnBrk="0" hangingPunct="1">
                        <a:lnSpc>
                          <a:spcPts val="900"/>
                        </a:lnSpc>
                        <a:spcBef>
                          <a:spcPts val="0"/>
                        </a:spcBef>
                        <a:spcAft>
                          <a:spcPts val="0"/>
                        </a:spcAft>
                        <a:buClrTx/>
                        <a:buSzTx/>
                        <a:buFontTx/>
                        <a:buNone/>
                        <a:tabLst>
                          <a:tab pos="447675" algn="l"/>
                        </a:tabLst>
                        <a:defRPr/>
                      </a:pPr>
                      <a:r>
                        <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(4)	</a:t>
                      </a:r>
                      <a:r>
                        <a:rPr kumimoji="1" lang="ja-JP" altLang="en-US"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dirty="0"/>
                    </a:p>
                  </a:txBody>
                  <a:tcPr/>
                </a:tc>
                <a:tc hMerge="1">
                  <a:txBody>
                    <a:bodyPr/>
                    <a:lstStyle/>
                    <a:p>
                      <a:endParaRPr kumimoji="1" lang="ja-JP" altLang="en-US" dirty="0"/>
                    </a:p>
                  </a:txBody>
                  <a:tcPr/>
                </a:tc>
                <a:tc gridSpan="5">
                  <a:txBody>
                    <a:bodyPr/>
                    <a:lstStyle/>
                    <a:p>
                      <a:pPr marL="0" marR="0" lvl="0" indent="0" algn="just" defTabSz="685800" rtl="0" eaLnBrk="1" fontAlgn="auto" latinLnBrk="0" hangingPunct="1">
                        <a:lnSpc>
                          <a:spcPts val="900"/>
                        </a:lnSpc>
                        <a:spcBef>
                          <a:spcPts val="0"/>
                        </a:spcBef>
                        <a:spcAft>
                          <a:spcPts val="0"/>
                        </a:spcAft>
                        <a:buClrTx/>
                        <a:buSzTx/>
                        <a:buFontTx/>
                        <a:buNone/>
                        <a:tabLst>
                          <a:tab pos="447675" algn="l"/>
                        </a:tabLst>
                        <a:defRPr/>
                      </a:pPr>
                      <a:r>
                        <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(5)	</a:t>
                      </a:r>
                      <a:r>
                        <a:rPr kumimoji="1" lang="ja-JP" altLang="en-US"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dirty="0"/>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dirty="0"/>
                    </a:p>
                  </a:txBody>
                  <a:tcPr marL="63187" marR="631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2">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計</a:t>
                      </a:r>
                      <a:endParaRPr kumimoji="1" lang="ja-JP" altLang="en-US" dirty="0"/>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3187"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6">
                  <a:txBody>
                    <a:bodyPr/>
                    <a:lstStyle/>
                    <a:p>
                      <a:pPr algn="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3187"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98674487"/>
                  </a:ext>
                </a:extLst>
              </a:tr>
              <a:tr h="432000">
                <a:tc vMerge="1">
                  <a:txBody>
                    <a:bodyPr/>
                    <a:lstStyle/>
                    <a:p>
                      <a:endParaRPr kumimoji="1" lang="ja-JP" altLang="en-US"/>
                    </a:p>
                  </a:txBody>
                  <a:tcPr/>
                </a:tc>
                <a:tc>
                  <a:txBody>
                    <a:bodyPr/>
                    <a:lstStyle/>
                    <a:p>
                      <a:pPr marL="71755" marR="71755" algn="r" latinLnBrk="1">
                        <a:lnSpc>
                          <a:spcPts val="1000"/>
                        </a:lnSpc>
                        <a:spcAft>
                          <a:spcPts val="0"/>
                        </a:spcAft>
                      </a:pPr>
                      <a:r>
                        <a:rPr lang="ja-JP" sz="900" kern="0" spc="22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部位</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vert="eaVert"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逓減</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r">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逓減開始</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114300"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月　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gridSpan="4">
                  <a:txBody>
                    <a:bodyPr/>
                    <a:lstStyle/>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後療料</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114300"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r>
                        <a:rPr lang="en-US" alt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r>
                        <a:rPr lang="en-US" alt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dirty="0"/>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gridSpan="3">
                  <a:txBody>
                    <a:bodyPr/>
                    <a:lstStyle/>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冷罨法料</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gridSpan="2">
                  <a:txBody>
                    <a:bodyPr/>
                    <a:lstStyle/>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温罨法料</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温罨法料</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回　円</a:t>
                      </a:r>
                      <a:endParaRPr kumimoji="1" lang="ja-JP" altLang="en-US" dirty="0"/>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just">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電療料</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gridSpan="3">
                  <a:txBody>
                    <a:bodyPr/>
                    <a:lstStyle/>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計</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ctr">
                        <a:lnSpc>
                          <a:spcPts val="900"/>
                        </a:lnSpc>
                      </a:pPr>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多部位</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2">
                  <a:txBody>
                    <a:bodyPr/>
                    <a:lstStyle/>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計</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dirty="0"/>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gridSpan="2">
                  <a:txBody>
                    <a:bodyPr/>
                    <a:lstStyle/>
                    <a:p>
                      <a:pPr algn="ctr">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長期</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ctr">
                        <a:lnSpc>
                          <a:spcPts val="9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頻回</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計</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1779066036"/>
                  </a:ext>
                </a:extLst>
              </a:tr>
              <a:tr h="144000">
                <a:tc vMerge="1">
                  <a:txBody>
                    <a:bodyPr/>
                    <a:lstStyle/>
                    <a:p>
                      <a:endParaRPr kumimoji="1" lang="ja-JP" altLang="en-US"/>
                    </a:p>
                  </a:txBody>
                  <a:tcPr/>
                </a:tc>
                <a:tc>
                  <a:txBody>
                    <a:bodyPr/>
                    <a:lstStyle/>
                    <a:p>
                      <a:pPr algn="ctr">
                        <a:lnSpc>
                          <a:spcPts val="900"/>
                        </a:lnSpc>
                      </a:pPr>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100</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ctr">
                        <a:lnSpc>
                          <a:spcPts val="1100"/>
                        </a:lnSpc>
                      </a:pP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B w="6350" cap="flat" cmpd="sng" algn="ctr">
                      <a:solidFill>
                        <a:schemeClr val="tx1"/>
                      </a:solidFill>
                      <a:prstDash val="solid"/>
                      <a:round/>
                      <a:headEnd type="none" w="med" len="med"/>
                      <a:tailEnd type="none" w="med" len="med"/>
                    </a:lnB>
                  </a:tcPr>
                </a:tc>
                <a:tc>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ctr">
                        <a:lnSpc>
                          <a:spcPts val="1100"/>
                        </a:lnSpc>
                      </a:pPr>
                      <a:r>
                        <a:rPr lang="ja-JP" sz="900" kern="0" spc="-5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2">
                  <a:txBody>
                    <a:bodyPr/>
                    <a:lstStyle/>
                    <a:p>
                      <a:pPr algn="ct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2135742786"/>
                  </a:ext>
                </a:extLst>
              </a:tr>
              <a:tr h="144000">
                <a:tc vMerge="1">
                  <a:txBody>
                    <a:bodyPr/>
                    <a:lstStyle/>
                    <a:p>
                      <a:endParaRPr kumimoji="1" lang="ja-JP" altLang="en-US"/>
                    </a:p>
                  </a:txBody>
                  <a:tcPr/>
                </a:tc>
                <a:tc>
                  <a:txBody>
                    <a:bodyPr/>
                    <a:lstStyle/>
                    <a:p>
                      <a:pPr algn="ctr">
                        <a:lnSpc>
                          <a:spcPts val="900"/>
                        </a:lnSpc>
                      </a:pPr>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100</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ctr">
                        <a:lnSpc>
                          <a:spcPts val="1100"/>
                        </a:lnSpc>
                      </a:pPr>
                      <a:r>
                        <a:rPr lang="ja-JP" sz="900" kern="0" spc="-5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ctr">
                        <a:lnSpc>
                          <a:spcPts val="1100"/>
                        </a:lnSpc>
                      </a:pP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2">
                  <a:txBody>
                    <a:bodyPr/>
                    <a:lstStyle/>
                    <a:p>
                      <a:pPr algn="ct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2404897519"/>
                  </a:ext>
                </a:extLst>
              </a:tr>
              <a:tr h="144000">
                <a:tc vMerge="1">
                  <a:txBody>
                    <a:bodyPr/>
                    <a:lstStyle/>
                    <a:p>
                      <a:endParaRPr kumimoji="1" lang="ja-JP" altLang="en-US"/>
                    </a:p>
                  </a:txBody>
                  <a:tcPr/>
                </a:tc>
                <a:tc rowSpan="2">
                  <a:txBody>
                    <a:bodyPr/>
                    <a:lstStyle/>
                    <a:p>
                      <a:pPr algn="ctr">
                        <a:lnSpc>
                          <a:spcPts val="900"/>
                        </a:lnSpc>
                      </a:pPr>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60</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gridSpan="5">
                  <a:txBody>
                    <a:bodyPr/>
                    <a:lstStyle/>
                    <a:p>
                      <a:pPr algn="ctr">
                        <a:lnSpc>
                          <a:spcPts val="1100"/>
                        </a:lnSpc>
                      </a:pP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tcPr>
                </a:tc>
                <a:tc gridSpan="3">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r">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0.6</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2">
                  <a:txBody>
                    <a:bodyPr/>
                    <a:lstStyle/>
                    <a:p>
                      <a:pPr algn="ct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gridSpan="2">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4212812525"/>
                  </a:ext>
                </a:extLst>
              </a:tr>
              <a:tr h="144000">
                <a:tc vMerge="1">
                  <a:txBody>
                    <a:bodyPr/>
                    <a:lstStyle/>
                    <a:p>
                      <a:endParaRPr kumimoji="1" lang="ja-JP" altLang="en-US"/>
                    </a:p>
                  </a:txBody>
                  <a:tcPr/>
                </a:tc>
                <a:tc vMerge="1">
                  <a:txBody>
                    <a:bodyPr/>
                    <a:lstStyle/>
                    <a:p>
                      <a:endParaRPr kumimoji="1" lang="ja-JP" altLang="en-US"/>
                    </a:p>
                  </a:txBody>
                  <a:tcPr/>
                </a:tc>
                <a:tc>
                  <a:txBody>
                    <a:bodyPr/>
                    <a:lstStyle/>
                    <a:p>
                      <a:pPr algn="r">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100</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B w="12700" cap="flat" cmpd="sng" algn="ctr">
                      <a:solidFill>
                        <a:srgbClr val="000000"/>
                      </a:solidFill>
                      <a:prstDash val="solid"/>
                      <a:round/>
                      <a:headEnd type="none" w="med" len="med"/>
                      <a:tailEnd type="none" w="med" len="med"/>
                    </a:lnB>
                  </a:tcPr>
                </a:tc>
                <a:tc gridSpan="3">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ctr">
                        <a:lnSpc>
                          <a:spcPts val="1100"/>
                        </a:lnSpc>
                      </a:pP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2">
                  <a:txBody>
                    <a:bodyPr/>
                    <a:lstStyle/>
                    <a:p>
                      <a:pPr algn="ct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933022188"/>
                  </a:ext>
                </a:extLst>
              </a:tr>
              <a:tr h="144000">
                <a:tc vMerge="1">
                  <a:txBody>
                    <a:bodyPr/>
                    <a:lstStyle/>
                    <a:p>
                      <a:endParaRPr kumimoji="1" lang="ja-JP" altLang="en-US"/>
                    </a:p>
                  </a:txBody>
                  <a:tcPr/>
                </a:tc>
                <a:tc rowSpan="2">
                  <a:txBody>
                    <a:bodyPr/>
                    <a:lstStyle/>
                    <a:p>
                      <a:pPr algn="ctr">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60</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gridSpan="2">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tcPr>
                </a:tc>
                <a:tc gridSpan="3">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tcPr>
                </a:tc>
                <a:tc gridSpan="3">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r">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0.6</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2">
                  <a:txBody>
                    <a:bodyPr/>
                    <a:lstStyle/>
                    <a:p>
                      <a:pPr algn="ct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gridSpan="2">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1112741337"/>
                  </a:ext>
                </a:extLst>
              </a:tr>
              <a:tr h="144000">
                <a:tc vMerge="1">
                  <a:txBody>
                    <a:bodyPr/>
                    <a:lstStyle/>
                    <a:p>
                      <a:endParaRPr kumimoji="1" lang="ja-JP" altLang="en-US"/>
                    </a:p>
                  </a:txBody>
                  <a:tcPr/>
                </a:tc>
                <a:tc vMerge="1">
                  <a:txBody>
                    <a:bodyPr/>
                    <a:lstStyle/>
                    <a:p>
                      <a:endParaRPr kumimoji="1" lang="ja-JP" altLang="en-US"/>
                    </a:p>
                  </a:txBody>
                  <a:tcPr/>
                </a:tc>
                <a:tc>
                  <a:txBody>
                    <a:bodyPr/>
                    <a:lstStyle/>
                    <a:p>
                      <a:pPr algn="r">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100</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dirty="0"/>
                    </a:p>
                  </a:txBody>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dirty="0"/>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ctr">
                        <a:lnSpc>
                          <a:spcPts val="1100"/>
                        </a:lnSpc>
                      </a:pP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2">
                  <a:txBody>
                    <a:bodyPr/>
                    <a:lstStyle/>
                    <a:p>
                      <a:pPr algn="ct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3779759800"/>
                  </a:ext>
                </a:extLst>
              </a:tr>
              <a:tr h="270000">
                <a:tc vMerge="1">
                  <a:txBody>
                    <a:bodyPr/>
                    <a:lstStyle/>
                    <a:p>
                      <a:endParaRPr kumimoji="1" lang="ja-JP" altLang="en-US"/>
                    </a:p>
                  </a:txBody>
                  <a:tcPr/>
                </a:tc>
                <a:tc rowSpan="2" gridSpan="15">
                  <a:txBody>
                    <a:bodyPr/>
                    <a:lstStyle/>
                    <a:p>
                      <a:pPr algn="l"/>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摘　要</a:t>
                      </a: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tc>
                <a:tc rowSpan="2"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rowSpan="2" hMerge="1">
                  <a:txBody>
                    <a:bodyPr/>
                    <a:lstStyle/>
                    <a:p>
                      <a:endParaRPr kumimoji="1" lang="ja-JP" altLang="en-US"/>
                    </a:p>
                  </a:txBody>
                  <a:tcPr>
                    <a:lnT w="12700" cap="flat" cmpd="sng" algn="ctr">
                      <a:solidFill>
                        <a:srgbClr val="000000"/>
                      </a:solidFill>
                      <a:prstDash val="solid"/>
                      <a:round/>
                      <a:headEnd type="none" w="med" len="med"/>
                      <a:tailEnd type="none" w="med" len="med"/>
                    </a:lnT>
                  </a:tcPr>
                </a:tc>
                <a:tc rowSpan="2"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rowSpan="2"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gridSpan="6">
                  <a:txBody>
                    <a:bodyPr/>
                    <a:lstStyle/>
                    <a:p>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合　　計</a:t>
                      </a:r>
                      <a:endParaRPr kumimoji="1" lang="ja-JP" altLang="en-US"/>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a:txBody>
                    <a:bodyPr/>
                    <a:lstStyle/>
                    <a:p>
                      <a:pPr algn="ct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47525490"/>
                  </a:ext>
                </a:extLst>
              </a:tr>
              <a:tr h="270000">
                <a:tc vMerge="1">
                  <a:txBody>
                    <a:bodyPr/>
                    <a:lstStyle/>
                    <a:p>
                      <a:endParaRPr kumimoji="1" lang="ja-JP" altLang="en-US"/>
                    </a:p>
                  </a:txBody>
                  <a:tcPr/>
                </a:tc>
                <a:tc gridSpan="1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6">
                  <a:txBody>
                    <a:bodyPr/>
                    <a:lstStyle/>
                    <a:p>
                      <a:pPr algn="l">
                        <a:lnSpc>
                          <a:spcPts val="900"/>
                        </a:lnSpc>
                        <a:spcAft>
                          <a:spcPts val="200"/>
                        </a:spcAft>
                      </a:pP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※社保負担</a:t>
                      </a: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ctr">
                        <a:lnSpc>
                          <a:spcPts val="900"/>
                        </a:lnSpc>
                        <a:spcAft>
                          <a:spcPts val="200"/>
                        </a:spcAft>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割</a:t>
                      </a:r>
                      <a:endParaRPr kumimoji="1" lang="ja-JP" altLang="en-US"/>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a:txBody>
                    <a:bodyPr/>
                    <a:lstStyle/>
                    <a:p>
                      <a:pPr algn="ctr"/>
                      <a:r>
                        <a:rPr lang="ja-JP" sz="900" kern="0" spc="-5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9586633"/>
                  </a:ext>
                </a:extLst>
              </a:tr>
              <a:tr h="270000">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gridSpan="5">
                  <a:txBody>
                    <a:bodyPr/>
                    <a:lstStyle/>
                    <a:p>
                      <a:pPr algn="ctr">
                        <a:lnSpc>
                          <a:spcPts val="900"/>
                        </a:lnSpc>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金属副子等</a:t>
                      </a:r>
                    </a:p>
                    <a:p>
                      <a:pPr algn="ctr">
                        <a:lnSpc>
                          <a:spcPts val="900"/>
                        </a:lnSpc>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加算日</a:t>
                      </a: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0">
                  <a:txBody>
                    <a:bodyPr/>
                    <a:lstStyle/>
                    <a:p>
                      <a:pPr algn="l">
                        <a:lnSpc>
                          <a:spcPts val="900"/>
                        </a:lnSpc>
                        <a:spcAft>
                          <a:spcPts val="20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回目　　</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回目　　</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回目</a:t>
                      </a:r>
                    </a:p>
                    <a:p>
                      <a:pPr algn="l">
                        <a:lnSpc>
                          <a:spcPts val="900"/>
                        </a:lnSpc>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　　　　</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　　　　</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endParaRPr kumimoji="1" lang="ja-JP" altLang="en-US" dirty="0"/>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l">
                        <a:lnSpc>
                          <a:spcPts val="900"/>
                        </a:lnSpc>
                        <a:spcAft>
                          <a:spcPts val="200"/>
                        </a:spcAft>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回目　　</a:t>
                      </a: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回目　　</a:t>
                      </a: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回目</a:t>
                      </a:r>
                    </a:p>
                    <a:p>
                      <a:pPr algn="l">
                        <a:lnSpc>
                          <a:spcPts val="900"/>
                        </a:lnSpc>
                        <a:spcAft>
                          <a:spcPts val="200"/>
                        </a:spcAft>
                      </a:pP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日　　　　日　　　　日</a:t>
                      </a:r>
                      <a:endParaRPr kumimoji="1" lang="ja-JP" altLang="en-US"/>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本人支払額</a:t>
                      </a:r>
                      <a:endParaRPr kumimoji="1" lang="ja-JP" altLang="en-US"/>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a:txBody>
                    <a:bodyPr/>
                    <a:lstStyle/>
                    <a:p>
                      <a:pPr algn="ct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6644332"/>
                  </a:ext>
                </a:extLst>
              </a:tr>
              <a:tr h="270000">
                <a:tc vMerge="1">
                  <a:txBody>
                    <a:bodyPr/>
                    <a:lstStyle/>
                    <a:p>
                      <a:endParaRPr kumimoji="1" lang="ja-JP" altLang="en-US"/>
                    </a:p>
                  </a:txBody>
                  <a:tcPr/>
                </a:tc>
                <a:tc gridSpan="5">
                  <a:txBody>
                    <a:bodyPr/>
                    <a:lstStyle/>
                    <a:p>
                      <a:pPr algn="ctr">
                        <a:lnSpc>
                          <a:spcPts val="900"/>
                        </a:lnSpc>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柔道整復運動</a:t>
                      </a:r>
                    </a:p>
                    <a:p>
                      <a:pPr algn="ctr">
                        <a:lnSpc>
                          <a:spcPts val="900"/>
                        </a:lnSpc>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後療料加算日</a:t>
                      </a: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gridSpan="10">
                  <a:txBody>
                    <a:bodyPr/>
                    <a:lstStyle/>
                    <a:p>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日</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日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 </a:t>
                      </a:r>
                      <a:endParaRPr kumimoji="1" lang="ja-JP" altLang="en-US" dirty="0"/>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日　日　日　日　日 </a:t>
                      </a:r>
                      <a:endParaRPr kumimoji="1" lang="ja-JP" altLang="en-US" dirty="0"/>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pPr algn="ctr">
                        <a:lnSpc>
                          <a:spcPts val="900"/>
                        </a:lnSpc>
                        <a:spcAft>
                          <a:spcPts val="200"/>
                        </a:spcAft>
                      </a:pP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差引請求</a:t>
                      </a:r>
                    </a:p>
                    <a:p>
                      <a:pPr algn="ctr">
                        <a:lnSpc>
                          <a:spcPts val="900"/>
                        </a:lnSpc>
                        <a:spcAft>
                          <a:spcPts val="200"/>
                        </a:spcAft>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支払</a:t>
                      </a: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金額</a:t>
                      </a:r>
                      <a:endParaRPr kumimoji="1" lang="ja-JP" altLang="en-US"/>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a:txBody>
                    <a:bodyPr/>
                    <a:lstStyle/>
                    <a:p>
                      <a:pPr algn="ctr"/>
                      <a:r>
                        <a:rPr lang="ja-JP" sz="900" kern="0" spc="-5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82415028"/>
                  </a:ext>
                </a:extLst>
              </a:tr>
              <a:tr h="270000">
                <a:tc vMerge="1">
                  <a:txBody>
                    <a:bodyPr/>
                    <a:lstStyle/>
                    <a:p>
                      <a:endParaRPr kumimoji="1" lang="ja-JP" altLang="en-US"/>
                    </a:p>
                  </a:txBody>
                  <a:tcPr/>
                </a:tc>
                <a:tc gridSpan="11">
                  <a:txBody>
                    <a:bodyPr/>
                    <a:lstStyle/>
                    <a:p>
                      <a:pPr algn="l">
                        <a:lnSpc>
                          <a:spcPts val="900"/>
                        </a:lnSpc>
                        <a:spcAft>
                          <a:spcPts val="200"/>
                        </a:spcAft>
                      </a:pPr>
                      <a:r>
                        <a:rPr lang="ja-JP" alt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明細書発行体制加算　加算日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dirty="0"/>
                    </a:p>
                  </a:txBody>
                  <a:tcPr marL="63187" marR="63187" marT="0" marB="0" anchor="ct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dirty="0"/>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dirty="0"/>
                    </a:p>
                  </a:txBody>
                  <a:tcPr>
                    <a:lnL w="12700" cap="flat" cmpd="sng" algn="ctr">
                      <a:solidFill>
                        <a:srgbClr val="000000"/>
                      </a:solidFill>
                      <a:prstDash val="solid"/>
                      <a:round/>
                      <a:headEnd type="none" w="med" len="med"/>
                      <a:tailEnd type="none" w="med" len="med"/>
                    </a:lnL>
                  </a:tcPr>
                </a:tc>
                <a:tc gridSpan="4">
                  <a:txBody>
                    <a:bodyPr/>
                    <a:lstStyle/>
                    <a:p>
                      <a:pPr algn="r"/>
                      <a:r>
                        <a:rPr kumimoji="1" lang="ja-JP" altLang="en-US" sz="900" dirty="0">
                          <a:latin typeface="ＭＳ Ｐゴシック" panose="020B0600070205080204" pitchFamily="50" charset="-128"/>
                          <a:ea typeface="ＭＳ Ｐゴシック" panose="020B0600070205080204" pitchFamily="50" charset="-128"/>
                        </a:rPr>
                        <a:t>日</a:t>
                      </a:r>
                      <a:endParaRPr kumimoji="1" lang="en-US" altLang="ja-JP" sz="900" dirty="0">
                        <a:latin typeface="ＭＳ Ｐゴシック" panose="020B0600070205080204" pitchFamily="50" charset="-128"/>
                        <a:ea typeface="ＭＳ Ｐゴシック" panose="020B0600070205080204" pitchFamily="50" charset="-128"/>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決定金額</a:t>
                      </a:r>
                      <a:endParaRPr kumimoji="1" lang="ja-JP" altLang="en-US" dirty="0"/>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dirty="0"/>
                    </a:p>
                  </a:txBody>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55800625"/>
                  </a:ext>
                </a:extLst>
              </a:tr>
            </a:tbl>
          </a:graphicData>
        </a:graphic>
      </p:graphicFrame>
      <p:graphicFrame>
        <p:nvGraphicFramePr>
          <p:cNvPr id="5" name="表 4">
            <a:extLst>
              <a:ext uri="{FF2B5EF4-FFF2-40B4-BE49-F238E27FC236}">
                <a16:creationId xmlns:a16="http://schemas.microsoft.com/office/drawing/2014/main" id="{4450ED31-7A47-4BAC-99A8-1A9B340859FE}"/>
              </a:ext>
            </a:extLst>
          </p:cNvPr>
          <p:cNvGraphicFramePr>
            <a:graphicFrameLocks noGrp="1"/>
          </p:cNvGraphicFramePr>
          <p:nvPr>
            <p:extLst>
              <p:ext uri="{D42A27DB-BD31-4B8C-83A1-F6EECF244321}">
                <p14:modId xmlns:p14="http://schemas.microsoft.com/office/powerpoint/2010/main" val="3438929768"/>
              </p:ext>
            </p:extLst>
          </p:nvPr>
        </p:nvGraphicFramePr>
        <p:xfrm>
          <a:off x="241255" y="747610"/>
          <a:ext cx="6513810" cy="1306194"/>
        </p:xfrm>
        <a:graphic>
          <a:graphicData uri="http://schemas.openxmlformats.org/drawingml/2006/table">
            <a:tbl>
              <a:tblPr firstRow="1" firstCol="1" bandRow="1">
                <a:tableStyleId>{5C22544A-7EE6-4342-B048-85BDC9FD1C3A}</a:tableStyleId>
              </a:tblPr>
              <a:tblGrid>
                <a:gridCol w="235484">
                  <a:extLst>
                    <a:ext uri="{9D8B030D-6E8A-4147-A177-3AD203B41FA5}">
                      <a16:colId xmlns:a16="http://schemas.microsoft.com/office/drawing/2014/main" val="3967260203"/>
                    </a:ext>
                  </a:extLst>
                </a:gridCol>
                <a:gridCol w="407953">
                  <a:extLst>
                    <a:ext uri="{9D8B030D-6E8A-4147-A177-3AD203B41FA5}">
                      <a16:colId xmlns:a16="http://schemas.microsoft.com/office/drawing/2014/main" val="735926195"/>
                    </a:ext>
                  </a:extLst>
                </a:gridCol>
                <a:gridCol w="1134975">
                  <a:extLst>
                    <a:ext uri="{9D8B030D-6E8A-4147-A177-3AD203B41FA5}">
                      <a16:colId xmlns:a16="http://schemas.microsoft.com/office/drawing/2014/main" val="2992109328"/>
                    </a:ext>
                  </a:extLst>
                </a:gridCol>
                <a:gridCol w="184060">
                  <a:extLst>
                    <a:ext uri="{9D8B030D-6E8A-4147-A177-3AD203B41FA5}">
                      <a16:colId xmlns:a16="http://schemas.microsoft.com/office/drawing/2014/main" val="768195239"/>
                    </a:ext>
                  </a:extLst>
                </a:gridCol>
                <a:gridCol w="221834">
                  <a:extLst>
                    <a:ext uri="{9D8B030D-6E8A-4147-A177-3AD203B41FA5}">
                      <a16:colId xmlns:a16="http://schemas.microsoft.com/office/drawing/2014/main" val="2168527414"/>
                    </a:ext>
                  </a:extLst>
                </a:gridCol>
                <a:gridCol w="1026380">
                  <a:extLst>
                    <a:ext uri="{9D8B030D-6E8A-4147-A177-3AD203B41FA5}">
                      <a16:colId xmlns:a16="http://schemas.microsoft.com/office/drawing/2014/main" val="171623671"/>
                    </a:ext>
                  </a:extLst>
                </a:gridCol>
                <a:gridCol w="272835">
                  <a:extLst>
                    <a:ext uri="{9D8B030D-6E8A-4147-A177-3AD203B41FA5}">
                      <a16:colId xmlns:a16="http://schemas.microsoft.com/office/drawing/2014/main" val="2789548519"/>
                    </a:ext>
                  </a:extLst>
                </a:gridCol>
                <a:gridCol w="2390555">
                  <a:extLst>
                    <a:ext uri="{9D8B030D-6E8A-4147-A177-3AD203B41FA5}">
                      <a16:colId xmlns:a16="http://schemas.microsoft.com/office/drawing/2014/main" val="1214747463"/>
                    </a:ext>
                  </a:extLst>
                </a:gridCol>
                <a:gridCol w="639734">
                  <a:extLst>
                    <a:ext uri="{9D8B030D-6E8A-4147-A177-3AD203B41FA5}">
                      <a16:colId xmlns:a16="http://schemas.microsoft.com/office/drawing/2014/main" val="1156389611"/>
                    </a:ext>
                  </a:extLst>
                </a:gridCol>
              </a:tblGrid>
              <a:tr h="330317">
                <a:tc rowSpan="3">
                  <a:txBody>
                    <a:bodyPr/>
                    <a:lstStyle/>
                    <a:p>
                      <a:pPr marL="71755" marR="71755" algn="ctr">
                        <a:spcAft>
                          <a:spcPts val="0"/>
                        </a:spcAft>
                      </a:pPr>
                      <a:r>
                        <a:rPr lang="ja-JP" sz="900" b="0" kern="100" dirty="0">
                          <a:solidFill>
                            <a:schemeClr val="tx1"/>
                          </a:solidFill>
                          <a:effectLst/>
                          <a:latin typeface="ＭＳ Ｐゴシック" panose="020B0600070205080204" pitchFamily="50" charset="-128"/>
                          <a:ea typeface="ＭＳ Ｐゴシック" panose="020B0600070205080204" pitchFamily="50" charset="-128"/>
                        </a:rPr>
                        <a:t>生活保護法施術券</a:t>
                      </a: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lnSpc>
                          <a:spcPts val="1200"/>
                        </a:lnSpc>
                      </a:pPr>
                      <a:r>
                        <a:rPr lang="ja-JP" sz="900" b="0" kern="100" dirty="0">
                          <a:solidFill>
                            <a:schemeClr val="tx1"/>
                          </a:solidFill>
                          <a:effectLst/>
                          <a:latin typeface="ＭＳ Ｐゴシック" panose="020B0600070205080204" pitchFamily="50" charset="-128"/>
                          <a:ea typeface="ＭＳ Ｐゴシック" panose="020B0600070205080204" pitchFamily="50" charset="-128"/>
                        </a:rPr>
                        <a:t>交付番号</a:t>
                      </a: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just">
                        <a:lnSpc>
                          <a:spcPts val="1000"/>
                        </a:lnSpc>
                      </a:pPr>
                      <a:r>
                        <a:rPr lang="ja-JP" sz="900" b="0" kern="100" dirty="0">
                          <a:solidFill>
                            <a:schemeClr val="tx1"/>
                          </a:solidFill>
                          <a:effectLst/>
                          <a:latin typeface="ＭＳ Ｐゴシック" panose="020B0600070205080204" pitchFamily="50" charset="-128"/>
                          <a:ea typeface="ＭＳ Ｐゴシック" panose="020B0600070205080204" pitchFamily="50" charset="-128"/>
                        </a:rPr>
                        <a:t>この券の</a:t>
                      </a:r>
                    </a:p>
                    <a:p>
                      <a:pPr algn="just">
                        <a:lnSpc>
                          <a:spcPts val="1000"/>
                        </a:lnSpc>
                      </a:pPr>
                      <a:r>
                        <a:rPr lang="ja-JP" sz="900" b="0" kern="100" dirty="0">
                          <a:solidFill>
                            <a:schemeClr val="tx1"/>
                          </a:solidFill>
                          <a:effectLst/>
                          <a:latin typeface="ＭＳ Ｐゴシック" panose="020B0600070205080204" pitchFamily="50" charset="-128"/>
                          <a:ea typeface="ＭＳ Ｐゴシック" panose="020B0600070205080204" pitchFamily="50" charset="-128"/>
                        </a:rPr>
                        <a:t>有効期間</a:t>
                      </a: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gridSpan="2">
                  <a:txBody>
                    <a:bodyPr/>
                    <a:lstStyle/>
                    <a:p>
                      <a:pPr algn="ct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lnSpc>
                          <a:spcPts val="1000"/>
                        </a:lnSpc>
                      </a:pP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80017524"/>
                  </a:ext>
                </a:extLst>
              </a:tr>
              <a:tr h="613446">
                <a:tc vMerge="1">
                  <a:txBody>
                    <a:bodyPr/>
                    <a:lstStyle/>
                    <a:p>
                      <a:endParaRPr kumimoji="1" lang="ja-JP" altLang="en-US"/>
                    </a:p>
                  </a:txBody>
                  <a:tcPr/>
                </a:tc>
                <a:tc>
                  <a:txBody>
                    <a:bodyPr/>
                    <a:lstStyle/>
                    <a:p>
                      <a:pPr marL="71755" marR="71755" algn="ctr">
                        <a:lnSpc>
                          <a:spcPts val="1200"/>
                        </a:lnSpc>
                        <a:spcAft>
                          <a:spcPts val="0"/>
                        </a:spcAft>
                      </a:pPr>
                      <a:r>
                        <a:rPr lang="ja-JP" sz="900" b="0" kern="100">
                          <a:solidFill>
                            <a:schemeClr val="tx1"/>
                          </a:solidFill>
                          <a:effectLst/>
                          <a:latin typeface="ＭＳ Ｐゴシック" panose="020B0600070205080204" pitchFamily="50" charset="-128"/>
                          <a:ea typeface="ＭＳ Ｐゴシック" panose="020B0600070205080204" pitchFamily="50" charset="-128"/>
                        </a:rPr>
                        <a:t>氏名</a:t>
                      </a:r>
                      <a:endParaRPr lang="ja-JP" sz="900" b="0" kern="10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r">
                        <a:lnSpc>
                          <a:spcPts val="900"/>
                        </a:lnSpc>
                      </a:pPr>
                      <a:endParaRPr lang="ja-JP" sz="900" b="0" kern="100" dirty="0">
                        <a:solidFill>
                          <a:schemeClr val="tx1"/>
                        </a:solidFill>
                        <a:effectLst/>
                        <a:latin typeface="ＭＳ Ｐゴシック" panose="020B0600070205080204" pitchFamily="50" charset="-128"/>
                        <a:ea typeface="ＭＳ Ｐゴシック" panose="020B0600070205080204" pitchFamily="50" charset="-128"/>
                      </a:endParaRPr>
                    </a:p>
                    <a:p>
                      <a:pPr marL="1407795" algn="r">
                        <a:lnSpc>
                          <a:spcPts val="900"/>
                        </a:lnSpc>
                      </a:pPr>
                      <a:r>
                        <a:rPr lang="en-US" sz="900" b="0" kern="100" dirty="0">
                          <a:solidFill>
                            <a:schemeClr val="tx1"/>
                          </a:solidFill>
                          <a:effectLst/>
                          <a:latin typeface="ＭＳ Ｐゴシック" panose="020B0600070205080204" pitchFamily="50" charset="-128"/>
                          <a:ea typeface="ＭＳ Ｐゴシック" panose="020B0600070205080204" pitchFamily="50" charset="-128"/>
                        </a:rPr>
                        <a:t> </a:t>
                      </a:r>
                      <a:endParaRPr lang="ja-JP" sz="900" b="0" kern="100" dirty="0">
                        <a:solidFill>
                          <a:schemeClr val="tx1"/>
                        </a:solidFill>
                        <a:effectLst/>
                        <a:latin typeface="ＭＳ Ｐゴシック" panose="020B0600070205080204" pitchFamily="50" charset="-128"/>
                        <a:ea typeface="ＭＳ Ｐゴシック" panose="020B0600070205080204" pitchFamily="50" charset="-128"/>
                      </a:endParaRPr>
                    </a:p>
                    <a:p>
                      <a:pPr algn="r">
                        <a:lnSpc>
                          <a:spcPts val="900"/>
                        </a:lnSpc>
                      </a:pP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marL="71755" marR="71755" algn="ctr">
                        <a:lnSpc>
                          <a:spcPts val="1200"/>
                        </a:lnSpc>
                        <a:spcAft>
                          <a:spcPts val="0"/>
                        </a:spcAft>
                      </a:pPr>
                      <a:r>
                        <a:rPr lang="ja-JP" sz="900" b="0" kern="100" dirty="0">
                          <a:solidFill>
                            <a:schemeClr val="tx1"/>
                          </a:solidFill>
                          <a:effectLst/>
                          <a:latin typeface="ＭＳ Ｐゴシック" panose="020B0600070205080204" pitchFamily="50" charset="-128"/>
                          <a:ea typeface="ＭＳ Ｐゴシック" panose="020B0600070205080204" pitchFamily="50" charset="-128"/>
                        </a:rPr>
                        <a:t>生年月日</a:t>
                      </a: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a:lnSpc>
                          <a:spcPts val="1000"/>
                        </a:lnSpc>
                      </a:pP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71755" marR="71755" lvl="0" indent="0" algn="ctr" defTabSz="685800" rtl="0" eaLnBrk="1" fontAlgn="auto" latinLnBrk="0" hangingPunct="1">
                        <a:lnSpc>
                          <a:spcPct val="100000"/>
                        </a:lnSpc>
                        <a:spcBef>
                          <a:spcPts val="0"/>
                        </a:spcBef>
                        <a:spcAft>
                          <a:spcPts val="0"/>
                        </a:spcAft>
                        <a:buClrTx/>
                        <a:buSzTx/>
                        <a:buFontTx/>
                        <a:buNone/>
                        <a:tabLst/>
                        <a:defRPr/>
                      </a:pPr>
                      <a:r>
                        <a:rPr lang="ja-JP" altLang="ja-JP" sz="900" b="0" kern="100" dirty="0">
                          <a:solidFill>
                            <a:schemeClr val="tx1"/>
                          </a:solidFill>
                          <a:effectLst/>
                          <a:latin typeface="ＭＳ Ｐゴシック" panose="020B0600070205080204" pitchFamily="50" charset="-128"/>
                          <a:ea typeface="ＭＳ Ｐゴシック" panose="020B0600070205080204" pitchFamily="50" charset="-128"/>
                        </a:rPr>
                        <a:t>住所</a:t>
                      </a:r>
                      <a:r>
                        <a:rPr lang="en-US" sz="900" b="0" kern="100" dirty="0">
                          <a:solidFill>
                            <a:schemeClr val="tx1"/>
                          </a:solidFill>
                          <a:effectLst/>
                          <a:latin typeface="ＭＳ Ｐゴシック" panose="020B0600070205080204" pitchFamily="50" charset="-128"/>
                          <a:ea typeface="ＭＳ Ｐゴシック" panose="020B0600070205080204" pitchFamily="50" charset="-128"/>
                        </a:rPr>
                        <a:t> </a:t>
                      </a: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just"/>
                      <a:endParaRPr lang="ja-JP" sz="900" b="0" kern="100" dirty="0">
                        <a:solidFill>
                          <a:schemeClr val="tx1"/>
                        </a:solidFill>
                        <a:effectLst/>
                        <a:latin typeface="ＭＳ Ｐゴシック" panose="020B0600070205080204" pitchFamily="50" charset="-128"/>
                        <a:ea typeface="ＭＳ Ｐゴシック" panose="020B0600070205080204" pitchFamily="50" charset="-128"/>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extLst>
                  <a:ext uri="{0D108BD9-81ED-4DB2-BD59-A6C34878D82A}">
                    <a16:rowId xmlns:a16="http://schemas.microsoft.com/office/drawing/2014/main" val="2351719583"/>
                  </a:ext>
                </a:extLst>
              </a:tr>
              <a:tr h="362431">
                <a:tc vMerge="1">
                  <a:txBody>
                    <a:bodyPr/>
                    <a:lstStyle/>
                    <a:p>
                      <a:endParaRPr kumimoji="1" lang="ja-JP" altLang="en-US"/>
                    </a:p>
                  </a:txBody>
                  <a:tcPr/>
                </a:tc>
                <a:tc>
                  <a:txBody>
                    <a:bodyPr/>
                    <a:lstStyle/>
                    <a:p>
                      <a:pPr algn="ctr">
                        <a:lnSpc>
                          <a:spcPts val="900"/>
                        </a:lnSpc>
                      </a:pPr>
                      <a:r>
                        <a:rPr lang="ja-JP" sz="900" b="0" kern="100">
                          <a:solidFill>
                            <a:schemeClr val="tx1"/>
                          </a:solidFill>
                          <a:effectLst/>
                          <a:latin typeface="ＭＳ Ｐゴシック" panose="020B0600070205080204" pitchFamily="50" charset="-128"/>
                          <a:ea typeface="ＭＳ Ｐゴシック" panose="020B0600070205080204" pitchFamily="50" charset="-128"/>
                        </a:rPr>
                        <a:t>指定</a:t>
                      </a:r>
                    </a:p>
                    <a:p>
                      <a:pPr algn="ctr">
                        <a:lnSpc>
                          <a:spcPts val="900"/>
                        </a:lnSpc>
                      </a:pPr>
                      <a:r>
                        <a:rPr lang="ja-JP" sz="900" b="0" kern="100">
                          <a:solidFill>
                            <a:schemeClr val="tx1"/>
                          </a:solidFill>
                          <a:effectLst/>
                          <a:latin typeface="ＭＳ Ｐゴシック" panose="020B0600070205080204" pitchFamily="50" charset="-128"/>
                          <a:ea typeface="ＭＳ Ｐゴシック" panose="020B0600070205080204" pitchFamily="50" charset="-128"/>
                        </a:rPr>
                        <a:t>施術</a:t>
                      </a:r>
                    </a:p>
                    <a:p>
                      <a:pPr algn="ctr">
                        <a:lnSpc>
                          <a:spcPts val="900"/>
                        </a:lnSpc>
                      </a:pPr>
                      <a:r>
                        <a:rPr lang="ja-JP" sz="900" b="0" kern="100">
                          <a:solidFill>
                            <a:schemeClr val="tx1"/>
                          </a:solidFill>
                          <a:effectLst/>
                          <a:latin typeface="ＭＳ Ｐゴシック" panose="020B0600070205080204" pitchFamily="50" charset="-128"/>
                          <a:ea typeface="ＭＳ Ｐゴシック" panose="020B0600070205080204" pitchFamily="50" charset="-128"/>
                        </a:rPr>
                        <a:t>者名</a:t>
                      </a:r>
                      <a:endParaRPr lang="ja-JP" sz="900" b="0" kern="10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4">
                  <a:txBody>
                    <a:bodyPr/>
                    <a:lstStyle/>
                    <a:p>
                      <a:pPr algn="just"/>
                      <a:r>
                        <a:rPr lang="en-US" sz="900" b="0" kern="100" dirty="0">
                          <a:solidFill>
                            <a:schemeClr val="tx1"/>
                          </a:solidFill>
                          <a:effectLst/>
                          <a:latin typeface="ＭＳ Ｐゴシック" panose="020B0600070205080204" pitchFamily="50" charset="-128"/>
                          <a:ea typeface="ＭＳ Ｐゴシック" panose="020B0600070205080204" pitchFamily="50" charset="-128"/>
                        </a:rPr>
                        <a:t> </a:t>
                      </a: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3">
                  <a:txBody>
                    <a:bodyPr/>
                    <a:lstStyle/>
                    <a:p>
                      <a:pPr algn="just"/>
                      <a:r>
                        <a:rPr lang="ja-JP" sz="900" b="0" kern="100" dirty="0">
                          <a:solidFill>
                            <a:schemeClr val="tx1"/>
                          </a:solidFill>
                          <a:effectLst/>
                          <a:latin typeface="ＭＳ Ｐゴシック" panose="020B0600070205080204" pitchFamily="50" charset="-128"/>
                          <a:ea typeface="ＭＳ Ｐゴシック" panose="020B0600070205080204" pitchFamily="50" charset="-128"/>
                        </a:rPr>
                        <a:t>傷病名（部位）</a:t>
                      </a: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237273729"/>
                  </a:ext>
                </a:extLst>
              </a:tr>
            </a:tbl>
          </a:graphicData>
        </a:graphic>
      </p:graphicFrame>
      <p:graphicFrame>
        <p:nvGraphicFramePr>
          <p:cNvPr id="4" name="オブジェクト 3" hidden="1">
            <a:extLst>
              <a:ext uri="{FF2B5EF4-FFF2-40B4-BE49-F238E27FC236}">
                <a16:creationId xmlns:a16="http://schemas.microsoft.com/office/drawing/2014/main" id="{1B991F5A-B513-44F6-B680-64B86C492644}"/>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4" name="オブジェクト 3" hidden="1">
                        <a:extLst>
                          <a:ext uri="{FF2B5EF4-FFF2-40B4-BE49-F238E27FC236}">
                            <a16:creationId xmlns:a16="http://schemas.microsoft.com/office/drawing/2014/main" id="{1B991F5A-B513-44F6-B680-64B86C49264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aphicFrame>
        <p:nvGraphicFramePr>
          <p:cNvPr id="11" name="表 10">
            <a:extLst>
              <a:ext uri="{FF2B5EF4-FFF2-40B4-BE49-F238E27FC236}">
                <a16:creationId xmlns:a16="http://schemas.microsoft.com/office/drawing/2014/main" id="{C5449776-F636-4923-9593-F05CC84491F6}"/>
              </a:ext>
            </a:extLst>
          </p:cNvPr>
          <p:cNvGraphicFramePr>
            <a:graphicFrameLocks noGrp="1"/>
          </p:cNvGraphicFramePr>
          <p:nvPr>
            <p:extLst>
              <p:ext uri="{D42A27DB-BD31-4B8C-83A1-F6EECF244321}">
                <p14:modId xmlns:p14="http://schemas.microsoft.com/office/powerpoint/2010/main" val="1873404755"/>
              </p:ext>
            </p:extLst>
          </p:nvPr>
        </p:nvGraphicFramePr>
        <p:xfrm>
          <a:off x="245065" y="7616826"/>
          <a:ext cx="3264881" cy="1195129"/>
        </p:xfrm>
        <a:graphic>
          <a:graphicData uri="http://schemas.openxmlformats.org/drawingml/2006/table">
            <a:tbl>
              <a:tblPr firstRow="1" firstCol="1" bandRow="1"/>
              <a:tblGrid>
                <a:gridCol w="198425">
                  <a:extLst>
                    <a:ext uri="{9D8B030D-6E8A-4147-A177-3AD203B41FA5}">
                      <a16:colId xmlns:a16="http://schemas.microsoft.com/office/drawing/2014/main" val="145213234"/>
                    </a:ext>
                  </a:extLst>
                </a:gridCol>
                <a:gridCol w="3066456">
                  <a:extLst>
                    <a:ext uri="{9D8B030D-6E8A-4147-A177-3AD203B41FA5}">
                      <a16:colId xmlns:a16="http://schemas.microsoft.com/office/drawing/2014/main" val="2848080915"/>
                    </a:ext>
                  </a:extLst>
                </a:gridCol>
              </a:tblGrid>
              <a:tr h="1156008">
                <a:tc>
                  <a:txBody>
                    <a:bodyPr/>
                    <a:lstStyle/>
                    <a:p>
                      <a:pPr marL="71755" marR="71755" algn="l">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施術証明欄</a:t>
                      </a:r>
                    </a:p>
                  </a:txBody>
                  <a:tcPr marL="0" marR="0" marT="0" marB="0" vert="eaVert"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300"/>
                        </a:lnSpc>
                        <a:spcAft>
                          <a:spcPts val="100"/>
                        </a:spcAft>
                        <a:tabLst>
                          <a:tab pos="3445510" algn="l"/>
                        </a:tabLs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上記の</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とお</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り施術したことを証明します。</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ct val="150000"/>
                        </a:lnSpc>
                        <a:spcAft>
                          <a:spcPts val="100"/>
                        </a:spcAft>
                        <a:tabLst>
                          <a:tab pos="2725420" algn="l"/>
                          <a:tab pos="3446780" algn="l"/>
                        </a:tabLs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ct val="150000"/>
                        </a:lnSpc>
                        <a:spcAft>
                          <a:spcPts val="100"/>
                        </a:spcAft>
                        <a:tabLst>
                          <a:tab pos="2725420" algn="l"/>
                          <a:tab pos="3446780" algn="l"/>
                        </a:tabLst>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ct val="150000"/>
                        </a:lnSpc>
                        <a:spcAft>
                          <a:spcPts val="100"/>
                        </a:spcAft>
                        <a:tabLst>
                          <a:tab pos="2725420" algn="l"/>
                          <a:tab pos="3446780" algn="l"/>
                          <a:tab pos="5372100" algn="l"/>
                        </a:tabLst>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54138610"/>
                  </a:ext>
                </a:extLst>
              </a:tr>
            </a:tbl>
          </a:graphicData>
        </a:graphic>
      </p:graphicFrame>
      <p:sp>
        <p:nvSpPr>
          <p:cNvPr id="16" name="正方形/長方形 15">
            <a:extLst>
              <a:ext uri="{FF2B5EF4-FFF2-40B4-BE49-F238E27FC236}">
                <a16:creationId xmlns:a16="http://schemas.microsoft.com/office/drawing/2014/main" id="{15F37CC2-E767-4D7A-9BB8-877DA41FFCFB}"/>
              </a:ext>
            </a:extLst>
          </p:cNvPr>
          <p:cNvSpPr/>
          <p:nvPr/>
        </p:nvSpPr>
        <p:spPr>
          <a:xfrm>
            <a:off x="1213442" y="76768"/>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31" name="正方形/長方形 30">
            <a:extLst>
              <a:ext uri="{FF2B5EF4-FFF2-40B4-BE49-F238E27FC236}">
                <a16:creationId xmlns:a16="http://schemas.microsoft.com/office/drawing/2014/main" id="{54777629-0752-46DC-A7F4-6B5A3A6CD33B}"/>
              </a:ext>
            </a:extLst>
          </p:cNvPr>
          <p:cNvSpPr/>
          <p:nvPr/>
        </p:nvSpPr>
        <p:spPr>
          <a:xfrm>
            <a:off x="5206358" y="423293"/>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ケース番号</a:t>
            </a:r>
          </a:p>
        </p:txBody>
      </p:sp>
      <p:sp>
        <p:nvSpPr>
          <p:cNvPr id="32" name="正方形/長方形 31">
            <a:extLst>
              <a:ext uri="{FF2B5EF4-FFF2-40B4-BE49-F238E27FC236}">
                <a16:creationId xmlns:a16="http://schemas.microsoft.com/office/drawing/2014/main" id="{D05CAA16-77BB-4C31-86E2-9D24AB799EEF}"/>
              </a:ext>
            </a:extLst>
          </p:cNvPr>
          <p:cNvSpPr/>
          <p:nvPr/>
        </p:nvSpPr>
        <p:spPr>
          <a:xfrm>
            <a:off x="5899318" y="423293"/>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世帯員番号</a:t>
            </a:r>
          </a:p>
        </p:txBody>
      </p:sp>
      <p:sp>
        <p:nvSpPr>
          <p:cNvPr id="34" name="正方形/長方形 33">
            <a:extLst>
              <a:ext uri="{FF2B5EF4-FFF2-40B4-BE49-F238E27FC236}">
                <a16:creationId xmlns:a16="http://schemas.microsoft.com/office/drawing/2014/main" id="{B3F2A0AD-6668-41F5-B29A-F6577BB807ED}"/>
              </a:ext>
            </a:extLst>
          </p:cNvPr>
          <p:cNvSpPr/>
          <p:nvPr/>
        </p:nvSpPr>
        <p:spPr>
          <a:xfrm>
            <a:off x="5024677" y="75429"/>
            <a:ext cx="684000" cy="324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tabLst>
                <a:tab pos="1250950" algn="l"/>
                <a:tab pos="2238375"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endParaRPr kumimoji="1" lang="en-US" altLang="ja-JP" sz="900">
              <a:solidFill>
                <a:schemeClr val="tx1"/>
              </a:solidFill>
              <a:latin typeface="ＭＳ Ｐゴシック" panose="020B0600070205080204" pitchFamily="50" charset="-128"/>
              <a:ea typeface="ＭＳ Ｐゴシック" panose="020B0600070205080204" pitchFamily="50" charset="-128"/>
            </a:endParaRPr>
          </a:p>
          <a:p>
            <a:pPr algn="l">
              <a:tabLst>
                <a:tab pos="1250950" algn="l"/>
                <a:tab pos="2238375" algn="l"/>
              </a:tabLst>
            </a:pPr>
            <a:r>
              <a:rPr kumimoji="1" lang="ja-JP" altLang="en-US" sz="900">
                <a:solidFill>
                  <a:schemeClr val="tx1"/>
                </a:solidFill>
                <a:latin typeface="ＭＳ Ｐゴシック" panose="020B0600070205080204" pitchFamily="50" charset="-128"/>
                <a:ea typeface="ＭＳ Ｐゴシック" panose="020B0600070205080204" pitchFamily="50" charset="-128"/>
              </a:rPr>
              <a:t>取扱</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担当者</a:t>
            </a:r>
          </a:p>
        </p:txBody>
      </p:sp>
      <p:sp>
        <p:nvSpPr>
          <p:cNvPr id="68" name="正方形/長方形 67">
            <a:extLst>
              <a:ext uri="{FF2B5EF4-FFF2-40B4-BE49-F238E27FC236}">
                <a16:creationId xmlns:a16="http://schemas.microsoft.com/office/drawing/2014/main" id="{DB72B048-ABF4-49CD-8C8B-2B96A5F78171}"/>
              </a:ext>
            </a:extLst>
          </p:cNvPr>
          <p:cNvSpPr/>
          <p:nvPr/>
        </p:nvSpPr>
        <p:spPr>
          <a:xfrm>
            <a:off x="6162777" y="763367"/>
            <a:ext cx="360000" cy="2592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単給・</a:t>
            </a:r>
            <a:endParaRPr kumimoji="1" lang="en-US" altLang="ja-JP" sz="900">
              <a:solidFill>
                <a:schemeClr val="tx1"/>
              </a:solidFill>
              <a:latin typeface="ＭＳ Ｐゴシック" panose="020B0600070205080204" pitchFamily="50" charset="-128"/>
              <a:ea typeface="ＭＳ Ｐゴシック" panose="020B0600070205080204" pitchFamily="50" charset="-128"/>
            </a:endParaRPr>
          </a:p>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併給</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6" name="正方形/長方形 45">
            <a:extLst>
              <a:ext uri="{FF2B5EF4-FFF2-40B4-BE49-F238E27FC236}">
                <a16:creationId xmlns:a16="http://schemas.microsoft.com/office/drawing/2014/main" id="{9E5F694F-2C67-46CE-99B5-35615BD44216}"/>
              </a:ext>
            </a:extLst>
          </p:cNvPr>
          <p:cNvSpPr/>
          <p:nvPr/>
        </p:nvSpPr>
        <p:spPr>
          <a:xfrm>
            <a:off x="1778924" y="1330967"/>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性別</a:t>
            </a:r>
          </a:p>
        </p:txBody>
      </p:sp>
      <p:sp>
        <p:nvSpPr>
          <p:cNvPr id="75" name="正方形/長方形 74">
            <a:extLst>
              <a:ext uri="{FF2B5EF4-FFF2-40B4-BE49-F238E27FC236}">
                <a16:creationId xmlns:a16="http://schemas.microsoft.com/office/drawing/2014/main" id="{2C3F7F4F-F4A9-4415-A3E9-7B263DF03867}"/>
              </a:ext>
            </a:extLst>
          </p:cNvPr>
          <p:cNvSpPr/>
          <p:nvPr/>
        </p:nvSpPr>
        <p:spPr>
          <a:xfrm>
            <a:off x="87534" y="9646662"/>
            <a:ext cx="1336386" cy="1793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二次元コード・バーコード</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76" name="正方形/長方形 75">
            <a:extLst>
              <a:ext uri="{FF2B5EF4-FFF2-40B4-BE49-F238E27FC236}">
                <a16:creationId xmlns:a16="http://schemas.microsoft.com/office/drawing/2014/main" id="{F950DDF1-CFE8-494B-8D6D-56F977F704D2}"/>
              </a:ext>
            </a:extLst>
          </p:cNvPr>
          <p:cNvSpPr/>
          <p:nvPr/>
        </p:nvSpPr>
        <p:spPr>
          <a:xfrm>
            <a:off x="3213098" y="6671055"/>
            <a:ext cx="52545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社保有無</a:t>
            </a:r>
          </a:p>
        </p:txBody>
      </p:sp>
      <p:sp>
        <p:nvSpPr>
          <p:cNvPr id="78" name="正方形/長方形 77">
            <a:extLst>
              <a:ext uri="{FF2B5EF4-FFF2-40B4-BE49-F238E27FC236}">
                <a16:creationId xmlns:a16="http://schemas.microsoft.com/office/drawing/2014/main" id="{CF50FE52-3C7E-4D7F-90CF-80F0394E141C}"/>
              </a:ext>
            </a:extLst>
          </p:cNvPr>
          <p:cNvSpPr/>
          <p:nvPr/>
        </p:nvSpPr>
        <p:spPr>
          <a:xfrm>
            <a:off x="245764" y="9397801"/>
            <a:ext cx="3979235" cy="17938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備考　この用紙は、日本</a:t>
            </a:r>
            <a:r>
              <a:rPr lang="ja-JP" altLang="en-US" sz="900" b="0" i="0" u="none" strike="noStrike" kern="100" dirty="0">
                <a:solidFill>
                  <a:schemeClr val="tx1"/>
                </a:solidFill>
                <a:latin typeface="ＭＳ Ｐゴシック" panose="020B0600070205080204" pitchFamily="50" charset="-128"/>
                <a:ea typeface="ＭＳ Ｐゴシック" panose="020B0600070205080204" pitchFamily="50" charset="-128"/>
              </a:rPr>
              <a:t>産業</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規格</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A</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列</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4</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番とすること。（</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は福祉事務所使用欄）</a:t>
            </a:r>
          </a:p>
        </p:txBody>
      </p:sp>
      <p:sp>
        <p:nvSpPr>
          <p:cNvPr id="30" name="正方形/長方形 29">
            <a:extLst>
              <a:ext uri="{FF2B5EF4-FFF2-40B4-BE49-F238E27FC236}">
                <a16:creationId xmlns:a16="http://schemas.microsoft.com/office/drawing/2014/main" id="{394C65F4-A703-4C06-9DF4-7A91FE79E9C0}"/>
              </a:ext>
            </a:extLst>
          </p:cNvPr>
          <p:cNvSpPr/>
          <p:nvPr/>
        </p:nvSpPr>
        <p:spPr>
          <a:xfrm>
            <a:off x="3945973" y="6551206"/>
            <a:ext cx="540000" cy="9471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800" dirty="0">
                <a:solidFill>
                  <a:schemeClr val="tx1"/>
                </a:solidFill>
                <a:latin typeface="ＭＳ Ｐゴシック" panose="020B0600070205080204" pitchFamily="50" charset="-128"/>
                <a:ea typeface="ＭＳ Ｐゴシック" panose="020B0600070205080204" pitchFamily="50" charset="-128"/>
              </a:rPr>
              <a:t>社保区分</a:t>
            </a:r>
          </a:p>
        </p:txBody>
      </p:sp>
      <p:grpSp>
        <p:nvGrpSpPr>
          <p:cNvPr id="8" name="グループ化 7">
            <a:extLst>
              <a:ext uri="{FF2B5EF4-FFF2-40B4-BE49-F238E27FC236}">
                <a16:creationId xmlns:a16="http://schemas.microsoft.com/office/drawing/2014/main" id="{EBEE7AEA-6E33-4049-BC21-BB3303AC02CC}"/>
              </a:ext>
            </a:extLst>
          </p:cNvPr>
          <p:cNvGrpSpPr/>
          <p:nvPr/>
        </p:nvGrpSpPr>
        <p:grpSpPr>
          <a:xfrm>
            <a:off x="-138474" y="297438"/>
            <a:ext cx="3222386" cy="408979"/>
            <a:chOff x="156538" y="716061"/>
            <a:chExt cx="3222386" cy="408979"/>
          </a:xfrm>
          <a:noFill/>
        </p:grpSpPr>
        <p:sp>
          <p:nvSpPr>
            <p:cNvPr id="33" name="テキスト ボックス 32">
              <a:extLst>
                <a:ext uri="{FF2B5EF4-FFF2-40B4-BE49-F238E27FC236}">
                  <a16:creationId xmlns:a16="http://schemas.microsoft.com/office/drawing/2014/main" id="{891CFA67-780B-4345-8FAD-0FB68A6A338E}"/>
                </a:ext>
              </a:extLst>
            </p:cNvPr>
            <p:cNvSpPr txBox="1"/>
            <p:nvPr/>
          </p:nvSpPr>
          <p:spPr>
            <a:xfrm>
              <a:off x="156538" y="716061"/>
              <a:ext cx="3222386" cy="261610"/>
            </a:xfrm>
            <a:prstGeom prst="rect">
              <a:avLst/>
            </a:prstGeom>
            <a:grpFill/>
          </p:spPr>
          <p:txBody>
            <a:bodyPr wrap="square" rtlCol="0" anchor="ctr" anchorCtr="0">
              <a:spAutoFit/>
            </a:bodyPr>
            <a:lstStyle/>
            <a:p>
              <a:pPr algn="ctr" defTabSz="541338"/>
              <a:r>
                <a:rPr kumimoji="1" lang="ja-JP" altLang="en-US" sz="1100" dirty="0">
                  <a:latin typeface="ＭＳ Ｐゴシック" panose="020B0600070205080204" pitchFamily="50" charset="-128"/>
                  <a:ea typeface="ＭＳ Ｐゴシック" panose="020B0600070205080204" pitchFamily="50" charset="-128"/>
                </a:rPr>
                <a:t>施術券及び施術報酬請求明細書（柔道整復）</a:t>
              </a:r>
            </a:p>
          </p:txBody>
        </p:sp>
        <p:sp>
          <p:nvSpPr>
            <p:cNvPr id="26" name="テキスト ボックス 25">
              <a:extLst>
                <a:ext uri="{FF2B5EF4-FFF2-40B4-BE49-F238E27FC236}">
                  <a16:creationId xmlns:a16="http://schemas.microsoft.com/office/drawing/2014/main" id="{81473680-50C0-4287-BB83-D0BBF9FB8EF2}"/>
                </a:ext>
              </a:extLst>
            </p:cNvPr>
            <p:cNvSpPr txBox="1"/>
            <p:nvPr/>
          </p:nvSpPr>
          <p:spPr>
            <a:xfrm>
              <a:off x="591120" y="894208"/>
              <a:ext cx="1204848" cy="230832"/>
            </a:xfrm>
            <a:prstGeom prst="rect">
              <a:avLst/>
            </a:prstGeom>
            <a:grp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　　　　　　　　　　分）</a:t>
              </a:r>
            </a:p>
          </p:txBody>
        </p:sp>
        <p:sp>
          <p:nvSpPr>
            <p:cNvPr id="38" name="正方形/長方形 37">
              <a:extLst>
                <a:ext uri="{FF2B5EF4-FFF2-40B4-BE49-F238E27FC236}">
                  <a16:creationId xmlns:a16="http://schemas.microsoft.com/office/drawing/2014/main" id="{CD17AC3E-D585-4FC8-B76E-77F0167331E3}"/>
                </a:ext>
              </a:extLst>
            </p:cNvPr>
            <p:cNvSpPr/>
            <p:nvPr/>
          </p:nvSpPr>
          <p:spPr>
            <a:xfrm>
              <a:off x="907051" y="950681"/>
              <a:ext cx="539999" cy="14273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施術年月</a:t>
              </a:r>
            </a:p>
          </p:txBody>
        </p:sp>
      </p:grpSp>
      <p:sp>
        <p:nvSpPr>
          <p:cNvPr id="37" name="正方形/長方形 36">
            <a:extLst>
              <a:ext uri="{FF2B5EF4-FFF2-40B4-BE49-F238E27FC236}">
                <a16:creationId xmlns:a16="http://schemas.microsoft.com/office/drawing/2014/main" id="{F89F82C0-1ACB-4ED4-9637-38CA78BA635C}"/>
              </a:ext>
            </a:extLst>
          </p:cNvPr>
          <p:cNvSpPr/>
          <p:nvPr/>
        </p:nvSpPr>
        <p:spPr>
          <a:xfrm>
            <a:off x="258412" y="76768"/>
            <a:ext cx="79377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再発行の文言</a:t>
            </a:r>
          </a:p>
        </p:txBody>
      </p:sp>
      <p:sp>
        <p:nvSpPr>
          <p:cNvPr id="41" name="正方形/長方形 40">
            <a:extLst>
              <a:ext uri="{FF2B5EF4-FFF2-40B4-BE49-F238E27FC236}">
                <a16:creationId xmlns:a16="http://schemas.microsoft.com/office/drawing/2014/main" id="{9F8E6AE1-58D8-4AAA-A105-414734CAB464}"/>
              </a:ext>
            </a:extLst>
          </p:cNvPr>
          <p:cNvSpPr/>
          <p:nvPr/>
        </p:nvSpPr>
        <p:spPr>
          <a:xfrm>
            <a:off x="5719830" y="78093"/>
            <a:ext cx="82748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42" name="正方形/長方形 41">
            <a:extLst>
              <a:ext uri="{FF2B5EF4-FFF2-40B4-BE49-F238E27FC236}">
                <a16:creationId xmlns:a16="http://schemas.microsoft.com/office/drawing/2014/main" id="{81456F5C-7B86-4110-9145-43E4BD030E03}"/>
              </a:ext>
            </a:extLst>
          </p:cNvPr>
          <p:cNvSpPr/>
          <p:nvPr/>
        </p:nvSpPr>
        <p:spPr>
          <a:xfrm>
            <a:off x="5730541" y="244610"/>
            <a:ext cx="81677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取扱担当者</a:t>
            </a:r>
          </a:p>
        </p:txBody>
      </p:sp>
      <p:sp>
        <p:nvSpPr>
          <p:cNvPr id="43" name="正方形/長方形 42">
            <a:extLst>
              <a:ext uri="{FF2B5EF4-FFF2-40B4-BE49-F238E27FC236}">
                <a16:creationId xmlns:a16="http://schemas.microsoft.com/office/drawing/2014/main" id="{1DA2703A-E6F4-4053-9447-4702A860F7E3}"/>
              </a:ext>
            </a:extLst>
          </p:cNvPr>
          <p:cNvSpPr/>
          <p:nvPr/>
        </p:nvSpPr>
        <p:spPr>
          <a:xfrm>
            <a:off x="3500440" y="841924"/>
            <a:ext cx="9206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有効期間開始日</a:t>
            </a:r>
          </a:p>
        </p:txBody>
      </p:sp>
      <p:sp>
        <p:nvSpPr>
          <p:cNvPr id="44" name="正方形/長方形 43">
            <a:extLst>
              <a:ext uri="{FF2B5EF4-FFF2-40B4-BE49-F238E27FC236}">
                <a16:creationId xmlns:a16="http://schemas.microsoft.com/office/drawing/2014/main" id="{531196D9-A8B8-4D73-B78B-4A0C098BEA2F}"/>
              </a:ext>
            </a:extLst>
          </p:cNvPr>
          <p:cNvSpPr/>
          <p:nvPr/>
        </p:nvSpPr>
        <p:spPr>
          <a:xfrm>
            <a:off x="4757321" y="841924"/>
            <a:ext cx="9206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有効期間終了日</a:t>
            </a:r>
          </a:p>
        </p:txBody>
      </p:sp>
      <p:sp>
        <p:nvSpPr>
          <p:cNvPr id="45" name="正方形/長方形 44">
            <a:extLst>
              <a:ext uri="{FF2B5EF4-FFF2-40B4-BE49-F238E27FC236}">
                <a16:creationId xmlns:a16="http://schemas.microsoft.com/office/drawing/2014/main" id="{A197FCD7-DEBF-48A5-8F36-D3541447B56D}"/>
              </a:ext>
            </a:extLst>
          </p:cNvPr>
          <p:cNvSpPr/>
          <p:nvPr/>
        </p:nvSpPr>
        <p:spPr>
          <a:xfrm>
            <a:off x="4449118" y="841924"/>
            <a:ext cx="280193"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から</a:t>
            </a:r>
          </a:p>
        </p:txBody>
      </p:sp>
      <p:sp>
        <p:nvSpPr>
          <p:cNvPr id="47" name="正方形/長方形 46">
            <a:extLst>
              <a:ext uri="{FF2B5EF4-FFF2-40B4-BE49-F238E27FC236}">
                <a16:creationId xmlns:a16="http://schemas.microsoft.com/office/drawing/2014/main" id="{39FD00CE-4E2D-4CFA-A25F-349F4C9BB3E4}"/>
              </a:ext>
            </a:extLst>
          </p:cNvPr>
          <p:cNvSpPr/>
          <p:nvPr/>
        </p:nvSpPr>
        <p:spPr>
          <a:xfrm>
            <a:off x="5788712" y="841924"/>
            <a:ext cx="280193"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まで</a:t>
            </a:r>
          </a:p>
        </p:txBody>
      </p:sp>
      <p:sp>
        <p:nvSpPr>
          <p:cNvPr id="48" name="正方形/長方形 47">
            <a:extLst>
              <a:ext uri="{FF2B5EF4-FFF2-40B4-BE49-F238E27FC236}">
                <a16:creationId xmlns:a16="http://schemas.microsoft.com/office/drawing/2014/main" id="{8A92E36E-A35A-4973-A93E-BD84DA911C64}"/>
              </a:ext>
            </a:extLst>
          </p:cNvPr>
          <p:cNvSpPr/>
          <p:nvPr/>
        </p:nvSpPr>
        <p:spPr>
          <a:xfrm>
            <a:off x="814933" y="874949"/>
            <a:ext cx="69306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交付番号</a:t>
            </a:r>
          </a:p>
        </p:txBody>
      </p:sp>
      <p:sp>
        <p:nvSpPr>
          <p:cNvPr id="49" name="正方形/長方形 48">
            <a:extLst>
              <a:ext uri="{FF2B5EF4-FFF2-40B4-BE49-F238E27FC236}">
                <a16:creationId xmlns:a16="http://schemas.microsoft.com/office/drawing/2014/main" id="{EB82522B-60FD-447C-9683-D0A5D57E46A3}"/>
              </a:ext>
            </a:extLst>
          </p:cNvPr>
          <p:cNvSpPr/>
          <p:nvPr/>
        </p:nvSpPr>
        <p:spPr>
          <a:xfrm>
            <a:off x="947015" y="1330967"/>
            <a:ext cx="69306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52" name="正方形/長方形 51">
            <a:extLst>
              <a:ext uri="{FF2B5EF4-FFF2-40B4-BE49-F238E27FC236}">
                <a16:creationId xmlns:a16="http://schemas.microsoft.com/office/drawing/2014/main" id="{C95D5444-010D-4459-888F-B381EE6A964E}"/>
              </a:ext>
            </a:extLst>
          </p:cNvPr>
          <p:cNvSpPr/>
          <p:nvPr/>
        </p:nvSpPr>
        <p:spPr>
          <a:xfrm>
            <a:off x="2616767" y="1328749"/>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53" name="正方形/長方形 52">
            <a:extLst>
              <a:ext uri="{FF2B5EF4-FFF2-40B4-BE49-F238E27FC236}">
                <a16:creationId xmlns:a16="http://schemas.microsoft.com/office/drawing/2014/main" id="{FB22464D-1126-4687-AE83-B10DD642B418}"/>
              </a:ext>
            </a:extLst>
          </p:cNvPr>
          <p:cNvSpPr/>
          <p:nvPr/>
        </p:nvSpPr>
        <p:spPr>
          <a:xfrm>
            <a:off x="3878740" y="1326878"/>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54" name="正方形/長方形 53">
            <a:extLst>
              <a:ext uri="{FF2B5EF4-FFF2-40B4-BE49-F238E27FC236}">
                <a16:creationId xmlns:a16="http://schemas.microsoft.com/office/drawing/2014/main" id="{F7C02EB0-061B-4F8C-BDDF-FD11A97756D5}"/>
              </a:ext>
            </a:extLst>
          </p:cNvPr>
          <p:cNvSpPr/>
          <p:nvPr/>
        </p:nvSpPr>
        <p:spPr>
          <a:xfrm>
            <a:off x="961027" y="1816373"/>
            <a:ext cx="112878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指定施術者名</a:t>
            </a:r>
          </a:p>
        </p:txBody>
      </p:sp>
      <p:sp>
        <p:nvSpPr>
          <p:cNvPr id="55" name="正方形/長方形 54">
            <a:extLst>
              <a:ext uri="{FF2B5EF4-FFF2-40B4-BE49-F238E27FC236}">
                <a16:creationId xmlns:a16="http://schemas.microsoft.com/office/drawing/2014/main" id="{96927BBA-6F01-406A-BE9F-7EB70A4E6355}"/>
              </a:ext>
            </a:extLst>
          </p:cNvPr>
          <p:cNvSpPr/>
          <p:nvPr/>
        </p:nvSpPr>
        <p:spPr>
          <a:xfrm>
            <a:off x="3536953" y="1826604"/>
            <a:ext cx="804244" cy="14886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傷病名（部位）</a:t>
            </a:r>
          </a:p>
        </p:txBody>
      </p:sp>
      <p:sp>
        <p:nvSpPr>
          <p:cNvPr id="56" name="正方形/長方形 55">
            <a:extLst>
              <a:ext uri="{FF2B5EF4-FFF2-40B4-BE49-F238E27FC236}">
                <a16:creationId xmlns:a16="http://schemas.microsoft.com/office/drawing/2014/main" id="{C573699F-5539-4963-A9F4-D8CCE2B2723A}"/>
              </a:ext>
            </a:extLst>
          </p:cNvPr>
          <p:cNvSpPr/>
          <p:nvPr/>
        </p:nvSpPr>
        <p:spPr>
          <a:xfrm>
            <a:off x="3755680" y="6671055"/>
            <a:ext cx="610116"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社保割合</a:t>
            </a:r>
          </a:p>
        </p:txBody>
      </p:sp>
      <p:sp>
        <p:nvSpPr>
          <p:cNvPr id="57" name="正方形/長方形 56">
            <a:extLst>
              <a:ext uri="{FF2B5EF4-FFF2-40B4-BE49-F238E27FC236}">
                <a16:creationId xmlns:a16="http://schemas.microsoft.com/office/drawing/2014/main" id="{1DE366BA-0E88-45D0-9C42-298AD1E5C28A}"/>
              </a:ext>
            </a:extLst>
          </p:cNvPr>
          <p:cNvSpPr/>
          <p:nvPr/>
        </p:nvSpPr>
        <p:spPr>
          <a:xfrm>
            <a:off x="3855136" y="6870852"/>
            <a:ext cx="686562"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本人支払額</a:t>
            </a:r>
          </a:p>
        </p:txBody>
      </p:sp>
      <p:sp>
        <p:nvSpPr>
          <p:cNvPr id="58" name="正方形/長方形 57">
            <a:extLst>
              <a:ext uri="{FF2B5EF4-FFF2-40B4-BE49-F238E27FC236}">
                <a16:creationId xmlns:a16="http://schemas.microsoft.com/office/drawing/2014/main" id="{1BFEF3C7-7C44-4EF7-A00B-2AC89C217F5E}"/>
              </a:ext>
            </a:extLst>
          </p:cNvPr>
          <p:cNvSpPr/>
          <p:nvPr/>
        </p:nvSpPr>
        <p:spPr>
          <a:xfrm>
            <a:off x="1932531" y="7851788"/>
            <a:ext cx="141770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grpSp>
        <p:nvGrpSpPr>
          <p:cNvPr id="40" name="グループ化 39">
            <a:extLst>
              <a:ext uri="{FF2B5EF4-FFF2-40B4-BE49-F238E27FC236}">
                <a16:creationId xmlns:a16="http://schemas.microsoft.com/office/drawing/2014/main" id="{113D0AA7-2B7D-4676-B52F-EAFCEE520F45}"/>
              </a:ext>
            </a:extLst>
          </p:cNvPr>
          <p:cNvGrpSpPr/>
          <p:nvPr/>
        </p:nvGrpSpPr>
        <p:grpSpPr>
          <a:xfrm>
            <a:off x="2652625" y="75341"/>
            <a:ext cx="2234607" cy="260670"/>
            <a:chOff x="3645000" y="1370007"/>
            <a:chExt cx="2234607" cy="305359"/>
          </a:xfrm>
          <a:noFill/>
        </p:grpSpPr>
        <p:sp>
          <p:nvSpPr>
            <p:cNvPr id="51" name="正方形/長方形 50">
              <a:extLst>
                <a:ext uri="{FF2B5EF4-FFF2-40B4-BE49-F238E27FC236}">
                  <a16:creationId xmlns:a16="http://schemas.microsoft.com/office/drawing/2014/main" id="{61DD6ECE-1565-44C3-B025-1E1D8200D89F}"/>
                </a:ext>
              </a:extLst>
            </p:cNvPr>
            <p:cNvSpPr/>
            <p:nvPr/>
          </p:nvSpPr>
          <p:spPr>
            <a:xfrm>
              <a:off x="3645000" y="1370007"/>
              <a:ext cx="765455" cy="305359"/>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59" name="正方形/長方形 58">
              <a:extLst>
                <a:ext uri="{FF2B5EF4-FFF2-40B4-BE49-F238E27FC236}">
                  <a16:creationId xmlns:a16="http://schemas.microsoft.com/office/drawing/2014/main" id="{8D3CA487-DF3A-418D-8610-579759DD8CAE}"/>
                </a:ext>
              </a:extLst>
            </p:cNvPr>
            <p:cNvSpPr/>
            <p:nvPr/>
          </p:nvSpPr>
          <p:spPr>
            <a:xfrm>
              <a:off x="4410455" y="1370007"/>
              <a:ext cx="1469152" cy="305359"/>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a:solidFill>
                    <a:schemeClr val="accent1"/>
                  </a:solidFill>
                  <a:latin typeface="ＭＳ Ｐゴシック" panose="020B0600070205080204" pitchFamily="50" charset="-128"/>
                  <a:ea typeface="ＭＳ Ｐゴシック" panose="020B0600070205080204" pitchFamily="50" charset="-128"/>
                </a:rPr>
                <a:t>日</a:t>
              </a:r>
              <a:endParaRPr kumimoji="1" lang="ja-JP" altLang="en-US" sz="900" dirty="0">
                <a:solidFill>
                  <a:schemeClr val="accent1"/>
                </a:solidFill>
                <a:latin typeface="ＭＳ Ｐゴシック" panose="020B0600070205080204" pitchFamily="50" charset="-128"/>
                <a:ea typeface="ＭＳ Ｐゴシック" panose="020B0600070205080204" pitchFamily="50" charset="-128"/>
              </a:endParaRPr>
            </a:p>
          </p:txBody>
        </p:sp>
      </p:grpSp>
      <p:sp>
        <p:nvSpPr>
          <p:cNvPr id="50" name="正方形/長方形 49">
            <a:extLst>
              <a:ext uri="{FF2B5EF4-FFF2-40B4-BE49-F238E27FC236}">
                <a16:creationId xmlns:a16="http://schemas.microsoft.com/office/drawing/2014/main" id="{3444D9E8-9FC8-470C-BCE5-9D303A382F7A}"/>
              </a:ext>
            </a:extLst>
          </p:cNvPr>
          <p:cNvSpPr/>
          <p:nvPr/>
        </p:nvSpPr>
        <p:spPr>
          <a:xfrm>
            <a:off x="1858008" y="77081"/>
            <a:ext cx="509333" cy="14056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文書番号</a:t>
            </a:r>
          </a:p>
        </p:txBody>
      </p:sp>
      <p:sp>
        <p:nvSpPr>
          <p:cNvPr id="17" name="正方形/長方形 16">
            <a:extLst>
              <a:ext uri="{FF2B5EF4-FFF2-40B4-BE49-F238E27FC236}">
                <a16:creationId xmlns:a16="http://schemas.microsoft.com/office/drawing/2014/main" id="{76C97C01-B06B-1387-1E10-6C50267AD69E}"/>
              </a:ext>
            </a:extLst>
          </p:cNvPr>
          <p:cNvSpPr/>
          <p:nvPr/>
        </p:nvSpPr>
        <p:spPr>
          <a:xfrm>
            <a:off x="5257626" y="9591791"/>
            <a:ext cx="902102"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自治体名称</a:t>
            </a:r>
          </a:p>
        </p:txBody>
      </p:sp>
      <p:sp>
        <p:nvSpPr>
          <p:cNvPr id="18" name="正方形/長方形 17">
            <a:extLst>
              <a:ext uri="{FF2B5EF4-FFF2-40B4-BE49-F238E27FC236}">
                <a16:creationId xmlns:a16="http://schemas.microsoft.com/office/drawing/2014/main" id="{96C715B9-D872-0F22-2408-A6F4C9D95128}"/>
              </a:ext>
            </a:extLst>
          </p:cNvPr>
          <p:cNvSpPr/>
          <p:nvPr/>
        </p:nvSpPr>
        <p:spPr>
          <a:xfrm>
            <a:off x="6269924" y="9386164"/>
            <a:ext cx="467722" cy="46969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印</a:t>
            </a:r>
          </a:p>
        </p:txBody>
      </p:sp>
      <p:sp>
        <p:nvSpPr>
          <p:cNvPr id="21" name="正方形/長方形 20">
            <a:extLst>
              <a:ext uri="{FF2B5EF4-FFF2-40B4-BE49-F238E27FC236}">
                <a16:creationId xmlns:a16="http://schemas.microsoft.com/office/drawing/2014/main" id="{70E6BC44-3589-77B3-3E8D-DA0C1079CF75}"/>
              </a:ext>
            </a:extLst>
          </p:cNvPr>
          <p:cNvSpPr/>
          <p:nvPr/>
        </p:nvSpPr>
        <p:spPr>
          <a:xfrm>
            <a:off x="1038167" y="7967048"/>
            <a:ext cx="605193"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ja-JP" sz="90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所在地〒</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2" name="正方形/長方形 21">
            <a:extLst>
              <a:ext uri="{FF2B5EF4-FFF2-40B4-BE49-F238E27FC236}">
                <a16:creationId xmlns:a16="http://schemas.microsoft.com/office/drawing/2014/main" id="{261B4E7B-9BD4-12B7-2FFF-7506A23D0AE3}"/>
              </a:ext>
            </a:extLst>
          </p:cNvPr>
          <p:cNvSpPr/>
          <p:nvPr/>
        </p:nvSpPr>
        <p:spPr>
          <a:xfrm>
            <a:off x="471471" y="8178602"/>
            <a:ext cx="500021"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kern="100" dirty="0">
                <a:solidFill>
                  <a:schemeClr val="tx1"/>
                </a:solidFill>
                <a:latin typeface="ＭＳ Ｐゴシック" panose="020B0600070205080204" pitchFamily="50" charset="-128"/>
                <a:ea typeface="ＭＳ Ｐゴシック" panose="020B0600070205080204" pitchFamily="50" charset="-128"/>
                <a:cs typeface="Times New Roman" panose="02020603050405020304" pitchFamily="18" charset="0"/>
              </a:rPr>
              <a:t>施術所</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3" name="正方形/長方形 22">
            <a:extLst>
              <a:ext uri="{FF2B5EF4-FFF2-40B4-BE49-F238E27FC236}">
                <a16:creationId xmlns:a16="http://schemas.microsoft.com/office/drawing/2014/main" id="{61EFD801-7156-340B-24D6-FA484D277D93}"/>
              </a:ext>
            </a:extLst>
          </p:cNvPr>
          <p:cNvSpPr/>
          <p:nvPr/>
        </p:nvSpPr>
        <p:spPr>
          <a:xfrm>
            <a:off x="1038167" y="8185283"/>
            <a:ext cx="500021"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名前</a:t>
            </a:r>
          </a:p>
        </p:txBody>
      </p:sp>
      <p:sp>
        <p:nvSpPr>
          <p:cNvPr id="24" name="正方形/長方形 23">
            <a:extLst>
              <a:ext uri="{FF2B5EF4-FFF2-40B4-BE49-F238E27FC236}">
                <a16:creationId xmlns:a16="http://schemas.microsoft.com/office/drawing/2014/main" id="{AE5A4DF1-67AE-0876-1519-8E3571142311}"/>
              </a:ext>
            </a:extLst>
          </p:cNvPr>
          <p:cNvSpPr/>
          <p:nvPr/>
        </p:nvSpPr>
        <p:spPr>
          <a:xfrm>
            <a:off x="1038167" y="8407836"/>
            <a:ext cx="500021"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a:t>
            </a:r>
          </a:p>
        </p:txBody>
      </p:sp>
      <p:sp>
        <p:nvSpPr>
          <p:cNvPr id="25" name="正方形/長方形 24">
            <a:extLst>
              <a:ext uri="{FF2B5EF4-FFF2-40B4-BE49-F238E27FC236}">
                <a16:creationId xmlns:a16="http://schemas.microsoft.com/office/drawing/2014/main" id="{9B5A08C9-7574-F335-D135-4A9B271369A9}"/>
              </a:ext>
            </a:extLst>
          </p:cNvPr>
          <p:cNvSpPr/>
          <p:nvPr/>
        </p:nvSpPr>
        <p:spPr>
          <a:xfrm>
            <a:off x="1056575" y="8636014"/>
            <a:ext cx="500021"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27" name="正方形/長方形 26">
            <a:extLst>
              <a:ext uri="{FF2B5EF4-FFF2-40B4-BE49-F238E27FC236}">
                <a16:creationId xmlns:a16="http://schemas.microsoft.com/office/drawing/2014/main" id="{16E6690F-0370-F9C3-8F22-C3AFFB41BD6A}"/>
              </a:ext>
            </a:extLst>
          </p:cNvPr>
          <p:cNvSpPr/>
          <p:nvPr/>
        </p:nvSpPr>
        <p:spPr>
          <a:xfrm>
            <a:off x="456399" y="8606243"/>
            <a:ext cx="683754" cy="168849"/>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指定施術者</a:t>
            </a:r>
          </a:p>
        </p:txBody>
      </p:sp>
      <p:sp>
        <p:nvSpPr>
          <p:cNvPr id="29" name="正方形/長方形 28">
            <a:extLst>
              <a:ext uri="{FF2B5EF4-FFF2-40B4-BE49-F238E27FC236}">
                <a16:creationId xmlns:a16="http://schemas.microsoft.com/office/drawing/2014/main" id="{FD880115-D643-412E-014A-6235E81F8FEC}"/>
              </a:ext>
            </a:extLst>
          </p:cNvPr>
          <p:cNvSpPr/>
          <p:nvPr/>
        </p:nvSpPr>
        <p:spPr>
          <a:xfrm>
            <a:off x="5222145" y="8057732"/>
            <a:ext cx="1460542" cy="145576"/>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FF0000"/>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年　　　　月　　　　　日</a:t>
            </a:r>
          </a:p>
        </p:txBody>
      </p:sp>
      <p:sp>
        <p:nvSpPr>
          <p:cNvPr id="35" name="正方形/長方形 34">
            <a:extLst>
              <a:ext uri="{FF2B5EF4-FFF2-40B4-BE49-F238E27FC236}">
                <a16:creationId xmlns:a16="http://schemas.microsoft.com/office/drawing/2014/main" id="{AD54537E-40DD-EED7-E7A8-D22744F4999E}"/>
              </a:ext>
            </a:extLst>
          </p:cNvPr>
          <p:cNvSpPr/>
          <p:nvPr/>
        </p:nvSpPr>
        <p:spPr>
          <a:xfrm>
            <a:off x="3720925" y="8237977"/>
            <a:ext cx="1423126"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kern="100" dirty="0">
                <a:solidFill>
                  <a:schemeClr val="tx1"/>
                </a:solidFill>
                <a:latin typeface="ＭＳ Ｐゴシック" panose="020B0600070205080204" pitchFamily="50" charset="-128"/>
                <a:ea typeface="ＭＳ Ｐゴシック" panose="020B0600070205080204" pitchFamily="50" charset="-128"/>
                <a:cs typeface="Times New Roman" panose="02020603050405020304" pitchFamily="18" charset="0"/>
              </a:rPr>
              <a:t>柔道整復師名</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6" name="正方形/長方形 35">
            <a:extLst>
              <a:ext uri="{FF2B5EF4-FFF2-40B4-BE49-F238E27FC236}">
                <a16:creationId xmlns:a16="http://schemas.microsoft.com/office/drawing/2014/main" id="{04E6707C-18BC-129C-B098-D1F466108A6D}"/>
              </a:ext>
            </a:extLst>
          </p:cNvPr>
          <p:cNvSpPr/>
          <p:nvPr/>
        </p:nvSpPr>
        <p:spPr>
          <a:xfrm>
            <a:off x="3720925" y="8431409"/>
            <a:ext cx="1423126"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kern="100" dirty="0">
                <a:solidFill>
                  <a:schemeClr val="tx1"/>
                </a:solidFill>
                <a:latin typeface="ＭＳ Ｐゴシック" panose="020B0600070205080204" pitchFamily="50" charset="-128"/>
                <a:ea typeface="ＭＳ Ｐゴシック" panose="020B0600070205080204" pitchFamily="50" charset="-128"/>
                <a:cs typeface="Times New Roman" panose="02020603050405020304" pitchFamily="18" charset="0"/>
              </a:rPr>
              <a:t>氏名</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graphicFrame>
        <p:nvGraphicFramePr>
          <p:cNvPr id="2" name="表 1">
            <a:extLst>
              <a:ext uri="{FF2B5EF4-FFF2-40B4-BE49-F238E27FC236}">
                <a16:creationId xmlns:a16="http://schemas.microsoft.com/office/drawing/2014/main" id="{96928C50-F942-AC86-66FD-FC3C63E4258A}"/>
              </a:ext>
            </a:extLst>
          </p:cNvPr>
          <p:cNvGraphicFramePr>
            <a:graphicFrameLocks noGrp="1"/>
          </p:cNvGraphicFramePr>
          <p:nvPr>
            <p:extLst>
              <p:ext uri="{D42A27DB-BD31-4B8C-83A1-F6EECF244321}">
                <p14:modId xmlns:p14="http://schemas.microsoft.com/office/powerpoint/2010/main" val="4208428626"/>
              </p:ext>
            </p:extLst>
          </p:nvPr>
        </p:nvGraphicFramePr>
        <p:xfrm>
          <a:off x="241255" y="8813351"/>
          <a:ext cx="6521966" cy="513080"/>
        </p:xfrm>
        <a:graphic>
          <a:graphicData uri="http://schemas.openxmlformats.org/drawingml/2006/table">
            <a:tbl>
              <a:tblPr firstRow="1" firstCol="1" bandRow="1"/>
              <a:tblGrid>
                <a:gridCol w="436269">
                  <a:extLst>
                    <a:ext uri="{9D8B030D-6E8A-4147-A177-3AD203B41FA5}">
                      <a16:colId xmlns:a16="http://schemas.microsoft.com/office/drawing/2014/main" val="1665843996"/>
                    </a:ext>
                  </a:extLst>
                </a:gridCol>
                <a:gridCol w="2054439">
                  <a:extLst>
                    <a:ext uri="{9D8B030D-6E8A-4147-A177-3AD203B41FA5}">
                      <a16:colId xmlns:a16="http://schemas.microsoft.com/office/drawing/2014/main" val="3406814665"/>
                    </a:ext>
                  </a:extLst>
                </a:gridCol>
                <a:gridCol w="1033182">
                  <a:extLst>
                    <a:ext uri="{9D8B030D-6E8A-4147-A177-3AD203B41FA5}">
                      <a16:colId xmlns:a16="http://schemas.microsoft.com/office/drawing/2014/main" val="3617726590"/>
                    </a:ext>
                  </a:extLst>
                </a:gridCol>
                <a:gridCol w="347349">
                  <a:extLst>
                    <a:ext uri="{9D8B030D-6E8A-4147-A177-3AD203B41FA5}">
                      <a16:colId xmlns:a16="http://schemas.microsoft.com/office/drawing/2014/main" val="764725355"/>
                    </a:ext>
                  </a:extLst>
                </a:gridCol>
                <a:gridCol w="1519619">
                  <a:extLst>
                    <a:ext uri="{9D8B030D-6E8A-4147-A177-3AD203B41FA5}">
                      <a16:colId xmlns:a16="http://schemas.microsoft.com/office/drawing/2014/main" val="4192131410"/>
                    </a:ext>
                  </a:extLst>
                </a:gridCol>
                <a:gridCol w="1131108">
                  <a:extLst>
                    <a:ext uri="{9D8B030D-6E8A-4147-A177-3AD203B41FA5}">
                      <a16:colId xmlns:a16="http://schemas.microsoft.com/office/drawing/2014/main" val="2400165866"/>
                    </a:ext>
                  </a:extLst>
                </a:gridCol>
              </a:tblGrid>
              <a:tr h="510908">
                <a:tc>
                  <a:txBody>
                    <a:bodyPr/>
                    <a:lstStyle/>
                    <a:p>
                      <a:pPr marL="71755" algn="ctr"/>
                      <a:r>
                        <a:rPr lang="ja-JP" sz="900" kern="0" spc="225" baseline="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振込先</a:t>
                      </a:r>
                      <a:endParaRPr lang="ja-JP" sz="1050" kern="100" baseline="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0" marR="0" marT="0" marB="0" vert="eaVert" anchor="ctr" anchorCtr="1">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r">
                        <a:spcAft>
                          <a:spcPts val="400"/>
                        </a:spcAft>
                      </a:pPr>
                      <a:r>
                        <a:rPr lang="ja-JP" sz="900" kern="100" baseline="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銀　　行</a:t>
                      </a:r>
                      <a:endParaRPr lang="en-US" altLang="ja-JP" sz="900" kern="100" baseline="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endParaRPr>
                    </a:p>
                    <a:p>
                      <a:pPr algn="r">
                        <a:spcAft>
                          <a:spcPts val="400"/>
                        </a:spcAft>
                      </a:pPr>
                      <a:r>
                        <a:rPr lang="ja-JP" sz="900" kern="100" baseline="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信用金庫</a:t>
                      </a:r>
                      <a:endParaRPr lang="en-US" altLang="ja-JP" sz="900" kern="100" baseline="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endParaRPr>
                    </a:p>
                    <a:p>
                      <a:pPr algn="r">
                        <a:spcAft>
                          <a:spcPts val="400"/>
                        </a:spcAft>
                      </a:pPr>
                      <a:r>
                        <a:rPr lang="ja-JP" sz="900" kern="100" baseline="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支　　店</a:t>
                      </a:r>
                      <a:endParaRPr lang="ja-JP" sz="1050" kern="100" baseline="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a:r>
                        <a:rPr lang="ja-JP" sz="900" kern="100" baseline="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預金種類</a:t>
                      </a:r>
                      <a:endParaRPr lang="ja-JP" sz="1050" kern="100" baseline="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36000" marB="0">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a:r>
                        <a:rPr lang="ja-JP" sz="900" kern="100" baseline="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預金</a:t>
                      </a:r>
                      <a:endParaRPr lang="ja-JP" sz="1050" kern="100" baseline="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a:r>
                        <a:rPr lang="ja-JP" sz="900" kern="100" baseline="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口座番号</a:t>
                      </a:r>
                      <a:endParaRPr lang="ja-JP" sz="1050" kern="100" baseline="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36000" marB="0">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a:r>
                        <a:rPr lang="ja-JP" sz="900" kern="100" baseline="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口座名義</a:t>
                      </a:r>
                      <a:endParaRPr lang="ja-JP" sz="1050" kern="100" baseline="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36000" marB="0">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3806691584"/>
                  </a:ext>
                </a:extLst>
              </a:tr>
            </a:tbl>
          </a:graphicData>
        </a:graphic>
      </p:graphicFrame>
      <p:sp>
        <p:nvSpPr>
          <p:cNvPr id="3" name="正方形/長方形 2">
            <a:extLst>
              <a:ext uri="{FF2B5EF4-FFF2-40B4-BE49-F238E27FC236}">
                <a16:creationId xmlns:a16="http://schemas.microsoft.com/office/drawing/2014/main" id="{6A88A7F0-D026-D7FB-8D27-8C33E3497707}"/>
              </a:ext>
            </a:extLst>
          </p:cNvPr>
          <p:cNvSpPr/>
          <p:nvPr/>
        </p:nvSpPr>
        <p:spPr>
          <a:xfrm>
            <a:off x="5741967" y="8992647"/>
            <a:ext cx="881062" cy="13759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振込先ふりがな</a:t>
            </a:r>
          </a:p>
        </p:txBody>
      </p:sp>
      <p:sp>
        <p:nvSpPr>
          <p:cNvPr id="9" name="正方形/長方形 8">
            <a:extLst>
              <a:ext uri="{FF2B5EF4-FFF2-40B4-BE49-F238E27FC236}">
                <a16:creationId xmlns:a16="http://schemas.microsoft.com/office/drawing/2014/main" id="{C005C438-EE8E-CD79-458F-710BADD36E37}"/>
              </a:ext>
            </a:extLst>
          </p:cNvPr>
          <p:cNvSpPr/>
          <p:nvPr/>
        </p:nvSpPr>
        <p:spPr>
          <a:xfrm>
            <a:off x="5738961" y="9162297"/>
            <a:ext cx="881062" cy="13774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振込先口座名義</a:t>
            </a:r>
          </a:p>
        </p:txBody>
      </p:sp>
      <p:sp>
        <p:nvSpPr>
          <p:cNvPr id="10" name="正方形/長方形 9">
            <a:extLst>
              <a:ext uri="{FF2B5EF4-FFF2-40B4-BE49-F238E27FC236}">
                <a16:creationId xmlns:a16="http://schemas.microsoft.com/office/drawing/2014/main" id="{01001794-842E-DA42-E2E6-BB29B6931D11}"/>
              </a:ext>
            </a:extLst>
          </p:cNvPr>
          <p:cNvSpPr/>
          <p:nvPr/>
        </p:nvSpPr>
        <p:spPr>
          <a:xfrm>
            <a:off x="874211" y="8900590"/>
            <a:ext cx="1064668" cy="1490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振込先金融機関名</a:t>
            </a:r>
          </a:p>
        </p:txBody>
      </p:sp>
      <p:sp>
        <p:nvSpPr>
          <p:cNvPr id="12" name="正方形/長方形 11">
            <a:extLst>
              <a:ext uri="{FF2B5EF4-FFF2-40B4-BE49-F238E27FC236}">
                <a16:creationId xmlns:a16="http://schemas.microsoft.com/office/drawing/2014/main" id="{B59B0FD8-5E1B-FA5C-2DC7-0423CE2B837A}"/>
              </a:ext>
            </a:extLst>
          </p:cNvPr>
          <p:cNvSpPr/>
          <p:nvPr/>
        </p:nvSpPr>
        <p:spPr>
          <a:xfrm>
            <a:off x="874211" y="9113416"/>
            <a:ext cx="1064668" cy="1490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振込先支店名</a:t>
            </a:r>
          </a:p>
        </p:txBody>
      </p:sp>
      <p:sp>
        <p:nvSpPr>
          <p:cNvPr id="13" name="正方形/長方形 12">
            <a:extLst>
              <a:ext uri="{FF2B5EF4-FFF2-40B4-BE49-F238E27FC236}">
                <a16:creationId xmlns:a16="http://schemas.microsoft.com/office/drawing/2014/main" id="{5A78CE08-56AA-93CD-523A-8890AADB1FCC}"/>
              </a:ext>
            </a:extLst>
          </p:cNvPr>
          <p:cNvSpPr/>
          <p:nvPr/>
        </p:nvSpPr>
        <p:spPr>
          <a:xfrm>
            <a:off x="2803047" y="9035911"/>
            <a:ext cx="881062" cy="20581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振込先預金種類</a:t>
            </a:r>
          </a:p>
        </p:txBody>
      </p:sp>
      <p:sp>
        <p:nvSpPr>
          <p:cNvPr id="14" name="正方形/長方形 13">
            <a:extLst>
              <a:ext uri="{FF2B5EF4-FFF2-40B4-BE49-F238E27FC236}">
                <a16:creationId xmlns:a16="http://schemas.microsoft.com/office/drawing/2014/main" id="{B6962E6C-11C4-DAA6-3E2D-944A2955C8FD}"/>
              </a:ext>
            </a:extLst>
          </p:cNvPr>
          <p:cNvSpPr/>
          <p:nvPr/>
        </p:nvSpPr>
        <p:spPr>
          <a:xfrm>
            <a:off x="4440641" y="9084190"/>
            <a:ext cx="902375" cy="15753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振込先口座番号</a:t>
            </a:r>
          </a:p>
        </p:txBody>
      </p:sp>
    </p:spTree>
    <p:extLst>
      <p:ext uri="{BB962C8B-B14F-4D97-AF65-F5344CB8AC3E}">
        <p14:creationId xmlns:p14="http://schemas.microsoft.com/office/powerpoint/2010/main" val="41238604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正方形/長方形 21">
            <a:extLst>
              <a:ext uri="{FF2B5EF4-FFF2-40B4-BE49-F238E27FC236}">
                <a16:creationId xmlns:a16="http://schemas.microsoft.com/office/drawing/2014/main" id="{BDDF0CAD-3201-4583-A372-F846D56779FC}"/>
              </a:ext>
            </a:extLst>
          </p:cNvPr>
          <p:cNvSpPr/>
          <p:nvPr/>
        </p:nvSpPr>
        <p:spPr>
          <a:xfrm>
            <a:off x="586609" y="577515"/>
            <a:ext cx="5757808" cy="739439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R="0" rtl="0">
              <a:spcAft>
                <a:spcPts val="300"/>
              </a:spcAft>
            </a:pPr>
            <a:r>
              <a:rPr lang="zh-TW"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（柔道整復）</a:t>
            </a:r>
          </a:p>
          <a:p>
            <a:pPr marL="266700" marR="0" rtl="0">
              <a:spcAft>
                <a:spcPts val="300"/>
              </a:spcAft>
              <a:buFont typeface="Wingdings" panose="05000000000000000000" pitchFamily="2" charset="2"/>
              <a:buChar char="n"/>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指定施術者へのお知らせ</a:t>
            </a:r>
          </a:p>
          <a:p>
            <a:pPr marL="266700" marR="0" lvl="2" rtl="0">
              <a:spcAft>
                <a:spcPts val="300"/>
              </a:spcAft>
              <a:buFont typeface="ＭＳ Ｐゴシック" panose="020B0600070205080204" pitchFamily="50" charset="-128"/>
              <a:buChar char="1"/>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患者の本人支払額は、施術報酬請求明細書右側下欄の「本人支払額」欄記入の金額ですから窓口で徴収</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266700" marR="0" lvl="2" indent="180975" rtl="0">
              <a:spcAft>
                <a:spcPts val="300"/>
              </a:spcAft>
              <a:tabLst>
                <a:tab pos="54292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して下さい。</a:t>
            </a:r>
          </a:p>
          <a:p>
            <a:pPr marL="266700" marR="0" rtl="0">
              <a:spcAft>
                <a:spcPts val="300"/>
              </a:spcAft>
              <a:buFont typeface="ＭＳ Ｐゴシック" panose="020B0600070205080204" pitchFamily="50" charset="-128"/>
              <a:buChar char="2"/>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施術券の有効期間の延長を必要と認めたときは、ただちに福祉事務所に連絡のうえ補正をうけてください。</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indent="180975" rtl="0">
              <a:spcAft>
                <a:spcPts val="300"/>
              </a:spcAft>
              <a:tabLst>
                <a:tab pos="44767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この場合連絡がないと減額されることがありますから注意してください。</a:t>
            </a:r>
          </a:p>
          <a:p>
            <a:pPr marL="266700" marR="0" rtl="0">
              <a:spcAft>
                <a:spcPts val="300"/>
              </a:spcAft>
              <a:buFont typeface="ＭＳ Ｐゴシック" panose="020B0600070205080204" pitchFamily="50" charset="-128"/>
              <a:buChar char="3"/>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施術券の「傷病名（部位）」欄に記入された傷病名（部位）以外の傷病（部位）が発生し、これについての施術を</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indent="180975" rtl="0">
              <a:spcAft>
                <a:spcPts val="300"/>
              </a:spcAft>
              <a:tabLst>
                <a:tab pos="44767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要するときは、この場合記入がないと減額されることがありますから注意してください。請求明細書の「</a:t>
            </a:r>
            <a:r>
              <a:rPr lang="ja-JP" altLang="en-US" sz="900" b="0" i="0" u="none" strike="noStrike" kern="100" dirty="0">
                <a:solidFill>
                  <a:schemeClr val="tx1"/>
                </a:solidFill>
                <a:latin typeface="ＭＳ Ｐゴシック" panose="020B0600070205080204" pitchFamily="50" charset="-128"/>
                <a:ea typeface="ＭＳ Ｐゴシック" panose="020B0600070205080204" pitchFamily="50" charset="-128"/>
              </a:rPr>
              <a:t>摘要</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」欄</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indent="180975" rtl="0">
              <a:spcAft>
                <a:spcPts val="300"/>
              </a:spcAft>
              <a:tabLst>
                <a:tab pos="44767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にその傷病（部位）名を記入しておいてください。</a:t>
            </a:r>
          </a:p>
          <a:p>
            <a:pPr marL="266700" marR="0" lvl="1" rtl="0">
              <a:spcAft>
                <a:spcPts val="300"/>
              </a:spcAft>
              <a:buFont typeface="ＭＳ Ｐゴシック" panose="020B0600070205080204" pitchFamily="50" charset="-128"/>
              <a:buChar char="4"/>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施術券の所定事項及び明細書の「本人支払額」「社保負担」欄に必要事項の記入のないもの及び施術券に福</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lvl="1" indent="180975" rtl="0">
              <a:spcAft>
                <a:spcPts val="300"/>
              </a:spcAft>
              <a:tabLst>
                <a:tab pos="44767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祉事務所長印のないものは無効ですから、福祉事務所に返送してください。</a:t>
            </a:r>
          </a:p>
          <a:p>
            <a:pPr marL="266700" marR="0" rtl="0">
              <a:spcAft>
                <a:spcPts val="300"/>
              </a:spcAft>
              <a:buFont typeface="ＭＳ Ｐゴシック" panose="020B0600070205080204" pitchFamily="50" charset="-128"/>
              <a:buChar char="5"/>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「初検年月日」欄には、費用負担関係の如何にかかわらず、その傷病（部位）についての初検年月日を記入し</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indent="180975" rtl="0">
              <a:spcAft>
                <a:spcPts val="300"/>
              </a:spcAft>
              <a:tabLst>
                <a:tab pos="44767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てください。</a:t>
            </a:r>
          </a:p>
          <a:p>
            <a:pPr marL="266700" marR="0" rtl="0">
              <a:spcAft>
                <a:spcPts val="300"/>
              </a:spcAft>
              <a:buFont typeface="ＭＳ Ｐゴシック" panose="020B0600070205080204" pitchFamily="50" charset="-128"/>
              <a:buChar char="6"/>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「負傷の原因」欄には、</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3</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部位目を所定料金の</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100</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分の</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60</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に相当する金額により算定することとなる場合には、</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indent="180975" rtl="0">
              <a:spcAft>
                <a:spcPts val="300"/>
              </a:spcAft>
              <a:tabLst>
                <a:tab pos="44767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すべての負傷名にかかる具合的な負傷の原因を記載してください。</a:t>
            </a:r>
          </a:p>
          <a:p>
            <a:pPr marL="266700" marR="0" rtl="0">
              <a:spcAft>
                <a:spcPts val="300"/>
              </a:spcAft>
              <a:buFont typeface="ＭＳ Ｐゴシック" panose="020B0600070205080204" pitchFamily="50" charset="-128"/>
              <a:buChar char="7"/>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「施術日」欄には、施術を行った日を○で囲んでください。</a:t>
            </a:r>
          </a:p>
          <a:p>
            <a:pPr marL="266700" marR="0" rtl="0">
              <a:spcAft>
                <a:spcPts val="300"/>
              </a:spcAft>
              <a:buFont typeface="ＭＳ Ｐゴシック" panose="020B0600070205080204" pitchFamily="50" charset="-128"/>
              <a:buChar char="8"/>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「往療料」欄には、往療した患家までの直線距離（</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km</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）、回数及び往療料を記載し、夜間、難路又は暴風雨雪</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indent="180975" rtl="0">
              <a:spcAft>
                <a:spcPts val="300"/>
              </a:spcAft>
              <a:tabLst>
                <a:tab pos="44767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加算を算定する場合は、該当する文字を○で囲んで加算額を記載してください。</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266700" marR="0" indent="180975" rtl="0">
              <a:spcAft>
                <a:spcPts val="300"/>
              </a:spcAft>
              <a:tabLst>
                <a:tab pos="44767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また、「摘要」欄に次の事項を記載してください。</a:t>
            </a:r>
          </a:p>
          <a:p>
            <a:pPr marL="447675" marR="0" lvl="4"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⑴歩行困難等真にやむを得ない理由</a:t>
            </a:r>
          </a:p>
          <a:p>
            <a:pPr marL="447675" marR="0"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⑵暴風雨雪加算を算定した場合は、当該往療を行った日時</a:t>
            </a:r>
          </a:p>
          <a:p>
            <a:pPr marL="447675" marR="0"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⑶難路加算を算定した場合は、当該往療を行った日時及び難路の経路</a:t>
            </a:r>
          </a:p>
          <a:p>
            <a:pPr marL="447675" marR="0"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⑷片道</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16km</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を超える往療料を算定した場合は、往療を必要とする絶対的な理由</a:t>
            </a:r>
          </a:p>
          <a:p>
            <a:pPr marL="266700" marR="0" lvl="1" rtl="0" hangingPunct="0">
              <a:spcAft>
                <a:spcPts val="300"/>
              </a:spcAft>
              <a:buFont typeface="ＭＳ Ｐゴシック" panose="020B0600070205080204" pitchFamily="50" charset="-128"/>
              <a:buChar char="9"/>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脱臼又は骨折の施術に同意した医師の氏名と同意日を「摘要」欄に記載してください。</a:t>
            </a:r>
          </a:p>
          <a:p>
            <a:pPr marL="266700" marR="0" rtl="0">
              <a:spcAft>
                <a:spcPts val="300"/>
              </a:spcAft>
              <a:buFont typeface="ＭＳ Ｐゴシック" panose="020B0600070205080204" pitchFamily="50" charset="-128"/>
              <a:buChar char="1"/>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0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施術報酬請求明細書について下記事由に該当する場合は、返戻されることがありますから注意してください。</a:t>
            </a:r>
          </a:p>
          <a:p>
            <a:pPr marL="447675" marR="0" lvl="4"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⑴請求者の氏名の記入もれ</a:t>
            </a:r>
          </a:p>
          <a:p>
            <a:pPr marL="447675" marR="0"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⑵初検年月日の記入もれ</a:t>
            </a:r>
          </a:p>
          <a:p>
            <a:pPr marL="447675" marR="0"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⑶往療距離の記入もれ</a:t>
            </a:r>
          </a:p>
          <a:p>
            <a:pPr marL="447675" marR="0"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⑷その他記載不備</a:t>
            </a:r>
          </a:p>
          <a:p>
            <a:pPr marL="447675" marR="0" lvl="3" rtl="0">
              <a:spcAft>
                <a:spcPts val="300"/>
              </a:spcAf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記入上の注意</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印の欄には記入しないでください。</a:t>
            </a:r>
          </a:p>
          <a:p>
            <a:pPr marL="266700" marR="0" rtl="0">
              <a:spcAft>
                <a:spcPts val="300"/>
              </a:spcAft>
              <a:buFont typeface="Wingdings" panose="05000000000000000000" pitchFamily="2" charset="2"/>
              <a:buChar char="n"/>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患者へのお知らせ</a:t>
            </a:r>
          </a:p>
          <a:p>
            <a:pPr marL="266700" marR="0" lvl="2" rtl="0">
              <a:spcAft>
                <a:spcPts val="300"/>
              </a:spcAft>
              <a:buFont typeface="ＭＳ Ｐゴシック" panose="020B0600070205080204" pitchFamily="50" charset="-128"/>
              <a:buChar char="1"/>
              <a:tabLst>
                <a:tab pos="54292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併給の場合で、別に保護変更決定通知書を交付しないときは、本券をもってこれに代えます。</a:t>
            </a:r>
          </a:p>
          <a:p>
            <a:pPr marL="266700" marR="0" rtl="0">
              <a:spcAft>
                <a:spcPts val="300"/>
              </a:spcAft>
              <a:buFont typeface="ＭＳ Ｐゴシック" panose="020B0600070205080204" pitchFamily="50" charset="-128"/>
              <a:buChar char="2"/>
              <a:tabLst>
                <a:tab pos="54292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この施術券で施術を受けることのできる期間は施術券の「この券の有効期間」欄に記入された日数です。</a:t>
            </a:r>
          </a:p>
          <a:p>
            <a:pPr marL="266700" marR="0" rtl="0">
              <a:spcAft>
                <a:spcPts val="300"/>
              </a:spcAft>
              <a:buFont typeface="ＭＳ Ｐゴシック" panose="020B0600070205080204" pitchFamily="50" charset="-128"/>
              <a:buChar char="3"/>
              <a:tabLst>
                <a:tab pos="54292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あなたが直接支払う額は、表面右側下欄の「本人支払額」欄に記入された金額ですから窓口で支払ってくだ</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indent="276225" rtl="0">
              <a:spcAft>
                <a:spcPts val="300"/>
              </a:spcAft>
              <a:tabLst>
                <a:tab pos="54292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さい。</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indent="276225" rtl="0">
              <a:spcAft>
                <a:spcPts val="300"/>
              </a:spcAft>
              <a:tabLst>
                <a:tab pos="54292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なお、本人支払額が支払われていない場合には保護の変更、停止又は廃止が行われることもあります。</a:t>
            </a:r>
          </a:p>
          <a:p>
            <a:pPr marL="266700" marR="0" rtl="0">
              <a:spcAft>
                <a:spcPts val="300"/>
              </a:spcAft>
              <a:buFont typeface="ＭＳ Ｐゴシック" panose="020B0600070205080204" pitchFamily="50" charset="-128"/>
              <a:buChar char="4"/>
              <a:tabLst>
                <a:tab pos="54292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施術者及び福祉事務所長の指示、指導に従って療養に専念してください。</a:t>
            </a:r>
          </a:p>
          <a:p>
            <a:pPr marL="266700" marR="0" rtl="0">
              <a:spcAft>
                <a:spcPts val="300"/>
              </a:spcAft>
              <a:buFont typeface="ＭＳ Ｐゴシック" panose="020B0600070205080204" pitchFamily="50" charset="-128"/>
              <a:buChar char="5"/>
              <a:tabLst>
                <a:tab pos="54292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施術が終わったとき、又は施術を中止したときは、すみやかにその旨を福祉事務所に届け出てください。</a:t>
            </a:r>
          </a:p>
          <a:p>
            <a:pPr marL="266700" marR="0" rtl="0">
              <a:spcAft>
                <a:spcPts val="300"/>
              </a:spcAft>
              <a:tabLst>
                <a:tab pos="54292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6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施術券は、他人に譲ったり又は使用させてはいけません。</a:t>
            </a:r>
          </a:p>
        </p:txBody>
      </p:sp>
      <p:sp>
        <p:nvSpPr>
          <p:cNvPr id="3" name="正方形/長方形 2">
            <a:extLst>
              <a:ext uri="{FF2B5EF4-FFF2-40B4-BE49-F238E27FC236}">
                <a16:creationId xmlns:a16="http://schemas.microsoft.com/office/drawing/2014/main" id="{BEC5E3E3-70D5-2F4F-D58B-7F460981184B}"/>
              </a:ext>
            </a:extLst>
          </p:cNvPr>
          <p:cNvSpPr/>
          <p:nvPr/>
        </p:nvSpPr>
        <p:spPr>
          <a:xfrm>
            <a:off x="4844401" y="846251"/>
            <a:ext cx="1105232"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900" dirty="0">
              <a:solidFill>
                <a:srgbClr val="FF0000"/>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270610464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0D835F95-3F23-4AD7-9703-223931AFCD1F}"/>
</file>

<file path=customXml/itemProps2.xml><?xml version="1.0" encoding="utf-8"?>
<ds:datastoreItem xmlns:ds="http://schemas.openxmlformats.org/officeDocument/2006/customXml" ds:itemID="{F6EFE369-EC7D-4C6E-B9C0-D726E3A8926A}"/>
</file>

<file path=customXml/itemProps3.xml><?xml version="1.0" encoding="utf-8"?>
<ds:datastoreItem xmlns:ds="http://schemas.openxmlformats.org/officeDocument/2006/customXml" ds:itemID="{9A64B5C2-BB88-46DE-BEA3-C2864E05C92B}"/>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659</TotalTime>
  <Words>1355</Words>
  <PresentationFormat>A4 210 x 297 mm</PresentationFormat>
  <Paragraphs>317</Paragraphs>
  <Slides>2</Slides>
  <Notes>0</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埋め込まれた OLE サーバー</vt:lpstr>
      </vt:variant>
      <vt:variant>
        <vt:i4>1</vt:i4>
      </vt:variant>
      <vt:variant>
        <vt:lpstr>スライド タイトル</vt:lpstr>
      </vt:variant>
      <vt:variant>
        <vt:i4>2</vt:i4>
      </vt:variant>
    </vt:vector>
  </HeadingPairs>
  <TitlesOfParts>
    <vt:vector size="10" baseType="lpstr">
      <vt:lpstr>ＭＳ Ｐゴシック</vt:lpstr>
      <vt:lpstr>游明朝</vt:lpstr>
      <vt:lpstr>Arial</vt:lpstr>
      <vt:lpstr>Calibri</vt:lpstr>
      <vt:lpstr>Calibri Light</vt:lpstr>
      <vt:lpstr>Wingdings</vt:lpstr>
      <vt:lpstr>Office テーマ</vt:lpstr>
      <vt:lpstr>think-cell スライド</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2025-01-24T02:25:49Z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2022-04-22T02:11:26Z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283e8365-db23-4baa-b5bf-f9273d9b7652</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