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p:scale>
          <a:sx n="75" d="100"/>
          <a:sy n="75" d="100"/>
        </p:scale>
        <p:origin x="1812" y="-194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1932011"/>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進学・就職準備給付金　　　　　　　　　決定通知書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613942" y="3521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557633" y="6361163"/>
            <a:ext cx="5760000" cy="2443233"/>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を経過しても裁決がないとき。②決定、決定の執行又は手続きの続行により生ずる著しい損害を避けるため緊急の必要があるとき。③その他裁決を経ないことにつき正当な理由があるとき。</a:t>
            </a:r>
          </a:p>
          <a:p>
            <a:pPr marL="182563" indent="-182563"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）進学・就職準備給付金は、所得税や個人住民税は課されず、国税や地方税の滞納処分による差押えは禁止されています。</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4039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3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6586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65866"/>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2859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382888" y="51493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382888" y="67766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3926770" y="100313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4860220" y="1165866"/>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4860220" y="100313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A26F1265-5630-47F4-AB6E-6FFCD731C670}"/>
              </a:ext>
            </a:extLst>
          </p:cNvPr>
          <p:cNvSpPr/>
          <p:nvPr/>
        </p:nvSpPr>
        <p:spPr>
          <a:xfrm>
            <a:off x="5706888" y="957608"/>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57633" y="2784107"/>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57633" y="3022931"/>
            <a:ext cx="5760000" cy="3405035"/>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spcAft>
                <a:spcPts val="3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支給の可否</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8913"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8913"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8913"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r>
              <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a:t>
            </a:r>
            <a:r>
              <a:rPr kumimoji="0" lang="ja-JP" altLang="en-US" sz="900" b="0" i="0" u="none" strike="noStrike" kern="100" cap="none" normalizeH="0" dirty="0">
                <a:ln>
                  <a:noFill/>
                </a:ln>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準備給付金を支給する場合、支給額、支給日、支給方法</a:t>
            </a: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支給額</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支給日</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支給方法</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r>
              <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3</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不支給の場合、その理由</a:t>
            </a: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この</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通知が申請書受理後</a:t>
            </a:r>
            <a:r>
              <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14</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日を経過した事由</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kumimoji="0" lang="en-US" altLang="ja-JP" sz="900" b="0" i="0" u="none" strike="noStrike" kern="100"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3" name="正方形/長方形 22">
            <a:extLst>
              <a:ext uri="{FF2B5EF4-FFF2-40B4-BE49-F238E27FC236}">
                <a16:creationId xmlns:a16="http://schemas.microsoft.com/office/drawing/2014/main" id="{D145FA4E-0CE9-4986-A346-37745D475400}"/>
              </a:ext>
            </a:extLst>
          </p:cNvPr>
          <p:cNvSpPr/>
          <p:nvPr/>
        </p:nvSpPr>
        <p:spPr>
          <a:xfrm>
            <a:off x="616285" y="4827571"/>
            <a:ext cx="79061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rgbClr val="0070C0"/>
                </a:solidFill>
                <a:latin typeface="ＭＳ Ｐゴシック" panose="020B0600070205080204" pitchFamily="50" charset="-128"/>
                <a:ea typeface="ＭＳ Ｐゴシック" panose="020B0600070205080204" pitchFamily="50" charset="-128"/>
              </a:rPr>
              <a:t>通学</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・通勤区</a:t>
            </a:r>
            <a:r>
              <a:rPr kumimoji="1" lang="ja-JP" altLang="en-US" sz="900" dirty="0">
                <a:solidFill>
                  <a:srgbClr val="0070C0"/>
                </a:solidFill>
                <a:latin typeface="ＭＳ Ｐゴシック" panose="020B0600070205080204" pitchFamily="50" charset="-128"/>
                <a:ea typeface="ＭＳ Ｐゴシック" panose="020B0600070205080204" pitchFamily="50" charset="-128"/>
              </a:rPr>
              <a:t>分</a:t>
            </a:r>
          </a:p>
        </p:txBody>
      </p:sp>
      <p:sp>
        <p:nvSpPr>
          <p:cNvPr id="27" name="正方形/長方形 26">
            <a:extLst>
              <a:ext uri="{FF2B5EF4-FFF2-40B4-BE49-F238E27FC236}">
                <a16:creationId xmlns:a16="http://schemas.microsoft.com/office/drawing/2014/main" id="{26B2120A-9B04-4306-A0C6-AC3986B8DD0E}"/>
              </a:ext>
            </a:extLst>
          </p:cNvPr>
          <p:cNvSpPr/>
          <p:nvPr/>
        </p:nvSpPr>
        <p:spPr>
          <a:xfrm>
            <a:off x="1426742" y="421689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支給額</a:t>
            </a:r>
          </a:p>
        </p:txBody>
      </p:sp>
      <p:sp>
        <p:nvSpPr>
          <p:cNvPr id="28" name="正方形/長方形 27">
            <a:extLst>
              <a:ext uri="{FF2B5EF4-FFF2-40B4-BE49-F238E27FC236}">
                <a16:creationId xmlns:a16="http://schemas.microsoft.com/office/drawing/2014/main" id="{54D22CCB-70D2-4D78-98A7-6B72A265A942}"/>
              </a:ext>
            </a:extLst>
          </p:cNvPr>
          <p:cNvSpPr/>
          <p:nvPr/>
        </p:nvSpPr>
        <p:spPr>
          <a:xfrm>
            <a:off x="1426742" y="437962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支給日</a:t>
            </a:r>
          </a:p>
        </p:txBody>
      </p:sp>
      <p:sp>
        <p:nvSpPr>
          <p:cNvPr id="29" name="正方形/長方形 28">
            <a:extLst>
              <a:ext uri="{FF2B5EF4-FFF2-40B4-BE49-F238E27FC236}">
                <a16:creationId xmlns:a16="http://schemas.microsoft.com/office/drawing/2014/main" id="{A7820BE5-89C5-46E3-A081-7D47C2C4B2AA}"/>
              </a:ext>
            </a:extLst>
          </p:cNvPr>
          <p:cNvSpPr/>
          <p:nvPr/>
        </p:nvSpPr>
        <p:spPr>
          <a:xfrm>
            <a:off x="1426742" y="454236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支給方法</a:t>
            </a:r>
          </a:p>
        </p:txBody>
      </p:sp>
      <p:sp>
        <p:nvSpPr>
          <p:cNvPr id="33" name="正方形/長方形 32">
            <a:extLst>
              <a:ext uri="{FF2B5EF4-FFF2-40B4-BE49-F238E27FC236}">
                <a16:creationId xmlns:a16="http://schemas.microsoft.com/office/drawing/2014/main" id="{3CB55070-66FF-4A66-804D-980018C41BE2}"/>
              </a:ext>
            </a:extLst>
          </p:cNvPr>
          <p:cNvSpPr/>
          <p:nvPr/>
        </p:nvSpPr>
        <p:spPr>
          <a:xfrm>
            <a:off x="737842" y="5627767"/>
            <a:ext cx="688900" cy="18177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不支給の理由</a:t>
            </a:r>
          </a:p>
        </p:txBody>
      </p:sp>
      <p:sp>
        <p:nvSpPr>
          <p:cNvPr id="34" name="正方形/長方形 33">
            <a:extLst>
              <a:ext uri="{FF2B5EF4-FFF2-40B4-BE49-F238E27FC236}">
                <a16:creationId xmlns:a16="http://schemas.microsoft.com/office/drawing/2014/main" id="{F33A7500-DAA0-4E86-B360-32CC6839513C}"/>
              </a:ext>
            </a:extLst>
          </p:cNvPr>
          <p:cNvSpPr/>
          <p:nvPr/>
        </p:nvSpPr>
        <p:spPr>
          <a:xfrm>
            <a:off x="736184" y="6142277"/>
            <a:ext cx="688900" cy="18177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zh-TW" altLang="en-US" sz="900" dirty="0">
                <a:solidFill>
                  <a:schemeClr val="tx1"/>
                </a:solidFill>
                <a:latin typeface="ＭＳ Ｐゴシック" panose="020B0600070205080204" pitchFamily="50" charset="-128"/>
                <a:ea typeface="ＭＳ Ｐゴシック" panose="020B0600070205080204" pitchFamily="50" charset="-128"/>
              </a:rPr>
              <a:t>決定遅延理由</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49" name="グループ化 48">
            <a:extLst>
              <a:ext uri="{FF2B5EF4-FFF2-40B4-BE49-F238E27FC236}">
                <a16:creationId xmlns:a16="http://schemas.microsoft.com/office/drawing/2014/main" id="{6831A4D2-2C33-43CF-B9D6-183D00B4169E}"/>
              </a:ext>
            </a:extLst>
          </p:cNvPr>
          <p:cNvGrpSpPr/>
          <p:nvPr/>
        </p:nvGrpSpPr>
        <p:grpSpPr>
          <a:xfrm>
            <a:off x="5169012" y="8783820"/>
            <a:ext cx="1469152" cy="1014714"/>
            <a:chOff x="4410455" y="8217841"/>
            <a:chExt cx="1469152" cy="1014714"/>
          </a:xfrm>
          <a:noFill/>
        </p:grpSpPr>
        <p:sp>
          <p:nvSpPr>
            <p:cNvPr id="51" name="テキスト ボックス 50">
              <a:extLst>
                <a:ext uri="{FF2B5EF4-FFF2-40B4-BE49-F238E27FC236}">
                  <a16:creationId xmlns:a16="http://schemas.microsoft.com/office/drawing/2014/main" id="{767F8073-8442-489D-93CF-83EE017ABE7F}"/>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52" name="正方形/長方形 51">
              <a:extLst>
                <a:ext uri="{FF2B5EF4-FFF2-40B4-BE49-F238E27FC236}">
                  <a16:creationId xmlns:a16="http://schemas.microsoft.com/office/drawing/2014/main" id="{52315E51-CEC0-46B2-8CB0-9875B2E0AF38}"/>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3" name="正方形/長方形 52">
              <a:extLst>
                <a:ext uri="{FF2B5EF4-FFF2-40B4-BE49-F238E27FC236}">
                  <a16:creationId xmlns:a16="http://schemas.microsoft.com/office/drawing/2014/main" id="{FE453DA6-62FF-4BFE-91D6-D6B336F57EB6}"/>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4" name="正方形/長方形 53">
              <a:extLst>
                <a:ext uri="{FF2B5EF4-FFF2-40B4-BE49-F238E27FC236}">
                  <a16:creationId xmlns:a16="http://schemas.microsoft.com/office/drawing/2014/main" id="{CBB28C67-A5D1-42E7-8D21-B0EC60E26A6F}"/>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5" name="正方形/長方形 54">
              <a:extLst>
                <a:ext uri="{FF2B5EF4-FFF2-40B4-BE49-F238E27FC236}">
                  <a16:creationId xmlns:a16="http://schemas.microsoft.com/office/drawing/2014/main" id="{DDA305C9-F3CA-4AE4-BE5E-09D74DF1B08A}"/>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6" name="正方形/長方形 55">
              <a:extLst>
                <a:ext uri="{FF2B5EF4-FFF2-40B4-BE49-F238E27FC236}">
                  <a16:creationId xmlns:a16="http://schemas.microsoft.com/office/drawing/2014/main" id="{C12BF130-15B7-4AC9-B538-E5DE585F0D42}"/>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7" name="正方形/長方形 56">
              <a:extLst>
                <a:ext uri="{FF2B5EF4-FFF2-40B4-BE49-F238E27FC236}">
                  <a16:creationId xmlns:a16="http://schemas.microsoft.com/office/drawing/2014/main" id="{601CC20C-9DFB-4819-A2EF-4F002861F38C}"/>
                </a:ext>
              </a:extLst>
            </p:cNvPr>
            <p:cNvSpPr/>
            <p:nvPr/>
          </p:nvSpPr>
          <p:spPr>
            <a:xfrm>
              <a:off x="4492544" y="9093747"/>
              <a:ext cx="56550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8" name="正方形/長方形 57">
              <a:extLst>
                <a:ext uri="{FF2B5EF4-FFF2-40B4-BE49-F238E27FC236}">
                  <a16:creationId xmlns:a16="http://schemas.microsoft.com/office/drawing/2014/main" id="{0062219E-2228-42F8-A30E-5883FBA74355}"/>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E4EEBEBB-E7F8-07C0-1761-5D4B5F2819A4}"/>
                </a:ext>
              </a:extLst>
            </p:cNvPr>
            <p:cNvSpPr/>
            <p:nvPr/>
          </p:nvSpPr>
          <p:spPr>
            <a:xfrm>
              <a:off x="5113312" y="9087940"/>
              <a:ext cx="56550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grpSp>
        <p:nvGrpSpPr>
          <p:cNvPr id="50" name="グループ化 49">
            <a:extLst>
              <a:ext uri="{FF2B5EF4-FFF2-40B4-BE49-F238E27FC236}">
                <a16:creationId xmlns:a16="http://schemas.microsoft.com/office/drawing/2014/main" id="{71817744-FB19-40DC-A3AC-ABADAE4A9D1F}"/>
              </a:ext>
            </a:extLst>
          </p:cNvPr>
          <p:cNvGrpSpPr/>
          <p:nvPr/>
        </p:nvGrpSpPr>
        <p:grpSpPr>
          <a:xfrm>
            <a:off x="683842" y="2345237"/>
            <a:ext cx="5347046" cy="230832"/>
            <a:chOff x="722861" y="1769852"/>
            <a:chExt cx="5347046" cy="230832"/>
          </a:xfrm>
          <a:noFill/>
        </p:grpSpPr>
        <p:sp>
          <p:nvSpPr>
            <p:cNvPr id="59" name="Rectangle 109">
              <a:extLst>
                <a:ext uri="{FF2B5EF4-FFF2-40B4-BE49-F238E27FC236}">
                  <a16:creationId xmlns:a16="http://schemas.microsoft.com/office/drawing/2014/main" id="{D8555C21-EF4F-45D3-A3E2-0EF21B067B98}"/>
                </a:ext>
              </a:extLst>
            </p:cNvPr>
            <p:cNvSpPr>
              <a:spLocks noChangeArrowheads="1"/>
            </p:cNvSpPr>
            <p:nvPr/>
          </p:nvSpPr>
          <p:spPr bwMode="auto">
            <a:xfrm>
              <a:off x="2318540" y="1769852"/>
              <a:ext cx="3751367" cy="23083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進学</a:t>
              </a:r>
              <a:r>
                <a:rPr kumimoji="0" lang="ja-JP" altLang="en-US" sz="900" b="0" i="0" u="none" strike="noStrike" cap="none" normalizeH="0" dirty="0">
                  <a:ln>
                    <a:noFill/>
                  </a:ln>
                  <a:effectLst/>
                  <a:latin typeface="ＭＳ Ｐゴシック" panose="020B0600070205080204" pitchFamily="50" charset="-128"/>
                  <a:ea typeface="ＭＳ Ｐゴシック" panose="020B0600070205080204" pitchFamily="50" charset="-128"/>
                  <a:cs typeface="ＤＦ平成明朝体W3" charset="-128"/>
                </a:rPr>
                <a:t>・就職準</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備給付金について、次のとおり決定しましたので通知します。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1" name="正方形/長方形 60">
              <a:extLst>
                <a:ext uri="{FF2B5EF4-FFF2-40B4-BE49-F238E27FC236}">
                  <a16:creationId xmlns:a16="http://schemas.microsoft.com/office/drawing/2014/main" id="{92EB1B7D-5FC2-41C2-BE71-168BB5A11B7F}"/>
                </a:ext>
              </a:extLst>
            </p:cNvPr>
            <p:cNvSpPr/>
            <p:nvPr/>
          </p:nvSpPr>
          <p:spPr>
            <a:xfrm>
              <a:off x="722861"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62" name="正方形/長方形 61">
              <a:extLst>
                <a:ext uri="{FF2B5EF4-FFF2-40B4-BE49-F238E27FC236}">
                  <a16:creationId xmlns:a16="http://schemas.microsoft.com/office/drawing/2014/main" id="{BAF13019-780D-41E7-B805-A23FBBDB4F2A}"/>
                </a:ext>
              </a:extLst>
            </p:cNvPr>
            <p:cNvSpPr/>
            <p:nvPr/>
          </p:nvSpPr>
          <p:spPr>
            <a:xfrm>
              <a:off x="1603852"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grpSp>
      <p:sp>
        <p:nvSpPr>
          <p:cNvPr id="63" name="正方形/長方形 62">
            <a:extLst>
              <a:ext uri="{FF2B5EF4-FFF2-40B4-BE49-F238E27FC236}">
                <a16:creationId xmlns:a16="http://schemas.microsoft.com/office/drawing/2014/main" id="{679F6A80-F62C-4E92-ABE7-B0DF1313BB3E}"/>
              </a:ext>
            </a:extLst>
          </p:cNvPr>
          <p:cNvSpPr/>
          <p:nvPr/>
        </p:nvSpPr>
        <p:spPr>
          <a:xfrm>
            <a:off x="4912474" y="2004649"/>
            <a:ext cx="26125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5" name="正方形/長方形 64">
            <a:extLst>
              <a:ext uri="{FF2B5EF4-FFF2-40B4-BE49-F238E27FC236}">
                <a16:creationId xmlns:a16="http://schemas.microsoft.com/office/drawing/2014/main" id="{D915D9E3-AD2B-41FF-A46F-C98F9DE85A59}"/>
              </a:ext>
            </a:extLst>
          </p:cNvPr>
          <p:cNvSpPr/>
          <p:nvPr/>
        </p:nvSpPr>
        <p:spPr>
          <a:xfrm>
            <a:off x="736184" y="3257928"/>
            <a:ext cx="7678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支給可否</a:t>
            </a:r>
          </a:p>
        </p:txBody>
      </p:sp>
      <p:sp>
        <p:nvSpPr>
          <p:cNvPr id="60" name="正方形/長方形 59">
            <a:extLst>
              <a:ext uri="{FF2B5EF4-FFF2-40B4-BE49-F238E27FC236}">
                <a16:creationId xmlns:a16="http://schemas.microsoft.com/office/drawing/2014/main" id="{CA0C052C-64BE-4909-82E3-82DB18B46605}"/>
              </a:ext>
            </a:extLst>
          </p:cNvPr>
          <p:cNvSpPr/>
          <p:nvPr/>
        </p:nvSpPr>
        <p:spPr>
          <a:xfrm>
            <a:off x="3453268" y="2004649"/>
            <a:ext cx="62202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Tree>
    <p:extLst>
      <p:ext uri="{BB962C8B-B14F-4D97-AF65-F5344CB8AC3E}">
        <p14:creationId xmlns:p14="http://schemas.microsoft.com/office/powerpoint/2010/main" val="2945896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8217042-AC1C-4AAD-B668-6186E17C701A}"/>
</file>

<file path=customXml/itemProps2.xml><?xml version="1.0" encoding="utf-8"?>
<ds:datastoreItem xmlns:ds="http://schemas.openxmlformats.org/officeDocument/2006/customXml" ds:itemID="{E4F1A414-8F14-41C1-904D-99E16E821C09}"/>
</file>

<file path=customXml/itemProps3.xml><?xml version="1.0" encoding="utf-8"?>
<ds:datastoreItem xmlns:ds="http://schemas.openxmlformats.org/officeDocument/2006/customXml" ds:itemID="{5657A594-D151-4F59-B695-281EA56FEE61}"/>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184</TotalTime>
  <Words>558</Words>
  <PresentationFormat>A4 210 x 297 mm</PresentationFormat>
  <Paragraphs>57</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2025-01-24T01:41:52Z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4aed8ca4-e993-4234-bca0-7f5446a4cb1c</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