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西田 章恵(nishida-akie.jj1)" initials="西田" lastIdx="2" clrIdx="1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B7C5E59-6ED2-4978-8BBE-820CD15607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7656050"/>
              </p:ext>
            </p:extLst>
          </p:nvPr>
        </p:nvGraphicFramePr>
        <p:xfrm>
          <a:off x="551747" y="1626194"/>
          <a:ext cx="5765801" cy="7963628"/>
        </p:xfrm>
        <a:graphic>
          <a:graphicData uri="http://schemas.openxmlformats.org/drawingml/2006/table">
            <a:tbl>
              <a:tblPr/>
              <a:tblGrid>
                <a:gridCol w="361901">
                  <a:extLst>
                    <a:ext uri="{9D8B030D-6E8A-4147-A177-3AD203B41FA5}">
                      <a16:colId xmlns:a16="http://schemas.microsoft.com/office/drawing/2014/main" val="3716114977"/>
                    </a:ext>
                  </a:extLst>
                </a:gridCol>
                <a:gridCol w="786902">
                  <a:extLst>
                    <a:ext uri="{9D8B030D-6E8A-4147-A177-3AD203B41FA5}">
                      <a16:colId xmlns:a16="http://schemas.microsoft.com/office/drawing/2014/main" val="1182126716"/>
                    </a:ext>
                  </a:extLst>
                </a:gridCol>
                <a:gridCol w="315780">
                  <a:extLst>
                    <a:ext uri="{9D8B030D-6E8A-4147-A177-3AD203B41FA5}">
                      <a16:colId xmlns:a16="http://schemas.microsoft.com/office/drawing/2014/main" val="455636411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1443882785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903735103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1581911042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3603589584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2101834934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3913597654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3430178812"/>
                    </a:ext>
                  </a:extLst>
                </a:gridCol>
                <a:gridCol w="450749">
                  <a:extLst>
                    <a:ext uri="{9D8B030D-6E8A-4147-A177-3AD203B41FA5}">
                      <a16:colId xmlns:a16="http://schemas.microsoft.com/office/drawing/2014/main" val="2017832450"/>
                    </a:ext>
                  </a:extLst>
                </a:gridCol>
              </a:tblGrid>
              <a:tr h="162000">
                <a:tc gridSpan="1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先に照会のあった　　　　　　　　　　　に対する扶養について、次のとおり回答します。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先に照会のあった　　照会者氏名　　に対する扶養について、次のとおり回答します。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6499889"/>
                  </a:ext>
                </a:extLst>
              </a:tr>
              <a:tr h="162000">
                <a:tc gridSpan="11">
                  <a:txBody>
                    <a:bodyPr/>
                    <a:lstStyle/>
                    <a:p>
                      <a:pPr algn="l" fontAlgn="b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精神的な支援について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8812831"/>
                  </a:ext>
                </a:extLst>
              </a:tr>
              <a:tr h="162000">
                <a:tc gridSpan="11">
                  <a:txBody>
                    <a:bodyPr/>
                    <a:lstStyle/>
                    <a:p>
                      <a:pPr marL="0" indent="358775" algn="l" fontAlgn="t">
                        <a:tabLst>
                          <a:tab pos="1431925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精神的な支援・・・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対象者に対する定期的な訪問、電話、手紙のやり取り、一時的な子供の預かりなど金銭的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358775" algn="l" fontAlgn="t">
                        <a:tabLst>
                          <a:tab pos="1431925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な援助以外の対象への関わりをいいます。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精神的な支援・・・対象者に対する定期的な訪問、電話、手紙のやり取り、一時的な子供の預かりなど金銭的な援助以外の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対象への関わりをいいます。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3650138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精神的な支援の可否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可　・　不可　　　　　　　　　　　　　　　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可　・　不可　　　　　　　　　　　　　　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1997771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理由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理由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214440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支援の開始時期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年　　月から</a:t>
                      </a:r>
                      <a:r>
                        <a:rPr lang="en-US" altLang="ja-JP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又は既に行っている</a:t>
                      </a:r>
                      <a:r>
                        <a:rPr lang="en-US" altLang="ja-JP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年　　月から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又は既に行っている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986862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具体的な支援の内容及び頻度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r>
                        <a:rPr lang="en-US" altLang="zh-TW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緊急連絡先</a:t>
                      </a:r>
                      <a:r>
                        <a:rPr lang="en-US" altLang="zh-TW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　　－　　－　　</a:t>
                      </a:r>
                      <a:r>
                        <a:rPr lang="en-US" altLang="zh-TW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3600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緊急連絡先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　　－　　－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7547028"/>
                  </a:ext>
                </a:extLst>
              </a:tr>
              <a:tr h="162000">
                <a:tc gridSpan="3">
                  <a:txBody>
                    <a:bodyPr/>
                    <a:lstStyle/>
                    <a:p>
                      <a:pPr algn="l" fontAlgn="b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	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金銭的な援助について</a:t>
                      </a:r>
                    </a:p>
                  </a:txBody>
                  <a:tcPr marL="3600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4104583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金銭的な援助の可否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可　・　不可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557791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理由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5670104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将来的な援助の意思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有　・　無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1783738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援助の開始時期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年　　月から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又は既に行っている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546791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5"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援助の方法・程度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gridSpan="7">
                  <a:txBody>
                    <a:bodyPr/>
                    <a:lstStyle/>
                    <a:p>
                      <a:pPr algn="l" fontAlgn="t">
                        <a:spcBef>
                          <a:spcPts val="200"/>
                        </a:spcBef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①金銭により毎月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</a:t>
                      </a:r>
                      <a:r>
                        <a:rPr lang="ja-JP" altLang="en-US" sz="900" b="0" i="0" u="sng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      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円を送付します。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②物品により毎月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を　　　　　程度送付します。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③氏名　　　　　　を引き取って扶養します。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④その他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89349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792924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558326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146001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2227582"/>
                  </a:ext>
                </a:extLst>
              </a:tr>
              <a:tr h="162000">
                <a:tc gridSpan="3">
                  <a:txBody>
                    <a:bodyPr/>
                    <a:lstStyle/>
                    <a:p>
                      <a:pPr algn="l" fontAlgn="t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私の世帯について</a:t>
                      </a:r>
                    </a:p>
                  </a:txBody>
                  <a:tcPr marL="3600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76338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家族構成・収入等の状況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826622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名</a:t>
                      </a:r>
                    </a:p>
                  </a:txBody>
                  <a:tcPr marL="0" marR="0" marT="0" marB="0" anchor="b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b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　業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　　務　　先</a:t>
                      </a:r>
                    </a:p>
                  </a:txBody>
                  <a:tcPr marL="0" marR="0" marT="0" marB="0" anchor="b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平　均　月　収　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805336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</a:t>
                      </a:r>
                    </a:p>
                  </a:txBody>
                  <a:tcPr marL="0" marR="0" marT="0" marB="0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555061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219263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831259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0129378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9597403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9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上記のうち　　　　　　　　　　　についての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①税法上の扶養控除を受けている者の氏名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②会社等から家族手当を受けている者の氏名及び月額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円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902197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2387054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053903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資産の状況</a:t>
                      </a:r>
                    </a:p>
                  </a:txBody>
                  <a:tcPr marL="36000" marR="0" marT="18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>
                        <a:spcBef>
                          <a:spcPts val="600"/>
                        </a:spcBef>
                        <a:tabLst>
                          <a:tab pos="1616075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①家屋　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②宅地　　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l" fontAlgn="ctr">
                        <a:spcBef>
                          <a:spcPts val="600"/>
                        </a:spcBef>
                        <a:tabLst>
                          <a:tab pos="1616075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③田畑　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④山林等　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②宅地　　㎡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1626332"/>
                  </a:ext>
                </a:extLst>
              </a:tr>
              <a:tr h="162000">
                <a:tc rowSpan="3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負債の状況</a:t>
                      </a:r>
                    </a:p>
                  </a:txBody>
                  <a:tcPr marL="36000" marR="0" marT="18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36000" marT="0" marB="0" vert="wordArtVertRtl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負債の内容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返済月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返済の終了予定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1294354"/>
                  </a:ext>
                </a:extLst>
              </a:tr>
              <a:tr h="162000">
                <a:tc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住宅ローン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1177618"/>
                  </a:ext>
                </a:extLst>
              </a:tr>
              <a:tr h="162000">
                <a:tc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0190672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(4)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健康保険等の加入状況</a:t>
                      </a:r>
                    </a:p>
                  </a:txBody>
                  <a:tcPr marL="36000" marR="0" marT="18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①国民健康保険　②健康保険　③共済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④その他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18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076936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上記で①以外に加入している場合　　　　　　　　　　　については被扶養者として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5037810"/>
                  </a:ext>
                </a:extLst>
              </a:tr>
              <a:tr h="182228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①認定されている　②認定されていない　③認定手続を取るつもり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7948658"/>
                  </a:ext>
                </a:extLst>
              </a:tr>
              <a:tr h="106508"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記入上の注意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802963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algn="l" fontAlgn="b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該当するものを〇で囲み、必要事項を記入してください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7761914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algn="l" fontAlgn="b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平均月収額は総収入から所得税、社会保険料、事業経費等を差し引いた額を記入して下さい。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333037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l" fontAlgn="t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収入、負債の状況については、源泉徴収票、給与明細書、ローン返済予定表の写しなど、その状況が明らかになる書類を添付してください。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5215111"/>
                  </a:ext>
                </a:extLst>
              </a:tr>
            </a:tbl>
          </a:graphicData>
        </a:graphic>
      </p:graphicFrame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745349" y="9620600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395558A7-5761-4E8B-B297-C4FDCFB3E915}"/>
              </a:ext>
            </a:extLst>
          </p:cNvPr>
          <p:cNvSpPr/>
          <p:nvPr/>
        </p:nvSpPr>
        <p:spPr>
          <a:xfrm>
            <a:off x="551747" y="37562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4" name="Rectangle 109">
            <a:extLst>
              <a:ext uri="{FF2B5EF4-FFF2-40B4-BE49-F238E27FC236}">
                <a16:creationId xmlns:a16="http://schemas.microsoft.com/office/drawing/2014/main" id="{57CF816F-A6C6-4DD0-8900-A8817A0BE9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086074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　養　届　書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E039F7DD-16AB-47E9-8432-50B0669B6C54}"/>
              </a:ext>
            </a:extLst>
          </p:cNvPr>
          <p:cNvSpPr/>
          <p:nvPr/>
        </p:nvSpPr>
        <p:spPr>
          <a:xfrm>
            <a:off x="4178967" y="1255230"/>
            <a:ext cx="324000" cy="37315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CB4E6B73-5913-4423-8E2B-677F49D9BE45}"/>
              </a:ext>
            </a:extLst>
          </p:cNvPr>
          <p:cNvSpPr/>
          <p:nvPr/>
        </p:nvSpPr>
        <p:spPr>
          <a:xfrm>
            <a:off x="1454458" y="1656972"/>
            <a:ext cx="71724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照会者氏名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9173B79E-2A0F-4430-8E69-8417A35237B8}"/>
              </a:ext>
            </a:extLst>
          </p:cNvPr>
          <p:cNvSpPr/>
          <p:nvPr/>
        </p:nvSpPr>
        <p:spPr>
          <a:xfrm>
            <a:off x="3057553" y="4618975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例示金額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1C415769-E9B3-4EA6-8A6A-4EACEBB88CE2}"/>
              </a:ext>
            </a:extLst>
          </p:cNvPr>
          <p:cNvSpPr/>
          <p:nvPr/>
        </p:nvSpPr>
        <p:spPr>
          <a:xfrm>
            <a:off x="1492557" y="6603180"/>
            <a:ext cx="71724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照会者氏名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63ABB983-E2BC-4766-A55E-84E1EE488B9F}"/>
              </a:ext>
            </a:extLst>
          </p:cNvPr>
          <p:cNvSpPr/>
          <p:nvPr/>
        </p:nvSpPr>
        <p:spPr>
          <a:xfrm>
            <a:off x="3740999" y="8215512"/>
            <a:ext cx="71612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照会者氏名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8F0E9D7-594E-4A50-9F67-F345281B0142}"/>
              </a:ext>
            </a:extLst>
          </p:cNvPr>
          <p:cNvSpPr/>
          <p:nvPr/>
        </p:nvSpPr>
        <p:spPr>
          <a:xfrm>
            <a:off x="893093" y="8586476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DE47D43-D0FD-4208-98B5-34523D7198FD}"/>
              </a:ext>
            </a:extLst>
          </p:cNvPr>
          <p:cNvSpPr/>
          <p:nvPr/>
        </p:nvSpPr>
        <p:spPr>
          <a:xfrm>
            <a:off x="1688244" y="8591880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F3319B0-DCFE-40BC-84AA-DC47BCB1FA01}"/>
              </a:ext>
            </a:extLst>
          </p:cNvPr>
          <p:cNvSpPr txBox="1"/>
          <p:nvPr/>
        </p:nvSpPr>
        <p:spPr>
          <a:xfrm>
            <a:off x="5347334" y="1086074"/>
            <a:ext cx="13487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記入日　　　年　月　日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E081B6A4-4C03-426F-ACE7-46C1E30FE999}"/>
              </a:ext>
            </a:extLst>
          </p:cNvPr>
          <p:cNvGrpSpPr/>
          <p:nvPr/>
        </p:nvGrpSpPr>
        <p:grpSpPr>
          <a:xfrm>
            <a:off x="551747" y="684185"/>
            <a:ext cx="1527587" cy="296099"/>
            <a:chOff x="4074450" y="1176404"/>
            <a:chExt cx="1527587" cy="296099"/>
          </a:xfrm>
          <a:noFill/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74CC389-F827-440C-8016-E5F41B1C4B3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81EEE8F7-5500-44DD-902B-7CAE9BD86AB2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1289ACDD-9EDC-4E1B-BC79-B68011248B1E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1D90A8A1-262D-4BA8-B810-705D09CCB099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25E2385F-AF17-489D-80DF-144F2F729F8E}"/>
              </a:ext>
            </a:extLst>
          </p:cNvPr>
          <p:cNvSpPr/>
          <p:nvPr/>
        </p:nvSpPr>
        <p:spPr>
          <a:xfrm>
            <a:off x="2483395" y="8586476"/>
            <a:ext cx="754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FDB6418A-A541-476E-84C3-D980D624119C}"/>
              </a:ext>
            </a:extLst>
          </p:cNvPr>
          <p:cNvSpPr/>
          <p:nvPr/>
        </p:nvSpPr>
        <p:spPr>
          <a:xfrm>
            <a:off x="989475" y="5787834"/>
            <a:ext cx="97851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氏名（扶養義務者氏名）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754B0CE-AC11-4429-91ED-08A5442C8B7E}"/>
              </a:ext>
            </a:extLst>
          </p:cNvPr>
          <p:cNvSpPr/>
          <p:nvPr/>
        </p:nvSpPr>
        <p:spPr>
          <a:xfrm>
            <a:off x="551747" y="529861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DF132CB3-99E0-4190-B3B7-82AE73F2D411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BE887487-9DFE-4E04-96F7-AF025E984E4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FD18BE51-6F30-44DD-8FAA-5FF534335E58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49554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2BE3AD4-76B8-40BF-8AD8-B29C4A85C11D}"/>
</file>

<file path=customXml/itemProps2.xml><?xml version="1.0" encoding="utf-8"?>
<ds:datastoreItem xmlns:ds="http://schemas.openxmlformats.org/officeDocument/2006/customXml" ds:itemID="{8F9BDD36-A10C-4971-BB8D-E8EB4350F365}"/>
</file>

<file path=customXml/itemProps3.xml><?xml version="1.0" encoding="utf-8"?>
<ds:datastoreItem xmlns:ds="http://schemas.openxmlformats.org/officeDocument/2006/customXml" ds:itemID="{F84B92FD-DD63-461D-839E-E5A89EBD54B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</TotalTime>
  <Words>574</Words>
  <PresentationFormat>A4 210 x 297 mm</PresentationFormat>
  <Paragraphs>131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2024-03-25T07:06:41Z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574f20e1-551b-4acc-ac24-0744b272e27e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