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slideMasters/slideMaster1.xml" ContentType="application/vnd.openxmlformats-officedocument.presentationml.slideMaster+xml"/>
  <Override PartName="/ppt/slideLayouts/slideLayout9.xml" ContentType="application/vnd.openxmlformats-officedocument.presentationml.slideLayout+xml"/>
  <Override PartName="/ppt/slideLayouts/slideLayout4.xml" ContentType="application/vnd.openxmlformats-officedocument.presentationml.slideLayout+xml"/>
  <Override PartName="/ppt/slideLayouts/slideLayout10.xml" ContentType="application/vnd.openxmlformats-officedocument.presentationml.slideLayout+xml"/>
  <Override PartName="/ppt/slideLayouts/slideLayout5.xml" ContentType="application/vnd.openxmlformats-officedocument.presentationml.slideLayout+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7.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slideLayouts/slideLayout8.xml" ContentType="application/vnd.openxmlformats-officedocument.presentationml.slideLayout+xml"/>
  <Override PartName="/ppt/slides/slide1.xml" ContentType="application/vnd.openxmlformats-officedocument.presentationml.slide+xml"/>
  <Override PartName="/ppt/tags/tag3.xml" ContentType="application/vnd.openxmlformats-officedocument.presentationml.tags+xml"/>
  <Override PartName="/ppt/theme/theme1.xml" ContentType="application/vnd.openxmlformats-officedocument.theme+xml"/>
  <Override PartName="/ppt/tags/tag1.xml" ContentType="application/vnd.openxmlformats-officedocument.presentationml.tags+xml"/>
  <Override PartName="/ppt/tableStyles.xml" ContentType="application/vnd.openxmlformats-officedocument.presentationml.tableStyl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6" r:id="rId2"/>
  </p:sldIdLst>
  <p:sldSz cx="6858000" cy="9906000" type="A4"/>
  <p:notesSz cx="6807200" cy="9939338"/>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09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1" clrIdx="0">
    <p:extLst>
      <p:ext uri="{19B8F6BF-5375-455C-9EA6-DF929625EA0E}">
        <p15:presenceInfo xmlns:p15="http://schemas.microsoft.com/office/powerpoint/2012/main" userId="S-1-5-21-4175116151-3849908774-3845857867-619503" providerId="AD"/>
      </p:ext>
    </p:extLst>
  </p:cmAuthor>
  <p:cmAuthor id="2" name="渡部 俊(watabe-shun.ik4)" initials="渡部" lastIdx="3" clrIdx="1">
    <p:extLst>
      <p:ext uri="{19B8F6BF-5375-455C-9EA6-DF929625EA0E}">
        <p15:presenceInfo xmlns:p15="http://schemas.microsoft.com/office/powerpoint/2012/main" userId="S-1-5-21-4175116151-3849908774-3845857867-619606" providerId="AD"/>
      </p:ext>
    </p:extLst>
  </p:cmAuthor>
  <p:cmAuthor id="3" name="Okano, Takumi (JP - AB 岡野 匠)" initials="OT(A岡匠" lastIdx="4"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58" autoAdjust="0"/>
    <p:restoredTop sz="94660"/>
  </p:normalViewPr>
  <p:slideViewPr>
    <p:cSldViewPr snapToGrid="0" showGuides="1">
      <p:cViewPr>
        <p:scale>
          <a:sx n="75" d="100"/>
          <a:sy n="75" d="100"/>
        </p:scale>
        <p:origin x="3582" y="132"/>
      </p:cViewPr>
      <p:guideLst>
        <p:guide orient="horz" pos="3120"/>
        <p:guide pos="109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80800" y="1187769"/>
            <a:ext cx="576000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algn="ctr" defTabSz="914400"/>
            <a:r>
              <a:rPr lang="ja-JP"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生活保護法第</a:t>
            </a:r>
            <a:r>
              <a:rPr lang="en-US" altLang="ja-JP"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63</a:t>
            </a:r>
            <a:r>
              <a:rPr lang="zh-TW"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条返還金決定通知書</a:t>
            </a:r>
            <a:endPar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pSp>
        <p:nvGrpSpPr>
          <p:cNvPr id="3" name="グループ化 2">
            <a:extLst>
              <a:ext uri="{FF2B5EF4-FFF2-40B4-BE49-F238E27FC236}">
                <a16:creationId xmlns:a16="http://schemas.microsoft.com/office/drawing/2014/main" id="{BBD87441-E387-4A81-BE50-7D1B7A481FEA}"/>
              </a:ext>
            </a:extLst>
          </p:cNvPr>
          <p:cNvGrpSpPr/>
          <p:nvPr/>
        </p:nvGrpSpPr>
        <p:grpSpPr>
          <a:xfrm>
            <a:off x="585876" y="393344"/>
            <a:ext cx="1296000" cy="635296"/>
            <a:chOff x="613942" y="838599"/>
            <a:chExt cx="1296000" cy="635296"/>
          </a:xfrm>
        </p:grpSpPr>
        <p:sp>
          <p:nvSpPr>
            <p:cNvPr id="35" name="正方形/長方形 34">
              <a:extLst>
                <a:ext uri="{FF2B5EF4-FFF2-40B4-BE49-F238E27FC236}">
                  <a16:creationId xmlns:a16="http://schemas.microsoft.com/office/drawing/2014/main" id="{08A6F6C7-B6A0-41DF-A7BC-52FAD12D39DB}"/>
                </a:ext>
              </a:extLst>
            </p:cNvPr>
            <p:cNvSpPr/>
            <p:nvPr/>
          </p:nvSpPr>
          <p:spPr>
            <a:xfrm>
              <a:off x="613942" y="838599"/>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36" name="正方形/長方形 35">
              <a:extLst>
                <a:ext uri="{FF2B5EF4-FFF2-40B4-BE49-F238E27FC236}">
                  <a16:creationId xmlns:a16="http://schemas.microsoft.com/office/drawing/2014/main" id="{FC871053-C196-4BC5-B8E9-D61EE8A071C5}"/>
                </a:ext>
              </a:extLst>
            </p:cNvPr>
            <p:cNvSpPr/>
            <p:nvPr/>
          </p:nvSpPr>
          <p:spPr>
            <a:xfrm>
              <a:off x="613942" y="100750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38" name="正方形/長方形 37">
              <a:extLst>
                <a:ext uri="{FF2B5EF4-FFF2-40B4-BE49-F238E27FC236}">
                  <a16:creationId xmlns:a16="http://schemas.microsoft.com/office/drawing/2014/main" id="{5BE6CFE3-60BC-415F-A895-8B32E0170CF7}"/>
                </a:ext>
              </a:extLst>
            </p:cNvPr>
            <p:cNvSpPr/>
            <p:nvPr/>
          </p:nvSpPr>
          <p:spPr>
            <a:xfrm>
              <a:off x="613942" y="117640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39" name="正方形/長方形 38">
              <a:extLst>
                <a:ext uri="{FF2B5EF4-FFF2-40B4-BE49-F238E27FC236}">
                  <a16:creationId xmlns:a16="http://schemas.microsoft.com/office/drawing/2014/main" id="{1801D5DE-F726-4705-B67C-CB207323BD48}"/>
                </a:ext>
              </a:extLst>
            </p:cNvPr>
            <p:cNvSpPr/>
            <p:nvPr/>
          </p:nvSpPr>
          <p:spPr>
            <a:xfrm>
              <a:off x="1426742" y="1176405"/>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42" name="正方形/長方形 41">
              <a:extLst>
                <a:ext uri="{FF2B5EF4-FFF2-40B4-BE49-F238E27FC236}">
                  <a16:creationId xmlns:a16="http://schemas.microsoft.com/office/drawing/2014/main" id="{50460C62-B7E9-431D-9BDD-9AC86DA813D2}"/>
                </a:ext>
              </a:extLst>
            </p:cNvPr>
            <p:cNvSpPr/>
            <p:nvPr/>
          </p:nvSpPr>
          <p:spPr>
            <a:xfrm>
              <a:off x="613942" y="1345307"/>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郵便カスタマーバーコード</a:t>
              </a:r>
            </a:p>
          </p:txBody>
        </p:sp>
      </p:grpSp>
      <p:grpSp>
        <p:nvGrpSpPr>
          <p:cNvPr id="6" name="グループ化 5">
            <a:extLst>
              <a:ext uri="{FF2B5EF4-FFF2-40B4-BE49-F238E27FC236}">
                <a16:creationId xmlns:a16="http://schemas.microsoft.com/office/drawing/2014/main" id="{BC27DED8-4DC6-4C09-9601-50989A0DA5FF}"/>
              </a:ext>
            </a:extLst>
          </p:cNvPr>
          <p:cNvGrpSpPr/>
          <p:nvPr/>
        </p:nvGrpSpPr>
        <p:grpSpPr>
          <a:xfrm>
            <a:off x="5641567" y="224441"/>
            <a:ext cx="648000" cy="297491"/>
            <a:chOff x="5669633" y="669696"/>
            <a:chExt cx="648000" cy="297491"/>
          </a:xfrm>
        </p:grpSpPr>
        <p:sp>
          <p:nvSpPr>
            <p:cNvPr id="43" name="正方形/長方形 42">
              <a:extLst>
                <a:ext uri="{FF2B5EF4-FFF2-40B4-BE49-F238E27FC236}">
                  <a16:creationId xmlns:a16="http://schemas.microsoft.com/office/drawing/2014/main" id="{C0A8C370-3267-427F-A04B-BC2A4ECA21AB}"/>
                </a:ext>
              </a:extLst>
            </p:cNvPr>
            <p:cNvSpPr/>
            <p:nvPr/>
          </p:nvSpPr>
          <p:spPr>
            <a:xfrm>
              <a:off x="5796933" y="66969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45" name="正方形/長方形 44">
              <a:extLst>
                <a:ext uri="{FF2B5EF4-FFF2-40B4-BE49-F238E27FC236}">
                  <a16:creationId xmlns:a16="http://schemas.microsoft.com/office/drawing/2014/main" id="{469DD116-47D2-4E0C-A04E-11CF3168F43F}"/>
                </a:ext>
              </a:extLst>
            </p:cNvPr>
            <p:cNvSpPr/>
            <p:nvPr/>
          </p:nvSpPr>
          <p:spPr>
            <a:xfrm>
              <a:off x="5669633" y="83859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grpSp>
      <p:grpSp>
        <p:nvGrpSpPr>
          <p:cNvPr id="7" name="グループ化 6">
            <a:extLst>
              <a:ext uri="{FF2B5EF4-FFF2-40B4-BE49-F238E27FC236}">
                <a16:creationId xmlns:a16="http://schemas.microsoft.com/office/drawing/2014/main" id="{FF2BE0CA-EA2C-4177-94FD-2659AC4F5D88}"/>
              </a:ext>
            </a:extLst>
          </p:cNvPr>
          <p:cNvGrpSpPr/>
          <p:nvPr/>
        </p:nvGrpSpPr>
        <p:grpSpPr>
          <a:xfrm>
            <a:off x="4046384" y="701251"/>
            <a:ext cx="2202321" cy="397563"/>
            <a:chOff x="4074450" y="1146506"/>
            <a:chExt cx="2202321" cy="397563"/>
          </a:xfrm>
        </p:grpSpPr>
        <p:sp>
          <p:nvSpPr>
            <p:cNvPr id="46" name="正方形/長方形 45">
              <a:extLst>
                <a:ext uri="{FF2B5EF4-FFF2-40B4-BE49-F238E27FC236}">
                  <a16:creationId xmlns:a16="http://schemas.microsoft.com/office/drawing/2014/main" id="{60DADFC3-CEB6-4431-81F7-7B315F55FB9A}"/>
                </a:ext>
              </a:extLst>
            </p:cNvPr>
            <p:cNvSpPr/>
            <p:nvPr/>
          </p:nvSpPr>
          <p:spPr>
            <a:xfrm>
              <a:off x="4074450" y="1176405"/>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47" name="正方形/長方形 46">
              <a:extLst>
                <a:ext uri="{FF2B5EF4-FFF2-40B4-BE49-F238E27FC236}">
                  <a16:creationId xmlns:a16="http://schemas.microsoft.com/office/drawing/2014/main" id="{607A9B41-36BB-466D-8FCC-676D5E6EA289}"/>
                </a:ext>
              </a:extLst>
            </p:cNvPr>
            <p:cNvSpPr/>
            <p:nvPr/>
          </p:nvSpPr>
          <p:spPr>
            <a:xfrm>
              <a:off x="5007900" y="134530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48" name="正方形/長方形 47">
              <a:extLst>
                <a:ext uri="{FF2B5EF4-FFF2-40B4-BE49-F238E27FC236}">
                  <a16:creationId xmlns:a16="http://schemas.microsoft.com/office/drawing/2014/main" id="{64C71B53-D61A-4653-A466-D13C6D109D70}"/>
                </a:ext>
              </a:extLst>
            </p:cNvPr>
            <p:cNvSpPr/>
            <p:nvPr/>
          </p:nvSpPr>
          <p:spPr>
            <a:xfrm>
              <a:off x="5007900" y="1176405"/>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30" name="正方形/長方形 29">
              <a:extLst>
                <a:ext uri="{FF2B5EF4-FFF2-40B4-BE49-F238E27FC236}">
                  <a16:creationId xmlns:a16="http://schemas.microsoft.com/office/drawing/2014/main" id="{12C08C4C-D1C2-44E7-B1CC-9E794B1B78DC}"/>
                </a:ext>
              </a:extLst>
            </p:cNvPr>
            <p:cNvSpPr/>
            <p:nvPr/>
          </p:nvSpPr>
          <p:spPr>
            <a:xfrm>
              <a:off x="5837794" y="1146506"/>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grpSp>
      <p:grpSp>
        <p:nvGrpSpPr>
          <p:cNvPr id="40" name="グループ化 39">
            <a:extLst>
              <a:ext uri="{FF2B5EF4-FFF2-40B4-BE49-F238E27FC236}">
                <a16:creationId xmlns:a16="http://schemas.microsoft.com/office/drawing/2014/main" id="{286ECF35-545A-4E8E-906B-BABC9D960331}"/>
              </a:ext>
            </a:extLst>
          </p:cNvPr>
          <p:cNvGrpSpPr/>
          <p:nvPr/>
        </p:nvGrpSpPr>
        <p:grpSpPr>
          <a:xfrm>
            <a:off x="4819417" y="8667493"/>
            <a:ext cx="1469152" cy="1014714"/>
            <a:chOff x="4410455" y="8217841"/>
            <a:chExt cx="1469152" cy="1014714"/>
          </a:xfrm>
        </p:grpSpPr>
        <p:sp>
          <p:nvSpPr>
            <p:cNvPr id="44" name="テキスト ボックス 43">
              <a:extLst>
                <a:ext uri="{FF2B5EF4-FFF2-40B4-BE49-F238E27FC236}">
                  <a16:creationId xmlns:a16="http://schemas.microsoft.com/office/drawing/2014/main" id="{9B9E3E02-5AA2-4FBC-8B30-002848D4C31B}"/>
                </a:ext>
              </a:extLst>
            </p:cNvPr>
            <p:cNvSpPr txBox="1"/>
            <p:nvPr/>
          </p:nvSpPr>
          <p:spPr>
            <a:xfrm>
              <a:off x="4410455" y="8217841"/>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49" name="正方形/長方形 48">
              <a:extLst>
                <a:ext uri="{FF2B5EF4-FFF2-40B4-BE49-F238E27FC236}">
                  <a16:creationId xmlns:a16="http://schemas.microsoft.com/office/drawing/2014/main" id="{27606867-7339-45F1-A410-315CDC3E0D64}"/>
                </a:ext>
              </a:extLst>
            </p:cNvPr>
            <p:cNvSpPr/>
            <p:nvPr/>
          </p:nvSpPr>
          <p:spPr>
            <a:xfrm>
              <a:off x="4492546" y="8491289"/>
              <a:ext cx="801830"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50" name="正方形/長方形 49">
              <a:extLst>
                <a:ext uri="{FF2B5EF4-FFF2-40B4-BE49-F238E27FC236}">
                  <a16:creationId xmlns:a16="http://schemas.microsoft.com/office/drawing/2014/main" id="{B6B7F3C3-E368-43FD-AC19-E77B5183DBBF}"/>
                </a:ext>
              </a:extLst>
            </p:cNvPr>
            <p:cNvSpPr/>
            <p:nvPr/>
          </p:nvSpPr>
          <p:spPr>
            <a:xfrm>
              <a:off x="4492544" y="8694793"/>
              <a:ext cx="41997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51" name="正方形/長方形 50">
              <a:extLst>
                <a:ext uri="{FF2B5EF4-FFF2-40B4-BE49-F238E27FC236}">
                  <a16:creationId xmlns:a16="http://schemas.microsoft.com/office/drawing/2014/main" id="{E0FA3AD6-C44C-4D4C-85E4-997711C58290}"/>
                </a:ext>
              </a:extLst>
            </p:cNvPr>
            <p:cNvSpPr/>
            <p:nvPr/>
          </p:nvSpPr>
          <p:spPr>
            <a:xfrm>
              <a:off x="4948647" y="8696963"/>
              <a:ext cx="447415" cy="1357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53" name="正方形/長方形 52">
              <a:extLst>
                <a:ext uri="{FF2B5EF4-FFF2-40B4-BE49-F238E27FC236}">
                  <a16:creationId xmlns:a16="http://schemas.microsoft.com/office/drawing/2014/main" id="{8DE6F81B-DAC3-4567-AD2B-D7A02C8A880E}"/>
                </a:ext>
              </a:extLst>
            </p:cNvPr>
            <p:cNvSpPr/>
            <p:nvPr/>
          </p:nvSpPr>
          <p:spPr>
            <a:xfrm>
              <a:off x="5432192" y="8694793"/>
              <a:ext cx="44741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54" name="正方形/長方形 53">
              <a:extLst>
                <a:ext uri="{FF2B5EF4-FFF2-40B4-BE49-F238E27FC236}">
                  <a16:creationId xmlns:a16="http://schemas.microsoft.com/office/drawing/2014/main" id="{6211C045-4AE3-4AE0-B073-D996E9841173}"/>
                </a:ext>
              </a:extLst>
            </p:cNvPr>
            <p:cNvSpPr/>
            <p:nvPr/>
          </p:nvSpPr>
          <p:spPr>
            <a:xfrm>
              <a:off x="4948647" y="8889754"/>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55" name="正方形/長方形 54">
              <a:extLst>
                <a:ext uri="{FF2B5EF4-FFF2-40B4-BE49-F238E27FC236}">
                  <a16:creationId xmlns:a16="http://schemas.microsoft.com/office/drawing/2014/main" id="{5F19FD3B-5ADD-4A4A-991C-D6EF892F5E24}"/>
                </a:ext>
              </a:extLst>
            </p:cNvPr>
            <p:cNvSpPr/>
            <p:nvPr/>
          </p:nvSpPr>
          <p:spPr>
            <a:xfrm>
              <a:off x="4492543" y="9093747"/>
              <a:ext cx="50869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56" name="正方形/長方形 55">
              <a:extLst>
                <a:ext uri="{FF2B5EF4-FFF2-40B4-BE49-F238E27FC236}">
                  <a16:creationId xmlns:a16="http://schemas.microsoft.com/office/drawing/2014/main" id="{106DCAFC-DDAD-4921-B0CB-1BE2AFC6E735}"/>
                </a:ext>
              </a:extLst>
            </p:cNvPr>
            <p:cNvSpPr/>
            <p:nvPr/>
          </p:nvSpPr>
          <p:spPr>
            <a:xfrm>
              <a:off x="4466531" y="8889754"/>
              <a:ext cx="419974" cy="13880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5" name="正方形/長方形 4">
              <a:extLst>
                <a:ext uri="{FF2B5EF4-FFF2-40B4-BE49-F238E27FC236}">
                  <a16:creationId xmlns:a16="http://schemas.microsoft.com/office/drawing/2014/main" id="{46D0774A-C2AB-C492-4185-72C9BACEC3C3}"/>
                </a:ext>
              </a:extLst>
            </p:cNvPr>
            <p:cNvSpPr/>
            <p:nvPr/>
          </p:nvSpPr>
          <p:spPr>
            <a:xfrm>
              <a:off x="5047910" y="9093099"/>
              <a:ext cx="50869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FAX</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番号</a:t>
              </a:r>
            </a:p>
          </p:txBody>
        </p:sp>
      </p:grpSp>
      <p:sp>
        <p:nvSpPr>
          <p:cNvPr id="57" name="Rectangle 109">
            <a:extLst>
              <a:ext uri="{FF2B5EF4-FFF2-40B4-BE49-F238E27FC236}">
                <a16:creationId xmlns:a16="http://schemas.microsoft.com/office/drawing/2014/main" id="{F49068AE-BBE8-4B5F-A000-D3DD301003F8}"/>
              </a:ext>
            </a:extLst>
          </p:cNvPr>
          <p:cNvSpPr>
            <a:spLocks noChangeArrowheads="1"/>
          </p:cNvSpPr>
          <p:nvPr/>
        </p:nvSpPr>
        <p:spPr bwMode="auto">
          <a:xfrm>
            <a:off x="572167" y="1564768"/>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defTabSz="914400"/>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　生活保護法第</a:t>
            </a:r>
            <a:r>
              <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63</a:t>
            </a: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条における返還金について、次のとおり決定したので通知します。</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59" name="Rectangle 109">
            <a:extLst>
              <a:ext uri="{FF2B5EF4-FFF2-40B4-BE49-F238E27FC236}">
                <a16:creationId xmlns:a16="http://schemas.microsoft.com/office/drawing/2014/main" id="{00D83572-9D2D-46D8-9CD1-E9D1A70E4165}"/>
              </a:ext>
            </a:extLst>
          </p:cNvPr>
          <p:cNvSpPr>
            <a:spLocks noChangeArrowheads="1"/>
          </p:cNvSpPr>
          <p:nvPr/>
        </p:nvSpPr>
        <p:spPr bwMode="auto">
          <a:xfrm>
            <a:off x="609422" y="1915716"/>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algn="ctr" defTabSz="914400"/>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70" name="正方形/長方形 69">
            <a:extLst>
              <a:ext uri="{FF2B5EF4-FFF2-40B4-BE49-F238E27FC236}">
                <a16:creationId xmlns:a16="http://schemas.microsoft.com/office/drawing/2014/main" id="{B000984C-165E-4061-B388-B40CE564CB26}"/>
              </a:ext>
            </a:extLst>
          </p:cNvPr>
          <p:cNvSpPr/>
          <p:nvPr/>
        </p:nvSpPr>
        <p:spPr>
          <a:xfrm>
            <a:off x="1971853" y="2253983"/>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資力発生年月日</a:t>
            </a:r>
          </a:p>
        </p:txBody>
      </p:sp>
      <p:sp>
        <p:nvSpPr>
          <p:cNvPr id="71" name="正方形/長方形 70">
            <a:extLst>
              <a:ext uri="{FF2B5EF4-FFF2-40B4-BE49-F238E27FC236}">
                <a16:creationId xmlns:a16="http://schemas.microsoft.com/office/drawing/2014/main" id="{5695C597-2877-43BC-AF32-757A56B06D99}"/>
              </a:ext>
            </a:extLst>
          </p:cNvPr>
          <p:cNvSpPr/>
          <p:nvPr/>
        </p:nvSpPr>
        <p:spPr>
          <a:xfrm>
            <a:off x="1981333" y="2529922"/>
            <a:ext cx="65704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決定年月日</a:t>
            </a:r>
          </a:p>
        </p:txBody>
      </p:sp>
      <p:sp>
        <p:nvSpPr>
          <p:cNvPr id="72" name="正方形/長方形 71">
            <a:extLst>
              <a:ext uri="{FF2B5EF4-FFF2-40B4-BE49-F238E27FC236}">
                <a16:creationId xmlns:a16="http://schemas.microsoft.com/office/drawing/2014/main" id="{41CB1B53-F0BB-43D0-9DA0-3CE0CB786FB7}"/>
              </a:ext>
            </a:extLst>
          </p:cNvPr>
          <p:cNvSpPr/>
          <p:nvPr/>
        </p:nvSpPr>
        <p:spPr>
          <a:xfrm>
            <a:off x="1971853" y="2787375"/>
            <a:ext cx="3797014" cy="12458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返還の理由</a:t>
            </a:r>
          </a:p>
        </p:txBody>
      </p:sp>
      <p:sp>
        <p:nvSpPr>
          <p:cNvPr id="73" name="正方形/長方形 72">
            <a:extLst>
              <a:ext uri="{FF2B5EF4-FFF2-40B4-BE49-F238E27FC236}">
                <a16:creationId xmlns:a16="http://schemas.microsoft.com/office/drawing/2014/main" id="{5BD44F54-0C39-4476-B35D-C8809342BA32}"/>
              </a:ext>
            </a:extLst>
          </p:cNvPr>
          <p:cNvSpPr/>
          <p:nvPr/>
        </p:nvSpPr>
        <p:spPr>
          <a:xfrm>
            <a:off x="1981333" y="4237590"/>
            <a:ext cx="65704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返還対象額</a:t>
            </a:r>
          </a:p>
        </p:txBody>
      </p:sp>
      <p:sp>
        <p:nvSpPr>
          <p:cNvPr id="74" name="正方形/長方形 73">
            <a:extLst>
              <a:ext uri="{FF2B5EF4-FFF2-40B4-BE49-F238E27FC236}">
                <a16:creationId xmlns:a16="http://schemas.microsoft.com/office/drawing/2014/main" id="{101DC666-5136-4BD2-A1BC-880A6CDE38FC}"/>
              </a:ext>
            </a:extLst>
          </p:cNvPr>
          <p:cNvSpPr/>
          <p:nvPr/>
        </p:nvSpPr>
        <p:spPr>
          <a:xfrm>
            <a:off x="1981333" y="4506148"/>
            <a:ext cx="65704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返還控除額</a:t>
            </a:r>
          </a:p>
        </p:txBody>
      </p:sp>
      <p:sp>
        <p:nvSpPr>
          <p:cNvPr id="75" name="正方形/長方形 74">
            <a:extLst>
              <a:ext uri="{FF2B5EF4-FFF2-40B4-BE49-F238E27FC236}">
                <a16:creationId xmlns:a16="http://schemas.microsoft.com/office/drawing/2014/main" id="{C505FF5C-D68A-43CF-9A2D-8C18346B20DD}"/>
              </a:ext>
            </a:extLst>
          </p:cNvPr>
          <p:cNvSpPr/>
          <p:nvPr/>
        </p:nvSpPr>
        <p:spPr>
          <a:xfrm>
            <a:off x="1981333" y="4774706"/>
            <a:ext cx="65704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返還決定額</a:t>
            </a:r>
          </a:p>
        </p:txBody>
      </p:sp>
      <p:sp>
        <p:nvSpPr>
          <p:cNvPr id="76" name="正方形/長方形 75">
            <a:extLst>
              <a:ext uri="{FF2B5EF4-FFF2-40B4-BE49-F238E27FC236}">
                <a16:creationId xmlns:a16="http://schemas.microsoft.com/office/drawing/2014/main" id="{88E80AA5-BF94-4C51-A078-AE24E7E00249}"/>
              </a:ext>
            </a:extLst>
          </p:cNvPr>
          <p:cNvSpPr/>
          <p:nvPr/>
        </p:nvSpPr>
        <p:spPr>
          <a:xfrm>
            <a:off x="1981333" y="5048801"/>
            <a:ext cx="53560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返還方法</a:t>
            </a:r>
          </a:p>
        </p:txBody>
      </p:sp>
      <p:sp>
        <p:nvSpPr>
          <p:cNvPr id="77" name="正方形/長方形 76">
            <a:extLst>
              <a:ext uri="{FF2B5EF4-FFF2-40B4-BE49-F238E27FC236}">
                <a16:creationId xmlns:a16="http://schemas.microsoft.com/office/drawing/2014/main" id="{7D9933CA-5460-45EE-8449-E7B0B26A8D19}"/>
              </a:ext>
            </a:extLst>
          </p:cNvPr>
          <p:cNvSpPr/>
          <p:nvPr/>
        </p:nvSpPr>
        <p:spPr>
          <a:xfrm>
            <a:off x="1981333" y="5318102"/>
            <a:ext cx="944383"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返還期限年月日</a:t>
            </a:r>
          </a:p>
        </p:txBody>
      </p:sp>
      <p:sp>
        <p:nvSpPr>
          <p:cNvPr id="52" name="Rectangle 109">
            <a:extLst>
              <a:ext uri="{FF2B5EF4-FFF2-40B4-BE49-F238E27FC236}">
                <a16:creationId xmlns:a16="http://schemas.microsoft.com/office/drawing/2014/main" id="{C40219B9-925F-4418-AC53-516357AC92E4}"/>
              </a:ext>
            </a:extLst>
          </p:cNvPr>
          <p:cNvSpPr>
            <a:spLocks noChangeArrowheads="1"/>
          </p:cNvSpPr>
          <p:nvPr/>
        </p:nvSpPr>
        <p:spPr bwMode="auto">
          <a:xfrm>
            <a:off x="678350" y="7992197"/>
            <a:ext cx="5639283"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l"/>
            <a:r>
              <a:rPr lang="ja-JP" altLang="en-US" sz="900" b="0" i="0" u="none" strike="noStrike" baseline="0" dirty="0">
                <a:latin typeface="ＭＳ Ｐゴシック" panose="020B0600070205080204" pitchFamily="50" charset="-128"/>
                <a:ea typeface="ＭＳ Ｐゴシック" panose="020B0600070205080204" pitchFamily="50" charset="-128"/>
              </a:rPr>
              <a:t>生活保護法</a:t>
            </a:r>
            <a:r>
              <a:rPr lang="zh-TW" altLang="en-US" sz="900" b="0" i="0" u="none" strike="noStrike" baseline="0" dirty="0">
                <a:latin typeface="ＭＳ Ｐゴシック" panose="020B0600070205080204" pitchFamily="50" charset="-128"/>
                <a:ea typeface="ＭＳ Ｐゴシック" panose="020B0600070205080204" pitchFamily="50" charset="-128"/>
              </a:rPr>
              <a:t>第</a:t>
            </a:r>
            <a:r>
              <a:rPr lang="en-US" altLang="ja-JP" sz="900" b="0" i="0" u="none" strike="noStrike" baseline="0" dirty="0">
                <a:latin typeface="ＭＳ Ｐゴシック" panose="020B0600070205080204" pitchFamily="50" charset="-128"/>
                <a:ea typeface="ＭＳ Ｐゴシック" panose="020B0600070205080204" pitchFamily="50" charset="-128"/>
              </a:rPr>
              <a:t>63</a:t>
            </a:r>
            <a:r>
              <a:rPr lang="zh-TW" altLang="en-US" sz="900" b="0" i="0" u="none" strike="noStrike" baseline="0" dirty="0">
                <a:latin typeface="ＭＳ Ｐゴシック" panose="020B0600070205080204" pitchFamily="50" charset="-128"/>
                <a:ea typeface="ＭＳ Ｐゴシック" panose="020B0600070205080204" pitchFamily="50" charset="-128"/>
              </a:rPr>
              <a:t>条</a:t>
            </a:r>
            <a:endParaRPr lang="en-US" altLang="zh-TW" sz="900" b="0" i="0" u="none" strike="noStrike" baseline="0" dirty="0">
              <a:latin typeface="ＭＳ Ｐゴシック" panose="020B0600070205080204" pitchFamily="50" charset="-128"/>
              <a:ea typeface="ＭＳ Ｐゴシック" panose="020B0600070205080204" pitchFamily="50" charset="-128"/>
            </a:endParaRPr>
          </a:p>
          <a:p>
            <a:pPr indent="0" algn="l"/>
            <a:r>
              <a:rPr lang="ja-JP" altLang="en-US" sz="900" dirty="0">
                <a:latin typeface="ＭＳ Ｐゴシック" panose="020B0600070205080204" pitchFamily="50" charset="-128"/>
                <a:ea typeface="ＭＳ Ｐゴシック" panose="020B0600070205080204" pitchFamily="50" charset="-128"/>
              </a:rPr>
              <a:t>　 </a:t>
            </a:r>
            <a:r>
              <a:rPr lang="ja-JP" altLang="en-US" sz="900" b="0" i="0" u="none" strike="noStrike" baseline="0" dirty="0">
                <a:latin typeface="ＭＳ Ｐゴシック" panose="020B0600070205080204" pitchFamily="50" charset="-128"/>
                <a:ea typeface="ＭＳ Ｐゴシック" panose="020B0600070205080204" pitchFamily="50" charset="-128"/>
              </a:rPr>
              <a:t>被保護者が、急迫の場合等において資力があるにもかかわらず、保護を受けたときは、保護に要する費用を支弁した都道府県又は市町村に対して、すみやかに、その受けた保護金品に相当する金額の範囲内において保護の実施機関の定める額を返還しなければならない。</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60" name="テキスト ボックス 59">
            <a:extLst>
              <a:ext uri="{FF2B5EF4-FFF2-40B4-BE49-F238E27FC236}">
                <a16:creationId xmlns:a16="http://schemas.microsoft.com/office/drawing/2014/main" id="{0663EF9D-8F1D-4540-A740-7418739010F9}"/>
              </a:ext>
            </a:extLst>
          </p:cNvPr>
          <p:cNvSpPr txBox="1"/>
          <p:nvPr/>
        </p:nvSpPr>
        <p:spPr>
          <a:xfrm>
            <a:off x="573947" y="7859814"/>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（参考）</a:t>
            </a:r>
          </a:p>
        </p:txBody>
      </p:sp>
      <p:sp>
        <p:nvSpPr>
          <p:cNvPr id="61" name="Rectangle 109">
            <a:extLst>
              <a:ext uri="{FF2B5EF4-FFF2-40B4-BE49-F238E27FC236}">
                <a16:creationId xmlns:a16="http://schemas.microsoft.com/office/drawing/2014/main" id="{FDB853BE-0CC9-4BEB-812F-4E1D09EF2C9E}"/>
              </a:ext>
            </a:extLst>
          </p:cNvPr>
          <p:cNvSpPr>
            <a:spLocks noChangeArrowheads="1"/>
          </p:cNvSpPr>
          <p:nvPr/>
        </p:nvSpPr>
        <p:spPr bwMode="auto">
          <a:xfrm>
            <a:off x="598495" y="2164253"/>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1</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資力発生年月日</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3" name="Rectangle 109">
            <a:extLst>
              <a:ext uri="{FF2B5EF4-FFF2-40B4-BE49-F238E27FC236}">
                <a16:creationId xmlns:a16="http://schemas.microsoft.com/office/drawing/2014/main" id="{F9FEF4E2-FE15-43BD-A9EA-0C26F6A2BA46}"/>
              </a:ext>
            </a:extLst>
          </p:cNvPr>
          <p:cNvSpPr>
            <a:spLocks noChangeArrowheads="1"/>
          </p:cNvSpPr>
          <p:nvPr/>
        </p:nvSpPr>
        <p:spPr bwMode="auto">
          <a:xfrm>
            <a:off x="598495" y="2424920"/>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2</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決定年月日</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4" name="Rectangle 109">
            <a:extLst>
              <a:ext uri="{FF2B5EF4-FFF2-40B4-BE49-F238E27FC236}">
                <a16:creationId xmlns:a16="http://schemas.microsoft.com/office/drawing/2014/main" id="{FFFDEC8F-9ED6-4E1F-8BD5-86AC006058BC}"/>
              </a:ext>
            </a:extLst>
          </p:cNvPr>
          <p:cNvSpPr>
            <a:spLocks noChangeArrowheads="1"/>
          </p:cNvSpPr>
          <p:nvPr/>
        </p:nvSpPr>
        <p:spPr bwMode="auto">
          <a:xfrm>
            <a:off x="598495" y="2685587"/>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3</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返還の理由</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5" name="Rectangle 109">
            <a:extLst>
              <a:ext uri="{FF2B5EF4-FFF2-40B4-BE49-F238E27FC236}">
                <a16:creationId xmlns:a16="http://schemas.microsoft.com/office/drawing/2014/main" id="{3445CBAD-A5BF-429A-BE08-0BCD9C76C12C}"/>
              </a:ext>
            </a:extLst>
          </p:cNvPr>
          <p:cNvSpPr>
            <a:spLocks noChangeArrowheads="1"/>
          </p:cNvSpPr>
          <p:nvPr/>
        </p:nvSpPr>
        <p:spPr bwMode="auto">
          <a:xfrm>
            <a:off x="598495" y="4142654"/>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4</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返還対象額</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6" name="Rectangle 109">
            <a:extLst>
              <a:ext uri="{FF2B5EF4-FFF2-40B4-BE49-F238E27FC236}">
                <a16:creationId xmlns:a16="http://schemas.microsoft.com/office/drawing/2014/main" id="{AEBF320C-0394-433B-9565-404DB523FF34}"/>
              </a:ext>
            </a:extLst>
          </p:cNvPr>
          <p:cNvSpPr>
            <a:spLocks noChangeArrowheads="1"/>
          </p:cNvSpPr>
          <p:nvPr/>
        </p:nvSpPr>
        <p:spPr bwMode="auto">
          <a:xfrm>
            <a:off x="598495" y="4410619"/>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5</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返還控除額</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7" name="Rectangle 109">
            <a:extLst>
              <a:ext uri="{FF2B5EF4-FFF2-40B4-BE49-F238E27FC236}">
                <a16:creationId xmlns:a16="http://schemas.microsoft.com/office/drawing/2014/main" id="{BBBF9770-E392-46C7-A8D6-22C77778EE60}"/>
              </a:ext>
            </a:extLst>
          </p:cNvPr>
          <p:cNvSpPr>
            <a:spLocks noChangeArrowheads="1"/>
          </p:cNvSpPr>
          <p:nvPr/>
        </p:nvSpPr>
        <p:spPr bwMode="auto">
          <a:xfrm>
            <a:off x="598495" y="4678584"/>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6</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返還決定額</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8" name="Rectangle 109">
            <a:extLst>
              <a:ext uri="{FF2B5EF4-FFF2-40B4-BE49-F238E27FC236}">
                <a16:creationId xmlns:a16="http://schemas.microsoft.com/office/drawing/2014/main" id="{040F2C93-9F77-4643-A94C-E2EB850AF7FE}"/>
              </a:ext>
            </a:extLst>
          </p:cNvPr>
          <p:cNvSpPr>
            <a:spLocks noChangeArrowheads="1"/>
          </p:cNvSpPr>
          <p:nvPr/>
        </p:nvSpPr>
        <p:spPr bwMode="auto">
          <a:xfrm>
            <a:off x="598495" y="4946549"/>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返還方法</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9" name="Rectangle 109">
            <a:extLst>
              <a:ext uri="{FF2B5EF4-FFF2-40B4-BE49-F238E27FC236}">
                <a16:creationId xmlns:a16="http://schemas.microsoft.com/office/drawing/2014/main" id="{6CF18D53-010F-4FD6-9F85-A3E190759DE3}"/>
              </a:ext>
            </a:extLst>
          </p:cNvPr>
          <p:cNvSpPr>
            <a:spLocks noChangeArrowheads="1"/>
          </p:cNvSpPr>
          <p:nvPr/>
        </p:nvSpPr>
        <p:spPr bwMode="auto">
          <a:xfrm>
            <a:off x="598495" y="5214516"/>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8</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返還期限</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2" name="Rectangle 109">
            <a:extLst>
              <a:ext uri="{FF2B5EF4-FFF2-40B4-BE49-F238E27FC236}">
                <a16:creationId xmlns:a16="http://schemas.microsoft.com/office/drawing/2014/main" id="{64ABE15B-B6F7-456F-A8F9-744D420251B8}"/>
              </a:ext>
            </a:extLst>
          </p:cNvPr>
          <p:cNvSpPr>
            <a:spLocks noChangeArrowheads="1"/>
          </p:cNvSpPr>
          <p:nvPr/>
        </p:nvSpPr>
        <p:spPr bwMode="auto">
          <a:xfrm>
            <a:off x="557633" y="5743863"/>
            <a:ext cx="5760000" cy="21354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（備考）</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）この決定に不服があるときは、この決定があったことを知った日の翌日から起算して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か月以内に、知事に対し審査請</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求をすることができます（なお、決定があったことを知った日の翌日から起算して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か月以内であっても、決定があった日の翌日から起算して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年を経過すると審査請求をすることができなくなります。）。</a:t>
            </a:r>
          </a:p>
          <a:p>
            <a:pPr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）上記（</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）の審査請求に対する裁決を経た場合に限り、その審査請求に対する裁決があったことを知った日の翌日から</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か月以内に、市を被告として（訴訟において市を代表する者は市長となります。）この決定の取消しの訴えを提起することができます（なお、裁決があったことを知った日の翌日から起算して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か月以内であっても、裁決があった日の翌日から起算して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決定の取消しの訴えを提起することができなくなります。）。ただし、次の①から③までのいずれかに該当するときは、審査請求に対する裁決を経ないでこの決定の取消しの訴えを提起することができます。①審査請求をした日（行政不服審査法（平成</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年法律第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68</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号）第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条の規定により不備を補正すべきことを命じられた場合にあっては、当該不備を補正した日）の翌日から起算して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50</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50</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日以内に行政不服審査法第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項の規定により通知を受けた場合は</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70</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日）</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を経過しても裁決がないとき。②決定、決定の執行又は手続きの続行により生ずる著しい損害を避けるため緊急の必要があるとき。③その他裁決を経ないことにつき正当な理由があるとき。</a:t>
            </a:r>
          </a:p>
        </p:txBody>
      </p:sp>
      <p:sp>
        <p:nvSpPr>
          <p:cNvPr id="2" name="正方形/長方形 1">
            <a:extLst>
              <a:ext uri="{FF2B5EF4-FFF2-40B4-BE49-F238E27FC236}">
                <a16:creationId xmlns:a16="http://schemas.microsoft.com/office/drawing/2014/main" id="{8A0E8551-0A10-DDA6-18EE-68BD408C8740}"/>
              </a:ext>
            </a:extLst>
          </p:cNvPr>
          <p:cNvSpPr/>
          <p:nvPr/>
        </p:nvSpPr>
        <p:spPr>
          <a:xfrm>
            <a:off x="1981334" y="5557584"/>
            <a:ext cx="65704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債権番号</a:t>
            </a:r>
          </a:p>
        </p:txBody>
      </p:sp>
      <p:sp>
        <p:nvSpPr>
          <p:cNvPr id="4" name="Rectangle 109">
            <a:extLst>
              <a:ext uri="{FF2B5EF4-FFF2-40B4-BE49-F238E27FC236}">
                <a16:creationId xmlns:a16="http://schemas.microsoft.com/office/drawing/2014/main" id="{2D15AEE6-8573-A396-7030-B360F8789BCA}"/>
              </a:ext>
            </a:extLst>
          </p:cNvPr>
          <p:cNvSpPr>
            <a:spLocks noChangeArrowheads="1"/>
          </p:cNvSpPr>
          <p:nvPr/>
        </p:nvSpPr>
        <p:spPr bwMode="auto">
          <a:xfrm>
            <a:off x="598495" y="5453998"/>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9</a:t>
            </a:r>
            <a:r>
              <a:rPr lang="ja-JP" altLang="en-US"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　債権番号</a:t>
            </a:r>
            <a:endParaRPr lang="en-US" altLang="ja-JP"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endParaRPr>
          </a:p>
        </p:txBody>
      </p:sp>
    </p:spTree>
    <p:extLst>
      <p:ext uri="{BB962C8B-B14F-4D97-AF65-F5344CB8AC3E}">
        <p14:creationId xmlns:p14="http://schemas.microsoft.com/office/powerpoint/2010/main" val="176420323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2" ma:contentTypeDescription="新しいドキュメントを作成します。" ma:contentTypeScope="" ma:versionID="350a3e05cfc9448cbdfd885596026917">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9ec266417867f1dbbd30afd7b59ffe9d"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811F2CB7-116D-4E5E-9D3E-3A4426457AAF}"/>
</file>

<file path=customXml/itemProps2.xml><?xml version="1.0" encoding="utf-8"?>
<ds:datastoreItem xmlns:ds="http://schemas.openxmlformats.org/officeDocument/2006/customXml" ds:itemID="{092E2186-D773-4FDB-9E17-A7D9E7B04492}"/>
</file>

<file path=customXml/itemProps3.xml><?xml version="1.0" encoding="utf-8"?>
<ds:datastoreItem xmlns:ds="http://schemas.openxmlformats.org/officeDocument/2006/customXml" ds:itemID="{FDC22836-5AD6-4023-9DD3-7175BA3D5637}"/>
</file>

<file path=docProps/app.xml><?xml version="1.0" encoding="utf-8"?>
<Properties xmlns="http://schemas.openxmlformats.org/officeDocument/2006/extended-properties" xmlns:vt="http://schemas.openxmlformats.org/officeDocument/2006/docPropsVTypes">
  <Template>Office Theme</Template>
  <TotalTime>746</TotalTime>
  <Words>574</Words>
  <PresentationFormat>A4 210 x 297 mm</PresentationFormat>
  <Paragraphs>49</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Printed>2022-12-12T05:28:11Z</cp:lastPrinted>
  <dcterms:created xsi:type="dcterms:W3CDTF">2022-01-20T04:34:58Z</dcterms:created>
  <dcterms:modified xsi:type="dcterms:W3CDTF">2023-03-10T07:36:00Z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