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375F19F-CAE5-44C9-8357-EF3601392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002980"/>
              </p:ext>
            </p:extLst>
          </p:nvPr>
        </p:nvGraphicFramePr>
        <p:xfrm>
          <a:off x="571331" y="2423521"/>
          <a:ext cx="5764192" cy="6773125"/>
        </p:xfrm>
        <a:graphic>
          <a:graphicData uri="http://schemas.openxmlformats.org/drawingml/2006/table">
            <a:tbl>
              <a:tblPr/>
              <a:tblGrid>
                <a:gridCol w="233020">
                  <a:extLst>
                    <a:ext uri="{9D8B030D-6E8A-4147-A177-3AD203B41FA5}">
                      <a16:colId xmlns:a16="http://schemas.microsoft.com/office/drawing/2014/main" val="2489623149"/>
                    </a:ext>
                  </a:extLst>
                </a:gridCol>
                <a:gridCol w="404720">
                  <a:extLst>
                    <a:ext uri="{9D8B030D-6E8A-4147-A177-3AD203B41FA5}">
                      <a16:colId xmlns:a16="http://schemas.microsoft.com/office/drawing/2014/main" val="3558552841"/>
                    </a:ext>
                  </a:extLst>
                </a:gridCol>
                <a:gridCol w="502834">
                  <a:extLst>
                    <a:ext uri="{9D8B030D-6E8A-4147-A177-3AD203B41FA5}">
                      <a16:colId xmlns:a16="http://schemas.microsoft.com/office/drawing/2014/main" val="383318214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099704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4167335241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1876069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107958715"/>
                    </a:ext>
                  </a:extLst>
                </a:gridCol>
                <a:gridCol w="650004">
                  <a:extLst>
                    <a:ext uri="{9D8B030D-6E8A-4147-A177-3AD203B41FA5}">
                      <a16:colId xmlns:a16="http://schemas.microsoft.com/office/drawing/2014/main" val="3701619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3333203009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653242973"/>
                    </a:ext>
                  </a:extLst>
                </a:gridCol>
              </a:tblGrid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894136"/>
                  </a:ext>
                </a:extLst>
              </a:tr>
              <a:tr h="1297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7262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26331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78598"/>
                  </a:ext>
                </a:extLst>
              </a:tr>
              <a:tr h="178161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098956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67747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7098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生業計画の内容（誰が、いつ、どこで、どんな仕事をするか）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36586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88964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43049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523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228946"/>
                  </a:ext>
                </a:extLst>
              </a:tr>
              <a:tr h="2004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44252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08320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52899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14800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64918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07993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生業に必要なものと金額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036128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35214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179636"/>
                  </a:ext>
                </a:extLst>
              </a:tr>
              <a:tr h="195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89460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6465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90753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4717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4782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0982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501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44129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生業の見透し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95987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77774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341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2259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97746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61491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51348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6930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709629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5C8BD3E-3FFF-4D4C-8A2F-0E4D606384EA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F825F9E-09A6-4B18-843A-965C4BF13362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61E7E60-2131-4F32-A9D2-C2EF0D1AFA1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4A0B9A9-6834-49FB-9511-1007049751C6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25E8E32-37B6-4320-8CFE-56DB5D16D04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0702FB8-B70E-4CD1-BCD4-B9FF77D19ABA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FC4007C-59B3-445F-B8A8-E7B33126C9D0}"/>
              </a:ext>
            </a:extLst>
          </p:cNvPr>
          <p:cNvGrpSpPr/>
          <p:nvPr/>
        </p:nvGrpSpPr>
        <p:grpSpPr>
          <a:xfrm>
            <a:off x="4100916" y="380244"/>
            <a:ext cx="2234607" cy="365760"/>
            <a:chOff x="3645000" y="1370007"/>
            <a:chExt cx="2234607" cy="365760"/>
          </a:xfrm>
          <a:noFill/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2AA6E34-B944-4039-82EA-1DD14C0DC64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0E81476-67B2-4B19-80C0-1892C325646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9AB45E-9ED8-4DCC-AF79-28BA751187F0}"/>
              </a:ext>
            </a:extLst>
          </p:cNvPr>
          <p:cNvGrpSpPr/>
          <p:nvPr/>
        </p:nvGrpSpPr>
        <p:grpSpPr>
          <a:xfrm>
            <a:off x="4100916" y="1594543"/>
            <a:ext cx="765456" cy="652404"/>
            <a:chOff x="3819525" y="1413115"/>
            <a:chExt cx="765456" cy="652404"/>
          </a:xfrm>
          <a:noFill/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7AAEB29-06B3-481E-A71C-B92DC06858D9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E614C6C1-1688-4853-94F0-0226551A5FC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C32004-06B3-4A85-9768-5AA689F4E7AA}"/>
              </a:ext>
            </a:extLst>
          </p:cNvPr>
          <p:cNvSpPr/>
          <p:nvPr/>
        </p:nvSpPr>
        <p:spPr>
          <a:xfrm>
            <a:off x="4100916" y="1249610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　月　　　　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670A067-0790-46D6-AB34-6A73DA34C338}"/>
              </a:ext>
            </a:extLst>
          </p:cNvPr>
          <p:cNvSpPr/>
          <p:nvPr/>
        </p:nvSpPr>
        <p:spPr>
          <a:xfrm>
            <a:off x="1025479" y="759219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収入をあげ得る時期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4FCA023-5BBE-4075-94B1-24A2359A6367}"/>
              </a:ext>
            </a:extLst>
          </p:cNvPr>
          <p:cNvSpPr/>
          <p:nvPr/>
        </p:nvSpPr>
        <p:spPr>
          <a:xfrm>
            <a:off x="1025479" y="791731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収入見込額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9A256FC-4977-4475-958D-F1D24FCC0B0A}"/>
              </a:ext>
            </a:extLst>
          </p:cNvPr>
          <p:cNvSpPr/>
          <p:nvPr/>
        </p:nvSpPr>
        <p:spPr>
          <a:xfrm>
            <a:off x="1025479" y="824243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を上げるために必要な材料代その他の費用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71EC332-F4D2-4E4E-906B-FDCCA9B9FCAC}"/>
              </a:ext>
            </a:extLst>
          </p:cNvPr>
          <p:cNvSpPr/>
          <p:nvPr/>
        </p:nvSpPr>
        <p:spPr>
          <a:xfrm>
            <a:off x="1025479" y="8567557"/>
            <a:ext cx="2525440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利益　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）から（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）を引いた額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A8E3D71-A368-4CF3-9DA4-B13C94281F5B}"/>
              </a:ext>
            </a:extLst>
          </p:cNvPr>
          <p:cNvSpPr/>
          <p:nvPr/>
        </p:nvSpPr>
        <p:spPr>
          <a:xfrm>
            <a:off x="571331" y="8874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49EFE6D-0F63-452B-B815-A6313B8856B5}"/>
              </a:ext>
            </a:extLst>
          </p:cNvPr>
          <p:cNvSpPr/>
          <p:nvPr/>
        </p:nvSpPr>
        <p:spPr>
          <a:xfrm>
            <a:off x="4483643" y="1713129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3F03E-F1A8-3A82-E18B-06F5F63C51CE}"/>
              </a:ext>
            </a:extLst>
          </p:cNvPr>
          <p:cNvSpPr txBox="1"/>
          <p:nvPr/>
        </p:nvSpPr>
        <p:spPr>
          <a:xfrm>
            <a:off x="2579159" y="2699755"/>
            <a:ext cx="1699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業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</a:t>
            </a:r>
            <a:endParaRPr lang="ja-JP" altLang="ja-JP" sz="110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0432" y="94621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836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88D6D08-8136-4EB0-87D3-573FBA37FE52}"/>
</file>

<file path=customXml/itemProps2.xml><?xml version="1.0" encoding="utf-8"?>
<ds:datastoreItem xmlns:ds="http://schemas.openxmlformats.org/officeDocument/2006/customXml" ds:itemID="{8E78E01A-1545-413D-8DD7-B56E0F5BCAD1}"/>
</file>

<file path=customXml/itemProps3.xml><?xml version="1.0" encoding="utf-8"?>
<ds:datastoreItem xmlns:ds="http://schemas.openxmlformats.org/officeDocument/2006/customXml" ds:itemID="{D6E07296-2D5B-445A-AB05-7EDEE5B1652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153</Words>
  <PresentationFormat>A4 210 x 297 mm</PresentationFormat>
  <Paragraphs>72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6635b8b2-a7e1-40a9-a059-c601932771fa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