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  <Override PartName="/ppt/presentation.xml" ContentType="application/vnd.openxmlformats-officedocument.presentationml.presentation.main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slideMasters/slideMaster1.xml" ContentType="application/vnd.openxmlformats-officedocument.presentationml.slideMaster+xml"/>
  <Override PartName="/ppt/slideLayouts/slideLayout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3.xml" ContentType="application/vnd.openxmlformats-officedocument.presentationml.slideLayout+xml"/>
  <Override PartName="/ppt/tags/tag2.xml" ContentType="application/vnd.openxmlformats-officedocument.presentationml.tags+xml"/>
  <Override PartName="/ppt/slideLayouts/slideLayout8.xml" ContentType="application/vnd.openxmlformats-officedocument.presentationml.slideLayout+xml"/>
  <Override PartName="/ppt/slides/slide1.xml" ContentType="application/vnd.openxmlformats-officedocument.presentationml.slide+xml"/>
  <Override PartName="/ppt/tags/tag3.xml" ContentType="application/vnd.openxmlformats-officedocument.presentationml.tags+xml"/>
  <Override PartName="/ppt/theme/theme1.xml" ContentType="application/vnd.openxmlformats-officedocument.theme+xml"/>
  <Override PartName="/ppt/tags/tag1.xml" ContentType="application/vnd.openxmlformats-officedocument.presentationml.tag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4" r:id="rId2"/>
  </p:sldIdLst>
  <p:sldSz cx="6858000" cy="9906000" type="A4"/>
  <p:notesSz cx="6858000" cy="9144000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1094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西田 章恵(nishida-akie.jj1)" initials="西田" lastIdx="1" clrIdx="0">
    <p:extLst>
      <p:ext uri="{19B8F6BF-5375-455C-9EA6-DF929625EA0E}">
        <p15:presenceInfo xmlns:p15="http://schemas.microsoft.com/office/powerpoint/2012/main" userId="S-1-5-21-4175116151-3849908774-3845857867-619503" providerId="AD"/>
      </p:ext>
    </p:extLst>
  </p:cmAuthor>
  <p:cmAuthor id="2" name="Okano, Takumi (JP - AB 岡野 匠)" initials="OT(A岡匠" lastIdx="2" clrIdx="1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158" autoAdjust="0"/>
    <p:restoredTop sz="94660"/>
  </p:normalViewPr>
  <p:slideViewPr>
    <p:cSldViewPr snapToGrid="0" showGuides="1">
      <p:cViewPr>
        <p:scale>
          <a:sx n="75" d="100"/>
          <a:sy n="75" d="100"/>
        </p:scale>
        <p:origin x="1812" y="-1944"/>
      </p:cViewPr>
      <p:guideLst>
        <p:guide orient="horz" pos="3120"/>
        <p:guide pos="109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tags" Target="tags/tag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3.xml"/><Relationship Id="rId5" Type="http://schemas.openxmlformats.org/officeDocument/2006/relationships/presProps" Target="presProps.xml"/><Relationship Id="rId10" Type="http://schemas.openxmlformats.org/officeDocument/2006/relationships/customXml" Target="../customXml/item2.xml"/><Relationship Id="rId4" Type="http://schemas.openxmlformats.org/officeDocument/2006/relationships/commentAuthors" Target="commentAuthors.xml"/><Relationship Id="rId9" Type="http://schemas.openxmlformats.org/officeDocument/2006/relationships/customXml" Target="../customXml/item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37" name="オブジェクト 36" hidden="1">
                        <a:extLst>
                          <a:ext uri="{FF2B5EF4-FFF2-40B4-BE49-F238E27FC236}">
                            <a16:creationId xmlns:a16="http://schemas.microsoft.com/office/drawing/2014/main" id="{939B1ECE-4AE4-4AAA-9DD3-F7DC4BCE2D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" name="Rectangle 109">
            <a:extLst>
              <a:ext uri="{FF2B5EF4-FFF2-40B4-BE49-F238E27FC236}">
                <a16:creationId xmlns:a16="http://schemas.microsoft.com/office/drawing/2014/main" id="{964D1F19-BA8C-4282-BA8A-73E124FD40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7466" y="1844394"/>
            <a:ext cx="5760000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kumimoji="0" lang="ja-JP" altLang="en-US" sz="1100" b="0" i="0" u="none" strike="noStrike" cap="none" spc="300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入院・主治医訪問調査依頼書</a:t>
            </a:r>
            <a:endParaRPr kumimoji="0" lang="en-US" altLang="ja-JP" sz="1100" b="0" i="0" u="none" strike="noStrike" cap="none" spc="300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40" name="Rectangle 108">
            <a:extLst>
              <a:ext uri="{FF2B5EF4-FFF2-40B4-BE49-F238E27FC236}">
                <a16:creationId xmlns:a16="http://schemas.microsoft.com/office/drawing/2014/main" id="{C5DD1F39-0A84-4B51-A8C7-3D2C7EE386C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152400"/>
            <a:ext cx="6858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  <p:sp>
        <p:nvSpPr>
          <p:cNvPr id="44" name="Rectangle 112">
            <a:extLst>
              <a:ext uri="{FF2B5EF4-FFF2-40B4-BE49-F238E27FC236}">
                <a16:creationId xmlns:a16="http://schemas.microsoft.com/office/drawing/2014/main" id="{71B3A757-E8F9-45B8-BF21-8EB816B8ECE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609600"/>
            <a:ext cx="6858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  <p:sp>
        <p:nvSpPr>
          <p:cNvPr id="35" name="正方形/長方形 34">
            <a:extLst>
              <a:ext uri="{FF2B5EF4-FFF2-40B4-BE49-F238E27FC236}">
                <a16:creationId xmlns:a16="http://schemas.microsoft.com/office/drawing/2014/main" id="{08A6F6C7-B6A0-41DF-A7BC-52FAD12D39DB}"/>
              </a:ext>
            </a:extLst>
          </p:cNvPr>
          <p:cNvSpPr/>
          <p:nvPr/>
        </p:nvSpPr>
        <p:spPr>
          <a:xfrm>
            <a:off x="613942" y="838599"/>
            <a:ext cx="756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宛先郵便番号</a:t>
            </a:r>
          </a:p>
        </p:txBody>
      </p:sp>
      <p:sp>
        <p:nvSpPr>
          <p:cNvPr id="36" name="正方形/長方形 35">
            <a:extLst>
              <a:ext uri="{FF2B5EF4-FFF2-40B4-BE49-F238E27FC236}">
                <a16:creationId xmlns:a16="http://schemas.microsoft.com/office/drawing/2014/main" id="{FC871053-C196-4BC5-B8E9-D61EE8A071C5}"/>
              </a:ext>
            </a:extLst>
          </p:cNvPr>
          <p:cNvSpPr/>
          <p:nvPr/>
        </p:nvSpPr>
        <p:spPr>
          <a:xfrm>
            <a:off x="613942" y="1007502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宛先住所</a:t>
            </a:r>
          </a:p>
        </p:txBody>
      </p:sp>
      <p:sp>
        <p:nvSpPr>
          <p:cNvPr id="38" name="正方形/長方形 37">
            <a:extLst>
              <a:ext uri="{FF2B5EF4-FFF2-40B4-BE49-F238E27FC236}">
                <a16:creationId xmlns:a16="http://schemas.microsoft.com/office/drawing/2014/main" id="{5BE6CFE3-60BC-415F-A895-8B32E0170CF7}"/>
              </a:ext>
            </a:extLst>
          </p:cNvPr>
          <p:cNvSpPr/>
          <p:nvPr/>
        </p:nvSpPr>
        <p:spPr>
          <a:xfrm>
            <a:off x="613942" y="1176405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宛先氏名</a:t>
            </a:r>
          </a:p>
        </p:txBody>
      </p:sp>
      <p:sp>
        <p:nvSpPr>
          <p:cNvPr id="39" name="正方形/長方形 38">
            <a:extLst>
              <a:ext uri="{FF2B5EF4-FFF2-40B4-BE49-F238E27FC236}">
                <a16:creationId xmlns:a16="http://schemas.microsoft.com/office/drawing/2014/main" id="{1801D5DE-F726-4705-B67C-CB207323BD48}"/>
              </a:ext>
            </a:extLst>
          </p:cNvPr>
          <p:cNvSpPr/>
          <p:nvPr/>
        </p:nvSpPr>
        <p:spPr>
          <a:xfrm>
            <a:off x="1426742" y="1176405"/>
            <a:ext cx="32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敬称</a:t>
            </a:r>
          </a:p>
        </p:txBody>
      </p:sp>
      <p:sp>
        <p:nvSpPr>
          <p:cNvPr id="42" name="正方形/長方形 41">
            <a:extLst>
              <a:ext uri="{FF2B5EF4-FFF2-40B4-BE49-F238E27FC236}">
                <a16:creationId xmlns:a16="http://schemas.microsoft.com/office/drawing/2014/main" id="{50460C62-B7E9-431D-9BDD-9AC86DA813D2}"/>
              </a:ext>
            </a:extLst>
          </p:cNvPr>
          <p:cNvSpPr/>
          <p:nvPr/>
        </p:nvSpPr>
        <p:spPr>
          <a:xfrm>
            <a:off x="613942" y="1345307"/>
            <a:ext cx="1296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郵便カスタマ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―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バーコード</a:t>
            </a:r>
          </a:p>
        </p:txBody>
      </p:sp>
      <p:sp>
        <p:nvSpPr>
          <p:cNvPr id="45" name="正方形/長方形 44">
            <a:extLst>
              <a:ext uri="{FF2B5EF4-FFF2-40B4-BE49-F238E27FC236}">
                <a16:creationId xmlns:a16="http://schemas.microsoft.com/office/drawing/2014/main" id="{469DD116-47D2-4E0C-A04E-11CF3168F43F}"/>
              </a:ext>
            </a:extLst>
          </p:cNvPr>
          <p:cNvSpPr/>
          <p:nvPr/>
        </p:nvSpPr>
        <p:spPr>
          <a:xfrm>
            <a:off x="5669633" y="1007502"/>
            <a:ext cx="648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発行年月日</a:t>
            </a:r>
          </a:p>
        </p:txBody>
      </p:sp>
      <p:sp>
        <p:nvSpPr>
          <p:cNvPr id="46" name="正方形/長方形 45">
            <a:extLst>
              <a:ext uri="{FF2B5EF4-FFF2-40B4-BE49-F238E27FC236}">
                <a16:creationId xmlns:a16="http://schemas.microsoft.com/office/drawing/2014/main" id="{60DADFC3-CEB6-4431-81F7-7B315F55FB9A}"/>
              </a:ext>
            </a:extLst>
          </p:cNvPr>
          <p:cNvSpPr/>
          <p:nvPr/>
        </p:nvSpPr>
        <p:spPr>
          <a:xfrm>
            <a:off x="4074450" y="1345308"/>
            <a:ext cx="86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発行自治体名称</a:t>
            </a:r>
          </a:p>
        </p:txBody>
      </p:sp>
      <p:sp>
        <p:nvSpPr>
          <p:cNvPr id="47" name="正方形/長方形 46">
            <a:extLst>
              <a:ext uri="{FF2B5EF4-FFF2-40B4-BE49-F238E27FC236}">
                <a16:creationId xmlns:a16="http://schemas.microsoft.com/office/drawing/2014/main" id="{607A9B41-36BB-466D-8FCC-676D5E6EA289}"/>
              </a:ext>
            </a:extLst>
          </p:cNvPr>
          <p:cNvSpPr/>
          <p:nvPr/>
        </p:nvSpPr>
        <p:spPr>
          <a:xfrm>
            <a:off x="5007900" y="1514210"/>
            <a:ext cx="648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発行者氏名</a:t>
            </a:r>
          </a:p>
        </p:txBody>
      </p:sp>
      <p:sp>
        <p:nvSpPr>
          <p:cNvPr id="48" name="正方形/長方形 47">
            <a:extLst>
              <a:ext uri="{FF2B5EF4-FFF2-40B4-BE49-F238E27FC236}">
                <a16:creationId xmlns:a16="http://schemas.microsoft.com/office/drawing/2014/main" id="{64C71B53-D61A-4653-A466-D13C6D109D70}"/>
              </a:ext>
            </a:extLst>
          </p:cNvPr>
          <p:cNvSpPr/>
          <p:nvPr/>
        </p:nvSpPr>
        <p:spPr>
          <a:xfrm>
            <a:off x="5007900" y="1345308"/>
            <a:ext cx="648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発行役職名</a:t>
            </a:r>
          </a:p>
        </p:txBody>
      </p:sp>
      <p:sp>
        <p:nvSpPr>
          <p:cNvPr id="43" name="正方形/長方形 42">
            <a:extLst>
              <a:ext uri="{FF2B5EF4-FFF2-40B4-BE49-F238E27FC236}">
                <a16:creationId xmlns:a16="http://schemas.microsoft.com/office/drawing/2014/main" id="{174B18DC-D610-4C22-931C-CF7DEAE3AF34}"/>
              </a:ext>
            </a:extLst>
          </p:cNvPr>
          <p:cNvSpPr/>
          <p:nvPr/>
        </p:nvSpPr>
        <p:spPr>
          <a:xfrm>
            <a:off x="5837794" y="1315409"/>
            <a:ext cx="438977" cy="397563"/>
          </a:xfrm>
          <a:prstGeom prst="rect">
            <a:avLst/>
          </a:prstGeom>
          <a:noFill/>
          <a:ln>
            <a:solidFill>
              <a:sysClr val="windowText" lastClr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>
                <a:solidFill>
                  <a:sysClr val="windowText" lastClr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印</a:t>
            </a:r>
          </a:p>
        </p:txBody>
      </p:sp>
      <p:graphicFrame>
        <p:nvGraphicFramePr>
          <p:cNvPr id="50" name="表 4">
            <a:extLst>
              <a:ext uri="{FF2B5EF4-FFF2-40B4-BE49-F238E27FC236}">
                <a16:creationId xmlns:a16="http://schemas.microsoft.com/office/drawing/2014/main" id="{C453FA3C-974C-4020-9D8B-98A5D37472D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77303891"/>
              </p:ext>
            </p:extLst>
          </p:nvPr>
        </p:nvGraphicFramePr>
        <p:xfrm>
          <a:off x="581689" y="4002703"/>
          <a:ext cx="5692832" cy="367637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38060">
                  <a:extLst>
                    <a:ext uri="{9D8B030D-6E8A-4147-A177-3AD203B41FA5}">
                      <a16:colId xmlns:a16="http://schemas.microsoft.com/office/drawing/2014/main" val="2796205569"/>
                    </a:ext>
                  </a:extLst>
                </a:gridCol>
                <a:gridCol w="857693">
                  <a:extLst>
                    <a:ext uri="{9D8B030D-6E8A-4147-A177-3AD203B41FA5}">
                      <a16:colId xmlns:a16="http://schemas.microsoft.com/office/drawing/2014/main" val="3318669165"/>
                    </a:ext>
                  </a:extLst>
                </a:gridCol>
                <a:gridCol w="1779181">
                  <a:extLst>
                    <a:ext uri="{9D8B030D-6E8A-4147-A177-3AD203B41FA5}">
                      <a16:colId xmlns:a16="http://schemas.microsoft.com/office/drawing/2014/main" val="2936752784"/>
                    </a:ext>
                  </a:extLst>
                </a:gridCol>
                <a:gridCol w="893135">
                  <a:extLst>
                    <a:ext uri="{9D8B030D-6E8A-4147-A177-3AD203B41FA5}">
                      <a16:colId xmlns:a16="http://schemas.microsoft.com/office/drawing/2014/main" val="3860738303"/>
                    </a:ext>
                  </a:extLst>
                </a:gridCol>
                <a:gridCol w="567070">
                  <a:extLst>
                    <a:ext uri="{9D8B030D-6E8A-4147-A177-3AD203B41FA5}">
                      <a16:colId xmlns:a16="http://schemas.microsoft.com/office/drawing/2014/main" val="2726939747"/>
                    </a:ext>
                  </a:extLst>
                </a:gridCol>
                <a:gridCol w="857693">
                  <a:extLst>
                    <a:ext uri="{9D8B030D-6E8A-4147-A177-3AD203B41FA5}">
                      <a16:colId xmlns:a16="http://schemas.microsoft.com/office/drawing/2014/main" val="1869916094"/>
                    </a:ext>
                  </a:extLst>
                </a:gridCol>
              </a:tblGrid>
              <a:tr h="436376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spc="300" dirty="0">
                          <a:solidFill>
                            <a:srgbClr val="0070C0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地区名</a:t>
                      </a:r>
                      <a:endParaRPr kumimoji="1" lang="en-US" altLang="ja-JP" sz="900" b="0" spc="300" dirty="0">
                        <a:solidFill>
                          <a:srgbClr val="0070C0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spc="100" baseline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ケース番号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spc="3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調査対象者氏名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spc="3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生年月日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spc="3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性別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入外別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79935400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10977052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9138754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18449384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08407575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48033853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01669930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61802082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41431733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85567595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98204909"/>
                  </a:ext>
                </a:extLst>
              </a:tr>
            </a:tbl>
          </a:graphicData>
        </a:graphic>
      </p:graphicFrame>
      <p:sp>
        <p:nvSpPr>
          <p:cNvPr id="30" name="正方形/長方形 29">
            <a:extLst>
              <a:ext uri="{FF2B5EF4-FFF2-40B4-BE49-F238E27FC236}">
                <a16:creationId xmlns:a16="http://schemas.microsoft.com/office/drawing/2014/main" id="{1DFF92DC-DD25-4E3D-AC5C-873D45BB594B}"/>
              </a:ext>
            </a:extLst>
          </p:cNvPr>
          <p:cNvSpPr/>
          <p:nvPr/>
        </p:nvSpPr>
        <p:spPr>
          <a:xfrm>
            <a:off x="5796932" y="832669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文書番号</a:t>
            </a:r>
          </a:p>
        </p:txBody>
      </p:sp>
      <p:sp>
        <p:nvSpPr>
          <p:cNvPr id="33" name="Rectangle 109">
            <a:extLst>
              <a:ext uri="{FF2B5EF4-FFF2-40B4-BE49-F238E27FC236}">
                <a16:creationId xmlns:a16="http://schemas.microsoft.com/office/drawing/2014/main" id="{CAC63E68-0D63-4553-B296-3434093DC688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7466" y="2521545"/>
            <a:ext cx="5760000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kumimoji="0" lang="ja-JP" altLang="en-US" sz="900" b="0" i="0" u="none" strike="noStrike" cap="none" spc="300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下記日時に　　　　　　　　　　　　を持参いたしますので事前にご確認願います。</a:t>
            </a:r>
            <a:endParaRPr kumimoji="0" lang="en-US" altLang="ja-JP" sz="900" b="0" i="0" u="none" strike="noStrike" cap="none" spc="300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endParaRPr lang="en-US" altLang="ja-JP" sz="900" spc="300" dirty="0">
              <a:solidFill>
                <a:srgbClr val="00000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endParaRPr kumimoji="0" lang="en-US" altLang="ja-JP" sz="900" b="0" i="0" u="none" strike="noStrike" cap="none" spc="300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  <a:p>
            <a:pPr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ja-JP" altLang="en-US" sz="900" spc="3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記</a:t>
            </a:r>
            <a:endParaRPr lang="en-US" altLang="ja-JP" sz="900" spc="300" dirty="0">
              <a:solidFill>
                <a:srgbClr val="00000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endParaRPr kumimoji="0" lang="en-US" altLang="ja-JP" sz="900" b="0" i="0" u="none" strike="noStrike" cap="none" spc="300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endParaRPr kumimoji="0" lang="en-US" altLang="ja-JP" sz="900" b="0" i="0" u="none" strike="noStrike" cap="none" spc="300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graphicFrame>
        <p:nvGraphicFramePr>
          <p:cNvPr id="2" name="表 2">
            <a:extLst>
              <a:ext uri="{FF2B5EF4-FFF2-40B4-BE49-F238E27FC236}">
                <a16:creationId xmlns:a16="http://schemas.microsoft.com/office/drawing/2014/main" id="{3F7FF45D-B5A7-4455-88F0-592C19F17A9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09138327"/>
              </p:ext>
            </p:extLst>
          </p:nvPr>
        </p:nvGraphicFramePr>
        <p:xfrm>
          <a:off x="581689" y="8122072"/>
          <a:ext cx="2097132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93016">
                  <a:extLst>
                    <a:ext uri="{9D8B030D-6E8A-4147-A177-3AD203B41FA5}">
                      <a16:colId xmlns:a16="http://schemas.microsoft.com/office/drawing/2014/main" val="1211037648"/>
                    </a:ext>
                  </a:extLst>
                </a:gridCol>
                <a:gridCol w="1004116">
                  <a:extLst>
                    <a:ext uri="{9D8B030D-6E8A-4147-A177-3AD203B41FA5}">
                      <a16:colId xmlns:a16="http://schemas.microsoft.com/office/drawing/2014/main" val="201328539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spc="3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調査対象者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人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87593957"/>
                  </a:ext>
                </a:extLst>
              </a:tr>
            </a:tbl>
          </a:graphicData>
        </a:graphic>
      </p:graphicFrame>
      <p:sp>
        <p:nvSpPr>
          <p:cNvPr id="34" name="正方形/長方形 33">
            <a:extLst>
              <a:ext uri="{FF2B5EF4-FFF2-40B4-BE49-F238E27FC236}">
                <a16:creationId xmlns:a16="http://schemas.microsoft.com/office/drawing/2014/main" id="{DEF7CAB2-C928-45FF-8D6B-E8DCD47277C8}"/>
              </a:ext>
            </a:extLst>
          </p:cNvPr>
          <p:cNvSpPr/>
          <p:nvPr/>
        </p:nvSpPr>
        <p:spPr>
          <a:xfrm>
            <a:off x="711703" y="4536808"/>
            <a:ext cx="436789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地区名</a:t>
            </a:r>
          </a:p>
        </p:txBody>
      </p:sp>
      <p:sp>
        <p:nvSpPr>
          <p:cNvPr id="49" name="正方形/長方形 48">
            <a:extLst>
              <a:ext uri="{FF2B5EF4-FFF2-40B4-BE49-F238E27FC236}">
                <a16:creationId xmlns:a16="http://schemas.microsoft.com/office/drawing/2014/main" id="{5A5253F2-F8D5-4297-9806-380AD35392FF}"/>
              </a:ext>
            </a:extLst>
          </p:cNvPr>
          <p:cNvSpPr/>
          <p:nvPr/>
        </p:nvSpPr>
        <p:spPr>
          <a:xfrm>
            <a:off x="1426742" y="4543526"/>
            <a:ext cx="623088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ケース番号</a:t>
            </a:r>
          </a:p>
        </p:txBody>
      </p:sp>
      <p:sp>
        <p:nvSpPr>
          <p:cNvPr id="51" name="正方形/長方形 50">
            <a:extLst>
              <a:ext uri="{FF2B5EF4-FFF2-40B4-BE49-F238E27FC236}">
                <a16:creationId xmlns:a16="http://schemas.microsoft.com/office/drawing/2014/main" id="{1D88C3AF-295A-4362-A8C4-3FF9CEE6B4AB}"/>
              </a:ext>
            </a:extLst>
          </p:cNvPr>
          <p:cNvSpPr/>
          <p:nvPr/>
        </p:nvSpPr>
        <p:spPr>
          <a:xfrm>
            <a:off x="2641787" y="4543158"/>
            <a:ext cx="876164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調査対象者氏名</a:t>
            </a:r>
          </a:p>
        </p:txBody>
      </p:sp>
      <p:sp>
        <p:nvSpPr>
          <p:cNvPr id="52" name="正方形/長方形 51">
            <a:extLst>
              <a:ext uri="{FF2B5EF4-FFF2-40B4-BE49-F238E27FC236}">
                <a16:creationId xmlns:a16="http://schemas.microsoft.com/office/drawing/2014/main" id="{237D8BFC-EC6E-47E0-958F-ED35680A2707}"/>
              </a:ext>
            </a:extLst>
          </p:cNvPr>
          <p:cNvSpPr/>
          <p:nvPr/>
        </p:nvSpPr>
        <p:spPr>
          <a:xfrm>
            <a:off x="4074450" y="4540822"/>
            <a:ext cx="548151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生年月日</a:t>
            </a:r>
          </a:p>
        </p:txBody>
      </p:sp>
      <p:sp>
        <p:nvSpPr>
          <p:cNvPr id="53" name="正方形/長方形 52">
            <a:extLst>
              <a:ext uri="{FF2B5EF4-FFF2-40B4-BE49-F238E27FC236}">
                <a16:creationId xmlns:a16="http://schemas.microsoft.com/office/drawing/2014/main" id="{305A1677-AA74-43E3-A7A3-8718FC15F710}"/>
              </a:ext>
            </a:extLst>
          </p:cNvPr>
          <p:cNvSpPr/>
          <p:nvPr/>
        </p:nvSpPr>
        <p:spPr>
          <a:xfrm>
            <a:off x="4986073" y="4540822"/>
            <a:ext cx="272002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性別</a:t>
            </a:r>
          </a:p>
        </p:txBody>
      </p:sp>
      <p:sp>
        <p:nvSpPr>
          <p:cNvPr id="54" name="正方形/長方形 53">
            <a:extLst>
              <a:ext uri="{FF2B5EF4-FFF2-40B4-BE49-F238E27FC236}">
                <a16:creationId xmlns:a16="http://schemas.microsoft.com/office/drawing/2014/main" id="{F9EF6AB6-F503-4434-87A6-D58C7A77E48C}"/>
              </a:ext>
            </a:extLst>
          </p:cNvPr>
          <p:cNvSpPr/>
          <p:nvPr/>
        </p:nvSpPr>
        <p:spPr>
          <a:xfrm>
            <a:off x="5627792" y="4540822"/>
            <a:ext cx="43679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入外別</a:t>
            </a:r>
          </a:p>
        </p:txBody>
      </p:sp>
      <p:sp>
        <p:nvSpPr>
          <p:cNvPr id="56" name="正方形/長方形 55">
            <a:extLst>
              <a:ext uri="{FF2B5EF4-FFF2-40B4-BE49-F238E27FC236}">
                <a16:creationId xmlns:a16="http://schemas.microsoft.com/office/drawing/2014/main" id="{795541B1-8D86-4F8C-97C9-347C3454ECB8}"/>
              </a:ext>
            </a:extLst>
          </p:cNvPr>
          <p:cNvSpPr/>
          <p:nvPr/>
        </p:nvSpPr>
        <p:spPr>
          <a:xfrm>
            <a:off x="1705833" y="8243198"/>
            <a:ext cx="738987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調査対象者数</a:t>
            </a:r>
          </a:p>
        </p:txBody>
      </p:sp>
      <p:graphicFrame>
        <p:nvGraphicFramePr>
          <p:cNvPr id="57" name="表 2">
            <a:extLst>
              <a:ext uri="{FF2B5EF4-FFF2-40B4-BE49-F238E27FC236}">
                <a16:creationId xmlns:a16="http://schemas.microsoft.com/office/drawing/2014/main" id="{4293A0DB-EBB0-49AC-A456-5F33E7E732E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02092831"/>
              </p:ext>
            </p:extLst>
          </p:nvPr>
        </p:nvGraphicFramePr>
        <p:xfrm>
          <a:off x="581689" y="3364176"/>
          <a:ext cx="2097132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93016">
                  <a:extLst>
                    <a:ext uri="{9D8B030D-6E8A-4147-A177-3AD203B41FA5}">
                      <a16:colId xmlns:a16="http://schemas.microsoft.com/office/drawing/2014/main" val="1211037648"/>
                    </a:ext>
                  </a:extLst>
                </a:gridCol>
                <a:gridCol w="1004116">
                  <a:extLst>
                    <a:ext uri="{9D8B030D-6E8A-4147-A177-3AD203B41FA5}">
                      <a16:colId xmlns:a16="http://schemas.microsoft.com/office/drawing/2014/main" val="201328539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spc="3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訪問日時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87593957"/>
                  </a:ext>
                </a:extLst>
              </a:tr>
            </a:tbl>
          </a:graphicData>
        </a:graphic>
      </p:graphicFrame>
      <p:sp>
        <p:nvSpPr>
          <p:cNvPr id="58" name="正方形/長方形 57">
            <a:extLst>
              <a:ext uri="{FF2B5EF4-FFF2-40B4-BE49-F238E27FC236}">
                <a16:creationId xmlns:a16="http://schemas.microsoft.com/office/drawing/2014/main" id="{FAAD552A-90D4-45B4-867E-A01BEF23D9BC}"/>
              </a:ext>
            </a:extLst>
          </p:cNvPr>
          <p:cNvSpPr/>
          <p:nvPr/>
        </p:nvSpPr>
        <p:spPr>
          <a:xfrm>
            <a:off x="1812822" y="3416604"/>
            <a:ext cx="623088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訪問年月日</a:t>
            </a:r>
          </a:p>
        </p:txBody>
      </p:sp>
      <p:sp>
        <p:nvSpPr>
          <p:cNvPr id="59" name="正方形/長方形 58">
            <a:extLst>
              <a:ext uri="{FF2B5EF4-FFF2-40B4-BE49-F238E27FC236}">
                <a16:creationId xmlns:a16="http://schemas.microsoft.com/office/drawing/2014/main" id="{F59E23EF-8BAE-4262-93FE-A9F8CA1B737E}"/>
              </a:ext>
            </a:extLst>
          </p:cNvPr>
          <p:cNvSpPr/>
          <p:nvPr/>
        </p:nvSpPr>
        <p:spPr>
          <a:xfrm>
            <a:off x="1812822" y="3574199"/>
            <a:ext cx="623088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訪問時間</a:t>
            </a:r>
          </a:p>
        </p:txBody>
      </p:sp>
      <p:grpSp>
        <p:nvGrpSpPr>
          <p:cNvPr id="55" name="グループ化 54">
            <a:extLst>
              <a:ext uri="{FF2B5EF4-FFF2-40B4-BE49-F238E27FC236}">
                <a16:creationId xmlns:a16="http://schemas.microsoft.com/office/drawing/2014/main" id="{A3DBCC17-BCA8-4A26-B5E8-B824F67E116F}"/>
              </a:ext>
            </a:extLst>
          </p:cNvPr>
          <p:cNvGrpSpPr/>
          <p:nvPr/>
        </p:nvGrpSpPr>
        <p:grpSpPr>
          <a:xfrm>
            <a:off x="4935057" y="8525987"/>
            <a:ext cx="1469152" cy="1014714"/>
            <a:chOff x="4410455" y="8217841"/>
            <a:chExt cx="1469152" cy="1014714"/>
          </a:xfrm>
        </p:grpSpPr>
        <p:sp>
          <p:nvSpPr>
            <p:cNvPr id="69" name="テキスト ボックス 68">
              <a:extLst>
                <a:ext uri="{FF2B5EF4-FFF2-40B4-BE49-F238E27FC236}">
                  <a16:creationId xmlns:a16="http://schemas.microsoft.com/office/drawing/2014/main" id="{23084B4E-A51B-4B09-AF39-2450AEE174CB}"/>
                </a:ext>
              </a:extLst>
            </p:cNvPr>
            <p:cNvSpPr txBox="1"/>
            <p:nvPr/>
          </p:nvSpPr>
          <p:spPr>
            <a:xfrm>
              <a:off x="4410455" y="8217841"/>
              <a:ext cx="88392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900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問い合わせ先</a:t>
              </a:r>
            </a:p>
          </p:txBody>
        </p:sp>
        <p:sp>
          <p:nvSpPr>
            <p:cNvPr id="70" name="正方形/長方形 69">
              <a:extLst>
                <a:ext uri="{FF2B5EF4-FFF2-40B4-BE49-F238E27FC236}">
                  <a16:creationId xmlns:a16="http://schemas.microsoft.com/office/drawing/2014/main" id="{40F278E8-C880-469E-B4CC-FDADB55B4AFA}"/>
                </a:ext>
              </a:extLst>
            </p:cNvPr>
            <p:cNvSpPr/>
            <p:nvPr/>
          </p:nvSpPr>
          <p:spPr>
            <a:xfrm>
              <a:off x="4492546" y="8491289"/>
              <a:ext cx="801830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福祉事務所名</a:t>
              </a:r>
            </a:p>
          </p:txBody>
        </p:sp>
        <p:sp>
          <p:nvSpPr>
            <p:cNvPr id="71" name="正方形/長方形 70">
              <a:extLst>
                <a:ext uri="{FF2B5EF4-FFF2-40B4-BE49-F238E27FC236}">
                  <a16:creationId xmlns:a16="http://schemas.microsoft.com/office/drawing/2014/main" id="{33F207A1-1B1F-4E5A-964C-4A03B4882E8F}"/>
                </a:ext>
              </a:extLst>
            </p:cNvPr>
            <p:cNvSpPr/>
            <p:nvPr/>
          </p:nvSpPr>
          <p:spPr>
            <a:xfrm>
              <a:off x="4492544" y="8694793"/>
              <a:ext cx="419974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所属部</a:t>
              </a:r>
            </a:p>
          </p:txBody>
        </p:sp>
        <p:sp>
          <p:nvSpPr>
            <p:cNvPr id="72" name="正方形/長方形 71">
              <a:extLst>
                <a:ext uri="{FF2B5EF4-FFF2-40B4-BE49-F238E27FC236}">
                  <a16:creationId xmlns:a16="http://schemas.microsoft.com/office/drawing/2014/main" id="{7A4AC9BD-C069-4EAC-9833-1F8B71A734E3}"/>
                </a:ext>
              </a:extLst>
            </p:cNvPr>
            <p:cNvSpPr/>
            <p:nvPr/>
          </p:nvSpPr>
          <p:spPr>
            <a:xfrm>
              <a:off x="4948647" y="8696963"/>
              <a:ext cx="447415" cy="13576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所属課</a:t>
              </a:r>
            </a:p>
          </p:txBody>
        </p:sp>
        <p:sp>
          <p:nvSpPr>
            <p:cNvPr id="73" name="正方形/長方形 72">
              <a:extLst>
                <a:ext uri="{FF2B5EF4-FFF2-40B4-BE49-F238E27FC236}">
                  <a16:creationId xmlns:a16="http://schemas.microsoft.com/office/drawing/2014/main" id="{B97680D3-57DE-489C-B70C-8701B1BCA9F9}"/>
                </a:ext>
              </a:extLst>
            </p:cNvPr>
            <p:cNvSpPr/>
            <p:nvPr/>
          </p:nvSpPr>
          <p:spPr>
            <a:xfrm>
              <a:off x="5432192" y="8694793"/>
              <a:ext cx="447415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所属係</a:t>
              </a:r>
            </a:p>
          </p:txBody>
        </p:sp>
        <p:sp>
          <p:nvSpPr>
            <p:cNvPr id="74" name="正方形/長方形 73">
              <a:extLst>
                <a:ext uri="{FF2B5EF4-FFF2-40B4-BE49-F238E27FC236}">
                  <a16:creationId xmlns:a16="http://schemas.microsoft.com/office/drawing/2014/main" id="{DB6F4AF2-5BB6-46E5-BE25-4CB35983B1DF}"/>
                </a:ext>
              </a:extLst>
            </p:cNvPr>
            <p:cNvSpPr/>
            <p:nvPr/>
          </p:nvSpPr>
          <p:spPr>
            <a:xfrm>
              <a:off x="4948647" y="8889754"/>
              <a:ext cx="787925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地区担当員名</a:t>
              </a:r>
            </a:p>
          </p:txBody>
        </p:sp>
        <p:sp>
          <p:nvSpPr>
            <p:cNvPr id="75" name="正方形/長方形 74">
              <a:extLst>
                <a:ext uri="{FF2B5EF4-FFF2-40B4-BE49-F238E27FC236}">
                  <a16:creationId xmlns:a16="http://schemas.microsoft.com/office/drawing/2014/main" id="{5E584321-E1F8-4627-B331-915E9A39DC47}"/>
                </a:ext>
              </a:extLst>
            </p:cNvPr>
            <p:cNvSpPr/>
            <p:nvPr/>
          </p:nvSpPr>
          <p:spPr>
            <a:xfrm>
              <a:off x="4492543" y="9093747"/>
              <a:ext cx="787925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電話番号</a:t>
              </a:r>
            </a:p>
          </p:txBody>
        </p:sp>
        <p:sp>
          <p:nvSpPr>
            <p:cNvPr id="76" name="正方形/長方形 75">
              <a:extLst>
                <a:ext uri="{FF2B5EF4-FFF2-40B4-BE49-F238E27FC236}">
                  <a16:creationId xmlns:a16="http://schemas.microsoft.com/office/drawing/2014/main" id="{48B1C9CE-AA2D-4DF3-876E-F55E439BDE46}"/>
                </a:ext>
              </a:extLst>
            </p:cNvPr>
            <p:cNvSpPr/>
            <p:nvPr/>
          </p:nvSpPr>
          <p:spPr>
            <a:xfrm>
              <a:off x="4466531" y="8889754"/>
              <a:ext cx="419974" cy="138808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担当員</a:t>
              </a:r>
            </a:p>
          </p:txBody>
        </p:sp>
      </p:grpSp>
      <p:sp>
        <p:nvSpPr>
          <p:cNvPr id="60" name="正方形/長方形 59">
            <a:extLst>
              <a:ext uri="{FF2B5EF4-FFF2-40B4-BE49-F238E27FC236}">
                <a16:creationId xmlns:a16="http://schemas.microsoft.com/office/drawing/2014/main" id="{D1676AEC-A2A5-48F4-8DF9-7874B4856CC4}"/>
              </a:ext>
            </a:extLst>
          </p:cNvPr>
          <p:cNvSpPr/>
          <p:nvPr/>
        </p:nvSpPr>
        <p:spPr>
          <a:xfrm>
            <a:off x="1537430" y="2581111"/>
            <a:ext cx="1173871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調査票種類</a:t>
            </a: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193E7B47-0EFB-B696-C308-B9027E6E487A}"/>
              </a:ext>
            </a:extLst>
          </p:cNvPr>
          <p:cNvSpPr/>
          <p:nvPr/>
        </p:nvSpPr>
        <p:spPr>
          <a:xfrm>
            <a:off x="3109520" y="9667207"/>
            <a:ext cx="638960" cy="144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ページ番号</a:t>
            </a:r>
          </a:p>
        </p:txBody>
      </p:sp>
    </p:spTree>
    <p:extLst>
      <p:ext uri="{BB962C8B-B14F-4D97-AF65-F5344CB8AC3E}">
        <p14:creationId xmlns:p14="http://schemas.microsoft.com/office/powerpoint/2010/main" val="3377934326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72D4258CA3517149908D3B60E55ECCDC" ma:contentTypeVersion="12" ma:contentTypeDescription="新しいドキュメントを作成します。" ma:contentTypeScope="" ma:versionID="350a3e05cfc9448cbdfd885596026917">
  <xsd:schema xmlns:xsd="http://www.w3.org/2001/XMLSchema" xmlns:xs="http://www.w3.org/2001/XMLSchema" xmlns:p="http://schemas.microsoft.com/office/2006/metadata/properties" xmlns:ns2="c97f0004-81d4-41ad-b834-2a96fc4591f7" xmlns:ns3="e0e86db0-997c-4cb6-bb34-f88ecb8e7e9c" targetNamespace="http://schemas.microsoft.com/office/2006/metadata/properties" ma:root="true" ma:fieldsID="9ec266417867f1dbbd30afd7b59ffe9d" ns2:_="" ns3:_="">
    <xsd:import namespace="c97f0004-81d4-41ad-b834-2a96fc4591f7"/>
    <xsd:import namespace="e0e86db0-997c-4cb6-bb34-f88ecb8e7e9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7f0004-81d4-41ad-b834-2a96fc4591f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0347f584-7be2-4218-8e94-402d99aedf0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0e86db0-997c-4cb6-bb34-f88ecb8e7e9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36aac64e-280c-4bc3-b731-e4caf737c02e}" ma:internalName="TaxCatchAll" ma:showField="CatchAllData" ma:web="e0e86db0-997c-4cb6-bb34-f88ecb8e7e9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0e86db0-997c-4cb6-bb34-f88ecb8e7e9c" xsi:nil="true"/>
    <lcf76f155ced4ddcb4097134ff3c332f xmlns="c97f0004-81d4-41ad-b834-2a96fc4591f7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53C7F0FE-1DD5-4F58-A3C6-FB13021E8EB7}"/>
</file>

<file path=customXml/itemProps2.xml><?xml version="1.0" encoding="utf-8"?>
<ds:datastoreItem xmlns:ds="http://schemas.openxmlformats.org/officeDocument/2006/customXml" ds:itemID="{017844FD-52CB-4C62-A4A8-C83FB52117CA}"/>
</file>

<file path=customXml/itemProps3.xml><?xml version="1.0" encoding="utf-8"?>
<ds:datastoreItem xmlns:ds="http://schemas.openxmlformats.org/officeDocument/2006/customXml" ds:itemID="{B6453070-79B0-4EFF-9E43-CC5A435A7F15}"/>
</file>

<file path=docMetadata/LabelInfo.xml><?xml version="1.0" encoding="utf-8"?>
<clbl:labelList xmlns:clbl="http://schemas.microsoft.com/office/2020/mipLabelMetadata">
  <clbl:label id="{436fffe2-e74d-4f21-833f-6f054a10cb50}" enabled="1" method="Privileged" siteId="{a4dd5294-24e4-4102-8420-cb86d0baae1e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563</TotalTime>
  <Words>91</Words>
  <PresentationFormat>A4 210 x 297 mm</PresentationFormat>
  <Paragraphs>44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2022-01-20T04:34:58Z</dcterms:created>
  <dcterms:modified xsi:type="dcterms:W3CDTF">2025-01-24T02:34:25Z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2022-04-22T02:11:13Z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a3c98c2a-b2ca-4a34-aec4-60f5fe393cbb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0x01010072D4258CA3517149908D3B60E55ECCDC</vt:lpwstr>
  </property>
</Properties>
</file>