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slideMasters/slideMaster1.xml" ContentType="application/vnd.openxmlformats-officedocument.presentationml.slideMaster+xml"/>
  <Override PartName="/ppt/slideLayouts/slideLayout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3.xml" ContentType="application/vnd.openxmlformats-officedocument.presentationml.slideLayout+xml"/>
  <Override PartName="/ppt/tags/tag2.xml" ContentType="application/vnd.openxmlformats-officedocument.presentationml.tags+xml"/>
  <Override PartName="/ppt/slideLayouts/slideLayout8.xml" ContentType="application/vnd.openxmlformats-officedocument.presentationml.slideLayout+xml"/>
  <Override PartName="/ppt/slides/slide1.xml" ContentType="application/vnd.openxmlformats-officedocument.presentationml.slide+xml"/>
  <Override PartName="/ppt/tags/tag3.xml" ContentType="application/vnd.openxmlformats-officedocument.presentationml.tags+xml"/>
  <Override PartName="/ppt/theme/theme1.xml" ContentType="application/vnd.openxmlformats-officedocument.theme+xml"/>
  <Override PartName="/ppt/tags/tag1.xml" ContentType="application/vnd.openxmlformats-officedocument.presentationml.tag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0" r:id="rId2"/>
  </p:sldIdLst>
  <p:sldSz cx="6858000" cy="9906000" type="A4"/>
  <p:notesSz cx="6858000" cy="9144000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Okano, Takumi (JP - AB 岡野 匠)" initials="OT(A岡匠" lastIdx="3" clrIdx="0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  <p:cmAuthor id="2" name="西田 章恵(nishida-akie.jj1)" initials="西田" lastIdx="3" clrIdx="1">
    <p:extLst>
      <p:ext uri="{19B8F6BF-5375-455C-9EA6-DF929625EA0E}">
        <p15:presenceInfo xmlns:p15="http://schemas.microsoft.com/office/powerpoint/2012/main" userId="S-1-5-21-4175116151-3849908774-3845857867-619503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0" autoAdjust="0"/>
    <p:restoredTop sz="94660"/>
  </p:normalViewPr>
  <p:slideViewPr>
    <p:cSldViewPr snapToGrid="0" showGuides="1">
      <p:cViewPr varScale="1">
        <p:scale>
          <a:sx n="73" d="100"/>
          <a:sy n="73" d="100"/>
        </p:scale>
        <p:origin x="3144" y="60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tags" Target="tags/tag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3.xml"/><Relationship Id="rId5" Type="http://schemas.openxmlformats.org/officeDocument/2006/relationships/presProps" Target="presProps.xml"/><Relationship Id="rId10" Type="http://schemas.openxmlformats.org/officeDocument/2006/relationships/customXml" Target="../customXml/item2.xml"/><Relationship Id="rId4" Type="http://schemas.openxmlformats.org/officeDocument/2006/relationships/commentAuthors" Target="commentAuthors.xml"/><Relationship Id="rId9" Type="http://schemas.openxmlformats.org/officeDocument/2006/relationships/customXml" Target="../customXml/item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オブジェクト 4" hidden="1">
            <a:extLst>
              <a:ext uri="{FF2B5EF4-FFF2-40B4-BE49-F238E27FC236}">
                <a16:creationId xmlns:a16="http://schemas.microsoft.com/office/drawing/2014/main" id="{0D15D326-1844-420F-B6DE-371BD3372CC9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5" name="オブジェクト 4" hidden="1">
                        <a:extLst>
                          <a:ext uri="{FF2B5EF4-FFF2-40B4-BE49-F238E27FC236}">
                            <a16:creationId xmlns:a16="http://schemas.microsoft.com/office/drawing/2014/main" id="{0D15D326-1844-420F-B6DE-371BD3372CC9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15F37CC2-E767-4D7A-9BB8-877DA41FFCFB}"/>
              </a:ext>
            </a:extLst>
          </p:cNvPr>
          <p:cNvSpPr/>
          <p:nvPr/>
        </p:nvSpPr>
        <p:spPr>
          <a:xfrm>
            <a:off x="571331" y="448902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様式番号</a:t>
            </a: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4219B572-69BF-4892-A362-CF99C8BF0A94}"/>
              </a:ext>
            </a:extLst>
          </p:cNvPr>
          <p:cNvSpPr txBox="1"/>
          <p:nvPr/>
        </p:nvSpPr>
        <p:spPr>
          <a:xfrm>
            <a:off x="2139928" y="792304"/>
            <a:ext cx="2592000" cy="261610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 defTabSz="541338"/>
            <a:r>
              <a:rPr kumimoji="1"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保護変更</a:t>
            </a:r>
            <a:r>
              <a:rPr kumimoji="1" lang="ja-JP" altLang="en-US" sz="110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申請書（傷病届</a:t>
            </a:r>
            <a:r>
              <a:rPr kumimoji="1"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）</a:t>
            </a:r>
          </a:p>
        </p:txBody>
      </p:sp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54777629-0752-46DC-A7F4-6B5A3A6CD33B}"/>
              </a:ext>
            </a:extLst>
          </p:cNvPr>
          <p:cNvSpPr/>
          <p:nvPr/>
        </p:nvSpPr>
        <p:spPr>
          <a:xfrm>
            <a:off x="646318" y="8100943"/>
            <a:ext cx="648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ケース番号</a:t>
            </a:r>
          </a:p>
        </p:txBody>
      </p:sp>
      <p:sp>
        <p:nvSpPr>
          <p:cNvPr id="32" name="正方形/長方形 31">
            <a:extLst>
              <a:ext uri="{FF2B5EF4-FFF2-40B4-BE49-F238E27FC236}">
                <a16:creationId xmlns:a16="http://schemas.microsoft.com/office/drawing/2014/main" id="{D05CAA16-77BB-4C31-86E2-9D24AB799EEF}"/>
              </a:ext>
            </a:extLst>
          </p:cNvPr>
          <p:cNvSpPr/>
          <p:nvPr/>
        </p:nvSpPr>
        <p:spPr>
          <a:xfrm>
            <a:off x="1453330" y="8100943"/>
            <a:ext cx="648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世帯員番号</a:t>
            </a:r>
          </a:p>
        </p:txBody>
      </p:sp>
      <p:graphicFrame>
        <p:nvGraphicFramePr>
          <p:cNvPr id="3" name="表 2">
            <a:extLst>
              <a:ext uri="{FF2B5EF4-FFF2-40B4-BE49-F238E27FC236}">
                <a16:creationId xmlns:a16="http://schemas.microsoft.com/office/drawing/2014/main" id="{22A9E6A2-A83D-4ABA-B0A9-99A95B06D8E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78948475"/>
              </p:ext>
            </p:extLst>
          </p:nvPr>
        </p:nvGraphicFramePr>
        <p:xfrm>
          <a:off x="561806" y="1530707"/>
          <a:ext cx="5755455" cy="6473256"/>
        </p:xfrm>
        <a:graphic>
          <a:graphicData uri="http://schemas.openxmlformats.org/drawingml/2006/table">
            <a:tbl>
              <a:tblPr firstRow="1" firstCol="1" bandRow="1"/>
              <a:tblGrid>
                <a:gridCol w="232271">
                  <a:extLst>
                    <a:ext uri="{9D8B030D-6E8A-4147-A177-3AD203B41FA5}">
                      <a16:colId xmlns:a16="http://schemas.microsoft.com/office/drawing/2014/main" val="1650268772"/>
                    </a:ext>
                  </a:extLst>
                </a:gridCol>
                <a:gridCol w="488013">
                  <a:extLst>
                    <a:ext uri="{9D8B030D-6E8A-4147-A177-3AD203B41FA5}">
                      <a16:colId xmlns:a16="http://schemas.microsoft.com/office/drawing/2014/main" val="457632051"/>
                    </a:ext>
                  </a:extLst>
                </a:gridCol>
                <a:gridCol w="1963952">
                  <a:extLst>
                    <a:ext uri="{9D8B030D-6E8A-4147-A177-3AD203B41FA5}">
                      <a16:colId xmlns:a16="http://schemas.microsoft.com/office/drawing/2014/main" val="3609741362"/>
                    </a:ext>
                  </a:extLst>
                </a:gridCol>
                <a:gridCol w="932100">
                  <a:extLst>
                    <a:ext uri="{9D8B030D-6E8A-4147-A177-3AD203B41FA5}">
                      <a16:colId xmlns:a16="http://schemas.microsoft.com/office/drawing/2014/main" val="2405462224"/>
                    </a:ext>
                  </a:extLst>
                </a:gridCol>
                <a:gridCol w="206050">
                  <a:extLst>
                    <a:ext uri="{9D8B030D-6E8A-4147-A177-3AD203B41FA5}">
                      <a16:colId xmlns:a16="http://schemas.microsoft.com/office/drawing/2014/main" val="4234833865"/>
                    </a:ext>
                  </a:extLst>
                </a:gridCol>
                <a:gridCol w="1933069">
                  <a:extLst>
                    <a:ext uri="{9D8B030D-6E8A-4147-A177-3AD203B41FA5}">
                      <a16:colId xmlns:a16="http://schemas.microsoft.com/office/drawing/2014/main" val="2437265763"/>
                    </a:ext>
                  </a:extLst>
                </a:gridCol>
              </a:tblGrid>
              <a:tr h="288213">
                <a:tc gridSpan="3">
                  <a:txBody>
                    <a:bodyPr/>
                    <a:lstStyle/>
                    <a:p>
                      <a:pPr algn="just"/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just"/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※受理年月日</a:t>
                      </a: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年　　月　　日</a:t>
                      </a: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77198806"/>
                  </a:ext>
                </a:extLst>
              </a:tr>
              <a:tr h="0">
                <a:tc gridSpan="2">
                  <a:txBody>
                    <a:bodyPr/>
                    <a:lstStyle/>
                    <a:p>
                      <a:pPr algn="ctr"/>
                      <a:r>
                        <a:rPr lang="ja-JP" altLang="en-US" sz="900" kern="0" spc="225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カナ</a:t>
                      </a:r>
                      <a:endParaRPr lang="en-US" altLang="ja-JP" sz="900" kern="0" spc="225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latinLnBrk="1">
                        <a:lnSpc>
                          <a:spcPts val="1200"/>
                        </a:lnSpc>
                      </a:pP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 </a:t>
                      </a: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ja-JP" sz="900" kern="0" spc="6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居住地</a:t>
                      </a: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gridSpan="2">
                  <a:txBody>
                    <a:bodyPr/>
                    <a:lstStyle/>
                    <a:p>
                      <a:pPr algn="just"/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19879216"/>
                  </a:ext>
                </a:extLst>
              </a:tr>
              <a:tr h="383846">
                <a:tc gridSpan="2"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ja-JP" sz="900" kern="0" spc="225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患者氏名</a:t>
                      </a:r>
                    </a:p>
                    <a:p>
                      <a:pPr algn="ctr"/>
                      <a:endParaRPr lang="ja-JP" sz="900" kern="0" spc="225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ja-JP" sz="900" kern="100" dirty="0">
                          <a:solidFill>
                            <a:srgbClr val="0070C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　</a:t>
                      </a:r>
                      <a:endParaRPr lang="en-US" altLang="ja-JP" sz="900" kern="100" dirty="0">
                        <a:solidFill>
                          <a:srgbClr val="0070C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r" defTabSz="685800" rtl="0" eaLnBrk="1" fontAlgn="auto" latinLnBrk="0" hangingPunct="1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（　　　　　　　　生まれ）</a:t>
                      </a:r>
                      <a:r>
                        <a:rPr lang="ja-JP" alt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（　</a:t>
                      </a:r>
                      <a:r>
                        <a:rPr lang="ja-JP" alt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　　　</a:t>
                      </a:r>
                      <a:r>
                        <a:rPr lang="ja-JP" alt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歳）</a:t>
                      </a: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7145550"/>
                  </a:ext>
                </a:extLst>
              </a:tr>
              <a:tr h="576000">
                <a:tc gridSpan="2">
                  <a:txBody>
                    <a:bodyPr/>
                    <a:lstStyle/>
                    <a:p>
                      <a:pPr algn="ctr"/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世帯主氏名</a:t>
                      </a: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00"/>
                        </a:lnSpc>
                      </a:pP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現在受けて</a:t>
                      </a:r>
                    </a:p>
                    <a:p>
                      <a:pPr algn="ctr">
                        <a:lnSpc>
                          <a:spcPts val="1300"/>
                        </a:lnSpc>
                      </a:pPr>
                      <a:r>
                        <a:rPr lang="ja-JP" sz="900" kern="0" spc="45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いる扶助</a:t>
                      </a: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ja-JP" alt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09586813"/>
                  </a:ext>
                </a:extLst>
              </a:tr>
              <a:tr h="1702060">
                <a:tc>
                  <a:txBody>
                    <a:bodyPr/>
                    <a:lstStyle/>
                    <a:p>
                      <a:pPr algn="dist"/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病状及び理由</a:t>
                      </a:r>
                    </a:p>
                  </a:txBody>
                  <a:tcPr marL="0" marR="0" marT="108000" marB="108000" vert="eaVert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algn="just"/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2646559"/>
                  </a:ext>
                </a:extLst>
              </a:tr>
              <a:tr h="1380350">
                <a:tc gridSpan="6">
                  <a:txBody>
                    <a:bodyPr/>
                    <a:lstStyle/>
                    <a:p>
                      <a:pPr algn="just">
                        <a:spcAft>
                          <a:spcPts val="500"/>
                        </a:spcAft>
                        <a:tabLst>
                          <a:tab pos="1677670" algn="l"/>
                        </a:tabLst>
                      </a:pP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備考</a:t>
                      </a:r>
                    </a:p>
                    <a:p>
                      <a:pPr algn="just">
                        <a:spcAft>
                          <a:spcPts val="500"/>
                        </a:spcAft>
                        <a:tabLst>
                          <a:tab pos="1677670" algn="l"/>
                        </a:tabLst>
                      </a:pP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希望する指定医療機関名称</a:t>
                      </a:r>
                    </a:p>
                    <a:p>
                      <a:pPr algn="just">
                        <a:spcAft>
                          <a:spcPts val="500"/>
                        </a:spcAft>
                        <a:tabLst>
                          <a:tab pos="1677670" algn="l"/>
                        </a:tabLst>
                      </a:pPr>
                      <a:r>
                        <a:rPr lang="ja-JP" sz="900" kern="100" dirty="0">
                          <a:solidFill>
                            <a:schemeClr val="accent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希望する指定医療機関住所</a:t>
                      </a:r>
                      <a:endParaRPr lang="en-US" altLang="ja-JP" sz="900" kern="100" dirty="0">
                        <a:solidFill>
                          <a:schemeClr val="accent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spcAft>
                          <a:spcPts val="500"/>
                        </a:spcAft>
                        <a:tabLst>
                          <a:tab pos="1677670" algn="l"/>
                        </a:tabLst>
                      </a:pPr>
                      <a:r>
                        <a:rPr lang="ja-JP" altLang="en-US" sz="900" kern="100" dirty="0">
                          <a:solidFill>
                            <a:schemeClr val="accent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希望する指定医療機関電話番号</a:t>
                      </a:r>
                      <a:endParaRPr lang="ja-JP" sz="900" kern="100" dirty="0">
                        <a:solidFill>
                          <a:schemeClr val="accent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11505613"/>
                  </a:ext>
                </a:extLst>
              </a:tr>
              <a:tr h="2005627">
                <a:tc gridSpan="6">
                  <a:txBody>
                    <a:bodyPr/>
                    <a:lstStyle/>
                    <a:p>
                      <a:pPr indent="114300" algn="just"/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上記のとおり生活保護法による保護の変更を申請します。</a:t>
                      </a:r>
                    </a:p>
                    <a:p>
                      <a:pPr algn="just"/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  <a:p>
                      <a:pPr marR="62865" algn="r">
                        <a:tabLst>
                          <a:tab pos="1604645" algn="l"/>
                        </a:tabLst>
                      </a:pPr>
                      <a:endParaRPr lang="en-US" alt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  <a:p>
                      <a:pPr marR="62865" algn="r">
                        <a:tabLst>
                          <a:tab pos="1604645" algn="l"/>
                        </a:tabLst>
                      </a:pPr>
                      <a:endParaRPr lang="en-US" alt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  <a:p>
                      <a:pPr marR="62865" algn="r">
                        <a:tabLst>
                          <a:tab pos="1604645" algn="l"/>
                        </a:tabLst>
                      </a:pP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 </a:t>
                      </a:r>
                      <a:endParaRPr lang="en-US" alt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  <a:p>
                      <a:pPr marR="62865" algn="l">
                        <a:tabLst>
                          <a:tab pos="1604645" algn="l"/>
                        </a:tabLst>
                      </a:pPr>
                      <a:endParaRPr lang="en-US" alt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  <a:p>
                      <a:pPr marR="62865" algn="l">
                        <a:tabLst>
                          <a:tab pos="1604645" algn="l"/>
                        </a:tabLst>
                      </a:pPr>
                      <a:endParaRPr lang="en-US" alt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  <a:p>
                      <a:pPr marR="62865" algn="l">
                        <a:tabLst>
                          <a:tab pos="1604645" algn="l"/>
                        </a:tabLst>
                      </a:pPr>
                      <a:endParaRPr lang="en-US" alt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  <a:p>
                      <a:pPr marL="0" marR="62865" indent="2422525" algn="l">
                        <a:tabLst>
                          <a:tab pos="1604645" algn="l"/>
                        </a:tabLst>
                      </a:pPr>
                      <a:endParaRPr lang="en-US" alt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  <a:p>
                      <a:pPr marL="0" marR="62865" indent="2422525" algn="l">
                        <a:tabLst>
                          <a:tab pos="1604645" algn="l"/>
                        </a:tabLst>
                      </a:pPr>
                      <a:r>
                        <a:rPr lang="ja-JP" alt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住　　　　　所</a:t>
                      </a:r>
                      <a:endParaRPr lang="en-US" alt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  <a:p>
                      <a:pPr marL="0" marR="62865" indent="2422525" algn="l">
                        <a:tabLst>
                          <a:tab pos="1604645" algn="l"/>
                        </a:tabLst>
                      </a:pPr>
                      <a:endParaRPr lang="en-US" alt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  <a:p>
                      <a:pPr marL="0" marR="62865" indent="1790700" algn="l">
                        <a:tabLst>
                          <a:tab pos="2422525" algn="l"/>
                        </a:tabLst>
                      </a:pPr>
                      <a:r>
                        <a:rPr lang="ja-JP" alt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申請者</a:t>
                      </a:r>
                      <a:r>
                        <a:rPr lang="en-US" alt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	</a:t>
                      </a:r>
                      <a:r>
                        <a:rPr lang="ja-JP" alt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氏　　　　　名</a:t>
                      </a:r>
                      <a:endParaRPr lang="en-US" alt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  <a:p>
                      <a:pPr marL="0" marR="62865" indent="1706563" algn="l">
                        <a:tabLst>
                          <a:tab pos="2422525" algn="l"/>
                        </a:tabLst>
                      </a:pPr>
                      <a:endParaRPr lang="en-US" alt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  <a:p>
                      <a:pPr marL="0" marR="62865" indent="2422525" algn="l">
                        <a:tabLst>
                          <a:tab pos="1604645" algn="l"/>
                        </a:tabLst>
                      </a:pPr>
                      <a:r>
                        <a:rPr lang="ja-JP" alt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患者との関係</a:t>
                      </a: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11761460"/>
                  </a:ext>
                </a:extLst>
              </a:tr>
            </a:tbl>
          </a:graphicData>
        </a:graphic>
      </p:graphicFrame>
      <p:sp>
        <p:nvSpPr>
          <p:cNvPr id="37" name="正方形/長方形 36">
            <a:extLst>
              <a:ext uri="{FF2B5EF4-FFF2-40B4-BE49-F238E27FC236}">
                <a16:creationId xmlns:a16="http://schemas.microsoft.com/office/drawing/2014/main" id="{ACFADB7F-5FD6-4996-A5A4-0F70E20B6B67}"/>
              </a:ext>
            </a:extLst>
          </p:cNvPr>
          <p:cNvSpPr/>
          <p:nvPr/>
        </p:nvSpPr>
        <p:spPr>
          <a:xfrm>
            <a:off x="571331" y="1141651"/>
            <a:ext cx="5755454" cy="415619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t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84138" algn="l">
              <a:spcAft>
                <a:spcPts val="300"/>
              </a:spcAft>
            </a:pP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医療　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治療材料　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3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施術（柔道整復・あん摩・マッサージ・はり・きゅう）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84138" algn="l">
              <a:spcAft>
                <a:spcPts val="300"/>
              </a:spcAft>
            </a:pP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4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移送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9" name="正方形/長方形 38">
            <a:extLst>
              <a:ext uri="{FF2B5EF4-FFF2-40B4-BE49-F238E27FC236}">
                <a16:creationId xmlns:a16="http://schemas.microsoft.com/office/drawing/2014/main" id="{7FB4B45B-046A-4C18-AB98-8760B62EC41C}"/>
              </a:ext>
            </a:extLst>
          </p:cNvPr>
          <p:cNvSpPr/>
          <p:nvPr/>
        </p:nvSpPr>
        <p:spPr>
          <a:xfrm>
            <a:off x="569444" y="8537789"/>
            <a:ext cx="1336386" cy="1793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二次元コード・バーコード</a:t>
            </a:r>
            <a:endParaRPr kumimoji="1" lang="en-US" altLang="ja-JP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0" name="正方形/長方形 39">
            <a:extLst>
              <a:ext uri="{FF2B5EF4-FFF2-40B4-BE49-F238E27FC236}">
                <a16:creationId xmlns:a16="http://schemas.microsoft.com/office/drawing/2014/main" id="{60C14B26-B494-4172-B239-3D0B694E06ED}"/>
              </a:ext>
            </a:extLst>
          </p:cNvPr>
          <p:cNvSpPr/>
          <p:nvPr/>
        </p:nvSpPr>
        <p:spPr>
          <a:xfrm>
            <a:off x="602602" y="6445388"/>
            <a:ext cx="90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宛先自治体名称</a:t>
            </a:r>
          </a:p>
        </p:txBody>
      </p:sp>
      <p:sp>
        <p:nvSpPr>
          <p:cNvPr id="41" name="正方形/長方形 40">
            <a:extLst>
              <a:ext uri="{FF2B5EF4-FFF2-40B4-BE49-F238E27FC236}">
                <a16:creationId xmlns:a16="http://schemas.microsoft.com/office/drawing/2014/main" id="{C2982822-2A3D-4632-B11D-62AB4A2BF8E7}"/>
              </a:ext>
            </a:extLst>
          </p:cNvPr>
          <p:cNvSpPr/>
          <p:nvPr/>
        </p:nvSpPr>
        <p:spPr>
          <a:xfrm>
            <a:off x="1556973" y="6445388"/>
            <a:ext cx="648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宛先役職名</a:t>
            </a:r>
          </a:p>
        </p:txBody>
      </p:sp>
      <p:sp>
        <p:nvSpPr>
          <p:cNvPr id="42" name="正方形/長方形 41">
            <a:extLst>
              <a:ext uri="{FF2B5EF4-FFF2-40B4-BE49-F238E27FC236}">
                <a16:creationId xmlns:a16="http://schemas.microsoft.com/office/drawing/2014/main" id="{F277E523-859B-49DE-B9EA-8E0EFF92431A}"/>
              </a:ext>
            </a:extLst>
          </p:cNvPr>
          <p:cNvSpPr/>
          <p:nvPr/>
        </p:nvSpPr>
        <p:spPr>
          <a:xfrm>
            <a:off x="3814461" y="8099962"/>
            <a:ext cx="648001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発行年月日</a:t>
            </a:r>
          </a:p>
        </p:txBody>
      </p:sp>
      <p:sp>
        <p:nvSpPr>
          <p:cNvPr id="43" name="正方形/長方形 42">
            <a:extLst>
              <a:ext uri="{FF2B5EF4-FFF2-40B4-BE49-F238E27FC236}">
                <a16:creationId xmlns:a16="http://schemas.microsoft.com/office/drawing/2014/main" id="{CEAC2F3C-EE81-45F3-A0D4-A75D115CFD6B}"/>
              </a:ext>
            </a:extLst>
          </p:cNvPr>
          <p:cNvSpPr/>
          <p:nvPr/>
        </p:nvSpPr>
        <p:spPr>
          <a:xfrm>
            <a:off x="4150520" y="6742719"/>
            <a:ext cx="2166742" cy="12960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保護変更申請日　　　　　　 年　　　月　　日</a:t>
            </a:r>
          </a:p>
        </p:txBody>
      </p:sp>
      <p:sp>
        <p:nvSpPr>
          <p:cNvPr id="44" name="正方形/長方形 43">
            <a:extLst>
              <a:ext uri="{FF2B5EF4-FFF2-40B4-BE49-F238E27FC236}">
                <a16:creationId xmlns:a16="http://schemas.microsoft.com/office/drawing/2014/main" id="{18DD7CD1-B032-4444-84AD-F1AE8B3A5138}"/>
              </a:ext>
            </a:extLst>
          </p:cNvPr>
          <p:cNvSpPr/>
          <p:nvPr/>
        </p:nvSpPr>
        <p:spPr>
          <a:xfrm>
            <a:off x="2586290" y="6628268"/>
            <a:ext cx="324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敬称</a:t>
            </a:r>
          </a:p>
        </p:txBody>
      </p:sp>
      <p:sp>
        <p:nvSpPr>
          <p:cNvPr id="45" name="左中かっこ 44">
            <a:extLst>
              <a:ext uri="{FF2B5EF4-FFF2-40B4-BE49-F238E27FC236}">
                <a16:creationId xmlns:a16="http://schemas.microsoft.com/office/drawing/2014/main" id="{8F5F4506-17F3-407F-B93F-48B1BEA00559}"/>
              </a:ext>
            </a:extLst>
          </p:cNvPr>
          <p:cNvSpPr/>
          <p:nvPr/>
        </p:nvSpPr>
        <p:spPr>
          <a:xfrm>
            <a:off x="2877588" y="7335282"/>
            <a:ext cx="126364" cy="650016"/>
          </a:xfrm>
          <a:prstGeom prst="leftBrace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ja-JP" altLang="en-US"/>
          </a:p>
        </p:txBody>
      </p:sp>
      <p:sp>
        <p:nvSpPr>
          <p:cNvPr id="46" name="正方形/長方形 45">
            <a:extLst>
              <a:ext uri="{FF2B5EF4-FFF2-40B4-BE49-F238E27FC236}">
                <a16:creationId xmlns:a16="http://schemas.microsoft.com/office/drawing/2014/main" id="{B303B233-3C09-44E8-9814-928BEEEBE9A0}"/>
              </a:ext>
            </a:extLst>
          </p:cNvPr>
          <p:cNvSpPr/>
          <p:nvPr/>
        </p:nvSpPr>
        <p:spPr>
          <a:xfrm>
            <a:off x="1664973" y="2166073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生年月日</a:t>
            </a:r>
          </a:p>
        </p:txBody>
      </p:sp>
      <p:sp>
        <p:nvSpPr>
          <p:cNvPr id="47" name="正方形/長方形 46">
            <a:extLst>
              <a:ext uri="{FF2B5EF4-FFF2-40B4-BE49-F238E27FC236}">
                <a16:creationId xmlns:a16="http://schemas.microsoft.com/office/drawing/2014/main" id="{8EB559DC-8306-46D8-BC8C-12397BCB96FF}"/>
              </a:ext>
            </a:extLst>
          </p:cNvPr>
          <p:cNvSpPr/>
          <p:nvPr/>
        </p:nvSpPr>
        <p:spPr>
          <a:xfrm>
            <a:off x="2841952" y="1985917"/>
            <a:ext cx="324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性別</a:t>
            </a:r>
          </a:p>
        </p:txBody>
      </p:sp>
      <p:sp>
        <p:nvSpPr>
          <p:cNvPr id="48" name="正方形/長方形 47">
            <a:extLst>
              <a:ext uri="{FF2B5EF4-FFF2-40B4-BE49-F238E27FC236}">
                <a16:creationId xmlns:a16="http://schemas.microsoft.com/office/drawing/2014/main" id="{C972BAA9-F4E6-4AAA-9A4B-F6BAB80A495B}"/>
              </a:ext>
            </a:extLst>
          </p:cNvPr>
          <p:cNvSpPr/>
          <p:nvPr/>
        </p:nvSpPr>
        <p:spPr>
          <a:xfrm>
            <a:off x="5678785" y="8100943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発行番号</a:t>
            </a:r>
          </a:p>
        </p:txBody>
      </p:sp>
      <p:sp>
        <p:nvSpPr>
          <p:cNvPr id="49" name="正方形/長方形 48">
            <a:extLst>
              <a:ext uri="{FF2B5EF4-FFF2-40B4-BE49-F238E27FC236}">
                <a16:creationId xmlns:a16="http://schemas.microsoft.com/office/drawing/2014/main" id="{0A18344E-B44B-4FA9-BC23-F3928C8A3F15}"/>
              </a:ext>
            </a:extLst>
          </p:cNvPr>
          <p:cNvSpPr/>
          <p:nvPr/>
        </p:nvSpPr>
        <p:spPr>
          <a:xfrm>
            <a:off x="3003952" y="8100943"/>
            <a:ext cx="648000" cy="12960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発行年月日</a:t>
            </a:r>
          </a:p>
        </p:txBody>
      </p:sp>
      <p:sp>
        <p:nvSpPr>
          <p:cNvPr id="21" name="正方形/長方形 20">
            <a:extLst>
              <a:ext uri="{FF2B5EF4-FFF2-40B4-BE49-F238E27FC236}">
                <a16:creationId xmlns:a16="http://schemas.microsoft.com/office/drawing/2014/main" id="{422592F5-A302-4A18-9CEA-0BBB25B32E52}"/>
              </a:ext>
            </a:extLst>
          </p:cNvPr>
          <p:cNvSpPr/>
          <p:nvPr/>
        </p:nvSpPr>
        <p:spPr>
          <a:xfrm>
            <a:off x="1381330" y="2004293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患者氏名</a:t>
            </a:r>
          </a:p>
        </p:txBody>
      </p:sp>
      <p:sp>
        <p:nvSpPr>
          <p:cNvPr id="25" name="正方形/長方形 24">
            <a:extLst>
              <a:ext uri="{FF2B5EF4-FFF2-40B4-BE49-F238E27FC236}">
                <a16:creationId xmlns:a16="http://schemas.microsoft.com/office/drawing/2014/main" id="{6ADEBC73-83E3-478A-930D-9377FA418466}"/>
              </a:ext>
            </a:extLst>
          </p:cNvPr>
          <p:cNvSpPr/>
          <p:nvPr/>
        </p:nvSpPr>
        <p:spPr>
          <a:xfrm>
            <a:off x="1381330" y="1827840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カナ氏名</a:t>
            </a:r>
          </a:p>
        </p:txBody>
      </p:sp>
      <p:sp>
        <p:nvSpPr>
          <p:cNvPr id="26" name="正方形/長方形 25">
            <a:extLst>
              <a:ext uri="{FF2B5EF4-FFF2-40B4-BE49-F238E27FC236}">
                <a16:creationId xmlns:a16="http://schemas.microsoft.com/office/drawing/2014/main" id="{88CEEF3C-150D-48F0-B046-58AE81E10BBF}"/>
              </a:ext>
            </a:extLst>
          </p:cNvPr>
          <p:cNvSpPr/>
          <p:nvPr/>
        </p:nvSpPr>
        <p:spPr>
          <a:xfrm>
            <a:off x="2714626" y="2154791"/>
            <a:ext cx="254794" cy="140882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年齢</a:t>
            </a:r>
          </a:p>
        </p:txBody>
      </p:sp>
      <p:sp>
        <p:nvSpPr>
          <p:cNvPr id="27" name="正方形/長方形 26">
            <a:extLst>
              <a:ext uri="{FF2B5EF4-FFF2-40B4-BE49-F238E27FC236}">
                <a16:creationId xmlns:a16="http://schemas.microsoft.com/office/drawing/2014/main" id="{278A2EE9-030A-4265-8FDD-1B97B7A1FB05}"/>
              </a:ext>
            </a:extLst>
          </p:cNvPr>
          <p:cNvSpPr/>
          <p:nvPr/>
        </p:nvSpPr>
        <p:spPr>
          <a:xfrm>
            <a:off x="4327476" y="2045334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居住地</a:t>
            </a:r>
          </a:p>
        </p:txBody>
      </p: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8215BF0E-7913-4065-98DD-99EC232C06E3}"/>
              </a:ext>
            </a:extLst>
          </p:cNvPr>
          <p:cNvSpPr/>
          <p:nvPr/>
        </p:nvSpPr>
        <p:spPr>
          <a:xfrm>
            <a:off x="1381329" y="2602919"/>
            <a:ext cx="647999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世帯主氏名</a:t>
            </a:r>
          </a:p>
        </p:txBody>
      </p:sp>
      <p:sp>
        <p:nvSpPr>
          <p:cNvPr id="33" name="正方形/長方形 32">
            <a:extLst>
              <a:ext uri="{FF2B5EF4-FFF2-40B4-BE49-F238E27FC236}">
                <a16:creationId xmlns:a16="http://schemas.microsoft.com/office/drawing/2014/main" id="{9FA856A3-B8B3-451C-ACF6-198ABFDA2F16}"/>
              </a:ext>
            </a:extLst>
          </p:cNvPr>
          <p:cNvSpPr/>
          <p:nvPr/>
        </p:nvSpPr>
        <p:spPr>
          <a:xfrm>
            <a:off x="4150520" y="6944832"/>
            <a:ext cx="2166742" cy="12960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認定（診療予定）日　　　　　年　　　月　　日　　</a:t>
            </a:r>
          </a:p>
        </p:txBody>
      </p:sp>
      <p:sp>
        <p:nvSpPr>
          <p:cNvPr id="29" name="正方形/長方形 28">
            <a:extLst>
              <a:ext uri="{FF2B5EF4-FFF2-40B4-BE49-F238E27FC236}">
                <a16:creationId xmlns:a16="http://schemas.microsoft.com/office/drawing/2014/main" id="{CF301CB7-DE2A-42AF-9EE6-2AA5B9DFCE66}"/>
              </a:ext>
            </a:extLst>
          </p:cNvPr>
          <p:cNvSpPr/>
          <p:nvPr/>
        </p:nvSpPr>
        <p:spPr>
          <a:xfrm>
            <a:off x="1556973" y="6628268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宛先氏名</a:t>
            </a:r>
          </a:p>
        </p:txBody>
      </p:sp>
      <p:sp>
        <p:nvSpPr>
          <p:cNvPr id="30" name="正方形/長方形 29">
            <a:extLst>
              <a:ext uri="{FF2B5EF4-FFF2-40B4-BE49-F238E27FC236}">
                <a16:creationId xmlns:a16="http://schemas.microsoft.com/office/drawing/2014/main" id="{3EDCBA33-4789-4E13-9674-340A490ABD04}"/>
              </a:ext>
            </a:extLst>
          </p:cNvPr>
          <p:cNvSpPr/>
          <p:nvPr/>
        </p:nvSpPr>
        <p:spPr>
          <a:xfrm>
            <a:off x="4327476" y="2598198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扶助名</a:t>
            </a:r>
          </a:p>
        </p:txBody>
      </p:sp>
      <p:grpSp>
        <p:nvGrpSpPr>
          <p:cNvPr id="34" name="グループ化 33">
            <a:extLst>
              <a:ext uri="{FF2B5EF4-FFF2-40B4-BE49-F238E27FC236}">
                <a16:creationId xmlns:a16="http://schemas.microsoft.com/office/drawing/2014/main" id="{E4193ED5-7F0A-47C6-9A45-2EB494F5C9B9}"/>
              </a:ext>
            </a:extLst>
          </p:cNvPr>
          <p:cNvGrpSpPr/>
          <p:nvPr/>
        </p:nvGrpSpPr>
        <p:grpSpPr>
          <a:xfrm>
            <a:off x="4082654" y="147942"/>
            <a:ext cx="2234607" cy="365760"/>
            <a:chOff x="3645000" y="1370007"/>
            <a:chExt cx="2234607" cy="365760"/>
          </a:xfrm>
          <a:noFill/>
        </p:grpSpPr>
        <p:sp>
          <p:nvSpPr>
            <p:cNvPr id="35" name="正方形/長方形 34">
              <a:extLst>
                <a:ext uri="{FF2B5EF4-FFF2-40B4-BE49-F238E27FC236}">
                  <a16:creationId xmlns:a16="http://schemas.microsoft.com/office/drawing/2014/main" id="{F7F73059-EC6E-4D5D-B4FE-AB4346BF45C0}"/>
                </a:ext>
              </a:extLst>
            </p:cNvPr>
            <p:cNvSpPr/>
            <p:nvPr/>
          </p:nvSpPr>
          <p:spPr>
            <a:xfrm>
              <a:off x="3645000" y="1370007"/>
              <a:ext cx="765455" cy="365760"/>
            </a:xfrm>
            <a:prstGeom prst="rect">
              <a:avLst/>
            </a:prstGeom>
            <a:grp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</a:t>
              </a:r>
              <a:endParaRPr kumimoji="1" lang="en-US" altLang="ja-JP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受付日</a:t>
              </a:r>
            </a:p>
          </p:txBody>
        </p:sp>
        <p:sp>
          <p:nvSpPr>
            <p:cNvPr id="36" name="正方形/長方形 35">
              <a:extLst>
                <a:ext uri="{FF2B5EF4-FFF2-40B4-BE49-F238E27FC236}">
                  <a16:creationId xmlns:a16="http://schemas.microsoft.com/office/drawing/2014/main" id="{093EC49C-8B47-4234-AC10-3CAF7F648E52}"/>
                </a:ext>
              </a:extLst>
            </p:cNvPr>
            <p:cNvSpPr/>
            <p:nvPr/>
          </p:nvSpPr>
          <p:spPr>
            <a:xfrm>
              <a:off x="4410455" y="1370007"/>
              <a:ext cx="1469152" cy="365760"/>
            </a:xfrm>
            <a:prstGeom prst="rect">
              <a:avLst/>
            </a:prstGeom>
            <a:grp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月</a:t>
              </a:r>
              <a:r>
                <a:rPr kumimoji="1" lang="en-US" altLang="ja-JP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	</a:t>
              </a:r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日</a:t>
              </a:r>
            </a:p>
          </p:txBody>
        </p:sp>
      </p:grpSp>
      <p:sp>
        <p:nvSpPr>
          <p:cNvPr id="38" name="正方形/長方形 37">
            <a:extLst>
              <a:ext uri="{FF2B5EF4-FFF2-40B4-BE49-F238E27FC236}">
                <a16:creationId xmlns:a16="http://schemas.microsoft.com/office/drawing/2014/main" id="{94282A1D-97F2-4513-A24E-3EF65C587FFA}"/>
              </a:ext>
            </a:extLst>
          </p:cNvPr>
          <p:cNvSpPr/>
          <p:nvPr/>
        </p:nvSpPr>
        <p:spPr>
          <a:xfrm>
            <a:off x="3809652" y="7295583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住所</a:t>
            </a:r>
          </a:p>
        </p:txBody>
      </p:sp>
      <p:sp>
        <p:nvSpPr>
          <p:cNvPr id="50" name="正方形/長方形 49">
            <a:extLst>
              <a:ext uri="{FF2B5EF4-FFF2-40B4-BE49-F238E27FC236}">
                <a16:creationId xmlns:a16="http://schemas.microsoft.com/office/drawing/2014/main" id="{ADC33907-DFBD-4484-B6B1-69801A5E4A81}"/>
              </a:ext>
            </a:extLst>
          </p:cNvPr>
          <p:cNvSpPr/>
          <p:nvPr/>
        </p:nvSpPr>
        <p:spPr>
          <a:xfrm>
            <a:off x="575729" y="662704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文書番号</a:t>
            </a:r>
          </a:p>
        </p:txBody>
      </p:sp>
    </p:spTree>
    <p:extLst>
      <p:ext uri="{BB962C8B-B14F-4D97-AF65-F5344CB8AC3E}">
        <p14:creationId xmlns:p14="http://schemas.microsoft.com/office/powerpoint/2010/main" val="1396616626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72D4258CA3517149908D3B60E55ECCDC" ma:contentTypeVersion="12" ma:contentTypeDescription="新しいドキュメントを作成します。" ma:contentTypeScope="" ma:versionID="350a3e05cfc9448cbdfd885596026917">
  <xsd:schema xmlns:xsd="http://www.w3.org/2001/XMLSchema" xmlns:xs="http://www.w3.org/2001/XMLSchema" xmlns:p="http://schemas.microsoft.com/office/2006/metadata/properties" xmlns:ns2="c97f0004-81d4-41ad-b834-2a96fc4591f7" xmlns:ns3="e0e86db0-997c-4cb6-bb34-f88ecb8e7e9c" targetNamespace="http://schemas.microsoft.com/office/2006/metadata/properties" ma:root="true" ma:fieldsID="9ec266417867f1dbbd30afd7b59ffe9d" ns2:_="" ns3:_="">
    <xsd:import namespace="c97f0004-81d4-41ad-b834-2a96fc4591f7"/>
    <xsd:import namespace="e0e86db0-997c-4cb6-bb34-f88ecb8e7e9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7f0004-81d4-41ad-b834-2a96fc4591f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0347f584-7be2-4218-8e94-402d99aedf0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0e86db0-997c-4cb6-bb34-f88ecb8e7e9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36aac64e-280c-4bc3-b731-e4caf737c02e}" ma:internalName="TaxCatchAll" ma:showField="CatchAllData" ma:web="e0e86db0-997c-4cb6-bb34-f88ecb8e7e9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0e86db0-997c-4cb6-bb34-f88ecb8e7e9c" xsi:nil="true"/>
    <lcf76f155ced4ddcb4097134ff3c332f xmlns="c97f0004-81d4-41ad-b834-2a96fc4591f7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5CAA8A43-8383-467B-A062-C3094CD1029B}"/>
</file>

<file path=customXml/itemProps2.xml><?xml version="1.0" encoding="utf-8"?>
<ds:datastoreItem xmlns:ds="http://schemas.openxmlformats.org/officeDocument/2006/customXml" ds:itemID="{1DD1AE1C-55E1-4A69-8C13-B6D48C789BA4}"/>
</file>

<file path=customXml/itemProps3.xml><?xml version="1.0" encoding="utf-8"?>
<ds:datastoreItem xmlns:ds="http://schemas.openxmlformats.org/officeDocument/2006/customXml" ds:itemID="{FDE84AFA-56C9-42C6-9588-C2B8FE6DE75A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97</TotalTime>
  <Words>166</Words>
  <PresentationFormat>A4 210 x 297 mm</PresentationFormat>
  <Paragraphs>63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2022-01-20T04:34:58Z</dcterms:created>
  <dcterms:modified xsi:type="dcterms:W3CDTF">2024-03-25T07:24:42Z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2022-04-22T02:11:22Z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14ba6331-8389-41ba-8e44-09f55ecd3efc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0x01010072D4258CA3517149908D3B60E55ECCDC</vt:lpwstr>
  </property>
</Properties>
</file>