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ppt/presentation.xml" ContentType="application/vnd.openxmlformats-officedocument.presentationml.presentation.main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3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1272" y="48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633" y="1987751"/>
            <a:ext cx="5760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介　護　券　連　名　簿　（　　　　　）</a:t>
            </a:r>
            <a:endParaRPr lang="en-US" altLang="ja-JP" sz="11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275276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275276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275276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088076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0460C62-B7E9-431D-9BDD-9AC86DA813D2}"/>
              </a:ext>
            </a:extLst>
          </p:cNvPr>
          <p:cNvSpPr/>
          <p:nvPr/>
        </p:nvSpPr>
        <p:spPr>
          <a:xfrm>
            <a:off x="275276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郵便カスタマーバーコード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7FDD9004-E043-4946-A505-67AD10F95022}"/>
              </a:ext>
            </a:extLst>
          </p:cNvPr>
          <p:cNvGrpSpPr/>
          <p:nvPr/>
        </p:nvGrpSpPr>
        <p:grpSpPr>
          <a:xfrm>
            <a:off x="4339541" y="659348"/>
            <a:ext cx="2243183" cy="884721"/>
            <a:chOff x="4074450" y="659348"/>
            <a:chExt cx="2243183" cy="884721"/>
          </a:xfrm>
        </p:grpSpPr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469DD116-47D2-4E0C-A04E-11CF3168F43F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FF2BE0CA-EA2C-4177-94FD-2659AC4F5D88}"/>
                </a:ext>
              </a:extLst>
            </p:cNvPr>
            <p:cNvGrpSpPr/>
            <p:nvPr/>
          </p:nvGrpSpPr>
          <p:grpSpPr>
            <a:xfrm>
              <a:off x="4074450" y="1146506"/>
              <a:ext cx="2202321" cy="397563"/>
              <a:chOff x="4074450" y="1146506"/>
              <a:chExt cx="2202321" cy="397563"/>
            </a:xfrm>
          </p:grpSpPr>
          <p:sp>
            <p:nvSpPr>
              <p:cNvPr id="46" name="正方形/長方形 45">
                <a:extLst>
                  <a:ext uri="{FF2B5EF4-FFF2-40B4-BE49-F238E27FC236}">
                    <a16:creationId xmlns:a16="http://schemas.microsoft.com/office/drawing/2014/main" id="{60DADFC3-CEB6-4431-81F7-7B315F55FB9A}"/>
                  </a:ext>
                </a:extLst>
              </p:cNvPr>
              <p:cNvSpPr/>
              <p:nvPr/>
            </p:nvSpPr>
            <p:spPr>
              <a:xfrm>
                <a:off x="4074450" y="1176405"/>
                <a:ext cx="8640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発行自治体名称</a:t>
                </a:r>
              </a:p>
            </p:txBody>
          </p:sp>
          <p:sp>
            <p:nvSpPr>
              <p:cNvPr id="47" name="正方形/長方形 46">
                <a:extLst>
                  <a:ext uri="{FF2B5EF4-FFF2-40B4-BE49-F238E27FC236}">
                    <a16:creationId xmlns:a16="http://schemas.microsoft.com/office/drawing/2014/main" id="{607A9B41-36BB-466D-8FCC-676D5E6EA289}"/>
                  </a:ext>
                </a:extLst>
              </p:cNvPr>
              <p:cNvSpPr/>
              <p:nvPr/>
            </p:nvSpPr>
            <p:spPr>
              <a:xfrm>
                <a:off x="5007900" y="1345307"/>
                <a:ext cx="6480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発行者氏名</a:t>
                </a:r>
              </a:p>
            </p:txBody>
          </p:sp>
          <p:sp>
            <p:nvSpPr>
              <p:cNvPr id="48" name="正方形/長方形 47">
                <a:extLst>
                  <a:ext uri="{FF2B5EF4-FFF2-40B4-BE49-F238E27FC236}">
                    <a16:creationId xmlns:a16="http://schemas.microsoft.com/office/drawing/2014/main" id="{64C71B53-D61A-4653-A466-D13C6D109D70}"/>
                  </a:ext>
                </a:extLst>
              </p:cNvPr>
              <p:cNvSpPr/>
              <p:nvPr/>
            </p:nvSpPr>
            <p:spPr>
              <a:xfrm>
                <a:off x="5007900" y="1176405"/>
                <a:ext cx="6480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発行役職名</a:t>
                </a:r>
              </a:p>
            </p:txBody>
          </p:sp>
          <p:sp>
            <p:nvSpPr>
              <p:cNvPr id="30" name="正方形/長方形 29">
                <a:extLst>
                  <a:ext uri="{FF2B5EF4-FFF2-40B4-BE49-F238E27FC236}">
                    <a16:creationId xmlns:a16="http://schemas.microsoft.com/office/drawing/2014/main" id="{12C08C4C-D1C2-44E7-B1CC-9E794B1B78DC}"/>
                  </a:ext>
                </a:extLst>
              </p:cNvPr>
              <p:cNvSpPr/>
              <p:nvPr/>
            </p:nvSpPr>
            <p:spPr>
              <a:xfrm>
                <a:off x="5837794" y="1146506"/>
                <a:ext cx="438977" cy="397563"/>
              </a:xfrm>
              <a:prstGeom prst="rect">
                <a:avLst/>
              </a:prstGeom>
              <a:noFill/>
              <a:ln>
                <a:solidFill>
                  <a:sysClr val="windowText" lastClr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rtlCol="0" anchor="ctr" anchorCtr="1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>
                    <a:solidFill>
                      <a:sysClr val="windowText" lastClr="000000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印</a:t>
                </a:r>
              </a:p>
            </p:txBody>
          </p:sp>
        </p:grp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A35E9B83-C459-40E8-B9A2-F5E5D54FD025}"/>
                </a:ext>
              </a:extLst>
            </p:cNvPr>
            <p:cNvSpPr/>
            <p:nvPr/>
          </p:nvSpPr>
          <p:spPr>
            <a:xfrm>
              <a:off x="5669633" y="659348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</p:grpSp>
      <p:sp>
        <p:nvSpPr>
          <p:cNvPr id="57" name="Rectangle 109">
            <a:extLst>
              <a:ext uri="{FF2B5EF4-FFF2-40B4-BE49-F238E27FC236}">
                <a16:creationId xmlns:a16="http://schemas.microsoft.com/office/drawing/2014/main" id="{ABD7DC5E-CBF9-4BF6-B28A-9EE6853ACB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7860" y="2391166"/>
            <a:ext cx="251333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（公費負担者番号　：　　　　　　　　　　　）</a:t>
            </a:r>
            <a:endParaRPr lang="en-US" altLang="ja-JP" sz="9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aphicFrame>
        <p:nvGraphicFramePr>
          <p:cNvPr id="10" name="表 10">
            <a:extLst>
              <a:ext uri="{FF2B5EF4-FFF2-40B4-BE49-F238E27FC236}">
                <a16:creationId xmlns:a16="http://schemas.microsoft.com/office/drawing/2014/main" id="{AB9E73B4-03AD-48D2-BDAB-3B6DBB0D88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832944"/>
              </p:ext>
            </p:extLst>
          </p:nvPr>
        </p:nvGraphicFramePr>
        <p:xfrm>
          <a:off x="229281" y="2831543"/>
          <a:ext cx="6246356" cy="121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00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404038">
                  <a:extLst>
                    <a:ext uri="{9D8B030D-6E8A-4147-A177-3AD203B41FA5}">
                      <a16:colId xmlns:a16="http://schemas.microsoft.com/office/drawing/2014/main" val="2992543423"/>
                    </a:ext>
                  </a:extLst>
                </a:gridCol>
                <a:gridCol w="1249327">
                  <a:extLst>
                    <a:ext uri="{9D8B030D-6E8A-4147-A177-3AD203B41FA5}">
                      <a16:colId xmlns:a16="http://schemas.microsoft.com/office/drawing/2014/main" val="2417594707"/>
                    </a:ext>
                  </a:extLst>
                </a:gridCol>
                <a:gridCol w="595423">
                  <a:extLst>
                    <a:ext uri="{9D8B030D-6E8A-4147-A177-3AD203B41FA5}">
                      <a16:colId xmlns:a16="http://schemas.microsoft.com/office/drawing/2014/main" val="1630673446"/>
                    </a:ext>
                  </a:extLst>
                </a:gridCol>
                <a:gridCol w="721906">
                  <a:extLst>
                    <a:ext uri="{9D8B030D-6E8A-4147-A177-3AD203B41FA5}">
                      <a16:colId xmlns:a16="http://schemas.microsoft.com/office/drawing/2014/main" val="3481320371"/>
                    </a:ext>
                  </a:extLst>
                </a:gridCol>
                <a:gridCol w="645458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1622204">
                  <a:extLst>
                    <a:ext uri="{9D8B030D-6E8A-4147-A177-3AD203B41FA5}">
                      <a16:colId xmlns:a16="http://schemas.microsoft.com/office/drawing/2014/main" val="3077101356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l"/>
                      <a:r>
                        <a:rPr kumimoji="1" lang="ja-JP" altLang="en-US" sz="600" b="0" spc="10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  <a:endParaRPr kumimoji="1" lang="en-US" altLang="ja-JP" sz="600" b="0" spc="100" baseline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spc="10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保険者番号</a:t>
                      </a:r>
                      <a:endParaRPr kumimoji="1" lang="en-US" altLang="ja-JP" sz="600" b="0" spc="100" baseline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spc="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被保険者番号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spc="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</a:t>
                      </a:r>
                      <a:endParaRPr kumimoji="1" lang="en-US" altLang="ja-JP" sz="600" b="0" spc="0" baseline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spc="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番　号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spc="10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 </a:t>
                      </a:r>
                      <a:r>
                        <a:rPr kumimoji="1" lang="ja-JP" altLang="en-US" sz="600" b="0" spc="1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要介護状態等区分</a:t>
                      </a:r>
                      <a:endParaRPr kumimoji="1" lang="en-US" altLang="ja-JP" sz="600" b="0" spc="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spc="10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　名（性別）　生年月日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600" b="0" spc="10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給付年月</a:t>
                      </a:r>
                      <a:endParaRPr kumimoji="1" lang="en-US" altLang="ja-JP" sz="600" b="0" spc="100" baseline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600" b="0" spc="10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有効期間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600" b="0" spc="10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認定有効期間</a:t>
                      </a:r>
                      <a:endParaRPr kumimoji="1" lang="en-US" altLang="ja-JP" sz="600" b="0" spc="100" baseline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単独・併用別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本人支払額　　　　　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担当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　　　　　考　　　　　　　　　交付番号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（他法・その他）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636145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r>
                        <a:rPr kumimoji="1" lang="ja-JP" altLang="en-US" sz="600" spc="100" baseline="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介護事業者名　　　　事業所番号　　       住</a:t>
                      </a:r>
                      <a:r>
                        <a:rPr kumimoji="1" lang="ja-JP" altLang="en-US" sz="600" spc="200" baseline="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spc="6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介護サービスの種類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2761296"/>
                  </a:ext>
                </a:extLst>
              </a:tr>
              <a:tr h="396000">
                <a:tc rowSpan="2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円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5AD20399-75E2-48CE-BB2F-AF845DE22AD6}"/>
              </a:ext>
            </a:extLst>
          </p:cNvPr>
          <p:cNvSpPr/>
          <p:nvPr/>
        </p:nvSpPr>
        <p:spPr>
          <a:xfrm>
            <a:off x="309134" y="3318623"/>
            <a:ext cx="45298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A263F16B-D53E-42DF-B63A-F47C8059CFDE}"/>
              </a:ext>
            </a:extLst>
          </p:cNvPr>
          <p:cNvSpPr/>
          <p:nvPr/>
        </p:nvSpPr>
        <p:spPr>
          <a:xfrm>
            <a:off x="1324893" y="3534786"/>
            <a:ext cx="35829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7FD06E03-AC78-4545-B96C-74CA9902AFB3}"/>
              </a:ext>
            </a:extLst>
          </p:cNvPr>
          <p:cNvSpPr/>
          <p:nvPr/>
        </p:nvSpPr>
        <p:spPr>
          <a:xfrm>
            <a:off x="2124954" y="3530844"/>
            <a:ext cx="35731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7021CAD9-7281-414D-922B-394074A38DD7}"/>
              </a:ext>
            </a:extLst>
          </p:cNvPr>
          <p:cNvSpPr/>
          <p:nvPr/>
        </p:nvSpPr>
        <p:spPr>
          <a:xfrm>
            <a:off x="1862577" y="3536041"/>
            <a:ext cx="20637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07EBC04D-855D-44F9-9432-6AFF9FA31649}"/>
              </a:ext>
            </a:extLst>
          </p:cNvPr>
          <p:cNvSpPr/>
          <p:nvPr/>
        </p:nvSpPr>
        <p:spPr>
          <a:xfrm>
            <a:off x="1773332" y="3530844"/>
            <a:ext cx="494553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）</a:t>
            </a:r>
          </a:p>
        </p:txBody>
      </p:sp>
      <p:sp>
        <p:nvSpPr>
          <p:cNvPr id="84" name="正方形/長方形 83">
            <a:extLst>
              <a:ext uri="{FF2B5EF4-FFF2-40B4-BE49-F238E27FC236}">
                <a16:creationId xmlns:a16="http://schemas.microsoft.com/office/drawing/2014/main" id="{8E426A44-25FD-499A-AEB1-985FE25AD447}"/>
              </a:ext>
            </a:extLst>
          </p:cNvPr>
          <p:cNvSpPr/>
          <p:nvPr/>
        </p:nvSpPr>
        <p:spPr>
          <a:xfrm>
            <a:off x="3886977" y="3328484"/>
            <a:ext cx="37088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　・　併</a:t>
            </a:r>
          </a:p>
        </p:txBody>
      </p:sp>
      <p:sp>
        <p:nvSpPr>
          <p:cNvPr id="85" name="正方形/長方形 84">
            <a:extLst>
              <a:ext uri="{FF2B5EF4-FFF2-40B4-BE49-F238E27FC236}">
                <a16:creationId xmlns:a16="http://schemas.microsoft.com/office/drawing/2014/main" id="{BAFE8450-C278-4011-9C03-14D307E5E420}"/>
              </a:ext>
            </a:extLst>
          </p:cNvPr>
          <p:cNvSpPr/>
          <p:nvPr/>
        </p:nvSpPr>
        <p:spPr>
          <a:xfrm>
            <a:off x="2533693" y="3789764"/>
            <a:ext cx="1188000" cy="13311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　　　　　　　　　　　　　　</a:t>
            </a:r>
          </a:p>
        </p:txBody>
      </p:sp>
      <p:sp>
        <p:nvSpPr>
          <p:cNvPr id="86" name="正方形/長方形 85">
            <a:extLst>
              <a:ext uri="{FF2B5EF4-FFF2-40B4-BE49-F238E27FC236}">
                <a16:creationId xmlns:a16="http://schemas.microsoft.com/office/drawing/2014/main" id="{64D6EB00-F6EE-4F5B-8CE5-C85FA169FC50}"/>
              </a:ext>
            </a:extLst>
          </p:cNvPr>
          <p:cNvSpPr/>
          <p:nvPr/>
        </p:nvSpPr>
        <p:spPr>
          <a:xfrm>
            <a:off x="4530807" y="3321211"/>
            <a:ext cx="28595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</a:t>
            </a:r>
          </a:p>
        </p:txBody>
      </p:sp>
      <p:sp>
        <p:nvSpPr>
          <p:cNvPr id="87" name="正方形/長方形 86">
            <a:extLst>
              <a:ext uri="{FF2B5EF4-FFF2-40B4-BE49-F238E27FC236}">
                <a16:creationId xmlns:a16="http://schemas.microsoft.com/office/drawing/2014/main" id="{DC8B8E2A-7AF7-4D7D-9067-B6B0EA41FBCB}"/>
              </a:ext>
            </a:extLst>
          </p:cNvPr>
          <p:cNvSpPr/>
          <p:nvPr/>
        </p:nvSpPr>
        <p:spPr>
          <a:xfrm>
            <a:off x="4529270" y="3491626"/>
            <a:ext cx="28595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担当員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981423DA-5297-49D2-8511-1A7BBDB9FAC4}"/>
              </a:ext>
            </a:extLst>
          </p:cNvPr>
          <p:cNvSpPr/>
          <p:nvPr/>
        </p:nvSpPr>
        <p:spPr>
          <a:xfrm>
            <a:off x="3886977" y="3492594"/>
            <a:ext cx="37088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F7F6C226-2A93-4827-B87B-85499DE2CDC2}"/>
              </a:ext>
            </a:extLst>
          </p:cNvPr>
          <p:cNvSpPr/>
          <p:nvPr/>
        </p:nvSpPr>
        <p:spPr>
          <a:xfrm>
            <a:off x="5811389" y="3322508"/>
            <a:ext cx="35316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交付番号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6648F66C-FBF8-4B11-AD2E-0814860CA998}"/>
              </a:ext>
            </a:extLst>
          </p:cNvPr>
          <p:cNvSpPr/>
          <p:nvPr/>
        </p:nvSpPr>
        <p:spPr>
          <a:xfrm>
            <a:off x="309134" y="3491626"/>
            <a:ext cx="45298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保険者番号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042E1277-2231-44E8-93C6-834AE81A5B00}"/>
              </a:ext>
            </a:extLst>
          </p:cNvPr>
          <p:cNvSpPr/>
          <p:nvPr/>
        </p:nvSpPr>
        <p:spPr>
          <a:xfrm>
            <a:off x="908708" y="3427035"/>
            <a:ext cx="34136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258FE154-E689-427D-AC06-6B0834F1C799}"/>
              </a:ext>
            </a:extLst>
          </p:cNvPr>
          <p:cNvSpPr/>
          <p:nvPr/>
        </p:nvSpPr>
        <p:spPr>
          <a:xfrm>
            <a:off x="309134" y="3664629"/>
            <a:ext cx="52271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被保険者番号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93AFBFEF-EA59-4716-8827-40817098D0D2}"/>
              </a:ext>
            </a:extLst>
          </p:cNvPr>
          <p:cNvSpPr/>
          <p:nvPr/>
        </p:nvSpPr>
        <p:spPr>
          <a:xfrm>
            <a:off x="1324893" y="3344131"/>
            <a:ext cx="35829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</a:t>
            </a: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B016AC40-1082-45EF-95FC-9770B01884B3}"/>
              </a:ext>
            </a:extLst>
          </p:cNvPr>
          <p:cNvSpPr/>
          <p:nvPr/>
        </p:nvSpPr>
        <p:spPr>
          <a:xfrm>
            <a:off x="1780562" y="3344131"/>
            <a:ext cx="69302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要介護状態等区分</a:t>
            </a: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822079EE-CA5E-44CD-BDE5-1E0B5A9C71E2}"/>
              </a:ext>
            </a:extLst>
          </p:cNvPr>
          <p:cNvSpPr/>
          <p:nvPr/>
        </p:nvSpPr>
        <p:spPr>
          <a:xfrm>
            <a:off x="955686" y="3789764"/>
            <a:ext cx="52271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介護事業者名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377385D0-4988-4DCB-BE4E-1D1CCAD34B8E}"/>
              </a:ext>
            </a:extLst>
          </p:cNvPr>
          <p:cNvSpPr/>
          <p:nvPr/>
        </p:nvSpPr>
        <p:spPr>
          <a:xfrm>
            <a:off x="1739272" y="3789764"/>
            <a:ext cx="45298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事業所番号</a:t>
            </a: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AC005BB4-67E1-4626-9254-AEECEA64CA85}"/>
              </a:ext>
            </a:extLst>
          </p:cNvPr>
          <p:cNvSpPr/>
          <p:nvPr/>
        </p:nvSpPr>
        <p:spPr>
          <a:xfrm>
            <a:off x="3945417" y="3789764"/>
            <a:ext cx="75675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介護サービスの種類</a:t>
            </a:r>
          </a:p>
        </p:txBody>
      </p:sp>
      <p:graphicFrame>
        <p:nvGraphicFramePr>
          <p:cNvPr id="63" name="表 10">
            <a:extLst>
              <a:ext uri="{FF2B5EF4-FFF2-40B4-BE49-F238E27FC236}">
                <a16:creationId xmlns:a16="http://schemas.microsoft.com/office/drawing/2014/main" id="{C32CB54C-CDC6-4A06-BF03-2AA39920C0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581644"/>
              </p:ext>
            </p:extLst>
          </p:nvPr>
        </p:nvGraphicFramePr>
        <p:xfrm>
          <a:off x="227972" y="4042703"/>
          <a:ext cx="6246356" cy="75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00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404038">
                  <a:extLst>
                    <a:ext uri="{9D8B030D-6E8A-4147-A177-3AD203B41FA5}">
                      <a16:colId xmlns:a16="http://schemas.microsoft.com/office/drawing/2014/main" val="2992543423"/>
                    </a:ext>
                  </a:extLst>
                </a:gridCol>
                <a:gridCol w="1249327">
                  <a:extLst>
                    <a:ext uri="{9D8B030D-6E8A-4147-A177-3AD203B41FA5}">
                      <a16:colId xmlns:a16="http://schemas.microsoft.com/office/drawing/2014/main" val="2417594707"/>
                    </a:ext>
                  </a:extLst>
                </a:gridCol>
                <a:gridCol w="595423">
                  <a:extLst>
                    <a:ext uri="{9D8B030D-6E8A-4147-A177-3AD203B41FA5}">
                      <a16:colId xmlns:a16="http://schemas.microsoft.com/office/drawing/2014/main" val="1630673446"/>
                    </a:ext>
                  </a:extLst>
                </a:gridCol>
                <a:gridCol w="721906">
                  <a:extLst>
                    <a:ext uri="{9D8B030D-6E8A-4147-A177-3AD203B41FA5}">
                      <a16:colId xmlns:a16="http://schemas.microsoft.com/office/drawing/2014/main" val="3481320371"/>
                    </a:ext>
                  </a:extLst>
                </a:gridCol>
                <a:gridCol w="645458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1622204">
                  <a:extLst>
                    <a:ext uri="{9D8B030D-6E8A-4147-A177-3AD203B41FA5}">
                      <a16:colId xmlns:a16="http://schemas.microsoft.com/office/drawing/2014/main" val="3077101356"/>
                    </a:ext>
                  </a:extLst>
                </a:gridCol>
              </a:tblGrid>
              <a:tr h="396000">
                <a:tc rowSpan="2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円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81" name="表 10">
            <a:extLst>
              <a:ext uri="{FF2B5EF4-FFF2-40B4-BE49-F238E27FC236}">
                <a16:creationId xmlns:a16="http://schemas.microsoft.com/office/drawing/2014/main" id="{01933B37-08C7-4D1B-882B-75BC17333E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3482799"/>
              </p:ext>
            </p:extLst>
          </p:nvPr>
        </p:nvGraphicFramePr>
        <p:xfrm>
          <a:off x="225476" y="4798703"/>
          <a:ext cx="6246356" cy="75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00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404038">
                  <a:extLst>
                    <a:ext uri="{9D8B030D-6E8A-4147-A177-3AD203B41FA5}">
                      <a16:colId xmlns:a16="http://schemas.microsoft.com/office/drawing/2014/main" val="2992543423"/>
                    </a:ext>
                  </a:extLst>
                </a:gridCol>
                <a:gridCol w="1249327">
                  <a:extLst>
                    <a:ext uri="{9D8B030D-6E8A-4147-A177-3AD203B41FA5}">
                      <a16:colId xmlns:a16="http://schemas.microsoft.com/office/drawing/2014/main" val="2417594707"/>
                    </a:ext>
                  </a:extLst>
                </a:gridCol>
                <a:gridCol w="595423">
                  <a:extLst>
                    <a:ext uri="{9D8B030D-6E8A-4147-A177-3AD203B41FA5}">
                      <a16:colId xmlns:a16="http://schemas.microsoft.com/office/drawing/2014/main" val="1630673446"/>
                    </a:ext>
                  </a:extLst>
                </a:gridCol>
                <a:gridCol w="721906">
                  <a:extLst>
                    <a:ext uri="{9D8B030D-6E8A-4147-A177-3AD203B41FA5}">
                      <a16:colId xmlns:a16="http://schemas.microsoft.com/office/drawing/2014/main" val="3481320371"/>
                    </a:ext>
                  </a:extLst>
                </a:gridCol>
                <a:gridCol w="645458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1622204">
                  <a:extLst>
                    <a:ext uri="{9D8B030D-6E8A-4147-A177-3AD203B41FA5}">
                      <a16:colId xmlns:a16="http://schemas.microsoft.com/office/drawing/2014/main" val="3077101356"/>
                    </a:ext>
                  </a:extLst>
                </a:gridCol>
              </a:tblGrid>
              <a:tr h="396000">
                <a:tc rowSpan="2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円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82" name="表 10">
            <a:extLst>
              <a:ext uri="{FF2B5EF4-FFF2-40B4-BE49-F238E27FC236}">
                <a16:creationId xmlns:a16="http://schemas.microsoft.com/office/drawing/2014/main" id="{4F114E39-19B1-43E3-BA53-D8BD8E58CC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6702953"/>
              </p:ext>
            </p:extLst>
          </p:nvPr>
        </p:nvGraphicFramePr>
        <p:xfrm>
          <a:off x="222980" y="5554703"/>
          <a:ext cx="6246356" cy="75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00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404038">
                  <a:extLst>
                    <a:ext uri="{9D8B030D-6E8A-4147-A177-3AD203B41FA5}">
                      <a16:colId xmlns:a16="http://schemas.microsoft.com/office/drawing/2014/main" val="2992543423"/>
                    </a:ext>
                  </a:extLst>
                </a:gridCol>
                <a:gridCol w="1249327">
                  <a:extLst>
                    <a:ext uri="{9D8B030D-6E8A-4147-A177-3AD203B41FA5}">
                      <a16:colId xmlns:a16="http://schemas.microsoft.com/office/drawing/2014/main" val="2417594707"/>
                    </a:ext>
                  </a:extLst>
                </a:gridCol>
                <a:gridCol w="595423">
                  <a:extLst>
                    <a:ext uri="{9D8B030D-6E8A-4147-A177-3AD203B41FA5}">
                      <a16:colId xmlns:a16="http://schemas.microsoft.com/office/drawing/2014/main" val="1630673446"/>
                    </a:ext>
                  </a:extLst>
                </a:gridCol>
                <a:gridCol w="721906">
                  <a:extLst>
                    <a:ext uri="{9D8B030D-6E8A-4147-A177-3AD203B41FA5}">
                      <a16:colId xmlns:a16="http://schemas.microsoft.com/office/drawing/2014/main" val="3481320371"/>
                    </a:ext>
                  </a:extLst>
                </a:gridCol>
                <a:gridCol w="645458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1622204">
                  <a:extLst>
                    <a:ext uri="{9D8B030D-6E8A-4147-A177-3AD203B41FA5}">
                      <a16:colId xmlns:a16="http://schemas.microsoft.com/office/drawing/2014/main" val="3077101356"/>
                    </a:ext>
                  </a:extLst>
                </a:gridCol>
              </a:tblGrid>
              <a:tr h="396000">
                <a:tc rowSpan="2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円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83" name="表 10">
            <a:extLst>
              <a:ext uri="{FF2B5EF4-FFF2-40B4-BE49-F238E27FC236}">
                <a16:creationId xmlns:a16="http://schemas.microsoft.com/office/drawing/2014/main" id="{2131D736-ED81-44D9-8204-310F5459F00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1631782"/>
              </p:ext>
            </p:extLst>
          </p:nvPr>
        </p:nvGraphicFramePr>
        <p:xfrm>
          <a:off x="220484" y="6310703"/>
          <a:ext cx="6246356" cy="75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00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404038">
                  <a:extLst>
                    <a:ext uri="{9D8B030D-6E8A-4147-A177-3AD203B41FA5}">
                      <a16:colId xmlns:a16="http://schemas.microsoft.com/office/drawing/2014/main" val="2992543423"/>
                    </a:ext>
                  </a:extLst>
                </a:gridCol>
                <a:gridCol w="1249327">
                  <a:extLst>
                    <a:ext uri="{9D8B030D-6E8A-4147-A177-3AD203B41FA5}">
                      <a16:colId xmlns:a16="http://schemas.microsoft.com/office/drawing/2014/main" val="2417594707"/>
                    </a:ext>
                  </a:extLst>
                </a:gridCol>
                <a:gridCol w="595423">
                  <a:extLst>
                    <a:ext uri="{9D8B030D-6E8A-4147-A177-3AD203B41FA5}">
                      <a16:colId xmlns:a16="http://schemas.microsoft.com/office/drawing/2014/main" val="1630673446"/>
                    </a:ext>
                  </a:extLst>
                </a:gridCol>
                <a:gridCol w="721906">
                  <a:extLst>
                    <a:ext uri="{9D8B030D-6E8A-4147-A177-3AD203B41FA5}">
                      <a16:colId xmlns:a16="http://schemas.microsoft.com/office/drawing/2014/main" val="3481320371"/>
                    </a:ext>
                  </a:extLst>
                </a:gridCol>
                <a:gridCol w="645458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1622204">
                  <a:extLst>
                    <a:ext uri="{9D8B030D-6E8A-4147-A177-3AD203B41FA5}">
                      <a16:colId xmlns:a16="http://schemas.microsoft.com/office/drawing/2014/main" val="3077101356"/>
                    </a:ext>
                  </a:extLst>
                </a:gridCol>
              </a:tblGrid>
              <a:tr h="396000">
                <a:tc rowSpan="2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円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89" name="表 10">
            <a:extLst>
              <a:ext uri="{FF2B5EF4-FFF2-40B4-BE49-F238E27FC236}">
                <a16:creationId xmlns:a16="http://schemas.microsoft.com/office/drawing/2014/main" id="{A8BDEFBD-F6FC-4F7A-8FE6-210181B60A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0282826"/>
              </p:ext>
            </p:extLst>
          </p:nvPr>
        </p:nvGraphicFramePr>
        <p:xfrm>
          <a:off x="217988" y="7066703"/>
          <a:ext cx="6246356" cy="75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00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404038">
                  <a:extLst>
                    <a:ext uri="{9D8B030D-6E8A-4147-A177-3AD203B41FA5}">
                      <a16:colId xmlns:a16="http://schemas.microsoft.com/office/drawing/2014/main" val="2992543423"/>
                    </a:ext>
                  </a:extLst>
                </a:gridCol>
                <a:gridCol w="1249327">
                  <a:extLst>
                    <a:ext uri="{9D8B030D-6E8A-4147-A177-3AD203B41FA5}">
                      <a16:colId xmlns:a16="http://schemas.microsoft.com/office/drawing/2014/main" val="2417594707"/>
                    </a:ext>
                  </a:extLst>
                </a:gridCol>
                <a:gridCol w="595423">
                  <a:extLst>
                    <a:ext uri="{9D8B030D-6E8A-4147-A177-3AD203B41FA5}">
                      <a16:colId xmlns:a16="http://schemas.microsoft.com/office/drawing/2014/main" val="1630673446"/>
                    </a:ext>
                  </a:extLst>
                </a:gridCol>
                <a:gridCol w="721906">
                  <a:extLst>
                    <a:ext uri="{9D8B030D-6E8A-4147-A177-3AD203B41FA5}">
                      <a16:colId xmlns:a16="http://schemas.microsoft.com/office/drawing/2014/main" val="3481320371"/>
                    </a:ext>
                  </a:extLst>
                </a:gridCol>
                <a:gridCol w="645458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1622204">
                  <a:extLst>
                    <a:ext uri="{9D8B030D-6E8A-4147-A177-3AD203B41FA5}">
                      <a16:colId xmlns:a16="http://schemas.microsoft.com/office/drawing/2014/main" val="3077101356"/>
                    </a:ext>
                  </a:extLst>
                </a:gridCol>
              </a:tblGrid>
              <a:tr h="396000">
                <a:tc rowSpan="2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円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90" name="表 10">
            <a:extLst>
              <a:ext uri="{FF2B5EF4-FFF2-40B4-BE49-F238E27FC236}">
                <a16:creationId xmlns:a16="http://schemas.microsoft.com/office/drawing/2014/main" id="{535F9DE8-7317-4DC0-B1D0-DBD270A27B7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7063172"/>
              </p:ext>
            </p:extLst>
          </p:nvPr>
        </p:nvGraphicFramePr>
        <p:xfrm>
          <a:off x="215492" y="7822703"/>
          <a:ext cx="6246356" cy="75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00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404038">
                  <a:extLst>
                    <a:ext uri="{9D8B030D-6E8A-4147-A177-3AD203B41FA5}">
                      <a16:colId xmlns:a16="http://schemas.microsoft.com/office/drawing/2014/main" val="2992543423"/>
                    </a:ext>
                  </a:extLst>
                </a:gridCol>
                <a:gridCol w="1249327">
                  <a:extLst>
                    <a:ext uri="{9D8B030D-6E8A-4147-A177-3AD203B41FA5}">
                      <a16:colId xmlns:a16="http://schemas.microsoft.com/office/drawing/2014/main" val="2417594707"/>
                    </a:ext>
                  </a:extLst>
                </a:gridCol>
                <a:gridCol w="595423">
                  <a:extLst>
                    <a:ext uri="{9D8B030D-6E8A-4147-A177-3AD203B41FA5}">
                      <a16:colId xmlns:a16="http://schemas.microsoft.com/office/drawing/2014/main" val="1630673446"/>
                    </a:ext>
                  </a:extLst>
                </a:gridCol>
                <a:gridCol w="721906">
                  <a:extLst>
                    <a:ext uri="{9D8B030D-6E8A-4147-A177-3AD203B41FA5}">
                      <a16:colId xmlns:a16="http://schemas.microsoft.com/office/drawing/2014/main" val="3481320371"/>
                    </a:ext>
                  </a:extLst>
                </a:gridCol>
                <a:gridCol w="645458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1622204">
                  <a:extLst>
                    <a:ext uri="{9D8B030D-6E8A-4147-A177-3AD203B41FA5}">
                      <a16:colId xmlns:a16="http://schemas.microsoft.com/office/drawing/2014/main" val="3077101356"/>
                    </a:ext>
                  </a:extLst>
                </a:gridCol>
              </a:tblGrid>
              <a:tr h="396000">
                <a:tc rowSpan="2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円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sp>
        <p:nvSpPr>
          <p:cNvPr id="91" name="正方形/長方形 90">
            <a:extLst>
              <a:ext uri="{FF2B5EF4-FFF2-40B4-BE49-F238E27FC236}">
                <a16:creationId xmlns:a16="http://schemas.microsoft.com/office/drawing/2014/main" id="{4C7DB21C-30C1-4C7F-B23D-8BE32569D710}"/>
              </a:ext>
            </a:extLst>
          </p:cNvPr>
          <p:cNvSpPr/>
          <p:nvPr/>
        </p:nvSpPr>
        <p:spPr>
          <a:xfrm>
            <a:off x="1773332" y="4262786"/>
            <a:ext cx="494553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）</a:t>
            </a:r>
          </a:p>
        </p:txBody>
      </p:sp>
      <p:sp>
        <p:nvSpPr>
          <p:cNvPr id="92" name="正方形/長方形 91">
            <a:extLst>
              <a:ext uri="{FF2B5EF4-FFF2-40B4-BE49-F238E27FC236}">
                <a16:creationId xmlns:a16="http://schemas.microsoft.com/office/drawing/2014/main" id="{3C9D0365-04C3-45CF-8B69-F26BB442FCE3}"/>
              </a:ext>
            </a:extLst>
          </p:cNvPr>
          <p:cNvSpPr/>
          <p:nvPr/>
        </p:nvSpPr>
        <p:spPr>
          <a:xfrm>
            <a:off x="1773332" y="5027084"/>
            <a:ext cx="494553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）</a:t>
            </a:r>
          </a:p>
        </p:txBody>
      </p:sp>
      <p:sp>
        <p:nvSpPr>
          <p:cNvPr id="93" name="正方形/長方形 92">
            <a:extLst>
              <a:ext uri="{FF2B5EF4-FFF2-40B4-BE49-F238E27FC236}">
                <a16:creationId xmlns:a16="http://schemas.microsoft.com/office/drawing/2014/main" id="{71CAFB42-D2F2-4499-B91B-EF55AACC3264}"/>
              </a:ext>
            </a:extLst>
          </p:cNvPr>
          <p:cNvSpPr/>
          <p:nvPr/>
        </p:nvSpPr>
        <p:spPr>
          <a:xfrm>
            <a:off x="1773332" y="5796804"/>
            <a:ext cx="494553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）</a:t>
            </a:r>
          </a:p>
        </p:txBody>
      </p:sp>
      <p:sp>
        <p:nvSpPr>
          <p:cNvPr id="94" name="正方形/長方形 93">
            <a:extLst>
              <a:ext uri="{FF2B5EF4-FFF2-40B4-BE49-F238E27FC236}">
                <a16:creationId xmlns:a16="http://schemas.microsoft.com/office/drawing/2014/main" id="{51A60AD0-5163-4EE2-9DEB-717CC0788343}"/>
              </a:ext>
            </a:extLst>
          </p:cNvPr>
          <p:cNvSpPr/>
          <p:nvPr/>
        </p:nvSpPr>
        <p:spPr>
          <a:xfrm>
            <a:off x="1757581" y="6537044"/>
            <a:ext cx="494553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）</a:t>
            </a:r>
          </a:p>
        </p:txBody>
      </p:sp>
      <p:sp>
        <p:nvSpPr>
          <p:cNvPr id="95" name="正方形/長方形 94">
            <a:extLst>
              <a:ext uri="{FF2B5EF4-FFF2-40B4-BE49-F238E27FC236}">
                <a16:creationId xmlns:a16="http://schemas.microsoft.com/office/drawing/2014/main" id="{6559C1B7-AD9F-4A84-B836-BAE59D90F629}"/>
              </a:ext>
            </a:extLst>
          </p:cNvPr>
          <p:cNvSpPr/>
          <p:nvPr/>
        </p:nvSpPr>
        <p:spPr>
          <a:xfrm>
            <a:off x="1766679" y="7293044"/>
            <a:ext cx="494553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）</a:t>
            </a:r>
          </a:p>
        </p:txBody>
      </p:sp>
      <p:sp>
        <p:nvSpPr>
          <p:cNvPr id="96" name="正方形/長方形 95">
            <a:extLst>
              <a:ext uri="{FF2B5EF4-FFF2-40B4-BE49-F238E27FC236}">
                <a16:creationId xmlns:a16="http://schemas.microsoft.com/office/drawing/2014/main" id="{AB0EB93D-0CC4-4671-A028-21FDC11BAA80}"/>
              </a:ext>
            </a:extLst>
          </p:cNvPr>
          <p:cNvSpPr/>
          <p:nvPr/>
        </p:nvSpPr>
        <p:spPr>
          <a:xfrm>
            <a:off x="1767053" y="8040746"/>
            <a:ext cx="494553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）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47B90D96-487F-4211-A5D5-9B45F6F3F588}"/>
              </a:ext>
            </a:extLst>
          </p:cNvPr>
          <p:cNvSpPr/>
          <p:nvPr/>
        </p:nvSpPr>
        <p:spPr>
          <a:xfrm>
            <a:off x="2607278" y="3344131"/>
            <a:ext cx="45298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給付年月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661B8DAD-12E9-4CBC-9D96-7CC433B5685E}"/>
              </a:ext>
            </a:extLst>
          </p:cNvPr>
          <p:cNvSpPr/>
          <p:nvPr/>
        </p:nvSpPr>
        <p:spPr>
          <a:xfrm>
            <a:off x="2603583" y="3527612"/>
            <a:ext cx="45298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有効期間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6161C0FE-1AAD-4B24-83FF-600196758921}"/>
              </a:ext>
            </a:extLst>
          </p:cNvPr>
          <p:cNvSpPr/>
          <p:nvPr/>
        </p:nvSpPr>
        <p:spPr>
          <a:xfrm>
            <a:off x="5811389" y="2450319"/>
            <a:ext cx="75675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公費負担者番号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5FC027CE-47B4-46C0-9D21-42D648612241}"/>
              </a:ext>
            </a:extLst>
          </p:cNvPr>
          <p:cNvSpPr/>
          <p:nvPr/>
        </p:nvSpPr>
        <p:spPr>
          <a:xfrm>
            <a:off x="3188957" y="3398382"/>
            <a:ext cx="55659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認定有効期間</a:t>
            </a: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A6313C5F-2441-4DD6-9F84-BAEF27B47D48}"/>
              </a:ext>
            </a:extLst>
          </p:cNvPr>
          <p:cNvSpPr/>
          <p:nvPr/>
        </p:nvSpPr>
        <p:spPr>
          <a:xfrm>
            <a:off x="3971439" y="2065896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年月</a:t>
            </a: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9198FC88-909D-4A23-90AC-05AD0FB830DD}"/>
              </a:ext>
            </a:extLst>
          </p:cNvPr>
          <p:cNvSpPr/>
          <p:nvPr/>
        </p:nvSpPr>
        <p:spPr>
          <a:xfrm>
            <a:off x="5075903" y="3318623"/>
            <a:ext cx="35316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C150BCE4-43AD-B9DD-AB06-E006B7C98A25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9833975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B2D17310-28C2-4707-8890-77B4459085FB}"/>
</file>

<file path=customXml/itemProps2.xml><?xml version="1.0" encoding="utf-8"?>
<ds:datastoreItem xmlns:ds="http://schemas.openxmlformats.org/officeDocument/2006/customXml" ds:itemID="{FF6A00EE-78EE-47D0-86EB-9C3C385F0587}"/>
</file>

<file path=customXml/itemProps3.xml><?xml version="1.0" encoding="utf-8"?>
<ds:datastoreItem xmlns:ds="http://schemas.openxmlformats.org/officeDocument/2006/customXml" ds:itemID="{62C20739-0551-47E3-B8B5-CF99D50ADD30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700</TotalTime>
  <Words>186</Words>
  <PresentationFormat>A4 210 x 297 mm</PresentationFormat>
  <Paragraphs>98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2025-01-24T02:40:34Z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