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revisionInfo.xml" ContentType="application/vnd.ms-powerpoint.revisioninfo+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25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6"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58E8A7-F211-4C07-A887-CEE3C13D0C99}" v="1" dt="2022-12-22T07:42:23.45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25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182018"/>
            <a:ext cx="5760000" cy="560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rPr>
              <a:t>生活保護法第</a:t>
            </a:r>
            <a:r>
              <a:rPr lang="en-US" altLang="ja-JP" sz="1100" dirty="0">
                <a:latin typeface="ＭＳ Ｐゴシック" panose="020B0600070205080204" pitchFamily="50" charset="-128"/>
                <a:ea typeface="ＭＳ Ｐゴシック" panose="020B0600070205080204" pitchFamily="50" charset="-128"/>
              </a:rPr>
              <a:t>78</a:t>
            </a:r>
            <a:r>
              <a:rPr lang="ja-JP" altLang="en-US" sz="1100" dirty="0">
                <a:latin typeface="ＭＳ Ｐゴシック" panose="020B0600070205080204" pitchFamily="50" charset="-128"/>
                <a:ea typeface="ＭＳ Ｐゴシック" panose="020B0600070205080204" pitchFamily="50" charset="-128"/>
              </a:rPr>
              <a:t>条の</a:t>
            </a:r>
            <a:r>
              <a:rPr lang="en-US" altLang="ja-JP" sz="1100" dirty="0">
                <a:latin typeface="ＭＳ Ｐゴシック" panose="020B0600070205080204" pitchFamily="50" charset="-128"/>
                <a:ea typeface="ＭＳ Ｐゴシック" panose="020B0600070205080204" pitchFamily="50" charset="-128"/>
              </a:rPr>
              <a:t>2</a:t>
            </a:r>
            <a:r>
              <a:rPr lang="ja-JP" altLang="en-US" sz="1100" dirty="0">
                <a:latin typeface="ＭＳ Ｐゴシック" panose="020B0600070205080204" pitchFamily="50" charset="-128"/>
                <a:ea typeface="ＭＳ Ｐゴシック" panose="020B0600070205080204" pitchFamily="50" charset="-128"/>
              </a:rPr>
              <a:t>の規定による保護金品等を徴収金の納入に充てる旨の申出書</a:t>
            </a:r>
            <a:endParaRPr lang="en-US" altLang="ja-JP" sz="1100" dirty="0">
              <a:latin typeface="ＭＳ Ｐゴシック" panose="020B0600070205080204" pitchFamily="50" charset="-128"/>
              <a:ea typeface="ＭＳ Ｐゴシック" panose="020B0600070205080204" pitchFamily="50" charset="-128"/>
            </a:endParaRPr>
          </a:p>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（生活保護法第</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77</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条の</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2</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の</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2</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第</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1</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項に基づく徴収金の場合）</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10" name="グループ化 9">
            <a:extLst>
              <a:ext uri="{FF2B5EF4-FFF2-40B4-BE49-F238E27FC236}">
                <a16:creationId xmlns:a16="http://schemas.microsoft.com/office/drawing/2014/main" id="{842CED9F-D8DA-4854-9A19-CD6189E924CC}"/>
              </a:ext>
            </a:extLst>
          </p:cNvPr>
          <p:cNvGrpSpPr/>
          <p:nvPr/>
        </p:nvGrpSpPr>
        <p:grpSpPr>
          <a:xfrm>
            <a:off x="4097040" y="193166"/>
            <a:ext cx="2234607" cy="365760"/>
            <a:chOff x="3645000" y="1370007"/>
            <a:chExt cx="2234607" cy="365760"/>
          </a:xfrm>
        </p:grpSpPr>
        <p:sp>
          <p:nvSpPr>
            <p:cNvPr id="44" name="正方形/長方形 43">
              <a:extLst>
                <a:ext uri="{FF2B5EF4-FFF2-40B4-BE49-F238E27FC236}">
                  <a16:creationId xmlns:a16="http://schemas.microsoft.com/office/drawing/2014/main" id="{87E4E52B-DEAC-4D82-B39A-87D4110517A4}"/>
                </a:ext>
              </a:extLst>
            </p:cNvPr>
            <p:cNvSpPr/>
            <p:nvPr/>
          </p:nvSpPr>
          <p:spPr>
            <a:xfrm>
              <a:off x="3645000" y="1370007"/>
              <a:ext cx="765455"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9" name="正方形/長方形 48">
              <a:extLst>
                <a:ext uri="{FF2B5EF4-FFF2-40B4-BE49-F238E27FC236}">
                  <a16:creationId xmlns:a16="http://schemas.microsoft.com/office/drawing/2014/main" id="{2B7FBE1C-B7EF-48FC-A89D-6108978ACA7A}"/>
                </a:ext>
              </a:extLst>
            </p:cNvPr>
            <p:cNvSpPr/>
            <p:nvPr/>
          </p:nvSpPr>
          <p:spPr>
            <a:xfrm>
              <a:off x="4410455" y="1370007"/>
              <a:ext cx="1469152"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11" name="グループ化 10">
            <a:extLst>
              <a:ext uri="{FF2B5EF4-FFF2-40B4-BE49-F238E27FC236}">
                <a16:creationId xmlns:a16="http://schemas.microsoft.com/office/drawing/2014/main" id="{F6FE3F2D-77CF-41A1-BEEF-021E52A512E8}"/>
              </a:ext>
            </a:extLst>
          </p:cNvPr>
          <p:cNvGrpSpPr/>
          <p:nvPr/>
        </p:nvGrpSpPr>
        <p:grpSpPr>
          <a:xfrm>
            <a:off x="4102056" y="7321566"/>
            <a:ext cx="765456" cy="652404"/>
            <a:chOff x="3819525" y="1413115"/>
            <a:chExt cx="765456" cy="652404"/>
          </a:xfrm>
        </p:grpSpPr>
        <p:sp>
          <p:nvSpPr>
            <p:cNvPr id="50" name="正方形/長方形 49">
              <a:extLst>
                <a:ext uri="{FF2B5EF4-FFF2-40B4-BE49-F238E27FC236}">
                  <a16:creationId xmlns:a16="http://schemas.microsoft.com/office/drawing/2014/main" id="{3D8A4717-EC8E-443C-9626-044645D7BB9A}"/>
                </a:ext>
              </a:extLst>
            </p:cNvPr>
            <p:cNvSpPr/>
            <p:nvPr/>
          </p:nvSpPr>
          <p:spPr>
            <a:xfrm>
              <a:off x="3819526" y="1413115"/>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1" name="正方形/長方形 50">
              <a:extLst>
                <a:ext uri="{FF2B5EF4-FFF2-40B4-BE49-F238E27FC236}">
                  <a16:creationId xmlns:a16="http://schemas.microsoft.com/office/drawing/2014/main" id="{6068A633-7B70-44D4-9678-07B99A54616E}"/>
                </a:ext>
              </a:extLst>
            </p:cNvPr>
            <p:cNvSpPr/>
            <p:nvPr/>
          </p:nvSpPr>
          <p:spPr>
            <a:xfrm>
              <a:off x="3819525" y="1699759"/>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pSp>
      <p:sp>
        <p:nvSpPr>
          <p:cNvPr id="56" name="正方形/長方形 55">
            <a:extLst>
              <a:ext uri="{FF2B5EF4-FFF2-40B4-BE49-F238E27FC236}">
                <a16:creationId xmlns:a16="http://schemas.microsoft.com/office/drawing/2014/main" id="{98B23483-271F-4C0B-965C-2B0719E86D28}"/>
              </a:ext>
            </a:extLst>
          </p:cNvPr>
          <p:cNvSpPr/>
          <p:nvPr/>
        </p:nvSpPr>
        <p:spPr>
          <a:xfrm>
            <a:off x="4097040" y="6943723"/>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71647" y="3324840"/>
            <a:ext cx="5760000" cy="2085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30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私は、　　　　　　　　　　　　分からの</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保護金品等（保護費（金銭給付されるものに限る。）及び就労自立給付金をいう。以下同じ。）より、毎月　　　　　　　　　　　　　　円を　　　　　　　　　　　　　　　　　付費用徴収決定通知による法第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条の</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項の規定に基づく徴収金の支払いに充てることを申し出ます。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3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なお、申出の撤回または申出内容の変更を行わない限りにおいて、本申出に基づき、徴収金を全て納付するまで保護金品等から支払いに充てるものとします。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3181063" y="4010180"/>
            <a:ext cx="99059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徴収金決定年月日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1098932" y="3585614"/>
            <a:ext cx="7140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徴収開始年月</a:t>
            </a:r>
          </a:p>
        </p:txBody>
      </p:sp>
      <p:grpSp>
        <p:nvGrpSpPr>
          <p:cNvPr id="34" name="グループ化 33">
            <a:extLst>
              <a:ext uri="{FF2B5EF4-FFF2-40B4-BE49-F238E27FC236}">
                <a16:creationId xmlns:a16="http://schemas.microsoft.com/office/drawing/2014/main" id="{FF2BE0CA-EA2C-4177-94FD-2659AC4F5D88}"/>
              </a:ext>
            </a:extLst>
          </p:cNvPr>
          <p:cNvGrpSpPr/>
          <p:nvPr/>
        </p:nvGrpSpPr>
        <p:grpSpPr>
          <a:xfrm>
            <a:off x="567964" y="2526086"/>
            <a:ext cx="1545854" cy="296099"/>
            <a:chOff x="4074450" y="1176404"/>
            <a:chExt cx="1545854" cy="296099"/>
          </a:xfrm>
        </p:grpSpPr>
        <p:sp>
          <p:nvSpPr>
            <p:cNvPr id="35" name="正方形/長方形 34">
              <a:extLst>
                <a:ext uri="{FF2B5EF4-FFF2-40B4-BE49-F238E27FC236}">
                  <a16:creationId xmlns:a16="http://schemas.microsoft.com/office/drawing/2014/main" id="{60DADFC3-CEB6-4431-81F7-7B315F55FB9A}"/>
                </a:ext>
              </a:extLst>
            </p:cNvPr>
            <p:cNvSpPr/>
            <p:nvPr/>
          </p:nvSpPr>
          <p:spPr>
            <a:xfrm>
              <a:off x="4074450" y="1176404"/>
              <a:ext cx="875456"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8" name="正方形/長方形 37">
              <a:extLst>
                <a:ext uri="{FF2B5EF4-FFF2-40B4-BE49-F238E27FC236}">
                  <a16:creationId xmlns:a16="http://schemas.microsoft.com/office/drawing/2014/main" id="{607A9B41-36BB-466D-8FCC-676D5E6EA289}"/>
                </a:ext>
              </a:extLst>
            </p:cNvPr>
            <p:cNvSpPr/>
            <p:nvPr/>
          </p:nvSpPr>
          <p:spPr>
            <a:xfrm>
              <a:off x="5319429" y="1340737"/>
              <a:ext cx="3008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4" name="正方形/長方形 53">
              <a:extLst>
                <a:ext uri="{FF2B5EF4-FFF2-40B4-BE49-F238E27FC236}">
                  <a16:creationId xmlns:a16="http://schemas.microsoft.com/office/drawing/2014/main" id="{64C71B53-D61A-4653-A466-D13C6D109D70}"/>
                </a:ext>
              </a:extLst>
            </p:cNvPr>
            <p:cNvSpPr/>
            <p:nvPr/>
          </p:nvSpPr>
          <p:spPr>
            <a:xfrm>
              <a:off x="4075172" y="1343915"/>
              <a:ext cx="646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55" name="正方形/長方形 54">
              <a:extLst>
                <a:ext uri="{FF2B5EF4-FFF2-40B4-BE49-F238E27FC236}">
                  <a16:creationId xmlns:a16="http://schemas.microsoft.com/office/drawing/2014/main" id="{872E5C6A-20D1-4FBD-8EBB-36EB982F656E}"/>
                </a:ext>
              </a:extLst>
            </p:cNvPr>
            <p:cNvSpPr/>
            <p:nvPr/>
          </p:nvSpPr>
          <p:spPr>
            <a:xfrm>
              <a:off x="4760009" y="1340737"/>
              <a:ext cx="49787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32" name="正方形/長方形 31">
            <a:extLst>
              <a:ext uri="{FF2B5EF4-FFF2-40B4-BE49-F238E27FC236}">
                <a16:creationId xmlns:a16="http://schemas.microsoft.com/office/drawing/2014/main" id="{1B3187D8-504E-4376-A069-DA38EF4AD125}"/>
              </a:ext>
            </a:extLst>
          </p:cNvPr>
          <p:cNvSpPr/>
          <p:nvPr/>
        </p:nvSpPr>
        <p:spPr>
          <a:xfrm>
            <a:off x="548996" y="667511"/>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3" name="正方形/長方形 32">
            <a:extLst>
              <a:ext uri="{FF2B5EF4-FFF2-40B4-BE49-F238E27FC236}">
                <a16:creationId xmlns:a16="http://schemas.microsoft.com/office/drawing/2014/main" id="{BF209552-D85C-429B-88EC-796B1AB66F41}"/>
              </a:ext>
            </a:extLst>
          </p:cNvPr>
          <p:cNvSpPr/>
          <p:nvPr/>
        </p:nvSpPr>
        <p:spPr>
          <a:xfrm>
            <a:off x="547790" y="861433"/>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1" name="正方形/長方形 20">
            <a:extLst>
              <a:ext uri="{FF2B5EF4-FFF2-40B4-BE49-F238E27FC236}">
                <a16:creationId xmlns:a16="http://schemas.microsoft.com/office/drawing/2014/main" id="{4901DAB7-B6FB-4281-A5C0-CAA676E66990}"/>
              </a:ext>
            </a:extLst>
          </p:cNvPr>
          <p:cNvSpPr/>
          <p:nvPr/>
        </p:nvSpPr>
        <p:spPr>
          <a:xfrm>
            <a:off x="4510088" y="7440152"/>
            <a:ext cx="35240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Tree>
    <p:extLst>
      <p:ext uri="{BB962C8B-B14F-4D97-AF65-F5344CB8AC3E}">
        <p14:creationId xmlns:p14="http://schemas.microsoft.com/office/powerpoint/2010/main" val="41650513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1961C6D-6E55-4F34-BCF5-74BAC9E56C48}"/>
</file>

<file path=customXml/itemProps2.xml><?xml version="1.0" encoding="utf-8"?>
<ds:datastoreItem xmlns:ds="http://schemas.openxmlformats.org/officeDocument/2006/customXml" ds:itemID="{D0DCAE98-84AF-47D0-BA1E-C7F683260FF0}"/>
</file>

<file path=customXml/itemProps3.xml><?xml version="1.0" encoding="utf-8"?>
<ds:datastoreItem xmlns:ds="http://schemas.openxmlformats.org/officeDocument/2006/customXml" ds:itemID="{95F6A5F4-FB2F-4A26-8DD9-CCBB5AF479AA}"/>
</file>

<file path=docProps/app.xml><?xml version="1.0" encoding="utf-8"?>
<Properties xmlns="http://schemas.openxmlformats.org/officeDocument/2006/extended-properties" xmlns:vt="http://schemas.openxmlformats.org/officeDocument/2006/docPropsVTypes">
  <Template>Office Theme</Template>
  <TotalTime>669</TotalTime>
  <Words>179</Words>
  <PresentationFormat>A4 210 x 297 mm</PresentationFormat>
  <Paragraphs>19</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2023-03-20T01:01:56Z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