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ppt/presentation.xml" ContentType="application/vnd.openxmlformats-officedocument.presentationml.presentation.main+xml"/>
  <Override PartName="/ppt/tableStyles.xml" ContentType="application/vnd.openxmlformats-officedocument.presentationml.tableStyles+xml"/>
  <Override PartName="/ppt/tags/tag1.xml" ContentType="application/vnd.openxmlformats-officedocument.presentationml.tags+xml"/>
  <Override PartName="/ppt/authors.xml" ContentType="application/vnd.ms-powerpoint.authors+xml"/>
  <Override PartName="/ppt/commentAuthors.xml" ContentType="application/vnd.openxmlformats-officedocument.presentationml.commentAuthors+xml"/>
  <Override PartName="/ppt/presProps.xml" ContentType="application/vnd.openxmlformats-officedocument.presentationml.pres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viewProps.xml" ContentType="application/vnd.openxmlformats-officedocument.presentationml.viewProps+xml"/>
  <Override PartName="/ppt/slides/slide2.xml" ContentType="application/vnd.openxmlformats-officedocument.presentationml.slide+xml"/>
  <Override PartName="/ppt/theme/theme1.xml" ContentType="application/vnd.openxmlformats-officedocument.theme+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3" r:id="rId2"/>
    <p:sldId id="265"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43" userDrawn="1">
          <p15:clr>
            <a:srgbClr val="A4A3A4"/>
          </p15:clr>
        </p15:guide>
        <p15:guide id="2" pos="216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CB9ACEC-D1E1-5A14-816A-8A9DA2462847}" name="Koike, Kaoru (JP - AB 小池 薫)" initials="KK(A小薫" userId="S::kaokoike@abeam.com::619427c1-68e3-44fe-87ad-825b76b80c30"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西原 信太郎(nishihara-shintarou.ss0)" initials="西原" lastIdx="1" clrIdx="0">
    <p:extLst>
      <p:ext uri="{19B8F6BF-5375-455C-9EA6-DF929625EA0E}">
        <p15:presenceInfo xmlns:p15="http://schemas.microsoft.com/office/powerpoint/2012/main" userId="S-1-5-21-4175116151-3849908774-3845857867-61323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36" autoAdjust="0"/>
    <p:restoredTop sz="96318" autoAdjust="0"/>
  </p:normalViewPr>
  <p:slideViewPr>
    <p:cSldViewPr snapToGrid="0" showGuides="1">
      <p:cViewPr>
        <p:scale>
          <a:sx n="66" d="100"/>
          <a:sy n="66" d="100"/>
        </p:scale>
        <p:origin x="1892" y="-668"/>
      </p:cViewPr>
      <p:guideLst>
        <p:guide orient="horz" pos="3143"/>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13"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1.xml"/><Relationship Id="rId5" Type="http://schemas.openxmlformats.org/officeDocument/2006/relationships/commentAuthors" Target="commentAuthors.xml"/><Relationship Id="rId10" Type="http://schemas.microsoft.com/office/2018/10/relationships/authors" Target="authors.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オブジェクト 3" hidden="1">
            <a:extLst>
              <a:ext uri="{FF2B5EF4-FFF2-40B4-BE49-F238E27FC236}">
                <a16:creationId xmlns:a16="http://schemas.microsoft.com/office/drawing/2014/main" id="{1B991F5A-B513-44F6-B680-64B86C49264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4" name="オブジェクト 3" hidden="1">
                        <a:extLst>
                          <a:ext uri="{FF2B5EF4-FFF2-40B4-BE49-F238E27FC236}">
                            <a16:creationId xmlns:a16="http://schemas.microsoft.com/office/drawing/2014/main" id="{1B991F5A-B513-44F6-B680-64B86C4926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10" name="表 9">
            <a:extLst>
              <a:ext uri="{FF2B5EF4-FFF2-40B4-BE49-F238E27FC236}">
                <a16:creationId xmlns:a16="http://schemas.microsoft.com/office/drawing/2014/main" id="{8DBCCEDE-75F4-47DF-9AF1-5F20B4B89736}"/>
              </a:ext>
            </a:extLst>
          </p:cNvPr>
          <p:cNvGraphicFramePr>
            <a:graphicFrameLocks noGrp="1"/>
          </p:cNvGraphicFramePr>
          <p:nvPr>
            <p:extLst>
              <p:ext uri="{D42A27DB-BD31-4B8C-83A1-F6EECF244321}">
                <p14:modId xmlns:p14="http://schemas.microsoft.com/office/powerpoint/2010/main" val="2690768709"/>
              </p:ext>
            </p:extLst>
          </p:nvPr>
        </p:nvGraphicFramePr>
        <p:xfrm>
          <a:off x="46898" y="2209278"/>
          <a:ext cx="6272948" cy="5525184"/>
        </p:xfrm>
        <a:graphic>
          <a:graphicData uri="http://schemas.openxmlformats.org/drawingml/2006/table">
            <a:tbl>
              <a:tblPr firstRow="1" firstCol="1" bandRow="1"/>
              <a:tblGrid>
                <a:gridCol w="162262">
                  <a:extLst>
                    <a:ext uri="{9D8B030D-6E8A-4147-A177-3AD203B41FA5}">
                      <a16:colId xmlns:a16="http://schemas.microsoft.com/office/drawing/2014/main" val="2406470120"/>
                    </a:ext>
                  </a:extLst>
                </a:gridCol>
                <a:gridCol w="162262">
                  <a:extLst>
                    <a:ext uri="{9D8B030D-6E8A-4147-A177-3AD203B41FA5}">
                      <a16:colId xmlns:a16="http://schemas.microsoft.com/office/drawing/2014/main" val="2190114655"/>
                    </a:ext>
                  </a:extLst>
                </a:gridCol>
                <a:gridCol w="364199">
                  <a:extLst>
                    <a:ext uri="{9D8B030D-6E8A-4147-A177-3AD203B41FA5}">
                      <a16:colId xmlns:a16="http://schemas.microsoft.com/office/drawing/2014/main" val="223743366"/>
                    </a:ext>
                  </a:extLst>
                </a:gridCol>
                <a:gridCol w="570034">
                  <a:extLst>
                    <a:ext uri="{9D8B030D-6E8A-4147-A177-3AD203B41FA5}">
                      <a16:colId xmlns:a16="http://schemas.microsoft.com/office/drawing/2014/main" val="1709120632"/>
                    </a:ext>
                  </a:extLst>
                </a:gridCol>
                <a:gridCol w="245704">
                  <a:extLst>
                    <a:ext uri="{9D8B030D-6E8A-4147-A177-3AD203B41FA5}">
                      <a16:colId xmlns:a16="http://schemas.microsoft.com/office/drawing/2014/main" val="355448999"/>
                    </a:ext>
                  </a:extLst>
                </a:gridCol>
                <a:gridCol w="148583">
                  <a:extLst>
                    <a:ext uri="{9D8B030D-6E8A-4147-A177-3AD203B41FA5}">
                      <a16:colId xmlns:a16="http://schemas.microsoft.com/office/drawing/2014/main" val="3035921718"/>
                    </a:ext>
                  </a:extLst>
                </a:gridCol>
                <a:gridCol w="148583">
                  <a:extLst>
                    <a:ext uri="{9D8B030D-6E8A-4147-A177-3AD203B41FA5}">
                      <a16:colId xmlns:a16="http://schemas.microsoft.com/office/drawing/2014/main" val="3863139286"/>
                    </a:ext>
                  </a:extLst>
                </a:gridCol>
                <a:gridCol w="148583">
                  <a:extLst>
                    <a:ext uri="{9D8B030D-6E8A-4147-A177-3AD203B41FA5}">
                      <a16:colId xmlns:a16="http://schemas.microsoft.com/office/drawing/2014/main" val="3704505655"/>
                    </a:ext>
                  </a:extLst>
                </a:gridCol>
                <a:gridCol w="148583">
                  <a:extLst>
                    <a:ext uri="{9D8B030D-6E8A-4147-A177-3AD203B41FA5}">
                      <a16:colId xmlns:a16="http://schemas.microsoft.com/office/drawing/2014/main" val="1234211666"/>
                    </a:ext>
                  </a:extLst>
                </a:gridCol>
                <a:gridCol w="148583">
                  <a:extLst>
                    <a:ext uri="{9D8B030D-6E8A-4147-A177-3AD203B41FA5}">
                      <a16:colId xmlns:a16="http://schemas.microsoft.com/office/drawing/2014/main" val="309736132"/>
                    </a:ext>
                  </a:extLst>
                </a:gridCol>
                <a:gridCol w="91936">
                  <a:extLst>
                    <a:ext uri="{9D8B030D-6E8A-4147-A177-3AD203B41FA5}">
                      <a16:colId xmlns:a16="http://schemas.microsoft.com/office/drawing/2014/main" val="125465556"/>
                    </a:ext>
                  </a:extLst>
                </a:gridCol>
                <a:gridCol w="91936">
                  <a:extLst>
                    <a:ext uri="{9D8B030D-6E8A-4147-A177-3AD203B41FA5}">
                      <a16:colId xmlns:a16="http://schemas.microsoft.com/office/drawing/2014/main" val="4253022520"/>
                    </a:ext>
                  </a:extLst>
                </a:gridCol>
                <a:gridCol w="148583">
                  <a:extLst>
                    <a:ext uri="{9D8B030D-6E8A-4147-A177-3AD203B41FA5}">
                      <a16:colId xmlns:a16="http://schemas.microsoft.com/office/drawing/2014/main" val="608437125"/>
                    </a:ext>
                  </a:extLst>
                </a:gridCol>
                <a:gridCol w="148583">
                  <a:extLst>
                    <a:ext uri="{9D8B030D-6E8A-4147-A177-3AD203B41FA5}">
                      <a16:colId xmlns:a16="http://schemas.microsoft.com/office/drawing/2014/main" val="4284822197"/>
                    </a:ext>
                  </a:extLst>
                </a:gridCol>
                <a:gridCol w="148583">
                  <a:extLst>
                    <a:ext uri="{9D8B030D-6E8A-4147-A177-3AD203B41FA5}">
                      <a16:colId xmlns:a16="http://schemas.microsoft.com/office/drawing/2014/main" val="1887058449"/>
                    </a:ext>
                  </a:extLst>
                </a:gridCol>
                <a:gridCol w="148583">
                  <a:extLst>
                    <a:ext uri="{9D8B030D-6E8A-4147-A177-3AD203B41FA5}">
                      <a16:colId xmlns:a16="http://schemas.microsoft.com/office/drawing/2014/main" val="2559159823"/>
                    </a:ext>
                  </a:extLst>
                </a:gridCol>
                <a:gridCol w="91936">
                  <a:extLst>
                    <a:ext uri="{9D8B030D-6E8A-4147-A177-3AD203B41FA5}">
                      <a16:colId xmlns:a16="http://schemas.microsoft.com/office/drawing/2014/main" val="4093513532"/>
                    </a:ext>
                  </a:extLst>
                </a:gridCol>
                <a:gridCol w="91936">
                  <a:extLst>
                    <a:ext uri="{9D8B030D-6E8A-4147-A177-3AD203B41FA5}">
                      <a16:colId xmlns:a16="http://schemas.microsoft.com/office/drawing/2014/main" val="944454331"/>
                    </a:ext>
                  </a:extLst>
                </a:gridCol>
                <a:gridCol w="148583">
                  <a:extLst>
                    <a:ext uri="{9D8B030D-6E8A-4147-A177-3AD203B41FA5}">
                      <a16:colId xmlns:a16="http://schemas.microsoft.com/office/drawing/2014/main" val="2035617079"/>
                    </a:ext>
                  </a:extLst>
                </a:gridCol>
                <a:gridCol w="148583">
                  <a:extLst>
                    <a:ext uri="{9D8B030D-6E8A-4147-A177-3AD203B41FA5}">
                      <a16:colId xmlns:a16="http://schemas.microsoft.com/office/drawing/2014/main" val="1984068096"/>
                    </a:ext>
                  </a:extLst>
                </a:gridCol>
                <a:gridCol w="148583">
                  <a:extLst>
                    <a:ext uri="{9D8B030D-6E8A-4147-A177-3AD203B41FA5}">
                      <a16:colId xmlns:a16="http://schemas.microsoft.com/office/drawing/2014/main" val="1043852615"/>
                    </a:ext>
                  </a:extLst>
                </a:gridCol>
                <a:gridCol w="148583">
                  <a:extLst>
                    <a:ext uri="{9D8B030D-6E8A-4147-A177-3AD203B41FA5}">
                      <a16:colId xmlns:a16="http://schemas.microsoft.com/office/drawing/2014/main" val="3447058482"/>
                    </a:ext>
                  </a:extLst>
                </a:gridCol>
                <a:gridCol w="91936">
                  <a:extLst>
                    <a:ext uri="{9D8B030D-6E8A-4147-A177-3AD203B41FA5}">
                      <a16:colId xmlns:a16="http://schemas.microsoft.com/office/drawing/2014/main" val="1906192602"/>
                    </a:ext>
                  </a:extLst>
                </a:gridCol>
                <a:gridCol w="91936">
                  <a:extLst>
                    <a:ext uri="{9D8B030D-6E8A-4147-A177-3AD203B41FA5}">
                      <a16:colId xmlns:a16="http://schemas.microsoft.com/office/drawing/2014/main" val="682936008"/>
                    </a:ext>
                  </a:extLst>
                </a:gridCol>
                <a:gridCol w="148583">
                  <a:extLst>
                    <a:ext uri="{9D8B030D-6E8A-4147-A177-3AD203B41FA5}">
                      <a16:colId xmlns:a16="http://schemas.microsoft.com/office/drawing/2014/main" val="517281614"/>
                    </a:ext>
                  </a:extLst>
                </a:gridCol>
                <a:gridCol w="148583">
                  <a:extLst>
                    <a:ext uri="{9D8B030D-6E8A-4147-A177-3AD203B41FA5}">
                      <a16:colId xmlns:a16="http://schemas.microsoft.com/office/drawing/2014/main" val="3586797347"/>
                    </a:ext>
                  </a:extLst>
                </a:gridCol>
                <a:gridCol w="148583">
                  <a:extLst>
                    <a:ext uri="{9D8B030D-6E8A-4147-A177-3AD203B41FA5}">
                      <a16:colId xmlns:a16="http://schemas.microsoft.com/office/drawing/2014/main" val="595677390"/>
                    </a:ext>
                  </a:extLst>
                </a:gridCol>
                <a:gridCol w="91936">
                  <a:extLst>
                    <a:ext uri="{9D8B030D-6E8A-4147-A177-3AD203B41FA5}">
                      <a16:colId xmlns:a16="http://schemas.microsoft.com/office/drawing/2014/main" val="1468500544"/>
                    </a:ext>
                  </a:extLst>
                </a:gridCol>
                <a:gridCol w="91936">
                  <a:extLst>
                    <a:ext uri="{9D8B030D-6E8A-4147-A177-3AD203B41FA5}">
                      <a16:colId xmlns:a16="http://schemas.microsoft.com/office/drawing/2014/main" val="3318593825"/>
                    </a:ext>
                  </a:extLst>
                </a:gridCol>
                <a:gridCol w="91936">
                  <a:extLst>
                    <a:ext uri="{9D8B030D-6E8A-4147-A177-3AD203B41FA5}">
                      <a16:colId xmlns:a16="http://schemas.microsoft.com/office/drawing/2014/main" val="3354652968"/>
                    </a:ext>
                  </a:extLst>
                </a:gridCol>
                <a:gridCol w="91936">
                  <a:extLst>
                    <a:ext uri="{9D8B030D-6E8A-4147-A177-3AD203B41FA5}">
                      <a16:colId xmlns:a16="http://schemas.microsoft.com/office/drawing/2014/main" val="2527273679"/>
                    </a:ext>
                  </a:extLst>
                </a:gridCol>
                <a:gridCol w="148583">
                  <a:extLst>
                    <a:ext uri="{9D8B030D-6E8A-4147-A177-3AD203B41FA5}">
                      <a16:colId xmlns:a16="http://schemas.microsoft.com/office/drawing/2014/main" val="582840287"/>
                    </a:ext>
                  </a:extLst>
                </a:gridCol>
                <a:gridCol w="148583">
                  <a:extLst>
                    <a:ext uri="{9D8B030D-6E8A-4147-A177-3AD203B41FA5}">
                      <a16:colId xmlns:a16="http://schemas.microsoft.com/office/drawing/2014/main" val="113251418"/>
                    </a:ext>
                  </a:extLst>
                </a:gridCol>
                <a:gridCol w="148583">
                  <a:extLst>
                    <a:ext uri="{9D8B030D-6E8A-4147-A177-3AD203B41FA5}">
                      <a16:colId xmlns:a16="http://schemas.microsoft.com/office/drawing/2014/main" val="663794011"/>
                    </a:ext>
                  </a:extLst>
                </a:gridCol>
                <a:gridCol w="148583">
                  <a:extLst>
                    <a:ext uri="{9D8B030D-6E8A-4147-A177-3AD203B41FA5}">
                      <a16:colId xmlns:a16="http://schemas.microsoft.com/office/drawing/2014/main" val="96765606"/>
                    </a:ext>
                  </a:extLst>
                </a:gridCol>
                <a:gridCol w="148583">
                  <a:extLst>
                    <a:ext uri="{9D8B030D-6E8A-4147-A177-3AD203B41FA5}">
                      <a16:colId xmlns:a16="http://schemas.microsoft.com/office/drawing/2014/main" val="2282268822"/>
                    </a:ext>
                  </a:extLst>
                </a:gridCol>
                <a:gridCol w="148583">
                  <a:extLst>
                    <a:ext uri="{9D8B030D-6E8A-4147-A177-3AD203B41FA5}">
                      <a16:colId xmlns:a16="http://schemas.microsoft.com/office/drawing/2014/main" val="2744036134"/>
                    </a:ext>
                  </a:extLst>
                </a:gridCol>
                <a:gridCol w="148583">
                  <a:extLst>
                    <a:ext uri="{9D8B030D-6E8A-4147-A177-3AD203B41FA5}">
                      <a16:colId xmlns:a16="http://schemas.microsoft.com/office/drawing/2014/main" val="3240831439"/>
                    </a:ext>
                  </a:extLst>
                </a:gridCol>
                <a:gridCol w="148583">
                  <a:extLst>
                    <a:ext uri="{9D8B030D-6E8A-4147-A177-3AD203B41FA5}">
                      <a16:colId xmlns:a16="http://schemas.microsoft.com/office/drawing/2014/main" val="897056963"/>
                    </a:ext>
                  </a:extLst>
                </a:gridCol>
                <a:gridCol w="148583">
                  <a:extLst>
                    <a:ext uri="{9D8B030D-6E8A-4147-A177-3AD203B41FA5}">
                      <a16:colId xmlns:a16="http://schemas.microsoft.com/office/drawing/2014/main" val="2467646160"/>
                    </a:ext>
                  </a:extLst>
                </a:gridCol>
                <a:gridCol w="134552">
                  <a:extLst>
                    <a:ext uri="{9D8B030D-6E8A-4147-A177-3AD203B41FA5}">
                      <a16:colId xmlns:a16="http://schemas.microsoft.com/office/drawing/2014/main" val="885721748"/>
                    </a:ext>
                  </a:extLst>
                </a:gridCol>
              </a:tblGrid>
              <a:tr h="180423">
                <a:tc rowSpan="25">
                  <a:txBody>
                    <a:bodyPr/>
                    <a:lstStyle/>
                    <a:p>
                      <a:pPr marL="71755" marR="71755" algn="ctr">
                        <a:spcAft>
                          <a:spcPts val="0"/>
                        </a:spcAft>
                        <a:tabLst>
                          <a:tab pos="2692400" algn="l"/>
                        </a:tabLs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 術 費 給 付 請 求 明 細 書</a:t>
                      </a:r>
                    </a:p>
                  </a:txBody>
                  <a:tcPr marL="65928" marR="65928" marT="36000" marB="3600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4">
                  <a:txBody>
                    <a:bodyPr/>
                    <a:lstStyle/>
                    <a:p>
                      <a:pPr algn="ct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初回施術年月日</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初回施術年月日</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just"/>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9">
                  <a:txBody>
                    <a:bodyPr/>
                    <a:lstStyle/>
                    <a:p>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月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endParaRPr kumimoji="1" lang="ja-JP" altLang="en-US" sz="900" dirty="0">
                        <a:latin typeface="ＭＳ Ｐゴシック" panose="020B0600070205080204" pitchFamily="50" charset="-128"/>
                        <a:ea typeface="ＭＳ Ｐゴシック" panose="020B0600070205080204" pitchFamily="50" charset="-128"/>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実日数</a:t>
                      </a:r>
                      <a:endParaRPr kumimoji="1" lang="ja-JP" altLang="en-US"/>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実日数</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9">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日</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8">
                  <a:txBody>
                    <a:bodyPr/>
                    <a:lstStyle/>
                    <a:p>
                      <a:pPr algn="ct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転　帰</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a:t>
                      </a:r>
                      <a:endParaRPr kumimoji="1" lang="ja-JP" altLang="en-US"/>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523585191"/>
                  </a:ext>
                </a:extLst>
              </a:tr>
              <a:tr h="209652">
                <a:tc vMerge="1">
                  <a:txBody>
                    <a:bodyPr/>
                    <a:lstStyle/>
                    <a:p>
                      <a:endParaRPr kumimoji="1" lang="ja-JP" altLang="en-US"/>
                    </a:p>
                  </a:txBody>
                  <a:tcPr/>
                </a:tc>
                <a:tc rowSpan="13">
                  <a:txBody>
                    <a:bodyPr/>
                    <a:lstStyle/>
                    <a:p>
                      <a:pPr algn="ctr">
                        <a:lnSpc>
                          <a:spcPts val="1200"/>
                        </a:lnSpc>
                      </a:pPr>
                      <a:r>
                        <a:rPr lang="ja-JP" altLang="en-US" sz="900" b="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施術料</a:t>
                      </a:r>
                      <a:endParaRPr lang="ja-JP" sz="900" b="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gridSpan="3">
                  <a:txBody>
                    <a:bodyPr/>
                    <a:lstStyle/>
                    <a:p>
                      <a:pPr algn="just">
                        <a:lnSpc>
                          <a:spcPts val="1200"/>
                        </a:lnSpc>
                      </a:pP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①マッサージ</a:t>
                      </a:r>
                      <a:endPar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（施術料）</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gridSpan="4">
                  <a:txBody>
                    <a:bodyPr/>
                    <a:lstStyle/>
                    <a:p>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同意部位</a:t>
                      </a:r>
                      <a:endParaRPr kumimoji="1" lang="ja-JP" altLang="en-US" baseline="0" dirty="0">
                        <a:solidFill>
                          <a:schemeClr val="tx1"/>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r>
                        <a:rPr lang="en-US" altLang="ja-JP" sz="900" kern="100" spc="-2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spc="-2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躯幹</a:t>
                      </a:r>
                      <a:r>
                        <a:rPr lang="en-US" altLang="ja-JP" sz="900" kern="100" spc="-2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dirty="0"/>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ctr"/>
                      <a:r>
                        <a:rPr lang="en-US" altLang="ja-JP" sz="900" kern="100" spc="-2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spc="-2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躯幹</a:t>
                      </a:r>
                      <a:r>
                        <a:rPr lang="en-US" altLang="ja-JP" sz="900" kern="100" spc="-2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baseline="0" dirty="0">
                        <a:solidFill>
                          <a:schemeClr val="tx1"/>
                        </a:solidFill>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en-US" altLang="ja-JP" sz="900" kern="100" spc="-20" baseline="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spc="-20" baseline="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躯幹</a:t>
                      </a:r>
                      <a:r>
                        <a:rPr lang="en-US" altLang="ja-JP" sz="900" kern="100" spc="-20" baseline="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pc="-20" baseline="0" dirty="0"/>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躯幹</a:t>
                      </a: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dirty="0"/>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ct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右上肢</a:t>
                      </a: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dirty="0"/>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ct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右上肢</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baseline="0" dirty="0">
                        <a:solidFill>
                          <a:schemeClr val="tx1"/>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algn="ct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左上肢</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baseline="0" dirty="0">
                        <a:solidFill>
                          <a:schemeClr val="tx1"/>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r>
                        <a:rPr lang="en-US" altLang="ja-JP" sz="900" kern="10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右下肢</a:t>
                      </a:r>
                      <a:r>
                        <a:rPr lang="en-US" altLang="ja-JP" sz="900" kern="10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ct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右下肢</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baseline="0" dirty="0">
                        <a:solidFill>
                          <a:schemeClr val="tx1"/>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algn="ct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左下肢</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baseline="0" dirty="0">
                        <a:solidFill>
                          <a:schemeClr val="tx1"/>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15" gridSpan="5">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摘　　　要</a:t>
                      </a:r>
                      <a:endParaRPr kumimoji="1" lang="ja-JP" altLang="en-US" dirty="0"/>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15"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15" hMerge="1">
                  <a:txBody>
                    <a:bodyPr/>
                    <a:lstStyle/>
                    <a:p>
                      <a:endParaRPr kumimoji="1" lang="ja-JP" altLang="en-US"/>
                    </a:p>
                  </a:txBody>
                  <a:tcPr/>
                </a:tc>
                <a:tc rowSpan="15" hMerge="1">
                  <a:txBody>
                    <a:bodyPr/>
                    <a:lstStyle/>
                    <a:p>
                      <a:endParaRPr kumimoji="1" lang="ja-JP" altLang="en-US"/>
                    </a:p>
                  </a:txBody>
                  <a:tcPr/>
                </a:tc>
                <a:tc rowSpan="15" hMerge="1">
                  <a:txBody>
                    <a:bodyPr/>
                    <a:lstStyle/>
                    <a:p>
                      <a:endParaRPr kumimoji="1" lang="ja-JP" altLang="en-US"/>
                    </a:p>
                  </a:txBody>
                  <a:tcPr/>
                </a:tc>
                <a:extLst>
                  <a:ext uri="{0D108BD9-81ED-4DB2-BD59-A6C34878D82A}">
                    <a16:rowId xmlns:a16="http://schemas.microsoft.com/office/drawing/2014/main" val="3182315220"/>
                  </a:ext>
                </a:extLst>
              </a:tr>
              <a:tr h="209652">
                <a:tc vMerge="1">
                  <a:txBody>
                    <a:bodyPr/>
                    <a:lstStyle/>
                    <a:p>
                      <a:endParaRPr kumimoji="1" lang="ja-JP" altLang="en-US"/>
                    </a:p>
                  </a:txBody>
                  <a:tcPr/>
                </a:tc>
                <a:tc vMerge="1">
                  <a:txBody>
                    <a:bodyPr/>
                    <a:lstStyle/>
                    <a:p>
                      <a:endParaRPr kumimoji="1" lang="ja-JP" altLang="en-US"/>
                    </a:p>
                  </a:txBody>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4">
                  <a:txBody>
                    <a:bodyPr/>
                    <a:lstStyle/>
                    <a:p>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施術回数</a:t>
                      </a:r>
                      <a:endParaRPr kumimoji="1" lang="ja-JP" altLang="en-US" baseline="0" dirty="0">
                        <a:solidFill>
                          <a:schemeClr val="tx1"/>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dirty="0"/>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baseline="0" dirty="0">
                        <a:solidFill>
                          <a:schemeClr val="tx1"/>
                        </a:solidFill>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dirty="0"/>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dirty="0"/>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dirty="0"/>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baseline="0" dirty="0">
                        <a:solidFill>
                          <a:schemeClr val="tx1"/>
                        </a:solidFill>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algn="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baseline="0" dirty="0">
                        <a:solidFill>
                          <a:schemeClr val="tx1"/>
                        </a:solidFill>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dirty="0"/>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baseline="0" dirty="0">
                        <a:solidFill>
                          <a:schemeClr val="tx1"/>
                        </a:solidFill>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algn="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baseline="0" dirty="0">
                        <a:solidFill>
                          <a:schemeClr val="tx1"/>
                        </a:solidFill>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3362930513"/>
                  </a:ext>
                </a:extLst>
              </a:tr>
              <a:tr h="209652">
                <a:tc vMerge="1">
                  <a:txBody>
                    <a:bodyPr/>
                    <a:lstStyle/>
                    <a:p>
                      <a:endParaRPr kumimoji="1" lang="ja-JP" altLang="en-US"/>
                    </a:p>
                  </a:txBody>
                  <a:tcPr/>
                </a:tc>
                <a:tc vMerge="1">
                  <a:txBody>
                    <a:bodyPr/>
                    <a:lstStyle/>
                    <a:p>
                      <a:endParaRPr kumimoji="1" lang="ja-JP" altLang="en-US"/>
                    </a:p>
                  </a:txBody>
                  <a:tcPr/>
                </a:tc>
                <a:tc rowSpan="5">
                  <a:txBody>
                    <a:bodyPr/>
                    <a:lstStyle/>
                    <a:p>
                      <a:pPr algn="just">
                        <a:lnSpc>
                          <a:spcPts val="1200"/>
                        </a:lnSpc>
                      </a:pPr>
                      <a:endPar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just">
                        <a:lnSpc>
                          <a:spcPts val="1200"/>
                        </a:lnSpc>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通所</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sz="900" baseline="0" dirty="0">
                        <a:solidFill>
                          <a:schemeClr val="tx1"/>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4196216437"/>
                  </a:ext>
                </a:extLst>
              </a:tr>
              <a:tr h="209652">
                <a:tc vMerge="1">
                  <a:txBody>
                    <a:bodyPr/>
                    <a:lstStyle/>
                    <a:p>
                      <a:endParaRPr kumimoji="1" lang="ja-JP" altLang="en-US"/>
                    </a:p>
                  </a:txBody>
                  <a:tcPr/>
                </a:tc>
                <a:tc vMerge="1">
                  <a:txBody>
                    <a:bodyPr/>
                    <a:lstStyle/>
                    <a:p>
                      <a:endParaRPr kumimoji="1" lang="ja-JP" altLang="en-US"/>
                    </a:p>
                  </a:txBody>
                  <a:tcPr/>
                </a:tc>
                <a:tc vMerge="1">
                  <a:txBody>
                    <a:bodyPr/>
                    <a:lstStyle/>
                    <a:p>
                      <a:pPr algn="just">
                        <a:lnSpc>
                          <a:spcPts val="1200"/>
                        </a:lnSpc>
                      </a:pPr>
                      <a:endPar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訪問施術料</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baseline="0" dirty="0">
                        <a:solidFill>
                          <a:schemeClr val="tx1"/>
                        </a:solidFill>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sz="900" baseline="0" dirty="0">
                        <a:solidFill>
                          <a:schemeClr val="tx1"/>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910910793"/>
                  </a:ext>
                </a:extLst>
              </a:tr>
              <a:tr h="209652">
                <a:tc vMerge="1">
                  <a:txBody>
                    <a:bodyPr/>
                    <a:lstStyle/>
                    <a:p>
                      <a:endParaRPr kumimoji="1" lang="ja-JP" altLang="en-US"/>
                    </a:p>
                  </a:txBody>
                  <a:tcPr/>
                </a:tc>
                <a:tc vMerge="1">
                  <a:txBody>
                    <a:bodyPr/>
                    <a:lstStyle/>
                    <a:p>
                      <a:endParaRPr kumimoji="1" lang="ja-JP" altLang="en-US"/>
                    </a:p>
                  </a:txBody>
                  <a:tcPr/>
                </a:tc>
                <a:tc vMerge="1">
                  <a:txBody>
                    <a:bodyPr/>
                    <a:lstStyle/>
                    <a:p>
                      <a:pPr algn="just">
                        <a:lnSpc>
                          <a:spcPts val="1200"/>
                        </a:lnSpc>
                      </a:pPr>
                      <a:endPar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訪問施術料</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baseline="0" dirty="0">
                        <a:solidFill>
                          <a:schemeClr val="tx1"/>
                        </a:solidFill>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sz="900" baseline="0" dirty="0">
                        <a:solidFill>
                          <a:schemeClr val="tx1"/>
                        </a:solidFill>
                        <a:latin typeface="ＭＳ Ｐゴシック" panose="020B0600070205080204" pitchFamily="50" charset="-128"/>
                        <a:ea typeface="ＭＳ Ｐゴシック" panose="020B0600070205080204" pitchFamily="50" charset="-128"/>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2714197132"/>
                  </a:ext>
                </a:extLst>
              </a:tr>
              <a:tr h="347135">
                <a:tc vMerge="1">
                  <a:txBody>
                    <a:bodyPr/>
                    <a:lstStyle/>
                    <a:p>
                      <a:endParaRPr kumimoji="1" lang="ja-JP" altLang="en-US"/>
                    </a:p>
                  </a:txBody>
                  <a:tcPr/>
                </a:tc>
                <a:tc vMerge="1">
                  <a:txBody>
                    <a:bodyPr/>
                    <a:lstStyle/>
                    <a:p>
                      <a:endParaRPr kumimoji="1" lang="ja-JP" altLang="en-US"/>
                    </a:p>
                  </a:txBody>
                  <a:tcPr/>
                </a:tc>
                <a:tc vMerge="1">
                  <a:txBody>
                    <a:bodyPr/>
                    <a:lstStyle/>
                    <a:p>
                      <a:pPr algn="just">
                        <a:lnSpc>
                          <a:spcPts val="1200"/>
                        </a:lnSpc>
                      </a:pPr>
                      <a:endPar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訪問施術料</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人～</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9</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人）</a:t>
                      </a:r>
                      <a:endParaRPr kumimoji="1" lang="ja-JP" altLang="en-US" baseline="0" dirty="0">
                        <a:solidFill>
                          <a:schemeClr val="tx1"/>
                        </a:solidFill>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sz="900" baseline="0" dirty="0">
                        <a:solidFill>
                          <a:schemeClr val="tx1"/>
                        </a:solidFill>
                        <a:latin typeface="ＭＳ Ｐゴシック" panose="020B0600070205080204" pitchFamily="50" charset="-128"/>
                        <a:ea typeface="ＭＳ Ｐゴシック" panose="020B0600070205080204" pitchFamily="50" charset="-128"/>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3435639106"/>
                  </a:ext>
                </a:extLst>
              </a:tr>
              <a:tr h="347135">
                <a:tc vMerge="1">
                  <a:txBody>
                    <a:bodyPr/>
                    <a:lstStyle/>
                    <a:p>
                      <a:endParaRPr kumimoji="1" lang="ja-JP" altLang="en-US"/>
                    </a:p>
                  </a:txBody>
                  <a:tcPr/>
                </a:tc>
                <a:tc vMerge="1">
                  <a:txBody>
                    <a:bodyPr/>
                    <a:lstStyle/>
                    <a:p>
                      <a:endParaRPr kumimoji="1" lang="ja-JP" altLang="en-US"/>
                    </a:p>
                  </a:txBody>
                  <a:tcPr/>
                </a:tc>
                <a:tc vMerge="1">
                  <a:txBody>
                    <a:bodyPr/>
                    <a:lstStyle/>
                    <a:p>
                      <a:pPr algn="just">
                        <a:lnSpc>
                          <a:spcPts val="1200"/>
                        </a:lnSpc>
                      </a:pPr>
                      <a:endPar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訪問施術料</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人以上）</a:t>
                      </a:r>
                      <a:endParaRPr kumimoji="1" lang="ja-JP" altLang="en-US" baseline="0" dirty="0">
                        <a:solidFill>
                          <a:schemeClr val="tx1"/>
                        </a:solidFill>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sz="900" baseline="0" dirty="0">
                        <a:solidFill>
                          <a:schemeClr val="tx1"/>
                        </a:solidFill>
                        <a:latin typeface="ＭＳ Ｐゴシック" panose="020B0600070205080204" pitchFamily="50" charset="-128"/>
                        <a:ea typeface="ＭＳ Ｐゴシック" panose="020B0600070205080204" pitchFamily="50" charset="-128"/>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2048228715"/>
                  </a:ext>
                </a:extLst>
              </a:tr>
              <a:tr h="180423">
                <a:tc vMerge="1">
                  <a:txBody>
                    <a:bodyPr/>
                    <a:lstStyle/>
                    <a:p>
                      <a:endParaRPr kumimoji="1" lang="ja-JP" altLang="en-US"/>
                    </a:p>
                  </a:txBody>
                  <a:tcPr/>
                </a:tc>
                <a:tc vMerge="1">
                  <a:txBody>
                    <a:bodyPr/>
                    <a:lstStyle/>
                    <a:p>
                      <a:pPr algn="just"/>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②温罨法（加算）</a:t>
                      </a:r>
                    </a:p>
                  </a:txBody>
                  <a:tcPr marL="65928" marR="65928"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回＝</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dirty="0"/>
                    </a:p>
                  </a:txBody>
                  <a:tcPr marL="65928" marR="65928"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3369909221"/>
                  </a:ext>
                </a:extLst>
              </a:tr>
              <a:tr h="322761">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3">
                  <a:txBody>
                    <a:bodyPr/>
                    <a:lstStyle/>
                    <a:p>
                      <a:pPr marL="114300" marR="0" lvl="0" indent="-114300" algn="just" defTabSz="685800" rtl="0" eaLnBrk="1" fontAlgn="auto" latinLnBrk="0" hangingPunct="1">
                        <a:lnSpc>
                          <a:spcPts val="1200"/>
                        </a:lnSpc>
                        <a:spcBef>
                          <a:spcPts val="0"/>
                        </a:spcBef>
                        <a:spcAft>
                          <a:spcPts val="0"/>
                        </a:spcAft>
                        <a:buClrTx/>
                        <a:buSzTx/>
                        <a:buFontTx/>
                        <a:buNone/>
                        <a:tabLst/>
                        <a:defRPr/>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③温罨法・電気光線器具（加算）</a:t>
                      </a:r>
                    </a:p>
                  </a:txBody>
                  <a:tcPr marL="65928" marR="65928"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pPr algn="l"/>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　　</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　　</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5928" marR="65928" marT="3600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087710750"/>
                  </a:ext>
                </a:extLst>
              </a:tr>
              <a:tr h="214744">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vMerge="1">
                  <a:txBody>
                    <a:bodyPr/>
                    <a:lstStyle/>
                    <a:p>
                      <a:pPr algn="just"/>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0">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3" gridSpan="3">
                  <a:txBody>
                    <a:bodyPr/>
                    <a:lstStyle/>
                    <a:p>
                      <a:pPr algn="just"/>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④変形徒手矯正術</a:t>
                      </a:r>
                      <a:b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b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（加算）</a:t>
                      </a:r>
                      <a:endPar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3" hMerge="1">
                  <a:txBody>
                    <a:bodyPr/>
                    <a:lstStyle/>
                    <a:p>
                      <a:endParaRPr kumimoji="1" lang="ja-JP" altLang="en-US"/>
                    </a:p>
                  </a:txBody>
                  <a:tcPr/>
                </a:tc>
                <a:tc rowSpan="3"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6">
                  <a:txBody>
                    <a:bodyPr/>
                    <a:lstStyle/>
                    <a:p>
                      <a:pPr algn="ctr">
                        <a:lnSpc>
                          <a:spcPts val="1200"/>
                        </a:lnSpc>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同意部位</a:t>
                      </a: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6">
                  <a:txBody>
                    <a:bodyPr/>
                    <a:lstStyle/>
                    <a:p>
                      <a:pPr marL="0" marR="0" lvl="0" indent="0" algn="ctr" defTabSz="685800" rtl="0" eaLnBrk="1" fontAlgn="auto" latinLnBrk="0" hangingPunct="1">
                        <a:lnSpc>
                          <a:spcPts val="1200"/>
                        </a:lnSpc>
                        <a:spcBef>
                          <a:spcPts val="0"/>
                        </a:spcBef>
                        <a:spcAft>
                          <a:spcPts val="0"/>
                        </a:spcAft>
                        <a:buClrTx/>
                        <a:buSzTx/>
                        <a:buFontTx/>
                        <a:buNone/>
                        <a:tabLst/>
                        <a:defRPr/>
                      </a:pP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右上肢</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6">
                  <a:txBody>
                    <a:bodyPr/>
                    <a:lstStyle/>
                    <a:p>
                      <a:pPr marL="0" marR="0" lvl="0" indent="0" algn="ctr" defTabSz="685800" rtl="0" eaLnBrk="1" fontAlgn="auto" latinLnBrk="0" hangingPunct="1">
                        <a:lnSpc>
                          <a:spcPts val="1200"/>
                        </a:lnSpc>
                        <a:spcBef>
                          <a:spcPts val="0"/>
                        </a:spcBef>
                        <a:spcAft>
                          <a:spcPts val="0"/>
                        </a:spcAft>
                        <a:buClrTx/>
                        <a:buSzTx/>
                        <a:buFontTx/>
                        <a:buNone/>
                        <a:tabLst/>
                        <a:defRPr/>
                      </a:pP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左上肢</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7">
                  <a:txBody>
                    <a:bodyPr/>
                    <a:lstStyle/>
                    <a:p>
                      <a:pPr marL="0" marR="0" lvl="0" indent="0" algn="ctr" defTabSz="685800" rtl="0" eaLnBrk="1" fontAlgn="auto" latinLnBrk="0" hangingPunct="1">
                        <a:lnSpc>
                          <a:spcPts val="1200"/>
                        </a:lnSpc>
                        <a:spcBef>
                          <a:spcPts val="0"/>
                        </a:spcBef>
                        <a:spcAft>
                          <a:spcPts val="0"/>
                        </a:spcAft>
                        <a:buClrTx/>
                        <a:buSzTx/>
                        <a:buFontTx/>
                        <a:buNone/>
                        <a:tabLst/>
                        <a:defRPr/>
                      </a:pP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右下肢</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marL="0" marR="0" lvl="0" indent="0" algn="ctr" defTabSz="685800" rtl="0" eaLnBrk="1" fontAlgn="auto" latinLnBrk="0" hangingPunct="1">
                        <a:lnSpc>
                          <a:spcPts val="1200"/>
                        </a:lnSpc>
                        <a:spcBef>
                          <a:spcPts val="0"/>
                        </a:spcBef>
                        <a:spcAft>
                          <a:spcPts val="0"/>
                        </a:spcAft>
                        <a:buClrTx/>
                        <a:buSzTx/>
                        <a:buFontTx/>
                        <a:buNone/>
                        <a:tabLst/>
                        <a:defRPr/>
                      </a:pP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左下肢</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z="900" baseline="0" dirty="0">
                        <a:solidFill>
                          <a:schemeClr val="tx1"/>
                        </a:solidFill>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450272289"/>
                  </a:ext>
                </a:extLst>
              </a:tr>
              <a:tr h="206088">
                <a:tc vMerge="1">
                  <a:txBody>
                    <a:bodyPr/>
                    <a:lstStyle/>
                    <a:p>
                      <a:endParaRPr kumimoji="1" lang="ja-JP" altLang="en-US"/>
                    </a:p>
                  </a:txBody>
                  <a:tcPr/>
                </a:tc>
                <a:tc vMerge="1">
                  <a:txBody>
                    <a:bodyPr/>
                    <a:lstStyle/>
                    <a:p>
                      <a:endParaRPr kumimoji="1" lang="ja-JP" altLang="en-US"/>
                    </a:p>
                  </a:txBody>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6">
                  <a:txBody>
                    <a:bodyPr/>
                    <a:lstStyle/>
                    <a:p>
                      <a:pPr algn="ctr">
                        <a:lnSpc>
                          <a:spcPts val="1200"/>
                        </a:lnSpc>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施術回数</a:t>
                      </a: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6">
                  <a:txBody>
                    <a:bodyPr/>
                    <a:lstStyle/>
                    <a:p>
                      <a:pPr algn="r">
                        <a:lnSpc>
                          <a:spcPts val="1200"/>
                        </a:lnSpc>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回</a:t>
                      </a: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6">
                  <a:txBody>
                    <a:bodyPr/>
                    <a:lstStyle/>
                    <a:p>
                      <a:pPr algn="r">
                        <a:lnSpc>
                          <a:spcPts val="1200"/>
                        </a:lnSpc>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回</a:t>
                      </a: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7">
                  <a:txBody>
                    <a:bodyPr/>
                    <a:lstStyle/>
                    <a:p>
                      <a:pPr algn="r">
                        <a:lnSpc>
                          <a:spcPts val="1200"/>
                        </a:lnSpc>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回</a:t>
                      </a: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algn="r">
                        <a:lnSpc>
                          <a:spcPts val="1200"/>
                        </a:lnSpc>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回</a:t>
                      </a: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3293674979"/>
                  </a:ext>
                </a:extLst>
              </a:tr>
              <a:tr h="209652">
                <a:tc vMerge="1">
                  <a:txBody>
                    <a:bodyPr/>
                    <a:lstStyle/>
                    <a:p>
                      <a:endParaRPr kumimoji="1" lang="ja-JP" altLang="en-US"/>
                    </a:p>
                  </a:txBody>
                  <a:tcPr/>
                </a:tc>
                <a:tc vMerge="1">
                  <a:txBody>
                    <a:bodyPr/>
                    <a:lstStyle/>
                    <a:p>
                      <a:endParaRPr kumimoji="1" lang="ja-JP" altLang="en-US"/>
                    </a:p>
                  </a:txBody>
                  <a:tcPr/>
                </a:tc>
                <a:tc gridSpan="3" vMerge="1">
                  <a:txBody>
                    <a:bodyPr/>
                    <a:lstStyle/>
                    <a:p>
                      <a:pPr algn="just"/>
                      <a:endPar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endParaRPr kumimoji="1" lang="ja-JP" altLang="en-US"/>
                    </a:p>
                  </a:txBody>
                  <a:tcPr/>
                </a:tc>
                <a:tc hMerge="1" vMerge="1">
                  <a:txBody>
                    <a:bodyPr/>
                    <a:lstStyle/>
                    <a:p>
                      <a:endParaRPr kumimoji="1" lang="ja-JP" altLang="en-US"/>
                    </a:p>
                  </a:txBody>
                  <a:tcPr/>
                </a:tc>
                <a:tc gridSpan="3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sz="900" baseline="0" dirty="0">
                        <a:solidFill>
                          <a:schemeClr val="tx1"/>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2465040083"/>
                  </a:ext>
                </a:extLst>
              </a:tr>
              <a:tr h="209652">
                <a:tc vMerge="1">
                  <a:txBody>
                    <a:bodyPr/>
                    <a:lstStyle/>
                    <a:p>
                      <a:endParaRPr kumimoji="1" lang="ja-JP" altLang="en-US"/>
                    </a:p>
                  </a:txBody>
                  <a:tcPr/>
                </a:tc>
                <a:tc vMerge="1">
                  <a:txBody>
                    <a:bodyPr/>
                    <a:lstStyle/>
                    <a:p>
                      <a:pPr algn="just"/>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just"/>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⑤特別地域（加算）</a:t>
                      </a:r>
                      <a:endPar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baseline="0" dirty="0">
                        <a:solidFill>
                          <a:schemeClr val="tx1"/>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2638344143"/>
                  </a:ext>
                </a:extLst>
              </a:tr>
              <a:tr h="180423">
                <a:tc vMerge="1">
                  <a:txBody>
                    <a:bodyPr/>
                    <a:lstStyle/>
                    <a:p>
                      <a:endParaRPr kumimoji="1" lang="ja-JP" altLang="en-US"/>
                    </a:p>
                  </a:txBody>
                  <a:tcPr/>
                </a:tc>
                <a:tc gridSpan="4">
                  <a:txBody>
                    <a:bodyPr/>
                    <a:lstStyle/>
                    <a:p>
                      <a:pPr indent="-66040" algn="l">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⑥往　療　料</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indent="-66040" algn="l">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⑤往　療　料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4km</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まで</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66040" algn="l">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4km</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超</a:t>
                      </a:r>
                    </a:p>
                  </a:txBody>
                  <a:tcPr marL="65928" marR="65928" marT="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295312168"/>
                  </a:ext>
                </a:extLst>
              </a:tr>
              <a:tr h="288677">
                <a:tc vMerge="1">
                  <a:txBody>
                    <a:bodyPr/>
                    <a:lstStyle/>
                    <a:p>
                      <a:endParaRPr kumimoji="1" lang="ja-JP" altLang="en-US"/>
                    </a:p>
                  </a:txBody>
                  <a:tcPr/>
                </a:tc>
                <a:tc gridSpan="4">
                  <a:txBody>
                    <a:bodyPr/>
                    <a:lstStyle/>
                    <a:p>
                      <a:pPr marL="10795" algn="just">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⑦施術報告書交付料</a:t>
                      </a:r>
                    </a:p>
                    <a:p>
                      <a:pPr marL="10795" algn="just">
                        <a:lnSpc>
                          <a:spcPts val="1200"/>
                        </a:lnSpc>
                      </a:pP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前回支給：　年　　月分</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10795"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⑥施術報告書交付料</a:t>
                      </a:r>
                    </a:p>
                    <a:p>
                      <a:pPr marL="10795"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（前回支給：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月分）</a:t>
                      </a:r>
                    </a:p>
                  </a:txBody>
                  <a:tcPr marL="65928" marR="65928" marT="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baseline="0" dirty="0">
                        <a:solidFill>
                          <a:schemeClr val="tx1"/>
                        </a:solidFill>
                      </a:endParaRPr>
                    </a:p>
                  </a:txBody>
                  <a:tcPr marL="65928" marR="65928" marT="3600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590206498"/>
                  </a:ext>
                </a:extLst>
              </a:tr>
              <a:tr h="206088">
                <a:tc vMerge="1">
                  <a:txBody>
                    <a:bodyPr/>
                    <a:lstStyle/>
                    <a:p>
                      <a:endParaRPr kumimoji="1" lang="ja-JP" altLang="en-US"/>
                    </a:p>
                  </a:txBody>
                  <a:tcPr/>
                </a:tc>
                <a:tc gridSpan="2">
                  <a:txBody>
                    <a:bodyPr/>
                    <a:lstStyle/>
                    <a:p>
                      <a:pPr marL="0" marR="0" lvl="0" indent="0" algn="just" defTabSz="685800" rtl="0" eaLnBrk="1" fontAlgn="auto" latinLnBrk="0" hangingPunct="1">
                        <a:lnSpc>
                          <a:spcPts val="1200"/>
                        </a:lnSpc>
                        <a:spcBef>
                          <a:spcPts val="0"/>
                        </a:spcBef>
                        <a:spcAft>
                          <a:spcPts val="0"/>
                        </a:spcAft>
                        <a:buClrTx/>
                        <a:buSzTx/>
                        <a:buFontTx/>
                        <a:buNone/>
                        <a:tabLst/>
                        <a:defRPr/>
                      </a:pP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施術日</a:t>
                      </a: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①</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②</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③</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3">
                  <a:txBody>
                    <a:bodyPr/>
                    <a:lstStyle/>
                    <a:p>
                      <a:pPr algn="just">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①</a:t>
                      </a:r>
                      <a:endPar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②</a:t>
                      </a:r>
                      <a:endPar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③</a:t>
                      </a:r>
                      <a:endPar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3">
                  <a:txBody>
                    <a:bodyPr/>
                    <a:lstStyle/>
                    <a:p>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月</a:t>
                      </a:r>
                      <a:endParaRPr kumimoji="1" lang="ja-JP" altLang="en-US" baseline="0" dirty="0">
                        <a:solidFill>
                          <a:schemeClr val="tx1"/>
                        </a:solidFill>
                      </a:endParaRPr>
                    </a:p>
                  </a:txBody>
                  <a:tcPr marL="65928" marR="65928"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7</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8</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9</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10</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11</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12</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13</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14</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15</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16</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17</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18</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19</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20</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grid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21</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22</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23</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24</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25</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26</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27</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28</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29</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30</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31</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56600916"/>
                  </a:ext>
                </a:extLst>
              </a:tr>
              <a:tr h="61544">
                <a:tc vMerge="1">
                  <a:txBody>
                    <a:bodyPr/>
                    <a:lstStyle/>
                    <a:p>
                      <a:endParaRPr kumimoji="1" lang="ja-JP" altLang="en-US"/>
                    </a:p>
                  </a:txBody>
                  <a:tcPr/>
                </a:tc>
                <a:tc rowSpan="2" gridSpan="2">
                  <a:txBody>
                    <a:bodyPr/>
                    <a:lstStyle/>
                    <a:p>
                      <a:pPr marL="0" marR="0" lvl="0" indent="0" algn="just" defTabSz="685800" rtl="0" eaLnBrk="1" fontAlgn="auto" latinLnBrk="0" hangingPunct="1">
                        <a:lnSpc>
                          <a:spcPts val="1200"/>
                        </a:lnSpc>
                        <a:spcBef>
                          <a:spcPts val="0"/>
                        </a:spcBef>
                        <a:spcAft>
                          <a:spcPts val="0"/>
                        </a:spcAft>
                        <a:buClrTx/>
                        <a:buSzTx/>
                        <a:buFontTx/>
                        <a:buNone/>
                        <a:tabLst/>
                        <a:defRPr/>
                      </a:pP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通院○</a:t>
                      </a:r>
                    </a:p>
                    <a:p>
                      <a:pPr marL="0" marR="0" lvl="0" indent="0" algn="just" defTabSz="685800" rtl="0" eaLnBrk="1" fontAlgn="auto" latinLnBrk="0" hangingPunct="1">
                        <a:lnSpc>
                          <a:spcPts val="1200"/>
                        </a:lnSpc>
                        <a:spcBef>
                          <a:spcPts val="0"/>
                        </a:spcBef>
                        <a:spcAft>
                          <a:spcPts val="0"/>
                        </a:spcAft>
                        <a:buClrTx/>
                        <a:buSzTx/>
                        <a:buFontTx/>
                        <a:buNone/>
                        <a:tabLst/>
                        <a:defRPr/>
                      </a:pP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往療◎</a:t>
                      </a:r>
                    </a:p>
                  </a:txBody>
                  <a:tcPr marL="65928" marR="65928"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a:p>
                  </a:txBody>
                  <a:tcPr/>
                </a:tc>
                <a:tc vMerge="1">
                  <a:txBody>
                    <a:bodyPr/>
                    <a:lstStyle/>
                    <a:p>
                      <a:pPr marL="0" marR="0" lvl="0" indent="0" algn="just" defTabSz="685800" rtl="0" eaLnBrk="1" fontAlgn="auto" latinLnBrk="0" hangingPunct="1">
                        <a:lnSpc>
                          <a:spcPts val="1200"/>
                        </a:lnSpc>
                        <a:spcBef>
                          <a:spcPts val="0"/>
                        </a:spcBef>
                        <a:spcAft>
                          <a:spcPts val="0"/>
                        </a:spcAft>
                        <a:buClrTx/>
                        <a:buSzTx/>
                        <a:buFontTx/>
                        <a:buNone/>
                        <a:tabLst/>
                        <a:defRPr/>
                      </a:pPr>
                      <a:endPar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1341381030"/>
                  </a:ext>
                </a:extLst>
              </a:tr>
              <a:tr h="297302">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2">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08729991"/>
                  </a:ext>
                </a:extLst>
              </a:tr>
              <a:tr h="358846">
                <a:tc vMerge="1">
                  <a:txBody>
                    <a:bodyPr/>
                    <a:lstStyle/>
                    <a:p>
                      <a:endParaRPr kumimoji="1" lang="ja-JP" altLang="en-US"/>
                    </a:p>
                  </a:txBody>
                  <a:tcPr/>
                </a:tc>
                <a:tc gridSpan="40">
                  <a:txBody>
                    <a:bodyPr/>
                    <a:lstStyle/>
                    <a:p>
                      <a:pPr marL="0" marR="0" lvl="0" indent="0" algn="just" defTabSz="685800" rtl="0" eaLnBrk="1" fontAlgn="auto" latinLnBrk="0" hangingPunct="1">
                        <a:lnSpc>
                          <a:spcPts val="1200"/>
                        </a:lnSpc>
                        <a:spcBef>
                          <a:spcPts val="0"/>
                        </a:spcBef>
                        <a:spcAft>
                          <a:spcPts val="0"/>
                        </a:spcAft>
                        <a:buClrTx/>
                        <a:buSzTx/>
                        <a:buFontTx/>
                        <a:buNone/>
                        <a:tabLst/>
                        <a:defRPr/>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往療</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又は訪問の理由（</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．独歩による公共交通機関を使っての外出困難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．認知症や視覚、内部、精神障害などにより独歩による外出困難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　　　　　　　　　　　　　　　　　　　　　　　　　　　　　　　　　　　　　　　　　））</a:t>
                      </a:r>
                      <a:endPar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dirty="0"/>
                    </a:p>
                  </a:txBody>
                  <a:tcPr marL="65928" marR="65928"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lang="ja-JP" sz="900" kern="100" spc="0" baseline="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394161444"/>
                  </a:ext>
                </a:extLst>
              </a:tr>
              <a:tr h="144339">
                <a:tc vMerge="1">
                  <a:txBody>
                    <a:bodyPr/>
                    <a:lstStyle/>
                    <a:p>
                      <a:endParaRPr kumimoji="1" lang="ja-JP" altLang="en-US"/>
                    </a:p>
                  </a:txBody>
                  <a:tcPr/>
                </a:tc>
                <a:tc rowSpan="2" gridSpan="27">
                  <a:txBody>
                    <a:bodyPr/>
                    <a:lstStyle/>
                    <a:p>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⑧　合　計　金　額　（①＋②＋③＋④＋⑤＋⑥＋⑦）</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pPr indent="228600" algn="just"/>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⑦　合　計　金　額　（①＋②＋③＋④＋⑤＋⑥）</a:t>
                      </a:r>
                    </a:p>
                  </a:txBody>
                  <a:tcPr marL="65928" marR="65928" marT="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gridSpan="7">
                  <a:txBody>
                    <a:bodyPr/>
                    <a:lstStyle/>
                    <a:p>
                      <a:pPr algn="ct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請　求</a:t>
                      </a:r>
                      <a:endParaRPr kumimoji="1" lang="ja-JP" altLang="en-US" baseline="0" dirty="0">
                        <a:solidFill>
                          <a:schemeClr val="tx1"/>
                        </a:solidFill>
                      </a:endParaRPr>
                    </a:p>
                  </a:txBody>
                  <a:tcPr marL="65928"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6">
                  <a:txBody>
                    <a:bodyPr/>
                    <a:lstStyle/>
                    <a:p>
                      <a:pPr algn="ct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※決　定</a:t>
                      </a:r>
                      <a:endParaRPr kumimoji="1" lang="ja-JP" altLang="en-US" baseline="0" dirty="0">
                        <a:solidFill>
                          <a:schemeClr val="tx1"/>
                        </a:solidFill>
                      </a:endParaRPr>
                    </a:p>
                  </a:txBody>
                  <a:tcPr marL="65928"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※決　定</a:t>
                      </a:r>
                      <a:endParaRPr kumimoji="1" lang="ja-JP" altLang="en-US" dirty="0"/>
                    </a:p>
                  </a:txBody>
                  <a:tcPr marL="65928"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10099513"/>
                  </a:ext>
                </a:extLst>
              </a:tr>
              <a:tr h="180423">
                <a:tc vMerge="1">
                  <a:txBody>
                    <a:bodyPr/>
                    <a:lstStyle/>
                    <a:p>
                      <a:endParaRPr kumimoji="1" lang="ja-JP" altLang="en-US"/>
                    </a:p>
                  </a:txBody>
                  <a:tcPr/>
                </a:tc>
                <a:tc gridSpan="27"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7">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6">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817342160"/>
                  </a:ext>
                </a:extLst>
              </a:tr>
              <a:tr h="180423">
                <a:tc vMerge="1">
                  <a:txBody>
                    <a:bodyPr/>
                    <a:lstStyle/>
                    <a:p>
                      <a:endParaRPr kumimoji="1" lang="ja-JP" altLang="en-US"/>
                    </a:p>
                  </a:txBody>
                  <a:tcPr/>
                </a:tc>
                <a:tc gridSpan="10">
                  <a:txBody>
                    <a:bodyPr/>
                    <a:lstStyle/>
                    <a:p>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⑨　社　保　負　担（ 　　　　　　　）</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⑧　社　保　負　担（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5928" marR="65928" marT="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17">
                  <a:txBody>
                    <a:bodyPr/>
                    <a:lstStyle/>
                    <a:p>
                      <a:pPr algn="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割</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7">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6">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422930069"/>
                  </a:ext>
                </a:extLst>
              </a:tr>
              <a:tr h="180423">
                <a:tc vMerge="1">
                  <a:txBody>
                    <a:bodyPr/>
                    <a:lstStyle/>
                    <a:p>
                      <a:endParaRPr kumimoji="1" lang="ja-JP" altLang="en-US"/>
                    </a:p>
                  </a:txBody>
                  <a:tcPr/>
                </a:tc>
                <a:tc gridSpan="10">
                  <a:txBody>
                    <a:bodyPr/>
                    <a:lstStyle/>
                    <a:p>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⑩　本　人　支　払　額</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⑨　本　人　支　払　額</a:t>
                      </a:r>
                    </a:p>
                  </a:txBody>
                  <a:tcPr marL="65928" marR="65928" marT="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17">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7">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6">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826518117"/>
                  </a:ext>
                </a:extLst>
              </a:tr>
              <a:tr h="180423">
                <a:tc vMerge="1">
                  <a:txBody>
                    <a:bodyPr/>
                    <a:lstStyle/>
                    <a:p>
                      <a:endParaRPr kumimoji="1" lang="ja-JP" altLang="en-US"/>
                    </a:p>
                  </a:txBody>
                  <a:tcPr/>
                </a:tc>
                <a:tc gridSpan="27">
                  <a:txBody>
                    <a:bodyPr/>
                    <a:lstStyle/>
                    <a:p>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⑪　差引請求（支払）金額　（⑧－⑨－⑩）</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just"/>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⑩　差引請求（支払）金額　（⑦－⑧－⑨）</a:t>
                      </a:r>
                    </a:p>
                  </a:txBody>
                  <a:tcPr marL="65928" marR="65928" marT="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7">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6">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438758142"/>
                  </a:ext>
                </a:extLst>
              </a:tr>
            </a:tbl>
          </a:graphicData>
        </a:graphic>
      </p:graphicFrame>
      <p:graphicFrame>
        <p:nvGraphicFramePr>
          <p:cNvPr id="3" name="表 2">
            <a:extLst>
              <a:ext uri="{FF2B5EF4-FFF2-40B4-BE49-F238E27FC236}">
                <a16:creationId xmlns:a16="http://schemas.microsoft.com/office/drawing/2014/main" id="{29934B6D-BF18-41DF-B8A3-C19E317BBAE6}"/>
              </a:ext>
            </a:extLst>
          </p:cNvPr>
          <p:cNvGraphicFramePr>
            <a:graphicFrameLocks noGrp="1"/>
          </p:cNvGraphicFramePr>
          <p:nvPr>
            <p:extLst>
              <p:ext uri="{D42A27DB-BD31-4B8C-83A1-F6EECF244321}">
                <p14:modId xmlns:p14="http://schemas.microsoft.com/office/powerpoint/2010/main" val="942338689"/>
              </p:ext>
            </p:extLst>
          </p:nvPr>
        </p:nvGraphicFramePr>
        <p:xfrm>
          <a:off x="46900" y="982468"/>
          <a:ext cx="6274906" cy="1224000"/>
        </p:xfrm>
        <a:graphic>
          <a:graphicData uri="http://schemas.openxmlformats.org/drawingml/2006/table">
            <a:tbl>
              <a:tblPr/>
              <a:tblGrid>
                <a:gridCol w="324243">
                  <a:extLst>
                    <a:ext uri="{9D8B030D-6E8A-4147-A177-3AD203B41FA5}">
                      <a16:colId xmlns:a16="http://schemas.microsoft.com/office/drawing/2014/main" val="1703130"/>
                    </a:ext>
                  </a:extLst>
                </a:gridCol>
                <a:gridCol w="1167275">
                  <a:extLst>
                    <a:ext uri="{9D8B030D-6E8A-4147-A177-3AD203B41FA5}">
                      <a16:colId xmlns:a16="http://schemas.microsoft.com/office/drawing/2014/main" val="2492279941"/>
                    </a:ext>
                  </a:extLst>
                </a:gridCol>
                <a:gridCol w="1388861">
                  <a:extLst>
                    <a:ext uri="{9D8B030D-6E8A-4147-A177-3AD203B41FA5}">
                      <a16:colId xmlns:a16="http://schemas.microsoft.com/office/drawing/2014/main" val="1248600279"/>
                    </a:ext>
                  </a:extLst>
                </a:gridCol>
                <a:gridCol w="2342770">
                  <a:extLst>
                    <a:ext uri="{9D8B030D-6E8A-4147-A177-3AD203B41FA5}">
                      <a16:colId xmlns:a16="http://schemas.microsoft.com/office/drawing/2014/main" val="1472770666"/>
                    </a:ext>
                  </a:extLst>
                </a:gridCol>
                <a:gridCol w="1051757">
                  <a:extLst>
                    <a:ext uri="{9D8B030D-6E8A-4147-A177-3AD203B41FA5}">
                      <a16:colId xmlns:a16="http://schemas.microsoft.com/office/drawing/2014/main" val="3487495214"/>
                    </a:ext>
                  </a:extLst>
                </a:gridCol>
              </a:tblGrid>
              <a:tr h="360000">
                <a:tc rowSpan="3">
                  <a:txBody>
                    <a:bodyPr/>
                    <a:lstStyle/>
                    <a:p>
                      <a:pPr algn="dist" fontAlgn="ctr"/>
                      <a:r>
                        <a:rPr lang="zh-TW"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生活保護法</a:t>
                      </a:r>
                      <a:endParaRPr lang="en-US" altLang="zh-TW"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p>
                      <a:pPr algn="dist" fontAlgn="ct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施術</a:t>
                      </a:r>
                      <a:r>
                        <a:rPr lang="zh-TW"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券</a:t>
                      </a:r>
                    </a:p>
                  </a:txBody>
                  <a:tcPr marL="0" marR="0" marT="180000" marB="18000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t"/>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交付番号</a:t>
                      </a: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この券の</a:t>
                      </a:r>
                      <a:b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有効期限</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から</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まで</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endParaRPr lang="ja-JP" altLang="en-US" sz="11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99202727"/>
                  </a:ext>
                </a:extLst>
              </a:tr>
              <a:tr h="504000">
                <a:tc vMerge="1">
                  <a:txBody>
                    <a:bodyPr/>
                    <a:lstStyle/>
                    <a:p>
                      <a:endParaRPr kumimoji="1" lang="ja-JP" altLang="en-US"/>
                    </a:p>
                  </a:txBody>
                  <a:tcPr/>
                </a:tc>
                <a:tc gridSpan="2">
                  <a:txBody>
                    <a:bodyPr/>
                    <a:lstStyle/>
                    <a:p>
                      <a:pPr algn="l" fontAlgn="ct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患者氏名</a:t>
                      </a:r>
                      <a:endParaRPr lang="en-US" altLang="ja-JP"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p>
                      <a:pPr algn="l" fontAlgn="ct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　　　（　　　　　　　　生まれ）</a:t>
                      </a:r>
                      <a:r>
                        <a:rPr lang="en-US" altLang="ja-JP" sz="900" b="0" i="0" u="none" strike="noStrike" dirty="0">
                          <a:solidFill>
                            <a:schemeClr val="tx1"/>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　　　　歳</a:t>
                      </a:r>
                      <a:r>
                        <a:rPr lang="en-US" altLang="ja-JP" sz="900" b="0" i="0" u="none" strike="noStrike" dirty="0">
                          <a:solidFill>
                            <a:schemeClr val="tx1"/>
                          </a:solidFill>
                          <a:effectLst/>
                          <a:latin typeface="ＭＳ Ｐゴシック" panose="020B0600070205080204" pitchFamily="50" charset="-128"/>
                          <a:ea typeface="ＭＳ Ｐゴシック" panose="020B0600070205080204" pitchFamily="50" charset="-128"/>
                        </a:rPr>
                        <a:t>) </a:t>
                      </a: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　　　　　）　</a:t>
                      </a:r>
                      <a:b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br>
                      <a:endParaRPr lang="ja-JP" altLang="en-US" sz="11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fontAlgn="t"/>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居住地</a:t>
                      </a: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898126945"/>
                  </a:ext>
                </a:extLst>
              </a:tr>
              <a:tr h="360000">
                <a:tc vMerge="1">
                  <a:txBody>
                    <a:bodyPr/>
                    <a:lstStyle/>
                    <a:p>
                      <a:endParaRPr kumimoji="1" lang="ja-JP" altLang="en-US"/>
                    </a:p>
                  </a:txBody>
                  <a:tcPr/>
                </a:tc>
                <a:tc gridSpan="2">
                  <a:txBody>
                    <a:bodyPr/>
                    <a:lstStyle/>
                    <a:p>
                      <a:pPr algn="l" fontAlgn="t"/>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指定施術者名</a:t>
                      </a: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fontAlgn="t"/>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傷病名（部位）</a:t>
                      </a: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294426087"/>
                  </a:ext>
                </a:extLst>
              </a:tr>
            </a:tbl>
          </a:graphicData>
        </a:graphic>
      </p:graphicFrame>
      <p:sp>
        <p:nvSpPr>
          <p:cNvPr id="16" name="正方形/長方形 15">
            <a:extLst>
              <a:ext uri="{FF2B5EF4-FFF2-40B4-BE49-F238E27FC236}">
                <a16:creationId xmlns:a16="http://schemas.microsoft.com/office/drawing/2014/main" id="{15F37CC2-E767-4D7A-9BB8-877DA41FFCFB}"/>
              </a:ext>
            </a:extLst>
          </p:cNvPr>
          <p:cNvSpPr/>
          <p:nvPr/>
        </p:nvSpPr>
        <p:spPr>
          <a:xfrm>
            <a:off x="1444217" y="319856"/>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9" name="正方形/長方形 8">
            <a:extLst>
              <a:ext uri="{FF2B5EF4-FFF2-40B4-BE49-F238E27FC236}">
                <a16:creationId xmlns:a16="http://schemas.microsoft.com/office/drawing/2014/main" id="{4D5D94DA-E765-427B-9FFF-7095E87C1569}"/>
              </a:ext>
            </a:extLst>
          </p:cNvPr>
          <p:cNvSpPr/>
          <p:nvPr/>
        </p:nvSpPr>
        <p:spPr>
          <a:xfrm>
            <a:off x="6342787" y="4090769"/>
            <a:ext cx="468313" cy="468313"/>
          </a:xfrm>
          <a:prstGeom prst="rect">
            <a:avLst/>
          </a:prstGeom>
          <a:noFill/>
          <a:ln w="12700">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31" name="正方形/長方形 30">
            <a:extLst>
              <a:ext uri="{FF2B5EF4-FFF2-40B4-BE49-F238E27FC236}">
                <a16:creationId xmlns:a16="http://schemas.microsoft.com/office/drawing/2014/main" id="{54777629-0752-46DC-A7F4-6B5A3A6CD33B}"/>
              </a:ext>
            </a:extLst>
          </p:cNvPr>
          <p:cNvSpPr/>
          <p:nvPr/>
        </p:nvSpPr>
        <p:spPr>
          <a:xfrm>
            <a:off x="430995" y="1686153"/>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2" name="正方形/長方形 31">
            <a:extLst>
              <a:ext uri="{FF2B5EF4-FFF2-40B4-BE49-F238E27FC236}">
                <a16:creationId xmlns:a16="http://schemas.microsoft.com/office/drawing/2014/main" id="{D05CAA16-77BB-4C31-86E2-9D24AB799EEF}"/>
              </a:ext>
            </a:extLst>
          </p:cNvPr>
          <p:cNvSpPr/>
          <p:nvPr/>
        </p:nvSpPr>
        <p:spPr>
          <a:xfrm>
            <a:off x="1163980" y="1686153"/>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世帯員番号</a:t>
            </a:r>
          </a:p>
        </p:txBody>
      </p:sp>
      <p:sp>
        <p:nvSpPr>
          <p:cNvPr id="34" name="正方形/長方形 33">
            <a:extLst>
              <a:ext uri="{FF2B5EF4-FFF2-40B4-BE49-F238E27FC236}">
                <a16:creationId xmlns:a16="http://schemas.microsoft.com/office/drawing/2014/main" id="{B3F2A0AD-6668-41F5-B29A-F6577BB807ED}"/>
              </a:ext>
            </a:extLst>
          </p:cNvPr>
          <p:cNvSpPr/>
          <p:nvPr/>
        </p:nvSpPr>
        <p:spPr>
          <a:xfrm>
            <a:off x="552280" y="815727"/>
            <a:ext cx="5748903" cy="162459"/>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1162050" algn="l">
              <a:tabLst>
                <a:tab pos="2238375"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　　　担当員</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取扱担当者</a:t>
            </a:r>
          </a:p>
        </p:txBody>
      </p:sp>
      <p:sp>
        <p:nvSpPr>
          <p:cNvPr id="49" name="正方形/長方形 48">
            <a:extLst>
              <a:ext uri="{FF2B5EF4-FFF2-40B4-BE49-F238E27FC236}">
                <a16:creationId xmlns:a16="http://schemas.microsoft.com/office/drawing/2014/main" id="{B7C4CCB6-5E70-4E0D-9F2C-3162B008BCDD}"/>
              </a:ext>
            </a:extLst>
          </p:cNvPr>
          <p:cNvSpPr/>
          <p:nvPr/>
        </p:nvSpPr>
        <p:spPr>
          <a:xfrm>
            <a:off x="36543" y="9703437"/>
            <a:ext cx="1336386"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68" name="正方形/長方形 67">
            <a:extLst>
              <a:ext uri="{FF2B5EF4-FFF2-40B4-BE49-F238E27FC236}">
                <a16:creationId xmlns:a16="http://schemas.microsoft.com/office/drawing/2014/main" id="{DB72B048-ABF4-49CD-8C8B-2B96A5F78171}"/>
              </a:ext>
            </a:extLst>
          </p:cNvPr>
          <p:cNvSpPr/>
          <p:nvPr/>
        </p:nvSpPr>
        <p:spPr>
          <a:xfrm>
            <a:off x="5514707" y="1094719"/>
            <a:ext cx="612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単給・併給</a:t>
            </a:r>
          </a:p>
        </p:txBody>
      </p:sp>
      <p:sp>
        <p:nvSpPr>
          <p:cNvPr id="77" name="正方形/長方形 76">
            <a:extLst>
              <a:ext uri="{FF2B5EF4-FFF2-40B4-BE49-F238E27FC236}">
                <a16:creationId xmlns:a16="http://schemas.microsoft.com/office/drawing/2014/main" id="{7208A1C6-1EE8-4080-BF44-25F97AE93059}"/>
              </a:ext>
            </a:extLst>
          </p:cNvPr>
          <p:cNvSpPr/>
          <p:nvPr/>
        </p:nvSpPr>
        <p:spPr>
          <a:xfrm>
            <a:off x="6465882" y="1224319"/>
            <a:ext cx="144000" cy="684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自治体名称</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3" name="テキスト ボックス 32">
            <a:extLst>
              <a:ext uri="{FF2B5EF4-FFF2-40B4-BE49-F238E27FC236}">
                <a16:creationId xmlns:a16="http://schemas.microsoft.com/office/drawing/2014/main" id="{891CFA67-780B-4345-8FAD-0FB68A6A338E}"/>
              </a:ext>
            </a:extLst>
          </p:cNvPr>
          <p:cNvSpPr txBox="1"/>
          <p:nvPr/>
        </p:nvSpPr>
        <p:spPr>
          <a:xfrm>
            <a:off x="1765222" y="555905"/>
            <a:ext cx="3327556" cy="261610"/>
          </a:xfrm>
          <a:prstGeom prst="rect">
            <a:avLst/>
          </a:prstGeom>
          <a:no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施術券及び施術報酬請求明細書</a:t>
            </a:r>
            <a:r>
              <a:rPr kumimoji="1" lang="en-US" altLang="ja-JP" sz="1100" dirty="0">
                <a:latin typeface="ＭＳ Ｐゴシック" panose="020B0600070205080204" pitchFamily="50" charset="-128"/>
                <a:ea typeface="ＭＳ Ｐゴシック" panose="020B0600070205080204" pitchFamily="50" charset="-128"/>
              </a:rPr>
              <a:t>(</a:t>
            </a:r>
            <a:r>
              <a:rPr kumimoji="1" lang="ja-JP" altLang="en-US" sz="1100" dirty="0">
                <a:latin typeface="ＭＳ Ｐゴシック" panose="020B0600070205080204" pitchFamily="50" charset="-128"/>
                <a:ea typeface="ＭＳ Ｐゴシック" panose="020B0600070205080204" pitchFamily="50" charset="-128"/>
              </a:rPr>
              <a:t>あん摩・マッサージ</a:t>
            </a:r>
            <a:r>
              <a:rPr kumimoji="1" lang="en-US" altLang="ja-JP" sz="1100" dirty="0">
                <a:latin typeface="ＭＳ Ｐゴシック" panose="020B0600070205080204" pitchFamily="50" charset="-128"/>
                <a:ea typeface="ＭＳ Ｐゴシック" panose="020B0600070205080204" pitchFamily="50" charset="-128"/>
              </a:rPr>
              <a:t>)</a:t>
            </a:r>
            <a:endParaRPr kumimoji="1" lang="ja-JP" altLang="en-US" sz="1100" dirty="0">
              <a:latin typeface="ＭＳ Ｐゴシック" panose="020B0600070205080204" pitchFamily="50" charset="-128"/>
              <a:ea typeface="ＭＳ Ｐゴシック" panose="020B0600070205080204" pitchFamily="50" charset="-128"/>
            </a:endParaRPr>
          </a:p>
        </p:txBody>
      </p:sp>
      <p:sp>
        <p:nvSpPr>
          <p:cNvPr id="45" name="正方形/長方形 44">
            <a:extLst>
              <a:ext uri="{FF2B5EF4-FFF2-40B4-BE49-F238E27FC236}">
                <a16:creationId xmlns:a16="http://schemas.microsoft.com/office/drawing/2014/main" id="{0AA691ED-D5DA-42C2-BD25-EDBE9DEE86CF}"/>
              </a:ext>
            </a:extLst>
          </p:cNvPr>
          <p:cNvSpPr/>
          <p:nvPr/>
        </p:nvSpPr>
        <p:spPr>
          <a:xfrm>
            <a:off x="710307" y="1512670"/>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46" name="正方形/長方形 45">
            <a:extLst>
              <a:ext uri="{FF2B5EF4-FFF2-40B4-BE49-F238E27FC236}">
                <a16:creationId xmlns:a16="http://schemas.microsoft.com/office/drawing/2014/main" id="{9E5F694F-2C67-46CE-99B5-35615BD44216}"/>
              </a:ext>
            </a:extLst>
          </p:cNvPr>
          <p:cNvSpPr/>
          <p:nvPr/>
        </p:nvSpPr>
        <p:spPr>
          <a:xfrm>
            <a:off x="2281668" y="1506514"/>
            <a:ext cx="308940" cy="1465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性別</a:t>
            </a:r>
          </a:p>
        </p:txBody>
      </p:sp>
      <p:sp>
        <p:nvSpPr>
          <p:cNvPr id="50" name="正方形/長方形 49">
            <a:extLst>
              <a:ext uri="{FF2B5EF4-FFF2-40B4-BE49-F238E27FC236}">
                <a16:creationId xmlns:a16="http://schemas.microsoft.com/office/drawing/2014/main" id="{8954B4C4-14CE-4E4B-8E51-55DA8A169043}"/>
              </a:ext>
            </a:extLst>
          </p:cNvPr>
          <p:cNvSpPr/>
          <p:nvPr/>
        </p:nvSpPr>
        <p:spPr>
          <a:xfrm>
            <a:off x="6465882" y="2011715"/>
            <a:ext cx="144000" cy="432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役職名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1" name="正方形/長方形 50">
            <a:extLst>
              <a:ext uri="{FF2B5EF4-FFF2-40B4-BE49-F238E27FC236}">
                <a16:creationId xmlns:a16="http://schemas.microsoft.com/office/drawing/2014/main" id="{3ACBBD2F-4F65-4D7C-854A-9E97004BC273}"/>
              </a:ext>
            </a:extLst>
          </p:cNvPr>
          <p:cNvSpPr/>
          <p:nvPr/>
        </p:nvSpPr>
        <p:spPr>
          <a:xfrm>
            <a:off x="6465882" y="2547111"/>
            <a:ext cx="144000" cy="64069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2" name="正方形/長方形 51">
            <a:extLst>
              <a:ext uri="{FF2B5EF4-FFF2-40B4-BE49-F238E27FC236}">
                <a16:creationId xmlns:a16="http://schemas.microsoft.com/office/drawing/2014/main" id="{6CABE92E-2094-4CB7-A15F-B46701397AB8}"/>
              </a:ext>
            </a:extLst>
          </p:cNvPr>
          <p:cNvSpPr/>
          <p:nvPr/>
        </p:nvSpPr>
        <p:spPr>
          <a:xfrm>
            <a:off x="6465882" y="1022719"/>
            <a:ext cx="144000" cy="144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p:txBody>
      </p:sp>
      <p:sp>
        <p:nvSpPr>
          <p:cNvPr id="25" name="テキスト ボックス 24">
            <a:extLst>
              <a:ext uri="{FF2B5EF4-FFF2-40B4-BE49-F238E27FC236}">
                <a16:creationId xmlns:a16="http://schemas.microsoft.com/office/drawing/2014/main" id="{8DBE3BFC-6D1D-40E9-86A9-659D67EF9EBA}"/>
              </a:ext>
            </a:extLst>
          </p:cNvPr>
          <p:cNvSpPr txBox="1"/>
          <p:nvPr/>
        </p:nvSpPr>
        <p:spPr>
          <a:xfrm>
            <a:off x="3156731" y="361824"/>
            <a:ext cx="540000"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（表面）</a:t>
            </a:r>
          </a:p>
        </p:txBody>
      </p:sp>
      <p:sp>
        <p:nvSpPr>
          <p:cNvPr id="26" name="テキスト ボックス 25">
            <a:extLst>
              <a:ext uri="{FF2B5EF4-FFF2-40B4-BE49-F238E27FC236}">
                <a16:creationId xmlns:a16="http://schemas.microsoft.com/office/drawing/2014/main" id="{81473680-50C0-4287-BB83-D0BBF9FB8EF2}"/>
              </a:ext>
            </a:extLst>
          </p:cNvPr>
          <p:cNvSpPr txBox="1"/>
          <p:nvPr/>
        </p:nvSpPr>
        <p:spPr>
          <a:xfrm>
            <a:off x="404667" y="781770"/>
            <a:ext cx="1098607"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　　　　　　　　　分）</a:t>
            </a:r>
          </a:p>
        </p:txBody>
      </p:sp>
      <p:sp>
        <p:nvSpPr>
          <p:cNvPr id="81" name="正方形/長方形 80">
            <a:extLst>
              <a:ext uri="{FF2B5EF4-FFF2-40B4-BE49-F238E27FC236}">
                <a16:creationId xmlns:a16="http://schemas.microsoft.com/office/drawing/2014/main" id="{907312F9-3F44-4B88-845D-88C5A16EB0BC}"/>
              </a:ext>
            </a:extLst>
          </p:cNvPr>
          <p:cNvSpPr/>
          <p:nvPr/>
        </p:nvSpPr>
        <p:spPr>
          <a:xfrm>
            <a:off x="1410154" y="719079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社保区分</a:t>
            </a:r>
          </a:p>
        </p:txBody>
      </p:sp>
      <p:graphicFrame>
        <p:nvGraphicFramePr>
          <p:cNvPr id="36" name="表 35">
            <a:extLst>
              <a:ext uri="{FF2B5EF4-FFF2-40B4-BE49-F238E27FC236}">
                <a16:creationId xmlns:a16="http://schemas.microsoft.com/office/drawing/2014/main" id="{BFE72368-F78E-46DE-AB5F-F7277A8B84F6}"/>
              </a:ext>
            </a:extLst>
          </p:cNvPr>
          <p:cNvGraphicFramePr>
            <a:graphicFrameLocks noGrp="1"/>
          </p:cNvGraphicFramePr>
          <p:nvPr>
            <p:extLst>
              <p:ext uri="{D42A27DB-BD31-4B8C-83A1-F6EECF244321}">
                <p14:modId xmlns:p14="http://schemas.microsoft.com/office/powerpoint/2010/main" val="3586833337"/>
              </p:ext>
            </p:extLst>
          </p:nvPr>
        </p:nvGraphicFramePr>
        <p:xfrm>
          <a:off x="36748" y="9146609"/>
          <a:ext cx="6272938" cy="519430"/>
        </p:xfrm>
        <a:graphic>
          <a:graphicData uri="http://schemas.openxmlformats.org/drawingml/2006/table">
            <a:tbl>
              <a:tblPr firstRow="1" firstCol="1" bandRow="1"/>
              <a:tblGrid>
                <a:gridCol w="337335">
                  <a:extLst>
                    <a:ext uri="{9D8B030D-6E8A-4147-A177-3AD203B41FA5}">
                      <a16:colId xmlns:a16="http://schemas.microsoft.com/office/drawing/2014/main" val="1719117572"/>
                    </a:ext>
                  </a:extLst>
                </a:gridCol>
                <a:gridCol w="1862543">
                  <a:extLst>
                    <a:ext uri="{9D8B030D-6E8A-4147-A177-3AD203B41FA5}">
                      <a16:colId xmlns:a16="http://schemas.microsoft.com/office/drawing/2014/main" val="1569814812"/>
                    </a:ext>
                  </a:extLst>
                </a:gridCol>
                <a:gridCol w="777178">
                  <a:extLst>
                    <a:ext uri="{9D8B030D-6E8A-4147-A177-3AD203B41FA5}">
                      <a16:colId xmlns:a16="http://schemas.microsoft.com/office/drawing/2014/main" val="395759475"/>
                    </a:ext>
                  </a:extLst>
                </a:gridCol>
                <a:gridCol w="300156">
                  <a:extLst>
                    <a:ext uri="{9D8B030D-6E8A-4147-A177-3AD203B41FA5}">
                      <a16:colId xmlns:a16="http://schemas.microsoft.com/office/drawing/2014/main" val="3258383162"/>
                    </a:ext>
                  </a:extLst>
                </a:gridCol>
                <a:gridCol w="1402235">
                  <a:extLst>
                    <a:ext uri="{9D8B030D-6E8A-4147-A177-3AD203B41FA5}">
                      <a16:colId xmlns:a16="http://schemas.microsoft.com/office/drawing/2014/main" val="107681898"/>
                    </a:ext>
                  </a:extLst>
                </a:gridCol>
                <a:gridCol w="1593491">
                  <a:extLst>
                    <a:ext uri="{9D8B030D-6E8A-4147-A177-3AD203B41FA5}">
                      <a16:colId xmlns:a16="http://schemas.microsoft.com/office/drawing/2014/main" val="824349465"/>
                    </a:ext>
                  </a:extLst>
                </a:gridCol>
              </a:tblGrid>
              <a:tr h="394980">
                <a:tc>
                  <a:txBody>
                    <a:bodyPr/>
                    <a:lstStyle/>
                    <a:p>
                      <a:pPr marL="73152" algn="ctr" rtl="0" eaLnBrk="1" fontAlgn="ctr" latinLnBrk="0" hangingPunct="1">
                        <a:spcBef>
                          <a:spcPts val="0"/>
                        </a:spcBef>
                        <a:spcAft>
                          <a:spcPts val="0"/>
                        </a:spcAft>
                      </a:pPr>
                      <a:r>
                        <a:rPr kumimoji="1" lang="ja-JP" altLang="en-US" sz="900" b="0" i="0" u="none" strike="noStrike" spc="225"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振込先</a:t>
                      </a:r>
                      <a:endParaRPr lang="ja-JP" altLang="en-US" sz="1800" b="0" i="0" u="none" strike="noStrike" dirty="0">
                        <a:solidFill>
                          <a:schemeClr val="accent1"/>
                        </a:solidFill>
                        <a:effectLst/>
                        <a:latin typeface="Arial" panose="020B0604020202020204" pitchFamily="34" charset="0"/>
                      </a:endParaRPr>
                    </a:p>
                  </a:txBody>
                  <a:tcPr marL="6350" marR="6350" marT="6350" marB="0" vert="eaVert" anchor="ctr">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tcPr>
                </a:tc>
                <a:tc>
                  <a:txBody>
                    <a:bodyPr/>
                    <a:lstStyle/>
                    <a:p>
                      <a:pPr marL="0" algn="r" rtl="0" eaLnBrk="1" fontAlgn="ctr" latinLnBrk="0" hangingPunct="1">
                        <a:spcBef>
                          <a:spcPts val="0"/>
                        </a:spcBef>
                        <a:spcAft>
                          <a:spcPts val="400"/>
                        </a:spcAft>
                      </a:pPr>
                      <a:r>
                        <a:rPr kumimoji="1" lang="zh-TW" altLang="en-US" sz="900" b="0" i="0" u="none" strike="noStrike"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銀　　行</a:t>
                      </a:r>
                      <a:endParaRPr lang="zh-TW" altLang="en-US" sz="1800" b="0" i="0" u="none" strike="noStrike" dirty="0">
                        <a:solidFill>
                          <a:schemeClr val="accent1"/>
                        </a:solidFill>
                        <a:effectLst/>
                        <a:latin typeface="Arial" panose="020B0604020202020204" pitchFamily="34" charset="0"/>
                      </a:endParaRPr>
                    </a:p>
                    <a:p>
                      <a:pPr marL="0" algn="r" rtl="0" eaLnBrk="1" fontAlgn="ctr" latinLnBrk="0" hangingPunct="1">
                        <a:spcBef>
                          <a:spcPts val="0"/>
                        </a:spcBef>
                        <a:spcAft>
                          <a:spcPts val="400"/>
                        </a:spcAft>
                      </a:pPr>
                      <a:r>
                        <a:rPr kumimoji="1" lang="zh-TW" altLang="en-US" sz="900" b="0" i="0" u="none" strike="noStrike"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信用金庫</a:t>
                      </a:r>
                      <a:endParaRPr lang="zh-TW" altLang="en-US" sz="1800" b="0" i="0" u="none" strike="noStrike" dirty="0">
                        <a:solidFill>
                          <a:schemeClr val="accent1"/>
                        </a:solidFill>
                        <a:effectLst/>
                        <a:latin typeface="Arial" panose="020B0604020202020204" pitchFamily="34" charset="0"/>
                      </a:endParaRPr>
                    </a:p>
                    <a:p>
                      <a:pPr marL="0" algn="r" rtl="0" eaLnBrk="1" fontAlgn="ctr" latinLnBrk="0" hangingPunct="1">
                        <a:spcBef>
                          <a:spcPts val="0"/>
                        </a:spcBef>
                        <a:spcAft>
                          <a:spcPts val="400"/>
                        </a:spcAft>
                      </a:pPr>
                      <a:r>
                        <a:rPr kumimoji="1" lang="zh-TW" altLang="en-US" sz="900" b="0" i="0" u="none" strike="noStrike"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支　　店</a:t>
                      </a:r>
                      <a:endParaRPr lang="zh-TW" altLang="en-US" sz="1800" b="0" i="0" u="none" strike="noStrike" dirty="0">
                        <a:solidFill>
                          <a:schemeClr val="accent1"/>
                        </a:solidFill>
                        <a:effectLst/>
                        <a:latin typeface="Arial" panose="020B0604020202020204" pitchFamily="34" charset="0"/>
                      </a:endParaRPr>
                    </a:p>
                  </a:txBody>
                  <a:tcPr marL="68580" marR="68580" marT="6350" marB="0" anchor="ctr">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kumimoji="1" lang="ja-JP" altLang="en-US" sz="900" b="0" i="0" u="none" strike="noStrike" kern="10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預金種類</a:t>
                      </a:r>
                      <a:endParaRPr lang="ja-JP" altLang="en-US" sz="1800" b="0" i="0" u="none" strike="noStrike">
                        <a:solidFill>
                          <a:schemeClr val="accent1"/>
                        </a:solidFill>
                        <a:effectLst/>
                        <a:latin typeface="Arial" panose="020B0604020202020204" pitchFamily="34" charset="0"/>
                      </a:endParaRPr>
                    </a:p>
                  </a:txBody>
                  <a:tcPr marL="68580" marR="68580" marT="35941" marB="0">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tcPr>
                </a:tc>
                <a:tc>
                  <a:txBody>
                    <a:bodyPr/>
                    <a:lstStyle/>
                    <a:p>
                      <a:pPr marL="0" algn="ctr" rtl="0" eaLnBrk="1" fontAlgn="ctr" latinLnBrk="0" hangingPunct="1">
                        <a:spcBef>
                          <a:spcPts val="0"/>
                        </a:spcBef>
                        <a:spcAft>
                          <a:spcPts val="0"/>
                        </a:spcAft>
                      </a:pPr>
                      <a:r>
                        <a:rPr kumimoji="1" lang="ja-JP" altLang="en-US" sz="900" b="0" i="0" u="none" strike="noStrike"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預金</a:t>
                      </a:r>
                      <a:endParaRPr lang="ja-JP" altLang="en-US" sz="1800" b="0" i="0" u="none" strike="noStrike" dirty="0">
                        <a:solidFill>
                          <a:schemeClr val="accent1"/>
                        </a:solidFill>
                        <a:effectLst/>
                        <a:latin typeface="Arial" panose="020B0604020202020204" pitchFamily="34" charset="0"/>
                      </a:endParaRPr>
                    </a:p>
                  </a:txBody>
                  <a:tcPr marL="68580" marR="68580" marT="6350" marB="0" anchor="ctr">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kumimoji="1" lang="ja-JP" altLang="en-US" sz="900" b="0" i="0" u="none" strike="noStrike"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口座番号</a:t>
                      </a:r>
                      <a:endParaRPr lang="ja-JP" altLang="en-US" sz="1800" b="0" i="0" u="none" strike="noStrike" dirty="0">
                        <a:solidFill>
                          <a:schemeClr val="accent1"/>
                        </a:solidFill>
                        <a:effectLst/>
                        <a:latin typeface="Arial" panose="020B0604020202020204" pitchFamily="34" charset="0"/>
                      </a:endParaRPr>
                    </a:p>
                  </a:txBody>
                  <a:tcPr marL="68580" marR="68580" marT="35941" marB="0">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kumimoji="1" lang="ja-JP" altLang="en-US" sz="900" b="0" i="0" u="none" strike="noStrike"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口座名義</a:t>
                      </a:r>
                      <a:endParaRPr lang="ja-JP" altLang="en-US" sz="1800" b="0" i="0" u="none" strike="noStrike" dirty="0">
                        <a:solidFill>
                          <a:schemeClr val="accent1"/>
                        </a:solidFill>
                        <a:effectLst/>
                        <a:latin typeface="Arial" panose="020B0604020202020204" pitchFamily="34" charset="0"/>
                      </a:endParaRPr>
                    </a:p>
                  </a:txBody>
                  <a:tcPr marL="68580" marR="68580" marT="35941" marB="0">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342573456"/>
                  </a:ext>
                </a:extLst>
              </a:tr>
            </a:tbl>
          </a:graphicData>
        </a:graphic>
      </p:graphicFrame>
      <p:sp>
        <p:nvSpPr>
          <p:cNvPr id="39" name="正方形/長方形 38">
            <a:extLst>
              <a:ext uri="{FF2B5EF4-FFF2-40B4-BE49-F238E27FC236}">
                <a16:creationId xmlns:a16="http://schemas.microsoft.com/office/drawing/2014/main" id="{F7CEAC64-8AEB-474B-A249-7C4B95D5F367}"/>
              </a:ext>
            </a:extLst>
          </p:cNvPr>
          <p:cNvSpPr/>
          <p:nvPr/>
        </p:nvSpPr>
        <p:spPr>
          <a:xfrm>
            <a:off x="4985884" y="9347149"/>
            <a:ext cx="1070473" cy="1389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振込先ふりがな</a:t>
            </a:r>
          </a:p>
        </p:txBody>
      </p:sp>
      <p:sp>
        <p:nvSpPr>
          <p:cNvPr id="40" name="正方形/長方形 39">
            <a:extLst>
              <a:ext uri="{FF2B5EF4-FFF2-40B4-BE49-F238E27FC236}">
                <a16:creationId xmlns:a16="http://schemas.microsoft.com/office/drawing/2014/main" id="{11D7C196-9949-40AC-A8F4-A320B5355677}"/>
              </a:ext>
            </a:extLst>
          </p:cNvPr>
          <p:cNvSpPr/>
          <p:nvPr/>
        </p:nvSpPr>
        <p:spPr>
          <a:xfrm>
            <a:off x="4985884" y="9518525"/>
            <a:ext cx="1048203" cy="1389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振込先口座名義</a:t>
            </a:r>
          </a:p>
        </p:txBody>
      </p:sp>
      <p:sp>
        <p:nvSpPr>
          <p:cNvPr id="38" name="正方形/長方形 37">
            <a:extLst>
              <a:ext uri="{FF2B5EF4-FFF2-40B4-BE49-F238E27FC236}">
                <a16:creationId xmlns:a16="http://schemas.microsoft.com/office/drawing/2014/main" id="{DE2AC099-56D6-42B5-BD1F-AF679D2DC12E}"/>
              </a:ext>
            </a:extLst>
          </p:cNvPr>
          <p:cNvSpPr/>
          <p:nvPr/>
        </p:nvSpPr>
        <p:spPr>
          <a:xfrm>
            <a:off x="670537" y="831666"/>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施術年月</a:t>
            </a:r>
          </a:p>
        </p:txBody>
      </p:sp>
      <p:sp>
        <p:nvSpPr>
          <p:cNvPr id="37" name="正方形/長方形 36">
            <a:extLst>
              <a:ext uri="{FF2B5EF4-FFF2-40B4-BE49-F238E27FC236}">
                <a16:creationId xmlns:a16="http://schemas.microsoft.com/office/drawing/2014/main" id="{03859B46-102E-448D-8F9F-51AAC99C0F6C}"/>
              </a:ext>
            </a:extLst>
          </p:cNvPr>
          <p:cNvSpPr/>
          <p:nvPr/>
        </p:nvSpPr>
        <p:spPr>
          <a:xfrm>
            <a:off x="555480" y="319856"/>
            <a:ext cx="81744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再発行の文言</a:t>
            </a:r>
          </a:p>
        </p:txBody>
      </p:sp>
      <p:sp>
        <p:nvSpPr>
          <p:cNvPr id="41" name="正方形/長方形 40">
            <a:extLst>
              <a:ext uri="{FF2B5EF4-FFF2-40B4-BE49-F238E27FC236}">
                <a16:creationId xmlns:a16="http://schemas.microsoft.com/office/drawing/2014/main" id="{751434BA-47E1-40E4-9BA8-A7C4B2F2A002}"/>
              </a:ext>
            </a:extLst>
          </p:cNvPr>
          <p:cNvSpPr/>
          <p:nvPr/>
        </p:nvSpPr>
        <p:spPr>
          <a:xfrm>
            <a:off x="430895" y="117546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交付番号</a:t>
            </a:r>
          </a:p>
        </p:txBody>
      </p:sp>
      <p:sp>
        <p:nvSpPr>
          <p:cNvPr id="42" name="正方形/長方形 41">
            <a:extLst>
              <a:ext uri="{FF2B5EF4-FFF2-40B4-BE49-F238E27FC236}">
                <a16:creationId xmlns:a16="http://schemas.microsoft.com/office/drawing/2014/main" id="{51384349-8BA2-4E12-A6EE-496A31A7DC47}"/>
              </a:ext>
            </a:extLst>
          </p:cNvPr>
          <p:cNvSpPr/>
          <p:nvPr/>
        </p:nvSpPr>
        <p:spPr>
          <a:xfrm>
            <a:off x="3053106" y="1004012"/>
            <a:ext cx="105534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有効期間開始日</a:t>
            </a:r>
          </a:p>
        </p:txBody>
      </p:sp>
      <p:sp>
        <p:nvSpPr>
          <p:cNvPr id="43" name="正方形/長方形 42">
            <a:extLst>
              <a:ext uri="{FF2B5EF4-FFF2-40B4-BE49-F238E27FC236}">
                <a16:creationId xmlns:a16="http://schemas.microsoft.com/office/drawing/2014/main" id="{A6323B53-DF99-424D-AF30-5E7E2531C803}"/>
              </a:ext>
            </a:extLst>
          </p:cNvPr>
          <p:cNvSpPr/>
          <p:nvPr/>
        </p:nvSpPr>
        <p:spPr>
          <a:xfrm>
            <a:off x="3047779" y="1167502"/>
            <a:ext cx="105534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有効期間終了日</a:t>
            </a:r>
          </a:p>
        </p:txBody>
      </p:sp>
      <p:sp>
        <p:nvSpPr>
          <p:cNvPr id="44" name="正方形/長方形 43">
            <a:extLst>
              <a:ext uri="{FF2B5EF4-FFF2-40B4-BE49-F238E27FC236}">
                <a16:creationId xmlns:a16="http://schemas.microsoft.com/office/drawing/2014/main" id="{C77A8F78-570E-490F-9E6D-87BE57B94975}"/>
              </a:ext>
            </a:extLst>
          </p:cNvPr>
          <p:cNvSpPr/>
          <p:nvPr/>
        </p:nvSpPr>
        <p:spPr>
          <a:xfrm>
            <a:off x="1009075" y="135069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患者氏名</a:t>
            </a:r>
          </a:p>
        </p:txBody>
      </p:sp>
      <p:sp>
        <p:nvSpPr>
          <p:cNvPr id="47" name="正方形/長方形 46">
            <a:extLst>
              <a:ext uri="{FF2B5EF4-FFF2-40B4-BE49-F238E27FC236}">
                <a16:creationId xmlns:a16="http://schemas.microsoft.com/office/drawing/2014/main" id="{6E8B8241-E826-4ED2-80F6-9787BE6E92B6}"/>
              </a:ext>
            </a:extLst>
          </p:cNvPr>
          <p:cNvSpPr/>
          <p:nvPr/>
        </p:nvSpPr>
        <p:spPr>
          <a:xfrm>
            <a:off x="1733494" y="1512670"/>
            <a:ext cx="24469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600" dirty="0">
                <a:solidFill>
                  <a:schemeClr val="tx1"/>
                </a:solidFill>
                <a:latin typeface="ＭＳ Ｐゴシック" panose="020B0600070205080204" pitchFamily="50" charset="-128"/>
                <a:ea typeface="ＭＳ Ｐゴシック" panose="020B0600070205080204" pitchFamily="50" charset="-128"/>
              </a:rPr>
              <a:t>年齢</a:t>
            </a:r>
          </a:p>
        </p:txBody>
      </p:sp>
      <p:sp>
        <p:nvSpPr>
          <p:cNvPr id="48" name="正方形/長方形 47">
            <a:extLst>
              <a:ext uri="{FF2B5EF4-FFF2-40B4-BE49-F238E27FC236}">
                <a16:creationId xmlns:a16="http://schemas.microsoft.com/office/drawing/2014/main" id="{FC137D83-7211-4F24-99A2-610E08C89B2C}"/>
              </a:ext>
            </a:extLst>
          </p:cNvPr>
          <p:cNvSpPr/>
          <p:nvPr/>
        </p:nvSpPr>
        <p:spPr>
          <a:xfrm>
            <a:off x="2961421" y="1556553"/>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居住地</a:t>
            </a:r>
          </a:p>
        </p:txBody>
      </p:sp>
      <p:sp>
        <p:nvSpPr>
          <p:cNvPr id="53" name="正方形/長方形 52">
            <a:extLst>
              <a:ext uri="{FF2B5EF4-FFF2-40B4-BE49-F238E27FC236}">
                <a16:creationId xmlns:a16="http://schemas.microsoft.com/office/drawing/2014/main" id="{83B23DF1-2455-41C0-94F0-4BD8ACB431DB}"/>
              </a:ext>
            </a:extLst>
          </p:cNvPr>
          <p:cNvSpPr/>
          <p:nvPr/>
        </p:nvSpPr>
        <p:spPr>
          <a:xfrm>
            <a:off x="405595" y="2032546"/>
            <a:ext cx="77518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指定施術者名</a:t>
            </a:r>
          </a:p>
        </p:txBody>
      </p:sp>
      <p:sp>
        <p:nvSpPr>
          <p:cNvPr id="54" name="正方形/長方形 53">
            <a:extLst>
              <a:ext uri="{FF2B5EF4-FFF2-40B4-BE49-F238E27FC236}">
                <a16:creationId xmlns:a16="http://schemas.microsoft.com/office/drawing/2014/main" id="{18749D02-FD20-4AD8-8A82-84F54F892B27}"/>
              </a:ext>
            </a:extLst>
          </p:cNvPr>
          <p:cNvSpPr/>
          <p:nvPr/>
        </p:nvSpPr>
        <p:spPr>
          <a:xfrm>
            <a:off x="2978225" y="2038613"/>
            <a:ext cx="454346"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傷病名</a:t>
            </a:r>
          </a:p>
        </p:txBody>
      </p:sp>
      <p:sp>
        <p:nvSpPr>
          <p:cNvPr id="55" name="正方形/長方形 54">
            <a:extLst>
              <a:ext uri="{FF2B5EF4-FFF2-40B4-BE49-F238E27FC236}">
                <a16:creationId xmlns:a16="http://schemas.microsoft.com/office/drawing/2014/main" id="{14562B42-ECD3-4785-B4C1-FE265269AF5C}"/>
              </a:ext>
            </a:extLst>
          </p:cNvPr>
          <p:cNvSpPr/>
          <p:nvPr/>
        </p:nvSpPr>
        <p:spPr>
          <a:xfrm>
            <a:off x="3499840" y="2030175"/>
            <a:ext cx="77518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傷病名（部位）</a:t>
            </a:r>
          </a:p>
        </p:txBody>
      </p:sp>
      <p:sp>
        <p:nvSpPr>
          <p:cNvPr id="58" name="正方形/長方形 57">
            <a:extLst>
              <a:ext uri="{FF2B5EF4-FFF2-40B4-BE49-F238E27FC236}">
                <a16:creationId xmlns:a16="http://schemas.microsoft.com/office/drawing/2014/main" id="{700E20F4-3C41-4A23-A5D2-B12326C401C5}"/>
              </a:ext>
            </a:extLst>
          </p:cNvPr>
          <p:cNvSpPr/>
          <p:nvPr/>
        </p:nvSpPr>
        <p:spPr>
          <a:xfrm>
            <a:off x="3575155" y="7202231"/>
            <a:ext cx="58780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社保割合</a:t>
            </a:r>
          </a:p>
        </p:txBody>
      </p:sp>
      <p:sp>
        <p:nvSpPr>
          <p:cNvPr id="59" name="正方形/長方形 58">
            <a:extLst>
              <a:ext uri="{FF2B5EF4-FFF2-40B4-BE49-F238E27FC236}">
                <a16:creationId xmlns:a16="http://schemas.microsoft.com/office/drawing/2014/main" id="{F3FB1D68-3E42-40DC-9978-8D03B09B825D}"/>
              </a:ext>
            </a:extLst>
          </p:cNvPr>
          <p:cNvSpPr/>
          <p:nvPr/>
        </p:nvSpPr>
        <p:spPr>
          <a:xfrm>
            <a:off x="3398687" y="7399284"/>
            <a:ext cx="78236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本人支払額</a:t>
            </a:r>
          </a:p>
        </p:txBody>
      </p:sp>
      <p:sp>
        <p:nvSpPr>
          <p:cNvPr id="60" name="正方形/長方形 59">
            <a:extLst>
              <a:ext uri="{FF2B5EF4-FFF2-40B4-BE49-F238E27FC236}">
                <a16:creationId xmlns:a16="http://schemas.microsoft.com/office/drawing/2014/main" id="{D333556D-C0B9-4A75-9D5B-423E76BDD452}"/>
              </a:ext>
            </a:extLst>
          </p:cNvPr>
          <p:cNvSpPr/>
          <p:nvPr/>
        </p:nvSpPr>
        <p:spPr>
          <a:xfrm>
            <a:off x="604319" y="9209407"/>
            <a:ext cx="1048203"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振込先金融機関名</a:t>
            </a:r>
          </a:p>
        </p:txBody>
      </p:sp>
      <p:sp>
        <p:nvSpPr>
          <p:cNvPr id="61" name="正方形/長方形 60">
            <a:extLst>
              <a:ext uri="{FF2B5EF4-FFF2-40B4-BE49-F238E27FC236}">
                <a16:creationId xmlns:a16="http://schemas.microsoft.com/office/drawing/2014/main" id="{14486C15-D498-4B68-A719-84A9F1DFDC22}"/>
              </a:ext>
            </a:extLst>
          </p:cNvPr>
          <p:cNvSpPr/>
          <p:nvPr/>
        </p:nvSpPr>
        <p:spPr>
          <a:xfrm>
            <a:off x="604319" y="9518525"/>
            <a:ext cx="1048203"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振込先支店名</a:t>
            </a:r>
          </a:p>
        </p:txBody>
      </p:sp>
      <p:sp>
        <p:nvSpPr>
          <p:cNvPr id="62" name="正方形/長方形 61">
            <a:extLst>
              <a:ext uri="{FF2B5EF4-FFF2-40B4-BE49-F238E27FC236}">
                <a16:creationId xmlns:a16="http://schemas.microsoft.com/office/drawing/2014/main" id="{D1AE34E8-74A3-46CB-83CF-6E93BF53CE50}"/>
              </a:ext>
            </a:extLst>
          </p:cNvPr>
          <p:cNvSpPr/>
          <p:nvPr/>
        </p:nvSpPr>
        <p:spPr>
          <a:xfrm>
            <a:off x="2297078" y="9352686"/>
            <a:ext cx="643728" cy="26674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振込先預金種類</a:t>
            </a:r>
          </a:p>
        </p:txBody>
      </p:sp>
      <p:sp>
        <p:nvSpPr>
          <p:cNvPr id="63" name="正方形/長方形 62">
            <a:extLst>
              <a:ext uri="{FF2B5EF4-FFF2-40B4-BE49-F238E27FC236}">
                <a16:creationId xmlns:a16="http://schemas.microsoft.com/office/drawing/2014/main" id="{44EF9A5F-69F0-4FB9-92DB-53D73FB3F9B7}"/>
              </a:ext>
            </a:extLst>
          </p:cNvPr>
          <p:cNvSpPr/>
          <p:nvPr/>
        </p:nvSpPr>
        <p:spPr>
          <a:xfrm>
            <a:off x="3498037" y="9384496"/>
            <a:ext cx="1048203"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振込先口座番号</a:t>
            </a:r>
          </a:p>
        </p:txBody>
      </p:sp>
      <p:sp>
        <p:nvSpPr>
          <p:cNvPr id="64" name="正方形/長方形 63">
            <a:extLst>
              <a:ext uri="{FF2B5EF4-FFF2-40B4-BE49-F238E27FC236}">
                <a16:creationId xmlns:a16="http://schemas.microsoft.com/office/drawing/2014/main" id="{79FF6467-439A-4EE4-8325-234C50D689D6}"/>
              </a:ext>
            </a:extLst>
          </p:cNvPr>
          <p:cNvSpPr/>
          <p:nvPr/>
        </p:nvSpPr>
        <p:spPr>
          <a:xfrm>
            <a:off x="2349042" y="830476"/>
            <a:ext cx="762902"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65" name="正方形/長方形 64">
            <a:extLst>
              <a:ext uri="{FF2B5EF4-FFF2-40B4-BE49-F238E27FC236}">
                <a16:creationId xmlns:a16="http://schemas.microsoft.com/office/drawing/2014/main" id="{E8237C55-97C8-41B5-BF99-FE4084090503}"/>
              </a:ext>
            </a:extLst>
          </p:cNvPr>
          <p:cNvSpPr/>
          <p:nvPr/>
        </p:nvSpPr>
        <p:spPr>
          <a:xfrm>
            <a:off x="3764000" y="826432"/>
            <a:ext cx="667651"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取扱担当者</a:t>
            </a:r>
          </a:p>
        </p:txBody>
      </p:sp>
      <p:grpSp>
        <p:nvGrpSpPr>
          <p:cNvPr id="56" name="グループ化 55">
            <a:extLst>
              <a:ext uri="{FF2B5EF4-FFF2-40B4-BE49-F238E27FC236}">
                <a16:creationId xmlns:a16="http://schemas.microsoft.com/office/drawing/2014/main" id="{AD351F01-2598-4DA6-B187-1FAF2B9B2238}"/>
              </a:ext>
            </a:extLst>
          </p:cNvPr>
          <p:cNvGrpSpPr/>
          <p:nvPr/>
        </p:nvGrpSpPr>
        <p:grpSpPr>
          <a:xfrm>
            <a:off x="4076100" y="55599"/>
            <a:ext cx="2234607" cy="365760"/>
            <a:chOff x="3645000" y="1370007"/>
            <a:chExt cx="2234607" cy="365760"/>
          </a:xfrm>
          <a:noFill/>
        </p:grpSpPr>
        <p:sp>
          <p:nvSpPr>
            <p:cNvPr id="67" name="正方形/長方形 66">
              <a:extLst>
                <a:ext uri="{FF2B5EF4-FFF2-40B4-BE49-F238E27FC236}">
                  <a16:creationId xmlns:a16="http://schemas.microsoft.com/office/drawing/2014/main" id="{DB19CFD0-886F-4E34-BC1D-99A1D4E34786}"/>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70" name="正方形/長方形 69">
              <a:extLst>
                <a:ext uri="{FF2B5EF4-FFF2-40B4-BE49-F238E27FC236}">
                  <a16:creationId xmlns:a16="http://schemas.microsoft.com/office/drawing/2014/main" id="{DB2470E6-40E5-4057-9352-9063721E064F}"/>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71" name="正方形/長方形 70">
            <a:extLst>
              <a:ext uri="{FF2B5EF4-FFF2-40B4-BE49-F238E27FC236}">
                <a16:creationId xmlns:a16="http://schemas.microsoft.com/office/drawing/2014/main" id="{A93CB976-8434-4624-AAD6-C5694207C51C}"/>
              </a:ext>
            </a:extLst>
          </p:cNvPr>
          <p:cNvSpPr/>
          <p:nvPr/>
        </p:nvSpPr>
        <p:spPr>
          <a:xfrm>
            <a:off x="5750367" y="452521"/>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 name="正方形/長方形 1">
            <a:extLst>
              <a:ext uri="{FF2B5EF4-FFF2-40B4-BE49-F238E27FC236}">
                <a16:creationId xmlns:a16="http://schemas.microsoft.com/office/drawing/2014/main" id="{5CE70D9E-0BFE-CC3B-B6AC-9E70E38F7284}"/>
              </a:ext>
            </a:extLst>
          </p:cNvPr>
          <p:cNvSpPr/>
          <p:nvPr/>
        </p:nvSpPr>
        <p:spPr>
          <a:xfrm>
            <a:off x="2948346" y="7199702"/>
            <a:ext cx="5315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800" dirty="0">
                <a:solidFill>
                  <a:schemeClr val="tx1"/>
                </a:solidFill>
                <a:latin typeface="ＭＳ Ｐゴシック" panose="020B0600070205080204" pitchFamily="50" charset="-128"/>
                <a:ea typeface="ＭＳ Ｐゴシック" panose="020B0600070205080204" pitchFamily="50" charset="-128"/>
              </a:rPr>
              <a:t>社保有無</a:t>
            </a:r>
          </a:p>
        </p:txBody>
      </p:sp>
      <p:sp>
        <p:nvSpPr>
          <p:cNvPr id="7" name="正方形/長方形 6">
            <a:extLst>
              <a:ext uri="{FF2B5EF4-FFF2-40B4-BE49-F238E27FC236}">
                <a16:creationId xmlns:a16="http://schemas.microsoft.com/office/drawing/2014/main" id="{1542FE66-85DA-743C-EAA4-7EEC8834778D}"/>
              </a:ext>
            </a:extLst>
          </p:cNvPr>
          <p:cNvSpPr/>
          <p:nvPr/>
        </p:nvSpPr>
        <p:spPr>
          <a:xfrm>
            <a:off x="401840" y="7745904"/>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患者氏名</a:t>
            </a:r>
          </a:p>
        </p:txBody>
      </p:sp>
      <p:graphicFrame>
        <p:nvGraphicFramePr>
          <p:cNvPr id="22" name="表 21">
            <a:extLst>
              <a:ext uri="{FF2B5EF4-FFF2-40B4-BE49-F238E27FC236}">
                <a16:creationId xmlns:a16="http://schemas.microsoft.com/office/drawing/2014/main" id="{9B9E138B-9F3F-83A1-ED85-1AA62BE11C3E}"/>
              </a:ext>
            </a:extLst>
          </p:cNvPr>
          <p:cNvGraphicFramePr>
            <a:graphicFrameLocks noGrp="1"/>
          </p:cNvGraphicFramePr>
          <p:nvPr>
            <p:extLst>
              <p:ext uri="{D42A27DB-BD31-4B8C-83A1-F6EECF244321}">
                <p14:modId xmlns:p14="http://schemas.microsoft.com/office/powerpoint/2010/main" val="2841978906"/>
              </p:ext>
            </p:extLst>
          </p:nvPr>
        </p:nvGraphicFramePr>
        <p:xfrm>
          <a:off x="46898" y="7735636"/>
          <a:ext cx="3453783" cy="1389133"/>
        </p:xfrm>
        <a:graphic>
          <a:graphicData uri="http://schemas.openxmlformats.org/drawingml/2006/table">
            <a:tbl>
              <a:tblPr firstRow="1" firstCol="1" bandRow="1"/>
              <a:tblGrid>
                <a:gridCol w="157256">
                  <a:extLst>
                    <a:ext uri="{9D8B030D-6E8A-4147-A177-3AD203B41FA5}">
                      <a16:colId xmlns:a16="http://schemas.microsoft.com/office/drawing/2014/main" val="140566653"/>
                    </a:ext>
                  </a:extLst>
                </a:gridCol>
                <a:gridCol w="3296527">
                  <a:extLst>
                    <a:ext uri="{9D8B030D-6E8A-4147-A177-3AD203B41FA5}">
                      <a16:colId xmlns:a16="http://schemas.microsoft.com/office/drawing/2014/main" val="19897433"/>
                    </a:ext>
                  </a:extLst>
                </a:gridCol>
              </a:tblGrid>
              <a:tr h="1389133">
                <a:tc>
                  <a:txBody>
                    <a:bodyPr/>
                    <a:lstStyle/>
                    <a:p>
                      <a:pPr marL="71755" marR="71755" algn="ctr">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請　求　書</a:t>
                      </a:r>
                    </a:p>
                  </a:txBody>
                  <a:tcPr marL="65928" marR="65928"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spcAft>
                          <a:spcPts val="200"/>
                        </a:spcAft>
                      </a:pPr>
                      <a:r>
                        <a:rPr lang="ja-JP" alt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にかかる上記明細書による施術料を請求します。</a:t>
                      </a:r>
                    </a:p>
                    <a:p>
                      <a:pPr marL="0" indent="2867025" algn="just">
                        <a:spcAft>
                          <a:spcPts val="200"/>
                        </a:spcAft>
                      </a:pP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indent="2236788" algn="just">
                        <a:spcAft>
                          <a:spcPts val="200"/>
                        </a:spcAft>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indent="2236788" algn="just">
                        <a:spcAft>
                          <a:spcPts val="200"/>
                        </a:spcAft>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5928"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08713101"/>
                  </a:ext>
                </a:extLst>
              </a:tr>
            </a:tbl>
          </a:graphicData>
        </a:graphic>
      </p:graphicFrame>
      <p:sp>
        <p:nvSpPr>
          <p:cNvPr id="23" name="正方形/長方形 22">
            <a:extLst>
              <a:ext uri="{FF2B5EF4-FFF2-40B4-BE49-F238E27FC236}">
                <a16:creationId xmlns:a16="http://schemas.microsoft.com/office/drawing/2014/main" id="{93CB7673-C737-D02B-FAAE-F21C5E686133}"/>
              </a:ext>
            </a:extLst>
          </p:cNvPr>
          <p:cNvSpPr/>
          <p:nvPr/>
        </p:nvSpPr>
        <p:spPr>
          <a:xfrm>
            <a:off x="279345" y="7964284"/>
            <a:ext cx="90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24" name="正方形/長方形 23">
            <a:extLst>
              <a:ext uri="{FF2B5EF4-FFF2-40B4-BE49-F238E27FC236}">
                <a16:creationId xmlns:a16="http://schemas.microsoft.com/office/drawing/2014/main" id="{EC621DB5-A738-E35D-D447-C5D79FB792EC}"/>
              </a:ext>
            </a:extLst>
          </p:cNvPr>
          <p:cNvSpPr/>
          <p:nvPr/>
        </p:nvSpPr>
        <p:spPr>
          <a:xfrm>
            <a:off x="1252766" y="7964284"/>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27" name="正方形/長方形 26">
            <a:extLst>
              <a:ext uri="{FF2B5EF4-FFF2-40B4-BE49-F238E27FC236}">
                <a16:creationId xmlns:a16="http://schemas.microsoft.com/office/drawing/2014/main" id="{E7B4547C-377D-6C0E-35A7-C4164CDD3AD5}"/>
              </a:ext>
            </a:extLst>
          </p:cNvPr>
          <p:cNvSpPr/>
          <p:nvPr/>
        </p:nvSpPr>
        <p:spPr>
          <a:xfrm>
            <a:off x="1252766" y="8147164"/>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28" name="正方形/長方形 27">
            <a:extLst>
              <a:ext uri="{FF2B5EF4-FFF2-40B4-BE49-F238E27FC236}">
                <a16:creationId xmlns:a16="http://schemas.microsoft.com/office/drawing/2014/main" id="{27EC48DB-74D2-5EDD-13BA-92660D6726F1}"/>
              </a:ext>
            </a:extLst>
          </p:cNvPr>
          <p:cNvSpPr/>
          <p:nvPr/>
        </p:nvSpPr>
        <p:spPr>
          <a:xfrm>
            <a:off x="1930928" y="8147164"/>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29" name="正方形/長方形 28">
            <a:extLst>
              <a:ext uri="{FF2B5EF4-FFF2-40B4-BE49-F238E27FC236}">
                <a16:creationId xmlns:a16="http://schemas.microsoft.com/office/drawing/2014/main" id="{CB3DEACB-F5FF-EB8D-C648-B43A6F2FCA7B}"/>
              </a:ext>
            </a:extLst>
          </p:cNvPr>
          <p:cNvSpPr/>
          <p:nvPr/>
        </p:nvSpPr>
        <p:spPr>
          <a:xfrm>
            <a:off x="1252767" y="8791098"/>
            <a:ext cx="959814" cy="23675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指定施術機関</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l"/>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施術者名</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名称</a:t>
            </a:r>
          </a:p>
        </p:txBody>
      </p:sp>
      <p:sp>
        <p:nvSpPr>
          <p:cNvPr id="30" name="正方形/長方形 29">
            <a:extLst>
              <a:ext uri="{FF2B5EF4-FFF2-40B4-BE49-F238E27FC236}">
                <a16:creationId xmlns:a16="http://schemas.microsoft.com/office/drawing/2014/main" id="{BFA75C2F-1455-9465-CADF-EC20F288469E}"/>
              </a:ext>
            </a:extLst>
          </p:cNvPr>
          <p:cNvSpPr/>
          <p:nvPr/>
        </p:nvSpPr>
        <p:spPr>
          <a:xfrm>
            <a:off x="1252766" y="8544718"/>
            <a:ext cx="95981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指定施術者住所</a:t>
            </a:r>
          </a:p>
        </p:txBody>
      </p:sp>
      <p:sp>
        <p:nvSpPr>
          <p:cNvPr id="76" name="正方形/長方形 75">
            <a:extLst>
              <a:ext uri="{FF2B5EF4-FFF2-40B4-BE49-F238E27FC236}">
                <a16:creationId xmlns:a16="http://schemas.microsoft.com/office/drawing/2014/main" id="{B25F7E5F-EB5C-AA57-CAAE-A112030055F4}"/>
              </a:ext>
            </a:extLst>
          </p:cNvPr>
          <p:cNvSpPr/>
          <p:nvPr/>
        </p:nvSpPr>
        <p:spPr>
          <a:xfrm>
            <a:off x="279345" y="8558106"/>
            <a:ext cx="360865" cy="130825"/>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78" name="正方形/長方形 77">
            <a:extLst>
              <a:ext uri="{FF2B5EF4-FFF2-40B4-BE49-F238E27FC236}">
                <a16:creationId xmlns:a16="http://schemas.microsoft.com/office/drawing/2014/main" id="{D67F7C58-334C-1FB8-EEB2-A8CC98F584E3}"/>
              </a:ext>
            </a:extLst>
          </p:cNvPr>
          <p:cNvSpPr/>
          <p:nvPr/>
        </p:nvSpPr>
        <p:spPr>
          <a:xfrm>
            <a:off x="292350" y="8735256"/>
            <a:ext cx="658045" cy="10331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指定施術者</a:t>
            </a:r>
          </a:p>
        </p:txBody>
      </p:sp>
      <p:sp>
        <p:nvSpPr>
          <p:cNvPr id="80" name="正方形/長方形 79">
            <a:extLst>
              <a:ext uri="{FF2B5EF4-FFF2-40B4-BE49-F238E27FC236}">
                <a16:creationId xmlns:a16="http://schemas.microsoft.com/office/drawing/2014/main" id="{CDCA3106-DFED-A549-116D-8C59A197D9F2}"/>
              </a:ext>
            </a:extLst>
          </p:cNvPr>
          <p:cNvSpPr/>
          <p:nvPr/>
        </p:nvSpPr>
        <p:spPr>
          <a:xfrm>
            <a:off x="292350" y="8864856"/>
            <a:ext cx="360865" cy="130825"/>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graphicFrame>
        <p:nvGraphicFramePr>
          <p:cNvPr id="5" name="表 4">
            <a:extLst>
              <a:ext uri="{FF2B5EF4-FFF2-40B4-BE49-F238E27FC236}">
                <a16:creationId xmlns:a16="http://schemas.microsoft.com/office/drawing/2014/main" id="{4638686A-6C64-0F8E-51CD-F70469BB1565}"/>
              </a:ext>
            </a:extLst>
          </p:cNvPr>
          <p:cNvGraphicFramePr>
            <a:graphicFrameLocks noGrp="1"/>
          </p:cNvGraphicFramePr>
          <p:nvPr>
            <p:extLst>
              <p:ext uri="{D42A27DB-BD31-4B8C-83A1-F6EECF244321}">
                <p14:modId xmlns:p14="http://schemas.microsoft.com/office/powerpoint/2010/main" val="3921274686"/>
              </p:ext>
            </p:extLst>
          </p:nvPr>
        </p:nvGraphicFramePr>
        <p:xfrm>
          <a:off x="3498037" y="7733789"/>
          <a:ext cx="2811649" cy="1389133"/>
        </p:xfrm>
        <a:graphic>
          <a:graphicData uri="http://schemas.openxmlformats.org/drawingml/2006/table">
            <a:tbl>
              <a:tblPr firstRow="1" firstCol="1" bandRow="1"/>
              <a:tblGrid>
                <a:gridCol w="170880">
                  <a:extLst>
                    <a:ext uri="{9D8B030D-6E8A-4147-A177-3AD203B41FA5}">
                      <a16:colId xmlns:a16="http://schemas.microsoft.com/office/drawing/2014/main" val="145213234"/>
                    </a:ext>
                  </a:extLst>
                </a:gridCol>
                <a:gridCol w="2640769">
                  <a:extLst>
                    <a:ext uri="{9D8B030D-6E8A-4147-A177-3AD203B41FA5}">
                      <a16:colId xmlns:a16="http://schemas.microsoft.com/office/drawing/2014/main" val="2848080915"/>
                    </a:ext>
                  </a:extLst>
                </a:gridCol>
              </a:tblGrid>
              <a:tr h="1389133">
                <a:tc>
                  <a:txBody>
                    <a:bodyPr/>
                    <a:lstStyle/>
                    <a:p>
                      <a:pPr marL="71755" marR="71755" algn="l">
                        <a:spcAft>
                          <a:spcPts val="0"/>
                        </a:spcAft>
                      </a:pPr>
                      <a:r>
                        <a:rPr lang="ja-JP" altLang="en-US" sz="9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委任状</a:t>
                      </a:r>
                      <a:endParaRPr lang="ja-JP" sz="9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vert="eaVert"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300"/>
                        </a:lnSpc>
                        <a:spcAft>
                          <a:spcPts val="100"/>
                        </a:spcAft>
                        <a:tabLst>
                          <a:tab pos="3445510" algn="l"/>
                        </a:tabLst>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上記の金額の受領を 　　　　　</a:t>
                      </a:r>
                      <a:endPar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300"/>
                        </a:lnSpc>
                        <a:spcAft>
                          <a:spcPts val="100"/>
                        </a:spcAft>
                        <a:tabLst>
                          <a:tab pos="3445510" algn="l"/>
                        </a:tabLst>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師会（理事）長　または　代理人　　　　に委任します。　　　</a:t>
                      </a:r>
                      <a:r>
                        <a:rPr 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ct val="150000"/>
                        </a:lnSpc>
                        <a:spcAft>
                          <a:spcPts val="100"/>
                        </a:spcAft>
                        <a:tabLst>
                          <a:tab pos="2725420" algn="l"/>
                          <a:tab pos="3446780" algn="l"/>
                        </a:tabLst>
                      </a:pPr>
                      <a:r>
                        <a:rPr 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ct val="150000"/>
                        </a:lnSpc>
                        <a:spcAft>
                          <a:spcPts val="100"/>
                        </a:spcAft>
                        <a:tabLst>
                          <a:tab pos="2725420" algn="l"/>
                          <a:tab pos="3446780" algn="l"/>
                        </a:tabLst>
                      </a:pP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54138610"/>
                  </a:ext>
                </a:extLst>
              </a:tr>
            </a:tbl>
          </a:graphicData>
        </a:graphic>
      </p:graphicFrame>
      <p:sp>
        <p:nvSpPr>
          <p:cNvPr id="6" name="正方形/長方形 5">
            <a:extLst>
              <a:ext uri="{FF2B5EF4-FFF2-40B4-BE49-F238E27FC236}">
                <a16:creationId xmlns:a16="http://schemas.microsoft.com/office/drawing/2014/main" id="{B63C7D92-F069-AC6F-6482-7BD95B8B14DA}"/>
              </a:ext>
            </a:extLst>
          </p:cNvPr>
          <p:cNvSpPr/>
          <p:nvPr/>
        </p:nvSpPr>
        <p:spPr>
          <a:xfrm>
            <a:off x="4813435" y="8246136"/>
            <a:ext cx="141770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FF0000"/>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年　　　　月　　　　　日</a:t>
            </a:r>
          </a:p>
        </p:txBody>
      </p:sp>
      <p:sp>
        <p:nvSpPr>
          <p:cNvPr id="8" name="正方形/長方形 7">
            <a:extLst>
              <a:ext uri="{FF2B5EF4-FFF2-40B4-BE49-F238E27FC236}">
                <a16:creationId xmlns:a16="http://schemas.microsoft.com/office/drawing/2014/main" id="{82474BD0-A364-D1A2-38D0-9653BEF61335}"/>
              </a:ext>
            </a:extLst>
          </p:cNvPr>
          <p:cNvSpPr/>
          <p:nvPr/>
        </p:nvSpPr>
        <p:spPr>
          <a:xfrm>
            <a:off x="3720806" y="8511476"/>
            <a:ext cx="1441359"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kern="100" dirty="0">
                <a:solidFill>
                  <a:schemeClr val="tx1"/>
                </a:solidFill>
                <a:latin typeface="ＭＳ Ｐゴシック" panose="020B0600070205080204" pitchFamily="50" charset="-128"/>
                <a:ea typeface="ＭＳ Ｐゴシック" panose="020B0600070205080204" pitchFamily="50" charset="-128"/>
                <a:cs typeface="Times New Roman" panose="02020603050405020304" pitchFamily="18" charset="0"/>
              </a:rPr>
              <a:t>あん摩・マッサージ師名</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11" name="正方形/長方形 10">
            <a:extLst>
              <a:ext uri="{FF2B5EF4-FFF2-40B4-BE49-F238E27FC236}">
                <a16:creationId xmlns:a16="http://schemas.microsoft.com/office/drawing/2014/main" id="{F8237A74-99F6-367A-7276-0F65222772E5}"/>
              </a:ext>
            </a:extLst>
          </p:cNvPr>
          <p:cNvSpPr/>
          <p:nvPr/>
        </p:nvSpPr>
        <p:spPr>
          <a:xfrm>
            <a:off x="3720805" y="8679178"/>
            <a:ext cx="1441359"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kern="100" dirty="0">
                <a:solidFill>
                  <a:schemeClr val="tx1"/>
                </a:solidFill>
                <a:latin typeface="ＭＳ Ｐゴシック" panose="020B0600070205080204" pitchFamily="50" charset="-128"/>
                <a:ea typeface="ＭＳ Ｐゴシック" panose="020B0600070205080204" pitchFamily="50" charset="-128"/>
                <a:cs typeface="Times New Roman" panose="02020603050405020304" pitchFamily="18" charset="0"/>
              </a:rPr>
              <a:t>氏名</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42849473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正方形/長方形 21">
            <a:extLst>
              <a:ext uri="{FF2B5EF4-FFF2-40B4-BE49-F238E27FC236}">
                <a16:creationId xmlns:a16="http://schemas.microsoft.com/office/drawing/2014/main" id="{BDDF0CAD-3201-4583-A372-F846D56779FC}"/>
              </a:ext>
            </a:extLst>
          </p:cNvPr>
          <p:cNvSpPr/>
          <p:nvPr/>
        </p:nvSpPr>
        <p:spPr>
          <a:xfrm>
            <a:off x="550096" y="980926"/>
            <a:ext cx="5755454" cy="5672181"/>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（あん摩）</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R="0" algn="l" rtl="0">
              <a:spcAft>
                <a:spcPts val="300"/>
              </a:spcAf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指定施術者</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へのお知らせ</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１</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患者の本人支払額は、施術報酬請求明細書左側下欄の「本人支払額」欄記入の金額ですから窓口で徴収して</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180975" marR="0" indent="179388"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下さい。</a:t>
            </a:r>
          </a:p>
          <a:p>
            <a:pPr marL="180975" indent="179388">
              <a:spcAft>
                <a:spcPts val="300"/>
              </a:spcAft>
              <a:buAutoNum type="arabicDbPlain" startAt="2"/>
              <a:tabLst>
                <a:tab pos="81121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施術券の有効期間の延長を必要と認めたときは、ただちに福祉事務所に連絡のうえ補正をうけて下さい。この</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79388">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場合連絡がないと減額されることがありますから注意して下さい。</a:t>
            </a:r>
          </a:p>
          <a:p>
            <a:pPr marL="180975">
              <a:spcAft>
                <a:spcPts val="300"/>
              </a:spcAft>
              <a:tabLst>
                <a:tab pos="361950"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３</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施術券の「傷病名（部位）」欄に記入された傷病名（部位）以外の傷病（部位）が発生し、これについての施術を</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要するときは、請求明細書の「摘要」欄にその傷病（部位）名又は往療を必要とした理由等を記入して下さい。</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この場合記入がないと減額されることがありますから注意して下さい。</a:t>
            </a:r>
          </a:p>
          <a:p>
            <a:pPr marL="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４</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施術券の所定事項及び請求明細書の「本人支払額」「社保負担」欄に必要事項の記入のないもの及び施術券に</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福祉事務所長印のないものは無効ですから福祉事務所に返送して下さい。</a:t>
            </a:r>
          </a:p>
          <a:p>
            <a:pPr marL="180975" defTabSz="179388">
              <a:spcAft>
                <a:spcPts val="300"/>
              </a:spcAft>
              <a:tabLst>
                <a:tab pos="361950" algn="l"/>
                <a:tab pos="992188"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５</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「初回施術年月日」欄には費用負担関係の如何にかかわらず、その傷病（部位）についての初回施術年月日を</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80975" defTabSz="179388">
              <a:spcAft>
                <a:spcPts val="300"/>
              </a:spcAft>
              <a:tabLst>
                <a:tab pos="631825" algn="l"/>
                <a:tab pos="992188"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記入して下さい。また「①初検料」の施術内容欄には、該当する項目を○で囲んで下さい。</a:t>
            </a:r>
          </a:p>
          <a:p>
            <a:pPr marL="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６</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施術報酬請求明細書について下記事由に該当する場合は、返戻されることがありますから注意して下さい。</a:t>
            </a:r>
          </a:p>
          <a:p>
            <a:pPr marL="360363"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⑴ 請求書の氏名の記入もれ</a:t>
            </a:r>
          </a:p>
          <a:p>
            <a:pPr marL="360363" marR="0" algn="just"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⑵ 初回施術年月日の記入もれ</a:t>
            </a:r>
          </a:p>
          <a:p>
            <a:pPr marL="360363" marR="0" algn="just"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⑶ 往療距離記入もれ</a:t>
            </a:r>
          </a:p>
          <a:p>
            <a:pPr marL="360363"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⑷ その他記載不備</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360363" marR="0" algn="l" rtl="0">
              <a:spcAft>
                <a:spcPts val="300"/>
              </a:spcAft>
            </a:pPr>
            <a:endPar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（記入上の注意）</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印の欄には記入しないで下さい。</a:t>
            </a:r>
          </a:p>
          <a:p>
            <a:pPr marR="0" algn="l" rtl="0">
              <a:spcAft>
                <a:spcPts val="300"/>
              </a:spcAft>
            </a:pP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R="0" algn="l" rtl="0">
              <a:spcAft>
                <a:spcPts val="300"/>
              </a:spcAft>
            </a:pP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患者へのお知らせ</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１</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併給の場合で、別に保護変更決定通知書を交付しないときは、本券をもってこれに代えます。</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２</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この施術券で施術を受けることのできる期間は施術券の「この券の有効期間」欄に記入された日数です。</a:t>
            </a:r>
          </a:p>
          <a:p>
            <a:pPr marL="180975" marR="0" indent="179388" algn="l" rtl="0">
              <a:spcAft>
                <a:spcPts val="300"/>
              </a:spcAft>
              <a:buAutoNum type="arabicDbPlain" startAt="3"/>
              <a:tabLst>
                <a:tab pos="6318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あなたが直接支払う額は表面「本人支払額」欄に記入された金額ですから窓口で支払って下さい。なお、本人</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180975" marR="0" indent="179388" algn="l" rtl="0">
              <a:spcAft>
                <a:spcPts val="300"/>
              </a:spcAft>
              <a:tabLst>
                <a:tab pos="6318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支払額が支払われていない場合には保護の変更、停止又は廃止が行なわれることもあります。</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４</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施術者及び福祉事務所長の指示、指導に従って療養に専念して下さい。</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５</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施術が終ったとき、又は施術を中止したときは、すみやかにその旨を福祉事務所長に届け出て下さい。</a:t>
            </a:r>
          </a:p>
          <a:p>
            <a:pPr marL="180975" marR="0" algn="l" rtl="0">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６</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施術券は、他人に譲ったり又は使用させてはいけません。</a:t>
            </a:r>
          </a:p>
        </p:txBody>
      </p:sp>
      <p:sp>
        <p:nvSpPr>
          <p:cNvPr id="3" name="テキスト ボックス 2">
            <a:extLst>
              <a:ext uri="{FF2B5EF4-FFF2-40B4-BE49-F238E27FC236}">
                <a16:creationId xmlns:a16="http://schemas.microsoft.com/office/drawing/2014/main" id="{1CEDECA1-1A83-4DE6-97BB-EC25C865FBBA}"/>
              </a:ext>
            </a:extLst>
          </p:cNvPr>
          <p:cNvSpPr txBox="1"/>
          <p:nvPr/>
        </p:nvSpPr>
        <p:spPr>
          <a:xfrm>
            <a:off x="3156731" y="612088"/>
            <a:ext cx="540000"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（裏面）</a:t>
            </a:r>
          </a:p>
        </p:txBody>
      </p:sp>
    </p:spTree>
    <p:extLst>
      <p:ext uri="{BB962C8B-B14F-4D97-AF65-F5344CB8AC3E}">
        <p14:creationId xmlns:p14="http://schemas.microsoft.com/office/powerpoint/2010/main" val="417223316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335798E2-FD38-44E9-8079-1BBFEE583C56}"/>
</file>

<file path=customXml/itemProps2.xml><?xml version="1.0" encoding="utf-8"?>
<ds:datastoreItem xmlns:ds="http://schemas.openxmlformats.org/officeDocument/2006/customXml" ds:itemID="{1D1EE124-1BC9-4943-B093-7C8450FEE0E3}"/>
</file>

<file path=customXml/itemProps3.xml><?xml version="1.0" encoding="utf-8"?>
<ds:datastoreItem xmlns:ds="http://schemas.openxmlformats.org/officeDocument/2006/customXml" ds:itemID="{FAC14EDC-B66A-4387-9C2B-9BC5D03B9751}"/>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5049</TotalTime>
  <Words>1122</Words>
  <PresentationFormat>A4 210 x 297 mm</PresentationFormat>
  <Paragraphs>227</Paragraphs>
  <Slides>2</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9" baseType="lpstr">
      <vt:lpstr>ＭＳ Ｐゴシック</vt:lpstr>
      <vt:lpstr>游明朝</vt:lpstr>
      <vt:lpstr>Arial</vt:lpstr>
      <vt:lpstr>Calibri</vt:lpstr>
      <vt:lpstr>Calibri Light</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2025-01-24T02:19:45Z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2022-04-22T02:11:25Z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502d60de-7a97-4660-bed0-6aaadf786b82</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