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Override PartName="/docProps/app.xml" ContentType="application/vnd.openxmlformats-officedocument.extended-properties+xml"/>
  <Override PartName="/docProps/custom.xml" ContentType="application/vnd.openxmlformats-officedocument.custom-properties+xml"/>
  <Override PartName="/ppt/presentation.xml" ContentType="application/vnd.openxmlformats-officedocument.presentationml.presentation.main+xml"/>
  <Override PartName="/ppt/revisionInfo.xml" ContentType="application/vnd.ms-powerpoint.revisioninfo+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slideMasters/slideMaster1.xml" ContentType="application/vnd.openxmlformats-officedocument.presentationml.slideMaster+xml"/>
  <Override PartName="/ppt/slideLayouts/slideLayout9.xml" ContentType="application/vnd.openxmlformats-officedocument.presentationml.slideLayout+xml"/>
  <Override PartName="/ppt/slideLayouts/slideLayout4.xml" ContentType="application/vnd.openxmlformats-officedocument.presentationml.slideLayout+xml"/>
  <Override PartName="/ppt/slideLayouts/slideLayout10.xml" ContentType="application/vnd.openxmlformats-officedocument.presentationml.slideLayout+xml"/>
  <Override PartName="/ppt/slideLayouts/slideLayout5.xml" ContentType="application/vnd.openxmlformats-officedocument.presentationml.slideLayout+xml"/>
  <Override PartName="/ppt/slideLayouts/slideLayout11.xml" ContentType="application/vnd.openxmlformats-officedocument.presentationml.slideLayout+xml"/>
  <Override PartName="/ppt/slideLayouts/slideLayout6.xml" ContentType="application/vnd.openxmlformats-officedocument.presentationml.slideLayout+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7.xml" ContentType="application/vnd.openxmlformats-officedocument.presentationml.slideLayout+xml"/>
  <Override PartName="/ppt/slideLayouts/slideLayout3.xml" ContentType="application/vnd.openxmlformats-officedocument.presentationml.slideLayout+xml"/>
  <Override PartName="/ppt/tags/tag2.xml" ContentType="application/vnd.openxmlformats-officedocument.presentationml.tags+xml"/>
  <Override PartName="/ppt/slideLayouts/slideLayout8.xml" ContentType="application/vnd.openxmlformats-officedocument.presentationml.slideLayout+xml"/>
  <Override PartName="/ppt/slides/slide1.xml" ContentType="application/vnd.openxmlformats-officedocument.presentationml.slide+xml"/>
  <Override PartName="/ppt/tags/tag3.xml" ContentType="application/vnd.openxmlformats-officedocument.presentationml.tags+xml"/>
  <Override PartName="/ppt/theme/theme1.xml" ContentType="application/vnd.openxmlformats-officedocument.theme+xml"/>
  <Override PartName="/ppt/tags/tag1.xml" ContentType="application/vnd.openxmlformats-officedocument.presentationml.tags+xml"/>
  <Override PartName="/ppt/tableStyles.xml" ContentType="application/vnd.openxmlformats-officedocument.presentationml.tableStyles+xml"/>
  <Override PartName="/docProps/core.xml" ContentType="application/vnd.openxmlformats-package.core-propertie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67" r:id="rId2"/>
  </p:sldIdLst>
  <p:sldSz cx="6858000" cy="9906000" type="A4"/>
  <p:notesSz cx="6858000" cy="9144000"/>
  <p:custDataLst>
    <p:tags r:id="rId3"/>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120" userDrawn="1">
          <p15:clr>
            <a:srgbClr val="A4A3A4"/>
          </p15:clr>
        </p15:guide>
        <p15:guide id="2" pos="1253"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西田 章恵(nishida-akie.jj1)" initials="西田" lastIdx="6" clrIdx="0">
    <p:extLst>
      <p:ext uri="{19B8F6BF-5375-455C-9EA6-DF929625EA0E}">
        <p15:presenceInfo xmlns:p15="http://schemas.microsoft.com/office/powerpoint/2012/main" userId="S-1-5-21-4175116151-3849908774-3845857867-619503" providerId="AD"/>
      </p:ext>
    </p:extLst>
  </p:cmAuthor>
  <p:cmAuthor id="2" name="渡部 俊(watabe-shun.ik4)" initials="渡部" lastIdx="3" clrIdx="1">
    <p:extLst>
      <p:ext uri="{19B8F6BF-5375-455C-9EA6-DF929625EA0E}">
        <p15:presenceInfo xmlns:p15="http://schemas.microsoft.com/office/powerpoint/2012/main" userId="S-1-5-21-4175116151-3849908774-3845857867-619606" providerId="AD"/>
      </p:ext>
    </p:extLst>
  </p:cmAuthor>
  <p:cmAuthor id="3" name="Okano, Takumi (JP - AB 岡野 匠)" initials="OT(A岡匠" lastIdx="4" clrIdx="2">
    <p:extLst>
      <p:ext uri="{19B8F6BF-5375-455C-9EA6-DF929625EA0E}">
        <p15:presenceInfo xmlns:p15="http://schemas.microsoft.com/office/powerpoint/2012/main" userId="S::takokano@abeam.com::5e6993cd-c762-4216-9694-73f272f7dbd8"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558E8A7-F211-4C07-A887-CEE3C13D0C99}" v="1" dt="2022-12-22T07:42:23.457"/>
  </p1510:revLst>
</p1510:revInfo>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0606" autoAdjust="0"/>
    <p:restoredTop sz="94660"/>
  </p:normalViewPr>
  <p:slideViewPr>
    <p:cSldViewPr snapToGrid="0" showGuides="1">
      <p:cViewPr varScale="1">
        <p:scale>
          <a:sx n="77" d="100"/>
          <a:sy n="77" d="100"/>
        </p:scale>
        <p:origin x="3360" y="96"/>
      </p:cViewPr>
      <p:guideLst>
        <p:guide orient="horz" pos="3120"/>
        <p:guide pos="1253"/>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tags" Target="tags/tag1.xml"/><Relationship Id="rId7" Type="http://schemas.openxmlformats.org/officeDocument/2006/relationships/theme" Target="theme/theme1.xml"/><Relationship Id="rId12" Type="http://schemas.openxmlformats.org/officeDocument/2006/relationships/customXml" Target="../customXml/item3.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11" Type="http://schemas.openxmlformats.org/officeDocument/2006/relationships/customXml" Target="../customXml/item2.xml"/><Relationship Id="rId5" Type="http://schemas.openxmlformats.org/officeDocument/2006/relationships/presProps" Target="presProps.xml"/><Relationship Id="rId10" Type="http://schemas.openxmlformats.org/officeDocument/2006/relationships/customXml" Target="../customXml/item1.xml"/><Relationship Id="rId4" Type="http://schemas.openxmlformats.org/officeDocument/2006/relationships/commentAuthors" Target="commentAuthors.xml"/><Relationship Id="rId9" Type="http://schemas.microsoft.com/office/2015/10/relationships/revisionInfo" Target="revisionInfo.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ja-JP" altLang="en-US"/>
              <a:t>マスター タイトルの書式設定</a:t>
            </a:r>
            <a:endParaRPr lang="en-US" dirty="0"/>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2023/3/20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87854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2023/3/20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023153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2023/3/20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2291020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2023/3/20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41723264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2023/3/20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36597456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2023/3/20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1181679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4" name="Content Placeholder 3"/>
          <p:cNvSpPr>
            <a:spLocks noGrp="1"/>
          </p:cNvSpPr>
          <p:nvPr>
            <p:ph sz="half" idx="2"/>
          </p:nvPr>
        </p:nvSpPr>
        <p:spPr>
          <a:xfrm>
            <a:off x="472381" y="3618442"/>
            <a:ext cx="2901255"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6" name="Content Placeholder 5"/>
          <p:cNvSpPr>
            <a:spLocks noGrp="1"/>
          </p:cNvSpPr>
          <p:nvPr>
            <p:ph sz="quarter" idx="4"/>
          </p:nvPr>
        </p:nvSpPr>
        <p:spPr>
          <a:xfrm>
            <a:off x="3471863" y="3618442"/>
            <a:ext cx="2915543"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BACA98DE-B265-4B2C-8A46-431EE49A61BD}" type="datetimeFigureOut">
              <a:rPr kumimoji="1" lang="ja-JP" altLang="en-US" smtClean="0"/>
              <a:t>2023/3/20</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7500805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BACA98DE-B265-4B2C-8A46-431EE49A61BD}" type="datetimeFigureOut">
              <a:rPr kumimoji="1" lang="ja-JP" altLang="en-US" smtClean="0"/>
              <a:t>2023/3/20</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6495706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ACA98DE-B265-4B2C-8A46-431EE49A61BD}" type="datetimeFigureOut">
              <a:rPr kumimoji="1" lang="ja-JP" altLang="en-US" smtClean="0"/>
              <a:t>2023/3/20</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6516123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Content Placeholder 2"/>
          <p:cNvSpPr>
            <a:spLocks noGrp="1"/>
          </p:cNvSpPr>
          <p:nvPr>
            <p:ph idx="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2023/3/20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5712430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2023/3/20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7127954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ags" Target="../tags/tag2.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e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oleObject" Target="../embeddings/oleObject1.bin"/></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aphicFrame>
        <p:nvGraphicFramePr>
          <p:cNvPr id="8" name="オブジェクト 7" hidden="1">
            <a:extLst>
              <a:ext uri="{FF2B5EF4-FFF2-40B4-BE49-F238E27FC236}">
                <a16:creationId xmlns:a16="http://schemas.microsoft.com/office/drawing/2014/main" id="{F2D9DD64-B90B-4D93-A656-59005640EDA7}"/>
              </a:ext>
            </a:extLst>
          </p:cNvPr>
          <p:cNvGraphicFramePr>
            <a:graphicFrameLocks noChangeAspect="1"/>
          </p:cNvGraphicFramePr>
          <p:nvPr userDrawn="1">
            <p:custDataLst>
              <p:tags r:id="rId13"/>
            </p:custDataLst>
            <p:extLst>
              <p:ext uri="{D42A27DB-BD31-4B8C-83A1-F6EECF244321}">
                <p14:modId xmlns:p14="http://schemas.microsoft.com/office/powerpoint/2010/main" val="294603617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14" imgW="353" imgH="318" progId="TCLayout.ActiveDocument.1">
                  <p:embed/>
                </p:oleObj>
              </mc:Choice>
              <mc:Fallback>
                <p:oleObj name="think-cell スライド" r:id="rId14" imgW="353" imgH="318" progId="TCLayout.ActiveDocument.1">
                  <p:embed/>
                  <p:pic>
                    <p:nvPicPr>
                      <p:cNvPr id="8" name="オブジェクト 7" hidden="1">
                        <a:extLst>
                          <a:ext uri="{FF2B5EF4-FFF2-40B4-BE49-F238E27FC236}">
                            <a16:creationId xmlns:a16="http://schemas.microsoft.com/office/drawing/2014/main" id="{F2D9DD64-B90B-4D93-A656-59005640EDA7}"/>
                          </a:ext>
                        </a:extLst>
                      </p:cNvPr>
                      <p:cNvPicPr/>
                      <p:nvPr/>
                    </p:nvPicPr>
                    <p:blipFill>
                      <a:blip r:embed="rId15"/>
                      <a:stretch>
                        <a:fillRect/>
                      </a:stretch>
                    </p:blipFill>
                    <p:spPr>
                      <a:xfrm>
                        <a:off x="1588" y="1588"/>
                        <a:ext cx="1588" cy="1588"/>
                      </a:xfrm>
                      <a:prstGeom prst="rect">
                        <a:avLst/>
                      </a:prstGeom>
                    </p:spPr>
                  </p:pic>
                </p:oleObj>
              </mc:Fallback>
            </mc:AlternateContent>
          </a:graphicData>
        </a:graphic>
      </p:graphicFrame>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tint val="75000"/>
                  </a:schemeClr>
                </a:solidFill>
              </a:defRPr>
            </a:lvl1pPr>
          </a:lstStyle>
          <a:p>
            <a:fld id="{BACA98DE-B265-4B2C-8A46-431EE49A61BD}" type="datetimeFigureOut">
              <a:rPr kumimoji="1" lang="ja-JP" altLang="en-US" smtClean="0"/>
              <a:t>2023/3/20</a:t>
            </a:fld>
            <a:endParaRPr kumimoji="1" lang="ja-JP" altLang="en-US"/>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tint val="75000"/>
                  </a:schemeClr>
                </a:solidFill>
              </a:defRPr>
            </a:lvl1p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6769036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kumimoji="1"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kumimoji="1"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kumimoji="1"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9pPr>
    </p:bodyStyle>
    <p:otherStyle>
      <a:defPPr>
        <a:defRPr lang="en-US"/>
      </a:defPPr>
      <a:lvl1pPr marL="0" algn="l" defTabSz="685800" rtl="0" eaLnBrk="1" latinLnBrk="0" hangingPunct="1">
        <a:defRPr kumimoji="1" sz="1350" kern="1200">
          <a:solidFill>
            <a:schemeClr val="tx1"/>
          </a:solidFill>
          <a:latin typeface="+mn-lt"/>
          <a:ea typeface="+mn-ea"/>
          <a:cs typeface="+mn-cs"/>
        </a:defRPr>
      </a:lvl1pPr>
      <a:lvl2pPr marL="342900" algn="l" defTabSz="685800" rtl="0" eaLnBrk="1" latinLnBrk="0" hangingPunct="1">
        <a:defRPr kumimoji="1" sz="1350" kern="1200">
          <a:solidFill>
            <a:schemeClr val="tx1"/>
          </a:solidFill>
          <a:latin typeface="+mn-lt"/>
          <a:ea typeface="+mn-ea"/>
          <a:cs typeface="+mn-cs"/>
        </a:defRPr>
      </a:lvl2pPr>
      <a:lvl3pPr marL="685800" algn="l" defTabSz="685800" rtl="0" eaLnBrk="1" latinLnBrk="0" hangingPunct="1">
        <a:defRPr kumimoji="1" sz="1350" kern="1200">
          <a:solidFill>
            <a:schemeClr val="tx1"/>
          </a:solidFill>
          <a:latin typeface="+mn-lt"/>
          <a:ea typeface="+mn-ea"/>
          <a:cs typeface="+mn-cs"/>
        </a:defRPr>
      </a:lvl3pPr>
      <a:lvl4pPr marL="1028700" algn="l" defTabSz="685800" rtl="0" eaLnBrk="1" latinLnBrk="0" hangingPunct="1">
        <a:defRPr kumimoji="1" sz="1350" kern="1200">
          <a:solidFill>
            <a:schemeClr val="tx1"/>
          </a:solidFill>
          <a:latin typeface="+mn-lt"/>
          <a:ea typeface="+mn-ea"/>
          <a:cs typeface="+mn-cs"/>
        </a:defRPr>
      </a:lvl4pPr>
      <a:lvl5pPr marL="1371600" algn="l" defTabSz="685800" rtl="0" eaLnBrk="1" latinLnBrk="0" hangingPunct="1">
        <a:defRPr kumimoji="1" sz="1350" kern="1200">
          <a:solidFill>
            <a:schemeClr val="tx1"/>
          </a:solidFill>
          <a:latin typeface="+mn-lt"/>
          <a:ea typeface="+mn-ea"/>
          <a:cs typeface="+mn-cs"/>
        </a:defRPr>
      </a:lvl5pPr>
      <a:lvl6pPr marL="1714500" algn="l" defTabSz="685800" rtl="0" eaLnBrk="1" latinLnBrk="0" hangingPunct="1">
        <a:defRPr kumimoji="1" sz="1350" kern="1200">
          <a:solidFill>
            <a:schemeClr val="tx1"/>
          </a:solidFill>
          <a:latin typeface="+mn-lt"/>
          <a:ea typeface="+mn-ea"/>
          <a:cs typeface="+mn-cs"/>
        </a:defRPr>
      </a:lvl6pPr>
      <a:lvl7pPr marL="2057400" algn="l" defTabSz="685800" rtl="0" eaLnBrk="1" latinLnBrk="0" hangingPunct="1">
        <a:defRPr kumimoji="1" sz="1350" kern="1200">
          <a:solidFill>
            <a:schemeClr val="tx1"/>
          </a:solidFill>
          <a:latin typeface="+mn-lt"/>
          <a:ea typeface="+mn-ea"/>
          <a:cs typeface="+mn-cs"/>
        </a:defRPr>
      </a:lvl7pPr>
      <a:lvl8pPr marL="2400300" algn="l" defTabSz="685800" rtl="0" eaLnBrk="1" latinLnBrk="0" hangingPunct="1">
        <a:defRPr kumimoji="1" sz="1350" kern="1200">
          <a:solidFill>
            <a:schemeClr val="tx1"/>
          </a:solidFill>
          <a:latin typeface="+mn-lt"/>
          <a:ea typeface="+mn-ea"/>
          <a:cs typeface="+mn-cs"/>
        </a:defRPr>
      </a:lvl8pPr>
      <a:lvl9pPr marL="2743200" algn="l" defTabSz="685800" rtl="0" eaLnBrk="1" latinLnBrk="0" hangingPunct="1">
        <a:defRPr kumimoji="1"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7.xml"/><Relationship Id="rId1" Type="http://schemas.openxmlformats.org/officeDocument/2006/relationships/tags" Target="../tags/tag3.xml"/><Relationship Id="rId4" Type="http://schemas.openxmlformats.org/officeDocument/2006/relationships/image" Target="../media/image1.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7" name="オブジェクト 36" hidden="1">
            <a:extLst>
              <a:ext uri="{FF2B5EF4-FFF2-40B4-BE49-F238E27FC236}">
                <a16:creationId xmlns:a16="http://schemas.microsoft.com/office/drawing/2014/main" id="{939B1ECE-4AE4-4AAA-9DD3-F7DC4BCE2D90}"/>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3" imgW="353" imgH="318" progId="TCLayout.ActiveDocument.1">
                  <p:embed/>
                </p:oleObj>
              </mc:Choice>
              <mc:Fallback>
                <p:oleObj name="think-cell スライド" r:id="rId3" imgW="353" imgH="318" progId="TCLayout.ActiveDocument.1">
                  <p:embed/>
                  <p:pic>
                    <p:nvPicPr>
                      <p:cNvPr id="37" name="オブジェクト 36" hidden="1">
                        <a:extLst>
                          <a:ext uri="{FF2B5EF4-FFF2-40B4-BE49-F238E27FC236}">
                            <a16:creationId xmlns:a16="http://schemas.microsoft.com/office/drawing/2014/main" id="{939B1ECE-4AE4-4AAA-9DD3-F7DC4BCE2D90}"/>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41" name="Rectangle 109">
            <a:extLst>
              <a:ext uri="{FF2B5EF4-FFF2-40B4-BE49-F238E27FC236}">
                <a16:creationId xmlns:a16="http://schemas.microsoft.com/office/drawing/2014/main" id="{964D1F19-BA8C-4282-BA8A-73E124FD408D}"/>
              </a:ext>
            </a:extLst>
          </p:cNvPr>
          <p:cNvSpPr>
            <a:spLocks noChangeArrowheads="1"/>
          </p:cNvSpPr>
          <p:nvPr/>
        </p:nvSpPr>
        <p:spPr bwMode="auto">
          <a:xfrm>
            <a:off x="549000" y="1182018"/>
            <a:ext cx="5760000" cy="56047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0" algn="ctr" defTabSz="914400" rtl="0" eaLnBrk="0" fontAlgn="base" latinLnBrk="0" hangingPunct="0">
              <a:lnSpc>
                <a:spcPct val="150000"/>
              </a:lnSpc>
              <a:spcBef>
                <a:spcPct val="0"/>
              </a:spcBef>
              <a:spcAft>
                <a:spcPct val="0"/>
              </a:spcAft>
              <a:buClrTx/>
              <a:buSzTx/>
              <a:buFontTx/>
              <a:buNone/>
              <a:tabLst>
                <a:tab pos="2057400" algn="l"/>
              </a:tabLst>
            </a:pPr>
            <a:r>
              <a:rPr lang="ja-JP" altLang="en-US" sz="1100" dirty="0">
                <a:latin typeface="ＭＳ Ｐゴシック" panose="020B0600070205080204" pitchFamily="50" charset="-128"/>
                <a:ea typeface="ＭＳ Ｐゴシック" panose="020B0600070205080204" pitchFamily="50" charset="-128"/>
              </a:rPr>
              <a:t>生活保護法第</a:t>
            </a:r>
            <a:r>
              <a:rPr lang="en-US" altLang="ja-JP" sz="1100" dirty="0">
                <a:latin typeface="ＭＳ Ｐゴシック" panose="020B0600070205080204" pitchFamily="50" charset="-128"/>
                <a:ea typeface="ＭＳ Ｐゴシック" panose="020B0600070205080204" pitchFamily="50" charset="-128"/>
              </a:rPr>
              <a:t>78</a:t>
            </a:r>
            <a:r>
              <a:rPr lang="ja-JP" altLang="en-US" sz="1100" dirty="0">
                <a:latin typeface="ＭＳ Ｐゴシック" panose="020B0600070205080204" pitchFamily="50" charset="-128"/>
                <a:ea typeface="ＭＳ Ｐゴシック" panose="020B0600070205080204" pitchFamily="50" charset="-128"/>
              </a:rPr>
              <a:t>条の</a:t>
            </a:r>
            <a:r>
              <a:rPr lang="en-US" altLang="ja-JP" sz="1100" dirty="0">
                <a:latin typeface="ＭＳ Ｐゴシック" panose="020B0600070205080204" pitchFamily="50" charset="-128"/>
                <a:ea typeface="ＭＳ Ｐゴシック" panose="020B0600070205080204" pitchFamily="50" charset="-128"/>
              </a:rPr>
              <a:t>2</a:t>
            </a:r>
            <a:r>
              <a:rPr lang="ja-JP" altLang="en-US" sz="1100" dirty="0">
                <a:latin typeface="ＭＳ Ｐゴシック" panose="020B0600070205080204" pitchFamily="50" charset="-128"/>
                <a:ea typeface="ＭＳ Ｐゴシック" panose="020B0600070205080204" pitchFamily="50" charset="-128"/>
              </a:rPr>
              <a:t>の規定による保護金品等を徴収金の納入に充てる旨の申出書</a:t>
            </a:r>
            <a:endParaRPr lang="en-US" altLang="ja-JP" sz="1100" dirty="0">
              <a:latin typeface="ＭＳ Ｐゴシック" panose="020B0600070205080204" pitchFamily="50" charset="-128"/>
              <a:ea typeface="ＭＳ Ｐゴシック" panose="020B0600070205080204" pitchFamily="50" charset="-128"/>
            </a:endParaRPr>
          </a:p>
          <a:p>
            <a:pPr marR="0" lvl="0" indent="0" algn="ctr" defTabSz="914400" rtl="0" eaLnBrk="0" fontAlgn="base" latinLnBrk="0" hangingPunct="0">
              <a:lnSpc>
                <a:spcPct val="150000"/>
              </a:lnSpc>
              <a:spcBef>
                <a:spcPct val="0"/>
              </a:spcBef>
              <a:spcAft>
                <a:spcPct val="0"/>
              </a:spcAft>
              <a:buClrTx/>
              <a:buSzTx/>
              <a:buFontTx/>
              <a:buNone/>
              <a:tabLst>
                <a:tab pos="2057400" algn="l"/>
              </a:tabLst>
            </a:pPr>
            <a:r>
              <a:rPr kumimoji="0" lang="ja-JP" altLang="en-US" sz="11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rPr>
              <a:t>（生活保護法第</a:t>
            </a:r>
            <a:r>
              <a:rPr kumimoji="0" lang="en-US" altLang="ja-JP" sz="11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rPr>
              <a:t>77</a:t>
            </a:r>
            <a:r>
              <a:rPr kumimoji="0" lang="ja-JP" altLang="en-US" sz="11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rPr>
              <a:t>条の</a:t>
            </a:r>
            <a:r>
              <a:rPr kumimoji="0" lang="en-US" altLang="ja-JP" sz="11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rPr>
              <a:t>2</a:t>
            </a:r>
            <a:r>
              <a:rPr kumimoji="0" lang="ja-JP" altLang="en-US" sz="11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rPr>
              <a:t>の</a:t>
            </a:r>
            <a:r>
              <a:rPr kumimoji="0" lang="en-US" altLang="ja-JP" sz="11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rPr>
              <a:t>2</a:t>
            </a:r>
            <a:r>
              <a:rPr kumimoji="0" lang="ja-JP" altLang="en-US" sz="11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rPr>
              <a:t>第</a:t>
            </a:r>
            <a:r>
              <a:rPr kumimoji="0" lang="en-US" altLang="ja-JP" sz="11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rPr>
              <a:t>1</a:t>
            </a:r>
            <a:r>
              <a:rPr kumimoji="0" lang="ja-JP" altLang="en-US" sz="11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rPr>
              <a:t>項に基づく徴収金の場合）</a:t>
            </a:r>
            <a:endParaRPr kumimoji="0" lang="en-US" altLang="ja-JP" sz="11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endParaRPr>
          </a:p>
        </p:txBody>
      </p:sp>
      <p:grpSp>
        <p:nvGrpSpPr>
          <p:cNvPr id="10" name="グループ化 9">
            <a:extLst>
              <a:ext uri="{FF2B5EF4-FFF2-40B4-BE49-F238E27FC236}">
                <a16:creationId xmlns:a16="http://schemas.microsoft.com/office/drawing/2014/main" id="{842CED9F-D8DA-4854-9A19-CD6189E924CC}"/>
              </a:ext>
            </a:extLst>
          </p:cNvPr>
          <p:cNvGrpSpPr/>
          <p:nvPr/>
        </p:nvGrpSpPr>
        <p:grpSpPr>
          <a:xfrm>
            <a:off x="4097040" y="193166"/>
            <a:ext cx="2234607" cy="365760"/>
            <a:chOff x="3645000" y="1370007"/>
            <a:chExt cx="2234607" cy="365760"/>
          </a:xfrm>
        </p:grpSpPr>
        <p:sp>
          <p:nvSpPr>
            <p:cNvPr id="44" name="正方形/長方形 43">
              <a:extLst>
                <a:ext uri="{FF2B5EF4-FFF2-40B4-BE49-F238E27FC236}">
                  <a16:creationId xmlns:a16="http://schemas.microsoft.com/office/drawing/2014/main" id="{87E4E52B-DEAC-4D82-B39A-87D4110517A4}"/>
                </a:ext>
              </a:extLst>
            </p:cNvPr>
            <p:cNvSpPr/>
            <p:nvPr/>
          </p:nvSpPr>
          <p:spPr>
            <a:xfrm>
              <a:off x="3645000" y="1370007"/>
              <a:ext cx="765455" cy="365760"/>
            </a:xfrm>
            <a:prstGeom prst="rect">
              <a:avLst/>
            </a:prstGeom>
            <a:no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福祉事務所</a:t>
              </a:r>
              <a:endParaRPr kumimoji="1" lang="en-US" altLang="ja-JP" sz="900" dirty="0">
                <a:solidFill>
                  <a:schemeClr val="accent1"/>
                </a:solidFill>
                <a:latin typeface="ＭＳ Ｐゴシック" panose="020B0600070205080204" pitchFamily="50" charset="-128"/>
                <a:ea typeface="ＭＳ Ｐゴシック" panose="020B0600070205080204" pitchFamily="50" charset="-128"/>
              </a:endParaRPr>
            </a:p>
            <a:p>
              <a:pPr algn="ct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受付日</a:t>
              </a:r>
            </a:p>
          </p:txBody>
        </p:sp>
        <p:sp>
          <p:nvSpPr>
            <p:cNvPr id="49" name="正方形/長方形 48">
              <a:extLst>
                <a:ext uri="{FF2B5EF4-FFF2-40B4-BE49-F238E27FC236}">
                  <a16:creationId xmlns:a16="http://schemas.microsoft.com/office/drawing/2014/main" id="{2B7FBE1C-B7EF-48FC-A89D-6108978ACA7A}"/>
                </a:ext>
              </a:extLst>
            </p:cNvPr>
            <p:cNvSpPr/>
            <p:nvPr/>
          </p:nvSpPr>
          <p:spPr>
            <a:xfrm>
              <a:off x="4410455" y="1370007"/>
              <a:ext cx="1469152" cy="365760"/>
            </a:xfrm>
            <a:prstGeom prst="rect">
              <a:avLst/>
            </a:prstGeom>
            <a:no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月</a:t>
              </a:r>
              <a:r>
                <a:rPr kumimoji="1" lang="en-US" altLang="ja-JP" sz="900" dirty="0">
                  <a:solidFill>
                    <a:schemeClr val="accent1"/>
                  </a:solidFill>
                  <a:latin typeface="ＭＳ Ｐゴシック" panose="020B0600070205080204" pitchFamily="50" charset="-128"/>
                  <a:ea typeface="ＭＳ Ｐゴシック" panose="020B0600070205080204" pitchFamily="50" charset="-128"/>
                </a:rPr>
                <a:t>	</a:t>
              </a: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日</a:t>
              </a:r>
            </a:p>
          </p:txBody>
        </p:sp>
      </p:grpSp>
      <p:grpSp>
        <p:nvGrpSpPr>
          <p:cNvPr id="11" name="グループ化 10">
            <a:extLst>
              <a:ext uri="{FF2B5EF4-FFF2-40B4-BE49-F238E27FC236}">
                <a16:creationId xmlns:a16="http://schemas.microsoft.com/office/drawing/2014/main" id="{F6FE3F2D-77CF-41A1-BEEF-021E52A512E8}"/>
              </a:ext>
            </a:extLst>
          </p:cNvPr>
          <p:cNvGrpSpPr/>
          <p:nvPr/>
        </p:nvGrpSpPr>
        <p:grpSpPr>
          <a:xfrm>
            <a:off x="4102056" y="7321566"/>
            <a:ext cx="765456" cy="652404"/>
            <a:chOff x="3819525" y="1413115"/>
            <a:chExt cx="765456" cy="652404"/>
          </a:xfrm>
        </p:grpSpPr>
        <p:sp>
          <p:nvSpPr>
            <p:cNvPr id="50" name="正方形/長方形 49">
              <a:extLst>
                <a:ext uri="{FF2B5EF4-FFF2-40B4-BE49-F238E27FC236}">
                  <a16:creationId xmlns:a16="http://schemas.microsoft.com/office/drawing/2014/main" id="{3D8A4717-EC8E-443C-9626-044645D7BB9A}"/>
                </a:ext>
              </a:extLst>
            </p:cNvPr>
            <p:cNvSpPr/>
            <p:nvPr/>
          </p:nvSpPr>
          <p:spPr>
            <a:xfrm>
              <a:off x="3819526" y="1413115"/>
              <a:ext cx="765455" cy="365760"/>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住所</a:t>
              </a:r>
            </a:p>
          </p:txBody>
        </p:sp>
        <p:sp>
          <p:nvSpPr>
            <p:cNvPr id="51" name="正方形/長方形 50">
              <a:extLst>
                <a:ext uri="{FF2B5EF4-FFF2-40B4-BE49-F238E27FC236}">
                  <a16:creationId xmlns:a16="http://schemas.microsoft.com/office/drawing/2014/main" id="{6068A633-7B70-44D4-9678-07B99A54616E}"/>
                </a:ext>
              </a:extLst>
            </p:cNvPr>
            <p:cNvSpPr/>
            <p:nvPr/>
          </p:nvSpPr>
          <p:spPr>
            <a:xfrm>
              <a:off x="3819525" y="1699759"/>
              <a:ext cx="765455" cy="365760"/>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氏名</a:t>
              </a:r>
            </a:p>
          </p:txBody>
        </p:sp>
      </p:grpSp>
      <p:sp>
        <p:nvSpPr>
          <p:cNvPr id="56" name="正方形/長方形 55">
            <a:extLst>
              <a:ext uri="{FF2B5EF4-FFF2-40B4-BE49-F238E27FC236}">
                <a16:creationId xmlns:a16="http://schemas.microsoft.com/office/drawing/2014/main" id="{98B23483-271F-4C0B-965C-2B0719E86D28}"/>
              </a:ext>
            </a:extLst>
          </p:cNvPr>
          <p:cNvSpPr/>
          <p:nvPr/>
        </p:nvSpPr>
        <p:spPr>
          <a:xfrm>
            <a:off x="4097040" y="6943723"/>
            <a:ext cx="2234607" cy="365760"/>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rgbClr val="FF0000"/>
                </a:solidFill>
                <a:latin typeface="ＭＳ Ｐゴシック" panose="020B0600070205080204" pitchFamily="50" charset="-128"/>
                <a:ea typeface="ＭＳ Ｐゴシック" panose="020B0600070205080204" pitchFamily="50" charset="-128"/>
              </a:rPr>
              <a:t>　　　　　　　</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　　　年　　　　月　　　　日</a:t>
            </a:r>
          </a:p>
        </p:txBody>
      </p:sp>
      <p:sp>
        <p:nvSpPr>
          <p:cNvPr id="45" name="Rectangle 109">
            <a:extLst>
              <a:ext uri="{FF2B5EF4-FFF2-40B4-BE49-F238E27FC236}">
                <a16:creationId xmlns:a16="http://schemas.microsoft.com/office/drawing/2014/main" id="{293B5092-6253-411D-B264-86F055D03571}"/>
              </a:ext>
            </a:extLst>
          </p:cNvPr>
          <p:cNvSpPr>
            <a:spLocks noChangeArrowheads="1"/>
          </p:cNvSpPr>
          <p:nvPr/>
        </p:nvSpPr>
        <p:spPr bwMode="auto">
          <a:xfrm>
            <a:off x="571647" y="3324840"/>
            <a:ext cx="5760000" cy="20854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0" defTabSz="914400" rtl="0" eaLnBrk="0" fontAlgn="base" latinLnBrk="0" hangingPunct="0">
              <a:lnSpc>
                <a:spcPct val="300000"/>
              </a:lnSpc>
              <a:spcBef>
                <a:spcPct val="0"/>
              </a:spcBef>
              <a:spcAft>
                <a:spcPct val="0"/>
              </a:spcAft>
              <a:buClrTx/>
              <a:buSzTx/>
              <a:buFontTx/>
              <a:buNone/>
              <a:tabLst>
                <a:tab pos="2057400" algn="l"/>
              </a:tabLst>
            </a:pPr>
            <a:r>
              <a:rPr kumimoji="0" lang="ja-JP" altLang="en-US"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rPr>
              <a:t>　私は、　　　　　　　　　　　　分からの</a:t>
            </a: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保護金品等（保護費（金銭給付されるものに限る。）及び就労自立給付金をいう。以下同じ。）より、毎月　　　　　　　　　　　　　　円を　　　　　　　　　　　　　　　　　付費用徴収決定通知による法第</a:t>
            </a:r>
            <a:r>
              <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77</a:t>
            </a: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条の</a:t>
            </a:r>
            <a:r>
              <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2</a:t>
            </a: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第</a:t>
            </a:r>
            <a:r>
              <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1</a:t>
            </a: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項の規定に基づく徴収金の支払いに充てることを申し出ます。</a:t>
            </a:r>
            <a:endPar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endParaRPr>
          </a:p>
          <a:p>
            <a:pPr marR="0" lvl="0" indent="0" defTabSz="914400" rtl="0" eaLnBrk="0" fontAlgn="base" latinLnBrk="0" hangingPunct="0">
              <a:lnSpc>
                <a:spcPct val="300000"/>
              </a:lnSpc>
              <a:spcBef>
                <a:spcPct val="0"/>
              </a:spcBef>
              <a:spcAft>
                <a:spcPct val="0"/>
              </a:spcAft>
              <a:buClrTx/>
              <a:buSzTx/>
              <a:buFontTx/>
              <a:buNone/>
              <a:tabLst>
                <a:tab pos="2057400" algn="l"/>
              </a:tabLst>
            </a:pP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　なお、申出の撤回または申出内容の変更を行わない限りにおいて、本申出に基づき、徴収金を全て納付するまで保護金品等から支払いに充てるものとします。</a:t>
            </a:r>
            <a:endPar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endParaRPr>
          </a:p>
        </p:txBody>
      </p:sp>
      <p:sp>
        <p:nvSpPr>
          <p:cNvPr id="52" name="正方形/長方形 51">
            <a:extLst>
              <a:ext uri="{FF2B5EF4-FFF2-40B4-BE49-F238E27FC236}">
                <a16:creationId xmlns:a16="http://schemas.microsoft.com/office/drawing/2014/main" id="{6DF3A617-37A2-4A40-B884-09A6DC39FB74}"/>
              </a:ext>
            </a:extLst>
          </p:cNvPr>
          <p:cNvSpPr/>
          <p:nvPr/>
        </p:nvSpPr>
        <p:spPr>
          <a:xfrm>
            <a:off x="3181063" y="4010180"/>
            <a:ext cx="99059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徴収金決定年月日</a:t>
            </a:r>
          </a:p>
        </p:txBody>
      </p:sp>
      <p:sp>
        <p:nvSpPr>
          <p:cNvPr id="53" name="正方形/長方形 52">
            <a:extLst>
              <a:ext uri="{FF2B5EF4-FFF2-40B4-BE49-F238E27FC236}">
                <a16:creationId xmlns:a16="http://schemas.microsoft.com/office/drawing/2014/main" id="{23320E61-123C-4807-A548-9B6E9E051647}"/>
              </a:ext>
            </a:extLst>
          </p:cNvPr>
          <p:cNvSpPr/>
          <p:nvPr/>
        </p:nvSpPr>
        <p:spPr>
          <a:xfrm>
            <a:off x="1098932" y="3585614"/>
            <a:ext cx="714011"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徴収開始年月</a:t>
            </a:r>
          </a:p>
        </p:txBody>
      </p:sp>
      <p:grpSp>
        <p:nvGrpSpPr>
          <p:cNvPr id="34" name="グループ化 33">
            <a:extLst>
              <a:ext uri="{FF2B5EF4-FFF2-40B4-BE49-F238E27FC236}">
                <a16:creationId xmlns:a16="http://schemas.microsoft.com/office/drawing/2014/main" id="{FF2BE0CA-EA2C-4177-94FD-2659AC4F5D88}"/>
              </a:ext>
            </a:extLst>
          </p:cNvPr>
          <p:cNvGrpSpPr/>
          <p:nvPr/>
        </p:nvGrpSpPr>
        <p:grpSpPr>
          <a:xfrm>
            <a:off x="567964" y="2526086"/>
            <a:ext cx="1545854" cy="296099"/>
            <a:chOff x="4074450" y="1176404"/>
            <a:chExt cx="1545854" cy="296099"/>
          </a:xfrm>
        </p:grpSpPr>
        <p:sp>
          <p:nvSpPr>
            <p:cNvPr id="35" name="正方形/長方形 34">
              <a:extLst>
                <a:ext uri="{FF2B5EF4-FFF2-40B4-BE49-F238E27FC236}">
                  <a16:creationId xmlns:a16="http://schemas.microsoft.com/office/drawing/2014/main" id="{60DADFC3-CEB6-4431-81F7-7B315F55FB9A}"/>
                </a:ext>
              </a:extLst>
            </p:cNvPr>
            <p:cNvSpPr/>
            <p:nvPr/>
          </p:nvSpPr>
          <p:spPr>
            <a:xfrm>
              <a:off x="4074450" y="1176404"/>
              <a:ext cx="875456" cy="126663"/>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宛先自治体名称</a:t>
              </a:r>
            </a:p>
          </p:txBody>
        </p:sp>
        <p:sp>
          <p:nvSpPr>
            <p:cNvPr id="38" name="正方形/長方形 37">
              <a:extLst>
                <a:ext uri="{FF2B5EF4-FFF2-40B4-BE49-F238E27FC236}">
                  <a16:creationId xmlns:a16="http://schemas.microsoft.com/office/drawing/2014/main" id="{607A9B41-36BB-466D-8FCC-676D5E6EA289}"/>
                </a:ext>
              </a:extLst>
            </p:cNvPr>
            <p:cNvSpPr/>
            <p:nvPr/>
          </p:nvSpPr>
          <p:spPr>
            <a:xfrm>
              <a:off x="5319429" y="1340737"/>
              <a:ext cx="300875"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敬称</a:t>
              </a:r>
            </a:p>
          </p:txBody>
        </p:sp>
        <p:sp>
          <p:nvSpPr>
            <p:cNvPr id="54" name="正方形/長方形 53">
              <a:extLst>
                <a:ext uri="{FF2B5EF4-FFF2-40B4-BE49-F238E27FC236}">
                  <a16:creationId xmlns:a16="http://schemas.microsoft.com/office/drawing/2014/main" id="{64C71B53-D61A-4653-A466-D13C6D109D70}"/>
                </a:ext>
              </a:extLst>
            </p:cNvPr>
            <p:cNvSpPr/>
            <p:nvPr/>
          </p:nvSpPr>
          <p:spPr>
            <a:xfrm>
              <a:off x="4075172" y="1343915"/>
              <a:ext cx="646624"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宛先役職名</a:t>
              </a:r>
            </a:p>
          </p:txBody>
        </p:sp>
        <p:sp>
          <p:nvSpPr>
            <p:cNvPr id="55" name="正方形/長方形 54">
              <a:extLst>
                <a:ext uri="{FF2B5EF4-FFF2-40B4-BE49-F238E27FC236}">
                  <a16:creationId xmlns:a16="http://schemas.microsoft.com/office/drawing/2014/main" id="{872E5C6A-20D1-4FBD-8EBB-36EB982F656E}"/>
                </a:ext>
              </a:extLst>
            </p:cNvPr>
            <p:cNvSpPr/>
            <p:nvPr/>
          </p:nvSpPr>
          <p:spPr>
            <a:xfrm>
              <a:off x="4760009" y="1340737"/>
              <a:ext cx="497872"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宛先氏名</a:t>
              </a:r>
            </a:p>
          </p:txBody>
        </p:sp>
      </p:grpSp>
      <p:sp>
        <p:nvSpPr>
          <p:cNvPr id="32" name="正方形/長方形 31">
            <a:extLst>
              <a:ext uri="{FF2B5EF4-FFF2-40B4-BE49-F238E27FC236}">
                <a16:creationId xmlns:a16="http://schemas.microsoft.com/office/drawing/2014/main" id="{1B3187D8-504E-4376-A069-DA38EF4AD125}"/>
              </a:ext>
            </a:extLst>
          </p:cNvPr>
          <p:cNvSpPr/>
          <p:nvPr/>
        </p:nvSpPr>
        <p:spPr>
          <a:xfrm>
            <a:off x="548996" y="667511"/>
            <a:ext cx="551142" cy="126663"/>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様式番号</a:t>
            </a:r>
          </a:p>
        </p:txBody>
      </p:sp>
      <p:sp>
        <p:nvSpPr>
          <p:cNvPr id="33" name="正方形/長方形 32">
            <a:extLst>
              <a:ext uri="{FF2B5EF4-FFF2-40B4-BE49-F238E27FC236}">
                <a16:creationId xmlns:a16="http://schemas.microsoft.com/office/drawing/2014/main" id="{BF209552-D85C-429B-88EC-796B1AB66F41}"/>
              </a:ext>
            </a:extLst>
          </p:cNvPr>
          <p:cNvSpPr/>
          <p:nvPr/>
        </p:nvSpPr>
        <p:spPr>
          <a:xfrm>
            <a:off x="547790" y="861433"/>
            <a:ext cx="551142" cy="126663"/>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文書番号</a:t>
            </a:r>
          </a:p>
        </p:txBody>
      </p:sp>
      <p:sp>
        <p:nvSpPr>
          <p:cNvPr id="21" name="正方形/長方形 20">
            <a:extLst>
              <a:ext uri="{FF2B5EF4-FFF2-40B4-BE49-F238E27FC236}">
                <a16:creationId xmlns:a16="http://schemas.microsoft.com/office/drawing/2014/main" id="{4901DAB7-B6FB-4281-A5C0-CAA676E66990}"/>
              </a:ext>
            </a:extLst>
          </p:cNvPr>
          <p:cNvSpPr/>
          <p:nvPr/>
        </p:nvSpPr>
        <p:spPr>
          <a:xfrm>
            <a:off x="4510088" y="7440152"/>
            <a:ext cx="352408"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住所</a:t>
            </a:r>
          </a:p>
        </p:txBody>
      </p:sp>
    </p:spTree>
    <p:extLst>
      <p:ext uri="{BB962C8B-B14F-4D97-AF65-F5344CB8AC3E}">
        <p14:creationId xmlns:p14="http://schemas.microsoft.com/office/powerpoint/2010/main" val="4165051393"/>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UNDODONOTDELETE" val="0"/>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ドキュメント" ma:contentTypeID="0x01010072D4258CA3517149908D3B60E55ECCDC" ma:contentTypeVersion="12" ma:contentTypeDescription="新しいドキュメントを作成します。" ma:contentTypeScope="" ma:versionID="350a3e05cfc9448cbdfd885596026917">
  <xsd:schema xmlns:xsd="http://www.w3.org/2001/XMLSchema" xmlns:xs="http://www.w3.org/2001/XMLSchema" xmlns:p="http://schemas.microsoft.com/office/2006/metadata/properties" xmlns:ns2="c97f0004-81d4-41ad-b834-2a96fc4591f7" xmlns:ns3="e0e86db0-997c-4cb6-bb34-f88ecb8e7e9c" targetNamespace="http://schemas.microsoft.com/office/2006/metadata/properties" ma:root="true" ma:fieldsID="9ec266417867f1dbbd30afd7b59ffe9d" ns2:_="" ns3:_="">
    <xsd:import namespace="c97f0004-81d4-41ad-b834-2a96fc4591f7"/>
    <xsd:import namespace="e0e86db0-997c-4cb6-bb34-f88ecb8e7e9c"/>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2:MediaServiceDateTaken" minOccurs="0"/>
                <xsd:element ref="ns2:MediaServiceGenerationTime" minOccurs="0"/>
                <xsd:element ref="ns2:MediaServiceEventHashCode" minOccurs="0"/>
                <xsd:element ref="ns2:MediaLengthInSeconds" minOccurs="0"/>
                <xsd:element ref="ns2:lcf76f155ced4ddcb4097134ff3c332f" minOccurs="0"/>
                <xsd:element ref="ns3:TaxCatchAll" minOccurs="0"/>
                <xsd:element ref="ns2: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97f0004-81d4-41ad-b834-2a96fc4591f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MediaServiceDateTaken" ma:index="12" nillable="true" ma:displayName="MediaServiceDateTaken" ma:hidden="true" ma:indexed="true" ma:internalName="MediaServiceDateTaken"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LengthInSeconds" ma:index="15" nillable="true" ma:displayName="MediaLengthInSeconds" ma:hidden="true" ma:internalName="MediaLengthInSeconds" ma:readOnly="true">
      <xsd:simpleType>
        <xsd:restriction base="dms:Unknown"/>
      </xsd:simpleType>
    </xsd:element>
    <xsd:element name="lcf76f155ced4ddcb4097134ff3c332f" ma:index="17" nillable="true" ma:taxonomy="true" ma:internalName="lcf76f155ced4ddcb4097134ff3c332f" ma:taxonomyFieldName="MediaServiceImageTags" ma:displayName="画像タグ" ma:readOnly="false" ma:fieldId="{5cf76f15-5ced-4ddc-b409-7134ff3c332f}" ma:taxonomyMulti="true" ma:sspId="0347f584-7be2-4218-8e94-402d99aedf0b" ma:termSetId="09814cd3-568e-fe90-9814-8d621ff8fb84" ma:anchorId="fba54fb3-c3e1-fe81-a776-ca4b69148c4d" ma:open="true" ma:isKeyword="false">
      <xsd:complexType>
        <xsd:sequence>
          <xsd:element ref="pc:Terms" minOccurs="0" maxOccurs="1"/>
        </xsd:sequence>
      </xsd:complexType>
    </xsd:element>
    <xsd:element name="MediaServiceOCR" ma:index="19" nillable="true" ma:displayName="Extracted Text" ma:internalName="MediaServiceOCR"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e0e86db0-997c-4cb6-bb34-f88ecb8e7e9c" elementFormDefault="qualified">
    <xsd:import namespace="http://schemas.microsoft.com/office/2006/documentManagement/types"/>
    <xsd:import namespace="http://schemas.microsoft.com/office/infopath/2007/PartnerControls"/>
    <xsd:element name="TaxCatchAll" ma:index="18" nillable="true" ma:displayName="Taxonomy Catch All Column" ma:hidden="true" ma:list="{36aac64e-280c-4bc3-b731-e4caf737c02e}" ma:internalName="TaxCatchAll" ma:showField="CatchAllData" ma:web="e0e86db0-997c-4cb6-bb34-f88ecb8e7e9c">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e0e86db0-997c-4cb6-bb34-f88ecb8e7e9c" xsi:nil="true"/>
    <lcf76f155ced4ddcb4097134ff3c332f xmlns="c97f0004-81d4-41ad-b834-2a96fc4591f7">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3920A65D-13B0-46C4-9DB8-956EA6F9A7DA}"/>
</file>

<file path=customXml/itemProps2.xml><?xml version="1.0" encoding="utf-8"?>
<ds:datastoreItem xmlns:ds="http://schemas.openxmlformats.org/officeDocument/2006/customXml" ds:itemID="{BD75B3B3-9135-4C5E-8A9B-9DBC7AD63122}"/>
</file>

<file path=customXml/itemProps3.xml><?xml version="1.0" encoding="utf-8"?>
<ds:datastoreItem xmlns:ds="http://schemas.openxmlformats.org/officeDocument/2006/customXml" ds:itemID="{E97768DA-620E-4798-9BAA-3FC97520FB3C}"/>
</file>

<file path=docProps/app.xml><?xml version="1.0" encoding="utf-8"?>
<Properties xmlns="http://schemas.openxmlformats.org/officeDocument/2006/extended-properties" xmlns:vt="http://schemas.openxmlformats.org/officeDocument/2006/docPropsVTypes">
  <Template>Office Theme</Template>
  <TotalTime>669</TotalTime>
  <Words>179</Words>
  <PresentationFormat>A4 210 x 297 mm</PresentationFormat>
  <Paragraphs>19</Paragraphs>
  <Slides>1</Slides>
  <Notes>0</Notes>
  <HiddenSlides>0</HiddenSlides>
  <MMClips>0</MMClips>
  <ScaleCrop>false</ScaleCrop>
  <HeadingPairs>
    <vt:vector size="8" baseType="variant">
      <vt:variant>
        <vt:lpstr>使用されているフォント</vt:lpstr>
      </vt:variant>
      <vt:variant>
        <vt:i4>4</vt:i4>
      </vt:variant>
      <vt:variant>
        <vt:lpstr>テーマ</vt:lpstr>
      </vt:variant>
      <vt:variant>
        <vt:i4>1</vt:i4>
      </vt:variant>
      <vt:variant>
        <vt:lpstr>埋め込まれた OLE サーバー</vt:lpstr>
      </vt:variant>
      <vt:variant>
        <vt:i4>1</vt:i4>
      </vt:variant>
      <vt:variant>
        <vt:lpstr>スライド タイトル</vt:lpstr>
      </vt:variant>
      <vt:variant>
        <vt:i4>1</vt:i4>
      </vt:variant>
    </vt:vector>
  </HeadingPairs>
  <TitlesOfParts>
    <vt:vector size="7" baseType="lpstr">
      <vt:lpstr>ＭＳ Ｐゴシック</vt:lpstr>
      <vt:lpstr>Arial</vt:lpstr>
      <vt:lpstr>Calibri</vt:lpstr>
      <vt:lpstr>Calibri Light</vt:lpstr>
      <vt:lpstr>Office テーマ</vt:lpstr>
      <vt:lpstr>think-cell スライド</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2022-01-20T04:34:58Z</dcterms:created>
  <dcterms:modified xsi:type="dcterms:W3CDTF">2023-03-20T01:01:56Z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ea60d57e-af5b-4752-ac57-3e4f28ca11dc_ActionId">
    <vt:lpwstr>73f12882-d475-42f8-9c91-2afaba15e60a</vt:lpwstr>
  </property>
  <property fmtid="{D5CDD505-2E9C-101B-9397-08002B2CF9AE}" pid="3" name="MSIP_Label_ea60d57e-af5b-4752-ac57-3e4f28ca11dc_ContentBits">
    <vt:lpwstr>0</vt:lpwstr>
  </property>
  <property fmtid="{D5CDD505-2E9C-101B-9397-08002B2CF9AE}" pid="4" name="MSIP_Label_ea60d57e-af5b-4752-ac57-3e4f28ca11dc_Enabled">
    <vt:lpwstr>true</vt:lpwstr>
  </property>
  <property fmtid="{D5CDD505-2E9C-101B-9397-08002B2CF9AE}" pid="5" name="MSIP_Label_ea60d57e-af5b-4752-ac57-3e4f28ca11dc_Method">
    <vt:lpwstr>Standard</vt:lpwstr>
  </property>
  <property fmtid="{D5CDD505-2E9C-101B-9397-08002B2CF9AE}" pid="6" name="MSIP_Label_ea60d57e-af5b-4752-ac57-3e4f28ca11dc_Name">
    <vt:lpwstr>ea60d57e-af5b-4752-ac57-3e4f28ca11dc</vt:lpwstr>
  </property>
  <property fmtid="{D5CDD505-2E9C-101B-9397-08002B2CF9AE}" pid="7" name="MSIP_Label_ea60d57e-af5b-4752-ac57-3e4f28ca11dc_SetDate">
    <vt:lpwstr>2022-01-20T04:35:05Z</vt:lpwstr>
  </property>
  <property fmtid="{D5CDD505-2E9C-101B-9397-08002B2CF9AE}" pid="8" name="MSIP_Label_ea60d57e-af5b-4752-ac57-3e4f28ca11dc_SiteId">
    <vt:lpwstr>36da45f1-dd2c-4d1f-af13-5abe46b99921</vt:lpwstr>
  </property>
  <property fmtid="{D5CDD505-2E9C-101B-9397-08002B2CF9AE}" pid="9" name="MSIP_Label_436fffe2-e74d-4f21-833f-6f054a10cb50_Enabled">
    <vt:lpwstr>true</vt:lpwstr>
  </property>
  <property fmtid="{D5CDD505-2E9C-101B-9397-08002B2CF9AE}" pid="10" name="MSIP_Label_436fffe2-e74d-4f21-833f-6f054a10cb50_SetDate">
    <vt:lpwstr>2022-04-22T02:11:13Z</vt:lpwstr>
  </property>
  <property fmtid="{D5CDD505-2E9C-101B-9397-08002B2CF9AE}" pid="11" name="MSIP_Label_436fffe2-e74d-4f21-833f-6f054a10cb50_Method">
    <vt:lpwstr>Privileged</vt:lpwstr>
  </property>
  <property fmtid="{D5CDD505-2E9C-101B-9397-08002B2CF9AE}" pid="12" name="MSIP_Label_436fffe2-e74d-4f21-833f-6f054a10cb50_Name">
    <vt:lpwstr>436fffe2-e74d-4f21-833f-6f054a10cb50</vt:lpwstr>
  </property>
  <property fmtid="{D5CDD505-2E9C-101B-9397-08002B2CF9AE}" pid="13" name="MSIP_Label_436fffe2-e74d-4f21-833f-6f054a10cb50_SiteId">
    <vt:lpwstr>a4dd5294-24e4-4102-8420-cb86d0baae1e</vt:lpwstr>
  </property>
  <property fmtid="{D5CDD505-2E9C-101B-9397-08002B2CF9AE}" pid="14" name="MSIP_Label_436fffe2-e74d-4f21-833f-6f054a10cb50_ActionId">
    <vt:lpwstr>a3c98c2a-b2ca-4a34-aec4-60f5fe393cbb</vt:lpwstr>
  </property>
  <property fmtid="{D5CDD505-2E9C-101B-9397-08002B2CF9AE}" pid="15" name="MSIP_Label_436fffe2-e74d-4f21-833f-6f054a10cb50_ContentBits">
    <vt:lpwstr>0</vt:lpwstr>
  </property>
  <property fmtid="{D5CDD505-2E9C-101B-9397-08002B2CF9AE}" pid="16" name="ContentTypeId">
    <vt:lpwstr>0x01010072D4258CA3517149908D3B60E55ECCDC</vt:lpwstr>
  </property>
</Properties>
</file>