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3DFB47-0280-479D-B24A-6DE6FF4A58EB}" v="5" dt="2022-08-16T07:32:39.9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" name="表 65">
            <a:extLst>
              <a:ext uri="{FF2B5EF4-FFF2-40B4-BE49-F238E27FC236}">
                <a16:creationId xmlns:a16="http://schemas.microsoft.com/office/drawing/2014/main" id="{13576DD4-B201-4576-B2D2-A56C1B1FBC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957739"/>
              </p:ext>
            </p:extLst>
          </p:nvPr>
        </p:nvGraphicFramePr>
        <p:xfrm>
          <a:off x="551577" y="6273671"/>
          <a:ext cx="5765189" cy="1981454"/>
        </p:xfrm>
        <a:graphic>
          <a:graphicData uri="http://schemas.openxmlformats.org/drawingml/2006/table">
            <a:tbl>
              <a:tblPr/>
              <a:tblGrid>
                <a:gridCol w="5765189">
                  <a:extLst>
                    <a:ext uri="{9D8B030D-6E8A-4147-A177-3AD203B41FA5}">
                      <a16:colId xmlns:a16="http://schemas.microsoft.com/office/drawing/2014/main" val="1500856807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（氏名）</a:t>
                      </a:r>
                      <a:r>
                        <a:rPr 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に係る上記による診療報酬を請求します。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　　　　　　　　　　　　　　　　　　　指定医療機関名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L="0" indent="2152650"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住　　　所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　　　　　　　　　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病　院　長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     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701231"/>
                  </a:ext>
                </a:extLst>
              </a:tr>
            </a:tbl>
          </a:graphicData>
        </a:graphic>
      </p:graphicFrame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C6F6FDD2-779F-4E17-9729-CBDFE08DFEC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C6F6FDD2-779F-4E17-9729-CBDFE08DFE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CDDDA4BC-60B1-42EB-9B23-6418B7E7AE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89361"/>
              </p:ext>
            </p:extLst>
          </p:nvPr>
        </p:nvGraphicFramePr>
        <p:xfrm>
          <a:off x="551577" y="1053914"/>
          <a:ext cx="5765188" cy="5226236"/>
        </p:xfrm>
        <a:graphic>
          <a:graphicData uri="http://schemas.openxmlformats.org/drawingml/2006/table">
            <a:tbl>
              <a:tblPr/>
              <a:tblGrid>
                <a:gridCol w="1021188">
                  <a:extLst>
                    <a:ext uri="{9D8B030D-6E8A-4147-A177-3AD203B41FA5}">
                      <a16:colId xmlns:a16="http://schemas.microsoft.com/office/drawing/2014/main" val="1500856807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64324640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19316446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986845117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27068143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80074809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628672163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708459751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534917326"/>
                    </a:ext>
                  </a:extLst>
                </a:gridCol>
                <a:gridCol w="977900">
                  <a:extLst>
                    <a:ext uri="{9D8B030D-6E8A-4147-A177-3AD203B41FA5}">
                      <a16:colId xmlns:a16="http://schemas.microsoft.com/office/drawing/2014/main" val="3748440989"/>
                    </a:ext>
                  </a:extLst>
                </a:gridCol>
                <a:gridCol w="1192316">
                  <a:extLst>
                    <a:ext uri="{9D8B030D-6E8A-4147-A177-3AD203B41FA5}">
                      <a16:colId xmlns:a16="http://schemas.microsoft.com/office/drawing/2014/main" val="3736473103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dist" latinLnBrk="1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公費負担者</a:t>
                      </a:r>
                    </a:p>
                    <a:p>
                      <a:pPr algn="dist" latinLnBrk="1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番号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有　効　期　間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から</a:t>
                      </a:r>
                    </a:p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まで</a:t>
                      </a:r>
                    </a:p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ja-JP" sz="9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en-US" sz="9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762532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1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受給</a:t>
                      </a:r>
                      <a:r>
                        <a:rPr lang="ja-JP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者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番号</a:t>
                      </a:r>
                      <a:endParaRPr lang="ja-JP" alt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  <a:endParaRPr kumimoji="1" lang="ja-JP" altLang="en-US" sz="900" dirty="0"/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765564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氏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）</a:t>
                      </a:r>
                      <a:endParaRPr kumimoji="1" lang="ja-JP" altLang="en-US" sz="900" dirty="0"/>
                    </a:p>
                  </a:txBody>
                  <a:tcPr marL="0" marR="720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9952789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居　　住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021092"/>
                  </a:ext>
                </a:extLst>
              </a:tr>
              <a:tr h="3282236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577838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606563" y="792304"/>
            <a:ext cx="366468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長期入院患者に係る診療報酬請求書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分）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33397" y="853766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2647" y="853766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B7DEC0E9-9ACE-4735-BA3A-764EF1C01B2C}"/>
              </a:ext>
            </a:extLst>
          </p:cNvPr>
          <p:cNvSpPr/>
          <p:nvPr/>
        </p:nvSpPr>
        <p:spPr>
          <a:xfrm>
            <a:off x="5654463" y="2281751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836647" y="713479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791018" y="71347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841331" y="730639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62410A4-A919-4C95-8252-4F724D0FCE72}"/>
              </a:ext>
            </a:extLst>
          </p:cNvPr>
          <p:cNvSpPr/>
          <p:nvPr/>
        </p:nvSpPr>
        <p:spPr>
          <a:xfrm>
            <a:off x="836647" y="6898406"/>
            <a:ext cx="64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年　月　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1484647" y="730639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5833A7C-90E8-4267-91C2-734B3EA89B8D}"/>
              </a:ext>
            </a:extLst>
          </p:cNvPr>
          <p:cNvSpPr/>
          <p:nvPr/>
        </p:nvSpPr>
        <p:spPr>
          <a:xfrm>
            <a:off x="2191897" y="8537669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51577" y="8749644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D5AD0AA-E1FD-4F30-AEC9-2EA5E7B29C7F}"/>
              </a:ext>
            </a:extLst>
          </p:cNvPr>
          <p:cNvSpPr/>
          <p:nvPr/>
        </p:nvSpPr>
        <p:spPr>
          <a:xfrm>
            <a:off x="5133513" y="228175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185BE1AE-90CD-4530-A946-7BA523AB6C30}"/>
              </a:ext>
            </a:extLst>
          </p:cNvPr>
          <p:cNvSpPr/>
          <p:nvPr/>
        </p:nvSpPr>
        <p:spPr>
          <a:xfrm>
            <a:off x="5530638" y="184001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41DC7D6-299B-44E3-9475-AFE74547C0FB}"/>
              </a:ext>
            </a:extLst>
          </p:cNvPr>
          <p:cNvSpPr/>
          <p:nvPr/>
        </p:nvSpPr>
        <p:spPr>
          <a:xfrm>
            <a:off x="551577" y="8324085"/>
            <a:ext cx="280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　この用紙は、Ａ列４番白色紙黒色刷りとすること。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261311C-9553-47E2-BDFB-BE13C967FD6A}"/>
              </a:ext>
            </a:extLst>
          </p:cNvPr>
          <p:cNvSpPr/>
          <p:nvPr/>
        </p:nvSpPr>
        <p:spPr>
          <a:xfrm>
            <a:off x="5457513" y="1516532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療養対象日数</a:t>
            </a:r>
          </a:p>
        </p:txBody>
      </p:sp>
      <p:graphicFrame>
        <p:nvGraphicFramePr>
          <p:cNvPr id="64" name="表 63">
            <a:extLst>
              <a:ext uri="{FF2B5EF4-FFF2-40B4-BE49-F238E27FC236}">
                <a16:creationId xmlns:a16="http://schemas.microsoft.com/office/drawing/2014/main" id="{FFA7F025-04AA-4468-9155-02B484B5788B}"/>
              </a:ext>
            </a:extLst>
          </p:cNvPr>
          <p:cNvGraphicFramePr>
            <a:graphicFrameLocks noGrp="1"/>
          </p:cNvGraphicFramePr>
          <p:nvPr/>
        </p:nvGraphicFramePr>
        <p:xfrm>
          <a:off x="770209" y="3208037"/>
          <a:ext cx="5327925" cy="1136994"/>
        </p:xfrm>
        <a:graphic>
          <a:graphicData uri="http://schemas.openxmlformats.org/drawingml/2006/table">
            <a:tbl>
              <a:tblPr/>
              <a:tblGrid>
                <a:gridCol w="1065585">
                  <a:extLst>
                    <a:ext uri="{9D8B030D-6E8A-4147-A177-3AD203B41FA5}">
                      <a16:colId xmlns:a16="http://schemas.microsoft.com/office/drawing/2014/main" val="1144971675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2786255594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80074809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178536320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367924027"/>
                    </a:ext>
                  </a:extLst>
                </a:gridCol>
              </a:tblGrid>
              <a:tr h="776994">
                <a:tc>
                  <a:txBody>
                    <a:bodyPr/>
                    <a:lstStyle/>
                    <a:p>
                      <a:pPr marL="51435" indent="-5143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①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基準となる入院</a:t>
                      </a:r>
                      <a:endParaRPr lang="en-US" alt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L="0" indent="8572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基本料等</a:t>
                      </a:r>
                    </a:p>
                    <a:p>
                      <a:pPr algn="r" latinLnBrk="1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②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保険外併用</a:t>
                      </a:r>
                    </a:p>
                    <a:p>
                      <a:pPr indent="7429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療養費（保険給付</a:t>
                      </a:r>
                    </a:p>
                    <a:p>
                      <a:pPr indent="7429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対象部分）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③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特別料金分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(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①－②の範囲内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)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④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本人支払額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R="568960" latinLnBrk="1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⑤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差引請求額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</a:p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（③－④）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826917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30387"/>
                  </a:ext>
                </a:extLst>
              </a:tr>
            </a:tbl>
          </a:graphicData>
        </a:graphic>
      </p:graphicFrame>
      <p:graphicFrame>
        <p:nvGraphicFramePr>
          <p:cNvPr id="65" name="表 64">
            <a:extLst>
              <a:ext uri="{FF2B5EF4-FFF2-40B4-BE49-F238E27FC236}">
                <a16:creationId xmlns:a16="http://schemas.microsoft.com/office/drawing/2014/main" id="{6E162C69-A6EF-4167-B92E-5164B4F342C8}"/>
              </a:ext>
            </a:extLst>
          </p:cNvPr>
          <p:cNvGraphicFramePr>
            <a:graphicFrameLocks noGrp="1"/>
          </p:cNvGraphicFramePr>
          <p:nvPr/>
        </p:nvGraphicFramePr>
        <p:xfrm>
          <a:off x="914462" y="4549152"/>
          <a:ext cx="5039419" cy="1520397"/>
        </p:xfrm>
        <a:graphic>
          <a:graphicData uri="http://schemas.openxmlformats.org/drawingml/2006/table">
            <a:tbl>
              <a:tblPr/>
              <a:tblGrid>
                <a:gridCol w="5039419">
                  <a:extLst>
                    <a:ext uri="{9D8B030D-6E8A-4147-A177-3AD203B41FA5}">
                      <a16:colId xmlns:a16="http://schemas.microsoft.com/office/drawing/2014/main" val="1547444713"/>
                    </a:ext>
                  </a:extLst>
                </a:gridCol>
              </a:tblGrid>
              <a:tr h="1520397">
                <a:tc>
                  <a:txBody>
                    <a:bodyPr/>
                    <a:lstStyle/>
                    <a:p>
                      <a:pPr latinLnBrk="1">
                        <a:lnSpc>
                          <a:spcPts val="141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・入院基本料等の基本点数（以下「基本点数」という。）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入院日数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円＝①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 </a:t>
                      </a:r>
                      <a:endParaRPr lang="ja-JP" alt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・｛基本点数－（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基本点数</a:t>
                      </a:r>
                      <a:r>
                        <a:rPr lang="en-US" alt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控除率</a:t>
                      </a:r>
                      <a:r>
                        <a:rPr lang="en-US" alt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）｝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入院日数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円＝②</a:t>
                      </a:r>
                    </a:p>
                    <a:p>
                      <a:pPr indent="1028700"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小数点以下第一位を四捨五入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 </a:t>
                      </a:r>
                      <a:endParaRPr lang="ja-JP" alt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54000" indent="-114300"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 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控除率は、平成１４年度は５％、１５年度は１０％、１６年度以降は１５％となる。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8477780"/>
                  </a:ext>
                </a:extLst>
              </a:tr>
            </a:tbl>
          </a:graphicData>
        </a:graphic>
      </p:graphicFrame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EEF8A12-56B8-4B90-BF0B-48ABFF4F412A}"/>
              </a:ext>
            </a:extLst>
          </p:cNvPr>
          <p:cNvSpPr/>
          <p:nvPr/>
        </p:nvSpPr>
        <p:spPr>
          <a:xfrm>
            <a:off x="1736647" y="1322715"/>
            <a:ext cx="22971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33BBEF6-0D40-44F5-8486-C237BD949D5B}"/>
              </a:ext>
            </a:extLst>
          </p:cNvPr>
          <p:cNvSpPr/>
          <p:nvPr/>
        </p:nvSpPr>
        <p:spPr>
          <a:xfrm>
            <a:off x="1736647" y="1860529"/>
            <a:ext cx="19019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18FD87C-40E3-4CD1-A775-2C3356033D6E}"/>
              </a:ext>
            </a:extLst>
          </p:cNvPr>
          <p:cNvSpPr/>
          <p:nvPr/>
        </p:nvSpPr>
        <p:spPr>
          <a:xfrm>
            <a:off x="5136666" y="1139591"/>
            <a:ext cx="8942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有効期間開始日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BF9E881-08D6-4C92-B5FA-3EB579A6F143}"/>
              </a:ext>
            </a:extLst>
          </p:cNvPr>
          <p:cNvSpPr/>
          <p:nvPr/>
        </p:nvSpPr>
        <p:spPr>
          <a:xfrm>
            <a:off x="5136666" y="1328536"/>
            <a:ext cx="8942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0783851-3A84-41C2-9054-ECE487F70FB5}"/>
              </a:ext>
            </a:extLst>
          </p:cNvPr>
          <p:cNvSpPr/>
          <p:nvPr/>
        </p:nvSpPr>
        <p:spPr>
          <a:xfrm>
            <a:off x="1736648" y="2306567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E067287-6701-4E1F-B1A1-96590C4CC53C}"/>
              </a:ext>
            </a:extLst>
          </p:cNvPr>
          <p:cNvSpPr/>
          <p:nvPr/>
        </p:nvSpPr>
        <p:spPr>
          <a:xfrm>
            <a:off x="1733583" y="2722015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B8F650FD-8745-4750-810C-3E6D77566255}"/>
              </a:ext>
            </a:extLst>
          </p:cNvPr>
          <p:cNvSpPr/>
          <p:nvPr/>
        </p:nvSpPr>
        <p:spPr>
          <a:xfrm>
            <a:off x="4181508" y="858309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6469B1-FBB9-4D13-83A3-9F7C98A42976}"/>
              </a:ext>
            </a:extLst>
          </p:cNvPr>
          <p:cNvSpPr/>
          <p:nvPr/>
        </p:nvSpPr>
        <p:spPr>
          <a:xfrm>
            <a:off x="1044535" y="6476960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7792EF5D-CCEE-479F-87B8-E4DFD35CA845}"/>
              </a:ext>
            </a:extLst>
          </p:cNvPr>
          <p:cNvGrpSpPr/>
          <p:nvPr/>
        </p:nvGrpSpPr>
        <p:grpSpPr>
          <a:xfrm>
            <a:off x="4082158" y="156685"/>
            <a:ext cx="2234607" cy="365760"/>
            <a:chOff x="3645000" y="1370007"/>
            <a:chExt cx="2234607" cy="365760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7FB110B3-B56A-41FB-867F-8FD6210B1323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7DB3AF9B-2DCA-4E9B-B49F-32B996938F26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FEE6E177-05A9-44C2-A338-D17B2C42DECB}"/>
              </a:ext>
            </a:extLst>
          </p:cNvPr>
          <p:cNvSpPr/>
          <p:nvPr/>
        </p:nvSpPr>
        <p:spPr>
          <a:xfrm>
            <a:off x="576086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80F26061-64E1-41AA-859B-FEAB7ACABC89}"/>
              </a:ext>
            </a:extLst>
          </p:cNvPr>
          <p:cNvSpPr/>
          <p:nvPr/>
        </p:nvSpPr>
        <p:spPr>
          <a:xfrm>
            <a:off x="3738463" y="7708197"/>
            <a:ext cx="11478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B54C3-488F-4C14-964B-7616C3CB420B}"/>
              </a:ext>
            </a:extLst>
          </p:cNvPr>
          <p:cNvSpPr/>
          <p:nvPr/>
        </p:nvSpPr>
        <p:spPr>
          <a:xfrm>
            <a:off x="3736295" y="7523844"/>
            <a:ext cx="10293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E7CC1ED-E851-4A94-BF6A-F26CD609DEF9}"/>
              </a:ext>
            </a:extLst>
          </p:cNvPr>
          <p:cNvSpPr/>
          <p:nvPr/>
        </p:nvSpPr>
        <p:spPr>
          <a:xfrm>
            <a:off x="3738463" y="7917774"/>
            <a:ext cx="88609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97273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7CDA930-F406-4D97-BD6C-3B486511C592}"/>
</file>

<file path=customXml/itemProps2.xml><?xml version="1.0" encoding="utf-8"?>
<ds:datastoreItem xmlns:ds="http://schemas.openxmlformats.org/officeDocument/2006/customXml" ds:itemID="{92E96A5A-E533-49FA-86B5-337D4E58BA5D}"/>
</file>

<file path=customXml/itemProps3.xml><?xml version="1.0" encoding="utf-8"?>
<ds:datastoreItem xmlns:ds="http://schemas.openxmlformats.org/officeDocument/2006/customXml" ds:itemID="{62505A2D-CDC2-45AF-96B5-07D50727097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</TotalTime>
  <Words>296</Words>
  <PresentationFormat>A4 210 x 297 mm</PresentationFormat>
  <Paragraphs>97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2024-03-25T07:36:13Z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87c16a56-b71b-46b6-bf69-4fff7af9e38c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