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04394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2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7820" autoAdjust="0"/>
  </p:normalViewPr>
  <p:slideViewPr>
    <p:cSldViewPr>
      <p:cViewPr varScale="1">
        <p:scale>
          <a:sx n="100" d="100"/>
          <a:sy n="100" d="100"/>
        </p:scale>
        <p:origin x="1488" y="78"/>
      </p:cViewPr>
      <p:guideLst>
        <p:guide orient="horz" pos="2160"/>
        <p:guide pos="328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notesMasters/notesMaster1.xml" Type="http://schemas.openxmlformats.org/officeDocument/2006/relationships/notesMaster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68DFC8-C32A-48F0-BB28-C39ABBD31EC7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850900" y="1243013"/>
            <a:ext cx="5105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8E168B-FA2E-4C0C-A6B2-0DDB3FE20F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4551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96863" y="811213"/>
            <a:ext cx="6162675" cy="4049712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285745-BB9A-44C2-92C5-891CFD0D6A06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4130529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82955" y="2130428"/>
            <a:ext cx="887349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65910" y="3886200"/>
            <a:ext cx="730758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568565" y="274641"/>
            <a:ext cx="2348865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21970" y="274641"/>
            <a:ext cx="6872605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24641" y="4406903"/>
            <a:ext cx="887349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24641" y="2906713"/>
            <a:ext cx="887349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1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2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4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5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21970" y="1600203"/>
            <a:ext cx="461073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306695" y="1600203"/>
            <a:ext cx="461073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21970" y="1535113"/>
            <a:ext cx="461254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7" indent="0">
              <a:buNone/>
              <a:defRPr sz="2000" b="1"/>
            </a:lvl2pPr>
            <a:lvl3pPr marL="914413" indent="0">
              <a:buNone/>
              <a:defRPr sz="1800" b="1"/>
            </a:lvl3pPr>
            <a:lvl4pPr marL="1371621" indent="0">
              <a:buNone/>
              <a:defRPr sz="1600" b="1"/>
            </a:lvl4pPr>
            <a:lvl5pPr marL="1828828" indent="0">
              <a:buNone/>
              <a:defRPr sz="1600" b="1"/>
            </a:lvl5pPr>
            <a:lvl6pPr marL="2286034" indent="0">
              <a:buNone/>
              <a:defRPr sz="1600" b="1"/>
            </a:lvl6pPr>
            <a:lvl7pPr marL="2743241" indent="0">
              <a:buNone/>
              <a:defRPr sz="1600" b="1"/>
            </a:lvl7pPr>
            <a:lvl8pPr marL="3200448" indent="0">
              <a:buNone/>
              <a:defRPr sz="1600" b="1"/>
            </a:lvl8pPr>
            <a:lvl9pPr marL="3657655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21970" y="2174875"/>
            <a:ext cx="461254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303072" y="1535113"/>
            <a:ext cx="461436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7" indent="0">
              <a:buNone/>
              <a:defRPr sz="2000" b="1"/>
            </a:lvl2pPr>
            <a:lvl3pPr marL="914413" indent="0">
              <a:buNone/>
              <a:defRPr sz="1800" b="1"/>
            </a:lvl3pPr>
            <a:lvl4pPr marL="1371621" indent="0">
              <a:buNone/>
              <a:defRPr sz="1600" b="1"/>
            </a:lvl4pPr>
            <a:lvl5pPr marL="1828828" indent="0">
              <a:buNone/>
              <a:defRPr sz="1600" b="1"/>
            </a:lvl5pPr>
            <a:lvl6pPr marL="2286034" indent="0">
              <a:buNone/>
              <a:defRPr sz="1600" b="1"/>
            </a:lvl6pPr>
            <a:lvl7pPr marL="2743241" indent="0">
              <a:buNone/>
              <a:defRPr sz="1600" b="1"/>
            </a:lvl7pPr>
            <a:lvl8pPr marL="3200448" indent="0">
              <a:buNone/>
              <a:defRPr sz="1600" b="1"/>
            </a:lvl8pPr>
            <a:lvl9pPr marL="3657655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303072" y="2174875"/>
            <a:ext cx="46143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21972" y="273050"/>
            <a:ext cx="3434491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081515" y="273053"/>
            <a:ext cx="583591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21972" y="1435103"/>
            <a:ext cx="3434491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7" indent="0">
              <a:buNone/>
              <a:defRPr sz="1200"/>
            </a:lvl2pPr>
            <a:lvl3pPr marL="914413" indent="0">
              <a:buNone/>
              <a:defRPr sz="1000"/>
            </a:lvl3pPr>
            <a:lvl4pPr marL="1371621" indent="0">
              <a:buNone/>
              <a:defRPr sz="900"/>
            </a:lvl4pPr>
            <a:lvl5pPr marL="1828828" indent="0">
              <a:buNone/>
              <a:defRPr sz="900"/>
            </a:lvl5pPr>
            <a:lvl6pPr marL="2286034" indent="0">
              <a:buNone/>
              <a:defRPr sz="900"/>
            </a:lvl6pPr>
            <a:lvl7pPr marL="2743241" indent="0">
              <a:buNone/>
              <a:defRPr sz="900"/>
            </a:lvl7pPr>
            <a:lvl8pPr marL="3200448" indent="0">
              <a:buNone/>
              <a:defRPr sz="900"/>
            </a:lvl8pPr>
            <a:lvl9pPr marL="3657655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46195" y="4800600"/>
            <a:ext cx="626364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046195" y="612775"/>
            <a:ext cx="626364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7" indent="0">
              <a:buNone/>
              <a:defRPr sz="2800"/>
            </a:lvl2pPr>
            <a:lvl3pPr marL="914413" indent="0">
              <a:buNone/>
              <a:defRPr sz="2400"/>
            </a:lvl3pPr>
            <a:lvl4pPr marL="1371621" indent="0">
              <a:buNone/>
              <a:defRPr sz="2000"/>
            </a:lvl4pPr>
            <a:lvl5pPr marL="1828828" indent="0">
              <a:buNone/>
              <a:defRPr sz="2000"/>
            </a:lvl5pPr>
            <a:lvl6pPr marL="2286034" indent="0">
              <a:buNone/>
              <a:defRPr sz="2000"/>
            </a:lvl6pPr>
            <a:lvl7pPr marL="2743241" indent="0">
              <a:buNone/>
              <a:defRPr sz="2000"/>
            </a:lvl7pPr>
            <a:lvl8pPr marL="3200448" indent="0">
              <a:buNone/>
              <a:defRPr sz="2000"/>
            </a:lvl8pPr>
            <a:lvl9pPr marL="3657655" indent="0">
              <a:buNone/>
              <a:defRPr sz="2000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046195" y="5367338"/>
            <a:ext cx="626364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7" indent="0">
              <a:buNone/>
              <a:defRPr sz="1200"/>
            </a:lvl2pPr>
            <a:lvl3pPr marL="914413" indent="0">
              <a:buNone/>
              <a:defRPr sz="1000"/>
            </a:lvl3pPr>
            <a:lvl4pPr marL="1371621" indent="0">
              <a:buNone/>
              <a:defRPr sz="900"/>
            </a:lvl4pPr>
            <a:lvl5pPr marL="1828828" indent="0">
              <a:buNone/>
              <a:defRPr sz="900"/>
            </a:lvl5pPr>
            <a:lvl6pPr marL="2286034" indent="0">
              <a:buNone/>
              <a:defRPr sz="900"/>
            </a:lvl6pPr>
            <a:lvl7pPr marL="2743241" indent="0">
              <a:buNone/>
              <a:defRPr sz="900"/>
            </a:lvl7pPr>
            <a:lvl8pPr marL="3200448" indent="0">
              <a:buNone/>
              <a:defRPr sz="900"/>
            </a:lvl8pPr>
            <a:lvl9pPr marL="3657655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21970" y="274638"/>
            <a:ext cx="939546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21970" y="1600203"/>
            <a:ext cx="93954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521970" y="6356353"/>
            <a:ext cx="24358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2D545-8467-428C-B4B7-668AFE11EB3F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566795" y="6356353"/>
            <a:ext cx="33058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481570" y="6356353"/>
            <a:ext cx="24358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13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5" indent="-342905" algn="l" defTabSz="914413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61" indent="-285754" algn="l" defTabSz="914413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17" indent="-228604" algn="l" defTabSz="914413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24" indent="-228604" algn="l" defTabSz="914413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31" indent="-228604" algn="l" defTabSz="914413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38" indent="-228604" algn="l" defTabSz="91441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45" indent="-228604" algn="l" defTabSz="91441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51" indent="-228604" algn="l" defTabSz="91441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59" indent="-228604" algn="l" defTabSz="91441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1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91441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3" algn="l" defTabSz="91441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1" algn="l" defTabSz="91441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8" algn="l" defTabSz="91441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4" algn="l" defTabSz="91441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1" algn="l" defTabSz="91441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8" algn="l" defTabSz="91441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55" algn="l" defTabSz="91441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8" name="直線コネクタ 47"/>
          <p:cNvCxnSpPr/>
          <p:nvPr/>
        </p:nvCxnSpPr>
        <p:spPr>
          <a:xfrm flipH="1">
            <a:off x="6803876" y="964458"/>
            <a:ext cx="7069" cy="565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コネクタ 42"/>
          <p:cNvCxnSpPr/>
          <p:nvPr/>
        </p:nvCxnSpPr>
        <p:spPr>
          <a:xfrm flipH="1">
            <a:off x="5147692" y="964458"/>
            <a:ext cx="7069" cy="565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/>
          <p:cNvCxnSpPr/>
          <p:nvPr/>
        </p:nvCxnSpPr>
        <p:spPr>
          <a:xfrm flipH="1">
            <a:off x="3491508" y="964458"/>
            <a:ext cx="7069" cy="565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/>
          <p:cNvSpPr txBox="1"/>
          <p:nvPr/>
        </p:nvSpPr>
        <p:spPr>
          <a:xfrm>
            <a:off x="257984" y="880262"/>
            <a:ext cx="1603167" cy="3385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" dirty="0"/>
              <a:t>2025</a:t>
            </a:r>
            <a:r>
              <a:rPr lang="ja-JP" altLang="en-US" sz="1600" dirty="0"/>
              <a:t>年度</a:t>
            </a:r>
          </a:p>
        </p:txBody>
      </p:sp>
      <p:cxnSp>
        <p:nvCxnSpPr>
          <p:cNvPr id="29" name="直線コネクタ 28"/>
          <p:cNvCxnSpPr/>
          <p:nvPr/>
        </p:nvCxnSpPr>
        <p:spPr>
          <a:xfrm flipH="1">
            <a:off x="1835324" y="936000"/>
            <a:ext cx="7069" cy="565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正方形/長方形 50"/>
          <p:cNvSpPr/>
          <p:nvPr/>
        </p:nvSpPr>
        <p:spPr>
          <a:xfrm>
            <a:off x="419053" y="280032"/>
            <a:ext cx="914400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00" dirty="0">
              <a:solidFill>
                <a:prstClr val="black"/>
              </a:solidFill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0508AC36-7DE9-FC64-1388-CFC55FBEDEAB}"/>
              </a:ext>
            </a:extLst>
          </p:cNvPr>
          <p:cNvGrpSpPr/>
          <p:nvPr/>
        </p:nvGrpSpPr>
        <p:grpSpPr>
          <a:xfrm>
            <a:off x="196186" y="4652085"/>
            <a:ext cx="9721079" cy="925430"/>
            <a:chOff x="251149" y="1268761"/>
            <a:chExt cx="9721079" cy="925430"/>
          </a:xfrm>
        </p:grpSpPr>
        <p:sp>
          <p:nvSpPr>
            <p:cNvPr id="62" name="正方形/長方形 61"/>
            <p:cNvSpPr/>
            <p:nvPr/>
          </p:nvSpPr>
          <p:spPr>
            <a:xfrm>
              <a:off x="251149" y="1268761"/>
              <a:ext cx="9721079" cy="92543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ja-JP" altLang="en-US" sz="1200" b="1" u="sng" dirty="0"/>
                <a:t>人材育成事業</a:t>
              </a:r>
              <a:endParaRPr lang="en-US" altLang="ja-JP" sz="1200" b="1" u="sng" dirty="0"/>
            </a:p>
          </p:txBody>
        </p:sp>
        <p:sp>
          <p:nvSpPr>
            <p:cNvPr id="63" name="ホームベース 62"/>
            <p:cNvSpPr/>
            <p:nvPr/>
          </p:nvSpPr>
          <p:spPr>
            <a:xfrm>
              <a:off x="1174700" y="1556792"/>
              <a:ext cx="7283276" cy="219600"/>
            </a:xfrm>
            <a:prstGeom prst="homePlate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ja-JP" sz="1100" b="1" u="sng" dirty="0">
                  <a:solidFill>
                    <a:schemeClr val="bg1"/>
                  </a:solidFill>
                </a:rPr>
                <a:t>　　　　　　</a:t>
              </a:r>
              <a:r>
                <a:rPr lang="ja-JP" altLang="ja-JP" sz="1100" b="1" u="sng" dirty="0"/>
                <a:t>地域</a:t>
              </a:r>
              <a:r>
                <a:rPr lang="ja-JP" altLang="en-US" sz="1100" b="1" dirty="0">
                  <a:latin typeface="+mn-ea"/>
                </a:rPr>
                <a:t>に配置するための</a:t>
              </a:r>
              <a:r>
                <a:rPr lang="ja-JP" altLang="en-US" sz="1100" b="1" u="sng" dirty="0">
                  <a:solidFill>
                    <a:schemeClr val="bg1"/>
                  </a:solidFill>
                  <a:latin typeface="+mn-ea"/>
                </a:rPr>
                <a:t>　　　　　</a:t>
              </a:r>
              <a:r>
                <a:rPr lang="ja-JP" altLang="en-US" sz="1100" b="1" dirty="0">
                  <a:latin typeface="+mn-ea"/>
                </a:rPr>
                <a:t>を○人育成</a:t>
              </a:r>
            </a:p>
          </p:txBody>
        </p:sp>
        <p:sp>
          <p:nvSpPr>
            <p:cNvPr id="23" name="ホームベース 22"/>
            <p:cNvSpPr/>
            <p:nvPr/>
          </p:nvSpPr>
          <p:spPr>
            <a:xfrm>
              <a:off x="255899" y="1844824"/>
              <a:ext cx="8202077" cy="219599"/>
            </a:xfrm>
            <a:prstGeom prst="homePlate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100" b="1" dirty="0">
                  <a:latin typeface="+mn-ea"/>
                </a:rPr>
                <a:t>出張セミナーによる、</a:t>
              </a:r>
              <a:r>
                <a:rPr lang="ja-JP" altLang="ja-JP" sz="1100" b="1" u="sng" dirty="0">
                  <a:solidFill>
                    <a:schemeClr val="bg1"/>
                  </a:solidFill>
                </a:rPr>
                <a:t>　　　　　　</a:t>
              </a:r>
              <a:r>
                <a:rPr lang="ja-JP" altLang="ja-JP" sz="1100" b="1" u="sng" dirty="0"/>
                <a:t>地域</a:t>
              </a:r>
              <a:r>
                <a:rPr lang="ja-JP" altLang="en-US" sz="1100" b="1" dirty="0"/>
                <a:t>における</a:t>
              </a:r>
              <a:r>
                <a:rPr lang="ja-JP" altLang="en-US" sz="1100" b="1" dirty="0">
                  <a:latin typeface="+mn-ea"/>
                </a:rPr>
                <a:t>多職種の移植に関する知識向上</a:t>
              </a:r>
            </a:p>
          </p:txBody>
        </p:sp>
      </p:grp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B187283F-7B2A-C459-AE06-C51EFFBB54BE}"/>
              </a:ext>
            </a:extLst>
          </p:cNvPr>
          <p:cNvGrpSpPr/>
          <p:nvPr/>
        </p:nvGrpSpPr>
        <p:grpSpPr>
          <a:xfrm>
            <a:off x="180684" y="5667049"/>
            <a:ext cx="9721080" cy="1111078"/>
            <a:chOff x="240398" y="2550405"/>
            <a:chExt cx="9721080" cy="1111078"/>
          </a:xfrm>
        </p:grpSpPr>
        <p:sp>
          <p:nvSpPr>
            <p:cNvPr id="34" name="正方形/長方形 33"/>
            <p:cNvSpPr/>
            <p:nvPr/>
          </p:nvSpPr>
          <p:spPr>
            <a:xfrm>
              <a:off x="240398" y="2550405"/>
              <a:ext cx="9721080" cy="1111078"/>
            </a:xfrm>
            <a:prstGeom prst="rect">
              <a:avLst/>
            </a:prstGeom>
            <a:gradFill>
              <a:gsLst>
                <a:gs pos="0">
                  <a:schemeClr val="accent5">
                    <a:lumMod val="60000"/>
                    <a:lumOff val="40000"/>
                  </a:schemeClr>
                </a:gs>
                <a:gs pos="35000">
                  <a:schemeClr val="accent5">
                    <a:lumMod val="40000"/>
                    <a:lumOff val="60000"/>
                  </a:schemeClr>
                </a:gs>
                <a:gs pos="100000">
                  <a:schemeClr val="accent5">
                    <a:lumMod val="20000"/>
                    <a:lumOff val="80000"/>
                  </a:schemeClr>
                </a:gs>
              </a:gsLst>
            </a:gradFill>
            <a:ln>
              <a:solidFill>
                <a:schemeClr val="accent5">
                  <a:lumMod val="75000"/>
                </a:schemeClr>
              </a:solidFill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ja-JP" altLang="en-US" sz="1200" b="1" u="sng" dirty="0"/>
                <a:t>コーディネート支援事業</a:t>
              </a:r>
              <a:endParaRPr lang="en-US" altLang="ja-JP" sz="1200" b="1" u="sng" dirty="0"/>
            </a:p>
          </p:txBody>
        </p:sp>
        <p:sp>
          <p:nvSpPr>
            <p:cNvPr id="20" name="ホームベース 19"/>
            <p:cNvSpPr/>
            <p:nvPr/>
          </p:nvSpPr>
          <p:spPr>
            <a:xfrm>
              <a:off x="1030942" y="2803597"/>
              <a:ext cx="3039428" cy="219600"/>
            </a:xfrm>
            <a:prstGeom prst="homePlat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ja-JP" sz="1100" b="1" u="sng" dirty="0">
                  <a:solidFill>
                    <a:schemeClr val="bg1"/>
                  </a:solidFill>
                </a:rPr>
                <a:t>　　　　　　</a:t>
              </a:r>
              <a:r>
                <a:rPr lang="ja-JP" altLang="ja-JP" sz="1100" b="1" u="sng" dirty="0"/>
                <a:t>地域</a:t>
              </a:r>
              <a:r>
                <a:rPr lang="ja-JP" altLang="en-US" sz="1100" b="1" dirty="0">
                  <a:latin typeface="+mn-ea"/>
                </a:rPr>
                <a:t>への採取支援</a:t>
              </a:r>
            </a:p>
          </p:txBody>
        </p:sp>
        <p:sp>
          <p:nvSpPr>
            <p:cNvPr id="21" name="ホームベース 20"/>
            <p:cNvSpPr/>
            <p:nvPr/>
          </p:nvSpPr>
          <p:spPr>
            <a:xfrm>
              <a:off x="255900" y="3296766"/>
              <a:ext cx="2952328" cy="219600"/>
            </a:xfrm>
            <a:prstGeom prst="homePlat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100" b="1" dirty="0">
                  <a:latin typeface="+mn-ea"/>
                </a:rPr>
                <a:t>ブロック内の採取施設間の連携方法の構築</a:t>
              </a:r>
            </a:p>
          </p:txBody>
        </p:sp>
        <p:sp>
          <p:nvSpPr>
            <p:cNvPr id="24" name="ホームベース 23"/>
            <p:cNvSpPr/>
            <p:nvPr/>
          </p:nvSpPr>
          <p:spPr>
            <a:xfrm>
              <a:off x="3310992" y="3077166"/>
              <a:ext cx="4961482" cy="219600"/>
            </a:xfrm>
            <a:prstGeom prst="homePlat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ja-JP" sz="1100" b="1" u="sng" dirty="0">
                  <a:solidFill>
                    <a:schemeClr val="bg1"/>
                  </a:solidFill>
                </a:rPr>
                <a:t>　　　　　　</a:t>
              </a:r>
              <a:r>
                <a:rPr lang="ja-JP" altLang="ja-JP" sz="1100" b="1" u="sng" dirty="0"/>
                <a:t>地域</a:t>
              </a:r>
              <a:r>
                <a:rPr lang="ja-JP" altLang="en-US" sz="1100" b="1" dirty="0"/>
                <a:t>における</a:t>
              </a:r>
              <a:r>
                <a:rPr lang="ja-JP" altLang="en-US" sz="1100" b="1" dirty="0">
                  <a:latin typeface="+mn-ea"/>
                </a:rPr>
                <a:t>末梢血幹細胞採取施設の増加</a:t>
              </a:r>
            </a:p>
          </p:txBody>
        </p:sp>
      </p:grp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3C3F71F0-8E9D-77BF-0A5C-794D096B82D5}"/>
              </a:ext>
            </a:extLst>
          </p:cNvPr>
          <p:cNvGrpSpPr/>
          <p:nvPr/>
        </p:nvGrpSpPr>
        <p:grpSpPr>
          <a:xfrm>
            <a:off x="211435" y="1264126"/>
            <a:ext cx="9711428" cy="2077007"/>
            <a:chOff x="224500" y="3884611"/>
            <a:chExt cx="9711428" cy="2077007"/>
          </a:xfrm>
        </p:grpSpPr>
        <p:sp>
          <p:nvSpPr>
            <p:cNvPr id="36" name="正方形/長方形 35"/>
            <p:cNvSpPr/>
            <p:nvPr/>
          </p:nvSpPr>
          <p:spPr>
            <a:xfrm>
              <a:off x="224500" y="3884611"/>
              <a:ext cx="9711428" cy="2077007"/>
            </a:xfrm>
            <a:prstGeom prst="rect">
              <a:avLst/>
            </a:prstGeom>
            <a:gradFill>
              <a:gsLst>
                <a:gs pos="0">
                  <a:schemeClr val="accent3">
                    <a:lumMod val="60000"/>
                    <a:lumOff val="40000"/>
                  </a:schemeClr>
                </a:gs>
                <a:gs pos="35000">
                  <a:schemeClr val="accent3">
                    <a:lumMod val="40000"/>
                    <a:lumOff val="60000"/>
                  </a:schemeClr>
                </a:gs>
                <a:gs pos="100000">
                  <a:schemeClr val="accent3">
                    <a:lumMod val="20000"/>
                    <a:lumOff val="80000"/>
                  </a:schemeClr>
                </a:gs>
              </a:gsLst>
            </a:gradFill>
            <a:ln>
              <a:solidFill>
                <a:schemeClr val="accent3">
                  <a:lumMod val="75000"/>
                </a:schemeClr>
              </a:solidFill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ja-JP" altLang="en-US" sz="1200" b="1" u="sng" dirty="0"/>
                <a:t>地域連携事業</a:t>
              </a:r>
              <a:endParaRPr lang="en-US" altLang="ja-JP" sz="1200" b="1" u="sng" dirty="0"/>
            </a:p>
          </p:txBody>
        </p:sp>
        <p:sp>
          <p:nvSpPr>
            <p:cNvPr id="77" name="ホームベース 76"/>
            <p:cNvSpPr/>
            <p:nvPr/>
          </p:nvSpPr>
          <p:spPr>
            <a:xfrm>
              <a:off x="255899" y="4473000"/>
              <a:ext cx="3563427" cy="251570"/>
            </a:xfrm>
            <a:prstGeom prst="homePlate">
              <a:avLst/>
            </a:prstGeom>
            <a:solidFill>
              <a:srgbClr val="92D050"/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 sz="1100" b="1" dirty="0">
                  <a:latin typeface="+mn-ea"/>
                </a:rPr>
                <a:t>長期フォローアップ研修会を受講した看護師の増員</a:t>
              </a:r>
            </a:p>
          </p:txBody>
        </p:sp>
        <p:sp>
          <p:nvSpPr>
            <p:cNvPr id="25" name="ホームベース 24"/>
            <p:cNvSpPr/>
            <p:nvPr/>
          </p:nvSpPr>
          <p:spPr>
            <a:xfrm>
              <a:off x="529602" y="5397837"/>
              <a:ext cx="7940414" cy="219600"/>
            </a:xfrm>
            <a:prstGeom prst="homePlate">
              <a:avLst/>
            </a:prstGeom>
            <a:solidFill>
              <a:srgbClr val="92D050"/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 sz="1100" b="1" dirty="0">
                  <a:latin typeface="+mn-ea"/>
                </a:rPr>
                <a:t>非移植専門施設、開業医等を対象とした研修会開催</a:t>
              </a:r>
              <a:endParaRPr lang="en-US" altLang="ja-JP" sz="1100" b="1" dirty="0">
                <a:latin typeface="+mn-ea"/>
              </a:endParaRPr>
            </a:p>
          </p:txBody>
        </p:sp>
        <p:sp>
          <p:nvSpPr>
            <p:cNvPr id="26" name="ホームベース 25"/>
            <p:cNvSpPr/>
            <p:nvPr/>
          </p:nvSpPr>
          <p:spPr>
            <a:xfrm>
              <a:off x="2590283" y="5685869"/>
              <a:ext cx="4714237" cy="219600"/>
            </a:xfrm>
            <a:prstGeom prst="homePlate">
              <a:avLst/>
            </a:prstGeom>
            <a:solidFill>
              <a:srgbClr val="92D050"/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 sz="1100" b="1" dirty="0">
                  <a:latin typeface="+mn-ea"/>
                </a:rPr>
                <a:t>研修会を受講した連携医療機関のリスト作成、連携医療機関の増加</a:t>
              </a:r>
            </a:p>
          </p:txBody>
        </p:sp>
        <p:sp>
          <p:nvSpPr>
            <p:cNvPr id="28" name="ホームベース 27"/>
            <p:cNvSpPr/>
            <p:nvPr/>
          </p:nvSpPr>
          <p:spPr>
            <a:xfrm>
              <a:off x="3838897" y="4697305"/>
              <a:ext cx="4638649" cy="280407"/>
            </a:xfrm>
            <a:prstGeom prst="homePlate">
              <a:avLst/>
            </a:prstGeom>
            <a:solidFill>
              <a:srgbClr val="92D050"/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 sz="1100" b="1" dirty="0">
                  <a:latin typeface="+mn-ea"/>
                </a:rPr>
                <a:t>移植後患者の長期フォローアップ対策</a:t>
              </a:r>
            </a:p>
          </p:txBody>
        </p:sp>
        <p:sp>
          <p:nvSpPr>
            <p:cNvPr id="33" name="ホームベース 32"/>
            <p:cNvSpPr/>
            <p:nvPr/>
          </p:nvSpPr>
          <p:spPr>
            <a:xfrm>
              <a:off x="249065" y="4168678"/>
              <a:ext cx="2614964" cy="219600"/>
            </a:xfrm>
            <a:prstGeom prst="homePlate">
              <a:avLst/>
            </a:prstGeom>
            <a:solidFill>
              <a:srgbClr val="92D050"/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 sz="1100" b="1" dirty="0">
                  <a:latin typeface="+mn-ea"/>
                </a:rPr>
                <a:t>移植後患者の</a:t>
              </a:r>
              <a:r>
                <a:rPr lang="en-US" altLang="ja-JP" sz="1100" b="1" dirty="0">
                  <a:latin typeface="+mn-ea"/>
                </a:rPr>
                <a:t>LTFU</a:t>
              </a:r>
              <a:r>
                <a:rPr lang="ja-JP" altLang="en-US" sz="1100" b="1" dirty="0">
                  <a:latin typeface="+mn-ea"/>
                </a:rPr>
                <a:t>外来受診率の把握</a:t>
              </a:r>
            </a:p>
          </p:txBody>
        </p:sp>
        <p:sp>
          <p:nvSpPr>
            <p:cNvPr id="37" name="ホームベース 36"/>
            <p:cNvSpPr/>
            <p:nvPr/>
          </p:nvSpPr>
          <p:spPr>
            <a:xfrm>
              <a:off x="2947730" y="4168404"/>
              <a:ext cx="5510245" cy="219600"/>
            </a:xfrm>
            <a:prstGeom prst="homePlate">
              <a:avLst/>
            </a:prstGeom>
            <a:solidFill>
              <a:srgbClr val="92D050"/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 sz="1100" b="1" dirty="0">
                  <a:latin typeface="+mn-ea"/>
                </a:rPr>
                <a:t>移植後患者の</a:t>
              </a:r>
              <a:r>
                <a:rPr lang="en-US" altLang="ja-JP" sz="1100" b="1" dirty="0">
                  <a:latin typeface="+mn-ea"/>
                </a:rPr>
                <a:t>LTFU</a:t>
              </a:r>
              <a:r>
                <a:rPr lang="ja-JP" altLang="en-US" sz="1100" b="1" dirty="0">
                  <a:latin typeface="+mn-ea"/>
                </a:rPr>
                <a:t>外来受診率上昇のための対応策の策定</a:t>
              </a:r>
            </a:p>
          </p:txBody>
        </p:sp>
      </p:grpSp>
      <p:sp>
        <p:nvSpPr>
          <p:cNvPr id="2" name="正方形/長方形 1"/>
          <p:cNvSpPr/>
          <p:nvPr/>
        </p:nvSpPr>
        <p:spPr>
          <a:xfrm>
            <a:off x="9562237" y="68701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ja-JP" kern="100" dirty="0">
                <a:ea typeface="ＭＳ ゴシック" panose="020B0609070205080204" pitchFamily="49" charset="-128"/>
                <a:cs typeface="Times New Roman" panose="02020603050405020304" pitchFamily="18" charset="0"/>
              </a:rPr>
              <a:t>様式</a:t>
            </a:r>
            <a:r>
              <a:rPr lang="ja-JP" altLang="en-US" kern="100" dirty="0">
                <a:ea typeface="ＭＳ ゴシック" panose="020B0609070205080204" pitchFamily="49" charset="-128"/>
                <a:cs typeface="Times New Roman" panose="02020603050405020304" pitchFamily="18" charset="0"/>
              </a:rPr>
              <a:t>４</a:t>
            </a:r>
            <a:endParaRPr lang="ja-JP" altLang="en-US" dirty="0"/>
          </a:p>
        </p:txBody>
      </p:sp>
      <p:sp>
        <p:nvSpPr>
          <p:cNvPr id="3" name="正方形/長方形 2"/>
          <p:cNvSpPr/>
          <p:nvPr/>
        </p:nvSpPr>
        <p:spPr>
          <a:xfrm>
            <a:off x="1403276" y="46365"/>
            <a:ext cx="64262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ja-JP" altLang="ja-JP" kern="100" dirty="0">
                <a:latin typeface="+mn-ea"/>
                <a:cs typeface="Times New Roman" panose="02020603050405020304" pitchFamily="18" charset="0"/>
              </a:rPr>
              <a:t>造血幹細胞移植医療体制整備事業　実施医療機関要件</a:t>
            </a:r>
            <a:endParaRPr lang="ja-JP" altLang="ja-JP" sz="1400" kern="100" dirty="0">
              <a:latin typeface="+mn-ea"/>
              <a:cs typeface="Times New Roman" panose="02020603050405020304" pitchFamily="18" charset="0"/>
            </a:endParaRPr>
          </a:p>
          <a:p>
            <a:pPr algn="ctr"/>
            <a:r>
              <a:rPr lang="ja-JP" altLang="ja-JP" kern="100" dirty="0">
                <a:latin typeface="+mn-ea"/>
                <a:cs typeface="Times New Roman" panose="02020603050405020304" pitchFamily="18" charset="0"/>
              </a:rPr>
              <a:t>事業実施計画書</a:t>
            </a:r>
            <a:r>
              <a:rPr lang="ja-JP" altLang="en-US" kern="100" dirty="0">
                <a:latin typeface="+mn-ea"/>
                <a:cs typeface="Times New Roman" panose="02020603050405020304" pitchFamily="18" charset="0"/>
              </a:rPr>
              <a:t>＜ロードマップ＞　（記載例）</a:t>
            </a:r>
            <a:endParaRPr lang="ja-JP" altLang="en-US" dirty="0">
              <a:latin typeface="+mn-ea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888341" y="882000"/>
            <a:ext cx="1603167" cy="3385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" dirty="0"/>
              <a:t>2026</a:t>
            </a:r>
            <a:r>
              <a:rPr lang="ja-JP" altLang="en-US" sz="1600" dirty="0"/>
              <a:t>年度</a:t>
            </a: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3544525" y="882000"/>
            <a:ext cx="1603167" cy="3385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" dirty="0"/>
              <a:t>2027</a:t>
            </a:r>
            <a:r>
              <a:rPr lang="ja-JP" altLang="en-US" sz="1600" dirty="0"/>
              <a:t>年度</a:t>
            </a: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5200709" y="882000"/>
            <a:ext cx="1603167" cy="3385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" dirty="0"/>
              <a:t>2028</a:t>
            </a:r>
            <a:r>
              <a:rPr lang="ja-JP" altLang="en-US" sz="1600" dirty="0"/>
              <a:t>年度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6856893" y="882000"/>
            <a:ext cx="1603167" cy="3385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" dirty="0"/>
              <a:t>2029</a:t>
            </a:r>
            <a:r>
              <a:rPr lang="ja-JP" altLang="en-US" sz="1600" dirty="0"/>
              <a:t>年度</a:t>
            </a: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9B18DA77-4A01-5B95-BB20-BBD7D1D6DE54}"/>
              </a:ext>
            </a:extLst>
          </p:cNvPr>
          <p:cNvGrpSpPr/>
          <p:nvPr/>
        </p:nvGrpSpPr>
        <p:grpSpPr>
          <a:xfrm>
            <a:off x="189837" y="3403325"/>
            <a:ext cx="9721080" cy="1184253"/>
            <a:chOff x="251148" y="2420888"/>
            <a:chExt cx="9721080" cy="1184253"/>
          </a:xfrm>
        </p:grpSpPr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54C5A7BF-6A01-36C5-2C92-53C804E66463}"/>
                </a:ext>
              </a:extLst>
            </p:cNvPr>
            <p:cNvSpPr/>
            <p:nvPr/>
          </p:nvSpPr>
          <p:spPr>
            <a:xfrm>
              <a:off x="251148" y="2420888"/>
              <a:ext cx="9721080" cy="1184253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ja-JP" altLang="en-US" sz="1200" b="1" u="sng" dirty="0"/>
                <a:t>臍帯血移植支援事業</a:t>
              </a:r>
              <a:endParaRPr lang="en-US" altLang="ja-JP" sz="1200" b="1" u="sng" dirty="0"/>
            </a:p>
          </p:txBody>
        </p:sp>
        <p:sp>
          <p:nvSpPr>
            <p:cNvPr id="9" name="ホームベース 19">
              <a:extLst>
                <a:ext uri="{FF2B5EF4-FFF2-40B4-BE49-F238E27FC236}">
                  <a16:creationId xmlns:a16="http://schemas.microsoft.com/office/drawing/2014/main" id="{55EA0F6E-8985-8DD6-89BD-F375F4A640C0}"/>
                </a:ext>
              </a:extLst>
            </p:cNvPr>
            <p:cNvSpPr/>
            <p:nvPr/>
          </p:nvSpPr>
          <p:spPr>
            <a:xfrm>
              <a:off x="310255" y="2666756"/>
              <a:ext cx="2547848" cy="266202"/>
            </a:xfrm>
            <a:prstGeom prst="homePlate">
              <a:avLst/>
            </a:prstGeom>
            <a:solidFill>
              <a:schemeClr val="accent6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ja-JP" altLang="en-US" sz="1100" b="1" dirty="0">
                  <a:solidFill>
                    <a:schemeClr val="bg1"/>
                  </a:solidFill>
                </a:rPr>
                <a:t>地域の臍帯血バンクとの連携体制構築</a:t>
              </a:r>
              <a:endParaRPr lang="ja-JP" altLang="en-US" sz="1100" b="1" dirty="0">
                <a:latin typeface="+mn-ea"/>
              </a:endParaRPr>
            </a:p>
          </p:txBody>
        </p:sp>
        <p:sp>
          <p:nvSpPr>
            <p:cNvPr id="10" name="ホームベース 20">
              <a:extLst>
                <a:ext uri="{FF2B5EF4-FFF2-40B4-BE49-F238E27FC236}">
                  <a16:creationId xmlns:a16="http://schemas.microsoft.com/office/drawing/2014/main" id="{26A18859-1D74-12AF-4058-A5B7054A4923}"/>
                </a:ext>
              </a:extLst>
            </p:cNvPr>
            <p:cNvSpPr/>
            <p:nvPr/>
          </p:nvSpPr>
          <p:spPr>
            <a:xfrm>
              <a:off x="728395" y="2954788"/>
              <a:ext cx="7797397" cy="288897"/>
            </a:xfrm>
            <a:prstGeom prst="homePlate">
              <a:avLst/>
            </a:prstGeom>
            <a:solidFill>
              <a:schemeClr val="accent6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100" b="1" dirty="0">
                  <a:solidFill>
                    <a:schemeClr val="bg1"/>
                  </a:solidFill>
                  <a:latin typeface="+mn-ea"/>
                </a:rPr>
                <a:t>地域の移植施設等への臍帯血移植理解促進のための研修開催</a:t>
              </a:r>
            </a:p>
          </p:txBody>
        </p:sp>
        <p:sp>
          <p:nvSpPr>
            <p:cNvPr id="11" name="ホームベース 23">
              <a:extLst>
                <a:ext uri="{FF2B5EF4-FFF2-40B4-BE49-F238E27FC236}">
                  <a16:creationId xmlns:a16="http://schemas.microsoft.com/office/drawing/2014/main" id="{DF41C240-CB9C-26C7-FBB1-66EC3CEC36A2}"/>
                </a:ext>
              </a:extLst>
            </p:cNvPr>
            <p:cNvSpPr/>
            <p:nvPr/>
          </p:nvSpPr>
          <p:spPr>
            <a:xfrm>
              <a:off x="728397" y="3301253"/>
              <a:ext cx="7797396" cy="246119"/>
            </a:xfrm>
            <a:prstGeom prst="homePlate">
              <a:avLst/>
            </a:prstGeom>
            <a:solidFill>
              <a:schemeClr val="accent6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ja-JP" sz="1100" b="1" dirty="0">
                  <a:solidFill>
                    <a:schemeClr val="bg1"/>
                  </a:solidFill>
                </a:rPr>
                <a:t>　　　　　</a:t>
              </a:r>
              <a:r>
                <a:rPr lang="ja-JP" altLang="en-US" sz="1100" b="1" dirty="0">
                  <a:solidFill>
                    <a:schemeClr val="bg1"/>
                  </a:solidFill>
                </a:rPr>
                <a:t>地域の臍帯血採取施向け研修会の開催</a:t>
              </a:r>
              <a:endParaRPr lang="ja-JP" altLang="en-US" sz="1100" b="1" dirty="0">
                <a:latin typeface="+mn-ea"/>
              </a:endParaRPr>
            </a:p>
          </p:txBody>
        </p:sp>
      </p:grpSp>
      <p:sp>
        <p:nvSpPr>
          <p:cNvPr id="12" name="ホームベース 76">
            <a:extLst>
              <a:ext uri="{FF2B5EF4-FFF2-40B4-BE49-F238E27FC236}">
                <a16:creationId xmlns:a16="http://schemas.microsoft.com/office/drawing/2014/main" id="{2BE25E90-0AEC-CE7F-BA2A-0044F1A98758}"/>
              </a:ext>
            </a:extLst>
          </p:cNvPr>
          <p:cNvSpPr/>
          <p:nvPr/>
        </p:nvSpPr>
        <p:spPr>
          <a:xfrm>
            <a:off x="232335" y="2457350"/>
            <a:ext cx="4051261" cy="251570"/>
          </a:xfrm>
          <a:prstGeom prst="homePlate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b="1" dirty="0">
                <a:latin typeface="+mn-ea"/>
              </a:rPr>
              <a:t>災害時の</a:t>
            </a:r>
            <a:r>
              <a:rPr lang="en-US" altLang="ja-JP" sz="1100" b="1" dirty="0">
                <a:latin typeface="+mn-ea"/>
              </a:rPr>
              <a:t>BCP</a:t>
            </a:r>
            <a:r>
              <a:rPr lang="ja-JP" altLang="en-US" sz="1100" b="1" dirty="0">
                <a:latin typeface="+mn-ea"/>
              </a:rPr>
              <a:t>策定及び地域内へ施設の共有</a:t>
            </a:r>
          </a:p>
        </p:txBody>
      </p:sp>
      <p:sp>
        <p:nvSpPr>
          <p:cNvPr id="76" name="正方形/長方形 75"/>
          <p:cNvSpPr/>
          <p:nvPr/>
        </p:nvSpPr>
        <p:spPr>
          <a:xfrm>
            <a:off x="8551603" y="964457"/>
            <a:ext cx="1707113" cy="5824841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ja-JP" altLang="en-US" sz="1200" b="1" u="sng" dirty="0">
                <a:solidFill>
                  <a:schemeClr val="tx1"/>
                </a:solidFill>
              </a:rPr>
              <a:t>期待される成果など</a:t>
            </a:r>
            <a:endParaRPr lang="en-US" altLang="ja-JP" sz="1200" b="1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205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765FE0DA-D247-486C-BF42-DBB9705F90D8}" vid="{BD63521F-5098-41E8-9264-55C75258C88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Words>216</Words>
  <PresentationFormat>ユーザー設定</PresentationFormat>
  <Paragraphs>29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游ゴシック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