
<file path=[Content_Types].xml><?xml version="1.0" encoding="utf-8"?>
<Types xmlns="http://schemas.openxmlformats.org/package/2006/content-types">
  <Default ContentType="image/png" Extension="png"/>
  <Default ContentType="application/vnd.openxmlformats-package.relationships+xml" Extension="rels"/>
  <Default ContentType="application/xml" Extension="xml"/>
  <Override ContentType="application/vnd.ms-office.classificationlabels+xml" PartName="/docMetadata/LabelInfo.xml"/>
  <Override ContentType="application/vnd.openxmlformats-officedocument.extended-properties+xml" PartName="/docProps/app.xml"/>
  <Override ContentType="application/vnd.openxmlformats-package.core-properties+xml" PartName="/docProps/core.xml"/>
  <Override ContentType="application/vnd.ms-powerpoint.authors+xml" PartName="/ppt/authors.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Metadata/LabelInfo.xml" Type="http://schemas.microsoft.com/office/2020/02/relationships/classificationlabel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bookmarkIdSeed="2">
  <p:sldMasterIdLst>
    <p:sldMasterId id="2147483660" r:id="rId1"/>
  </p:sldMasterIdLst>
  <p:notesMasterIdLst>
    <p:notesMasterId r:id="rId4"/>
  </p:notesMasterIdLst>
  <p:sldIdLst>
    <p:sldId id="838840561" r:id="rId2"/>
    <p:sldId id="838840566" r:id="rId3"/>
  </p:sldIdLst>
  <p:sldSz cx="6858000" cy="9906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FCCCC"/>
    <a:srgbClr val="CCCCFF"/>
    <a:srgbClr val="3CAB05"/>
    <a:srgbClr val="57FFA3"/>
    <a:srgbClr val="F18101"/>
    <a:srgbClr val="E15A04"/>
    <a:srgbClr val="FFDBB3"/>
    <a:srgbClr val="FFCD97"/>
    <a:srgbClr val="FFE33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1B834C8-5C5F-4A7B-BA6F-BA3447869A12}" v="3" dt="2026-02-10T17:06:04.266"/>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3" d="100"/>
          <a:sy n="73" d="100"/>
        </p:scale>
        <p:origin x="3222" y="72"/>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authors.xml" Type="http://schemas.microsoft.com/office/2018/10/relationships/authors"/><Relationship Id="rId2" Target="slides/slide1.xml" Type="http://schemas.openxmlformats.org/officeDocument/2006/relationships/slide"/><Relationship Id="rId3" Target="slides/slide2.xml" Type="http://schemas.openxmlformats.org/officeDocument/2006/relationships/slide"/><Relationship Id="rId4" Target="notesMasters/notesMaster1.xml" Type="http://schemas.openxmlformats.org/officeDocument/2006/relationships/notesMaster"/><Relationship Id="rId5" Target="presProps.xml" Type="http://schemas.openxmlformats.org/officeDocument/2006/relationships/presProps"/><Relationship Id="rId6" Target="viewProps.xml" Type="http://schemas.openxmlformats.org/officeDocument/2006/relationships/viewProps"/><Relationship Id="rId7" Target="theme/theme1.xml" Type="http://schemas.openxmlformats.org/officeDocument/2006/relationships/theme"/><Relationship Id="rId8" Target="tableStyles.xml" Type="http://schemas.openxmlformats.org/officeDocument/2006/relationships/tableStyles"/><Relationship Id="rId9" Target="revisionInfo.xml" Type="http://schemas.microsoft.com/office/2015/10/relationships/revisionInfo"/></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87F2CC35-B083-439B-B8C8-FD8022EC439A}" type="datetimeFigureOut">
              <a:rPr kumimoji="1" lang="ja-JP" altLang="en-US" smtClean="0"/>
              <a:t>2026/2/11</a:t>
            </a:fld>
            <a:endParaRPr kumimoji="1" lang="ja-JP" altLang="en-US"/>
          </a:p>
        </p:txBody>
      </p:sp>
      <p:sp>
        <p:nvSpPr>
          <p:cNvPr id="4" name="スライド イメージ プレースホルダー 3"/>
          <p:cNvSpPr>
            <a:spLocks noGrp="1" noRot="1" noChangeAspect="1"/>
          </p:cNvSpPr>
          <p:nvPr>
            <p:ph type="sldImg" idx="2"/>
          </p:nvPr>
        </p:nvSpPr>
        <p:spPr>
          <a:xfrm>
            <a:off x="2243138" y="1243013"/>
            <a:ext cx="232092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0AA020CF-099B-4E45-9320-3D6B6A1BCC64}" type="slidenum">
              <a:rPr kumimoji="1" lang="ja-JP" altLang="en-US" smtClean="0"/>
              <a:t>‹#›</a:t>
            </a:fld>
            <a:endParaRPr kumimoji="1" lang="ja-JP" altLang="en-US"/>
          </a:p>
        </p:txBody>
      </p:sp>
    </p:spTree>
    <p:extLst>
      <p:ext uri="{BB962C8B-B14F-4D97-AF65-F5344CB8AC3E}">
        <p14:creationId xmlns:p14="http://schemas.microsoft.com/office/powerpoint/2010/main" val="170184203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42B3C2D7-63DE-4F2C-916D-350791F51BA9}" type="datetimeFigureOut">
              <a:rPr kumimoji="1" lang="ja-JP" altLang="en-US" smtClean="0"/>
              <a:t>2026/2/11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D018C59-DB7A-41DD-B20F-8DC83EBB6671}" type="slidenum">
              <a:rPr kumimoji="1" lang="ja-JP" altLang="en-US" smtClean="0"/>
              <a:t>‹#›</a:t>
            </a:fld>
            <a:endParaRPr kumimoji="1" lang="ja-JP" altLang="en-US"/>
          </a:p>
        </p:txBody>
      </p:sp>
    </p:spTree>
    <p:extLst>
      <p:ext uri="{BB962C8B-B14F-4D97-AF65-F5344CB8AC3E}">
        <p14:creationId xmlns:p14="http://schemas.microsoft.com/office/powerpoint/2010/main" val="14816375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42B3C2D7-63DE-4F2C-916D-350791F51BA9}" type="datetimeFigureOut">
              <a:rPr kumimoji="1" lang="ja-JP" altLang="en-US" smtClean="0"/>
              <a:t>2026/2/11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D018C59-DB7A-41DD-B20F-8DC83EBB6671}" type="slidenum">
              <a:rPr kumimoji="1" lang="ja-JP" altLang="en-US" smtClean="0"/>
              <a:t>‹#›</a:t>
            </a:fld>
            <a:endParaRPr kumimoji="1" lang="ja-JP" altLang="en-US"/>
          </a:p>
        </p:txBody>
      </p:sp>
    </p:spTree>
    <p:extLst>
      <p:ext uri="{BB962C8B-B14F-4D97-AF65-F5344CB8AC3E}">
        <p14:creationId xmlns:p14="http://schemas.microsoft.com/office/powerpoint/2010/main" val="33076672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42B3C2D7-63DE-4F2C-916D-350791F51BA9}" type="datetimeFigureOut">
              <a:rPr kumimoji="1" lang="ja-JP" altLang="en-US" smtClean="0"/>
              <a:t>2026/2/11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D018C59-DB7A-41DD-B20F-8DC83EBB6671}" type="slidenum">
              <a:rPr kumimoji="1" lang="ja-JP" altLang="en-US" smtClean="0"/>
              <a:t>‹#›</a:t>
            </a:fld>
            <a:endParaRPr kumimoji="1" lang="ja-JP" altLang="en-US"/>
          </a:p>
        </p:txBody>
      </p:sp>
    </p:spTree>
    <p:extLst>
      <p:ext uri="{BB962C8B-B14F-4D97-AF65-F5344CB8AC3E}">
        <p14:creationId xmlns:p14="http://schemas.microsoft.com/office/powerpoint/2010/main" val="239030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42B3C2D7-63DE-4F2C-916D-350791F51BA9}" type="datetimeFigureOut">
              <a:rPr kumimoji="1" lang="ja-JP" altLang="en-US" smtClean="0"/>
              <a:t>2026/2/11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D018C59-DB7A-41DD-B20F-8DC83EBB6671}" type="slidenum">
              <a:rPr kumimoji="1" lang="ja-JP" altLang="en-US" smtClean="0"/>
              <a:t>‹#›</a:t>
            </a:fld>
            <a:endParaRPr kumimoji="1" lang="ja-JP" altLang="en-US"/>
          </a:p>
        </p:txBody>
      </p:sp>
    </p:spTree>
    <p:extLst>
      <p:ext uri="{BB962C8B-B14F-4D97-AF65-F5344CB8AC3E}">
        <p14:creationId xmlns:p14="http://schemas.microsoft.com/office/powerpoint/2010/main" val="2469903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2B3C2D7-63DE-4F2C-916D-350791F51BA9}" type="datetimeFigureOut">
              <a:rPr kumimoji="1" lang="ja-JP" altLang="en-US" smtClean="0"/>
              <a:t>2026/2/11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D018C59-DB7A-41DD-B20F-8DC83EBB6671}" type="slidenum">
              <a:rPr kumimoji="1" lang="ja-JP" altLang="en-US" smtClean="0"/>
              <a:t>‹#›</a:t>
            </a:fld>
            <a:endParaRPr kumimoji="1" lang="ja-JP" altLang="en-US"/>
          </a:p>
        </p:txBody>
      </p:sp>
    </p:spTree>
    <p:extLst>
      <p:ext uri="{BB962C8B-B14F-4D97-AF65-F5344CB8AC3E}">
        <p14:creationId xmlns:p14="http://schemas.microsoft.com/office/powerpoint/2010/main" val="5246392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42B3C2D7-63DE-4F2C-916D-350791F51BA9}" type="datetimeFigureOut">
              <a:rPr kumimoji="1" lang="ja-JP" altLang="en-US" smtClean="0"/>
              <a:t>2026/2/11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D018C59-DB7A-41DD-B20F-8DC83EBB6671}" type="slidenum">
              <a:rPr kumimoji="1" lang="ja-JP" altLang="en-US" smtClean="0"/>
              <a:t>‹#›</a:t>
            </a:fld>
            <a:endParaRPr kumimoji="1" lang="ja-JP" altLang="en-US"/>
          </a:p>
        </p:txBody>
      </p:sp>
    </p:spTree>
    <p:extLst>
      <p:ext uri="{BB962C8B-B14F-4D97-AF65-F5344CB8AC3E}">
        <p14:creationId xmlns:p14="http://schemas.microsoft.com/office/powerpoint/2010/main" val="28176881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42B3C2D7-63DE-4F2C-916D-350791F51BA9}" type="datetimeFigureOut">
              <a:rPr kumimoji="1" lang="ja-JP" altLang="en-US" smtClean="0"/>
              <a:t>2026/2/11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DD018C59-DB7A-41DD-B20F-8DC83EBB6671}" type="slidenum">
              <a:rPr kumimoji="1" lang="ja-JP" altLang="en-US" smtClean="0"/>
              <a:t>‹#›</a:t>
            </a:fld>
            <a:endParaRPr kumimoji="1" lang="ja-JP" altLang="en-US"/>
          </a:p>
        </p:txBody>
      </p:sp>
    </p:spTree>
    <p:extLst>
      <p:ext uri="{BB962C8B-B14F-4D97-AF65-F5344CB8AC3E}">
        <p14:creationId xmlns:p14="http://schemas.microsoft.com/office/powerpoint/2010/main" val="30776908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42B3C2D7-63DE-4F2C-916D-350791F51BA9}" type="datetimeFigureOut">
              <a:rPr kumimoji="1" lang="ja-JP" altLang="en-US" smtClean="0"/>
              <a:t>2026/2/11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DD018C59-DB7A-41DD-B20F-8DC83EBB6671}" type="slidenum">
              <a:rPr kumimoji="1" lang="ja-JP" altLang="en-US" smtClean="0"/>
              <a:t>‹#›</a:t>
            </a:fld>
            <a:endParaRPr kumimoji="1" lang="ja-JP" altLang="en-US"/>
          </a:p>
        </p:txBody>
      </p:sp>
    </p:spTree>
    <p:extLst>
      <p:ext uri="{BB962C8B-B14F-4D97-AF65-F5344CB8AC3E}">
        <p14:creationId xmlns:p14="http://schemas.microsoft.com/office/powerpoint/2010/main" val="698420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B3C2D7-63DE-4F2C-916D-350791F51BA9}" type="datetimeFigureOut">
              <a:rPr kumimoji="1" lang="ja-JP" altLang="en-US" smtClean="0"/>
              <a:t>2026/2/11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DD018C59-DB7A-41DD-B20F-8DC83EBB6671}" type="slidenum">
              <a:rPr kumimoji="1" lang="ja-JP" altLang="en-US" smtClean="0"/>
              <a:t>‹#›</a:t>
            </a:fld>
            <a:endParaRPr kumimoji="1" lang="ja-JP" altLang="en-US"/>
          </a:p>
        </p:txBody>
      </p:sp>
    </p:spTree>
    <p:extLst>
      <p:ext uri="{BB962C8B-B14F-4D97-AF65-F5344CB8AC3E}">
        <p14:creationId xmlns:p14="http://schemas.microsoft.com/office/powerpoint/2010/main" val="241486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2B3C2D7-63DE-4F2C-916D-350791F51BA9}" type="datetimeFigureOut">
              <a:rPr kumimoji="1" lang="ja-JP" altLang="en-US" smtClean="0"/>
              <a:t>2026/2/11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D018C59-DB7A-41DD-B20F-8DC83EBB6671}" type="slidenum">
              <a:rPr kumimoji="1" lang="ja-JP" altLang="en-US" smtClean="0"/>
              <a:t>‹#›</a:t>
            </a:fld>
            <a:endParaRPr kumimoji="1" lang="ja-JP" altLang="en-US"/>
          </a:p>
        </p:txBody>
      </p:sp>
    </p:spTree>
    <p:extLst>
      <p:ext uri="{BB962C8B-B14F-4D97-AF65-F5344CB8AC3E}">
        <p14:creationId xmlns:p14="http://schemas.microsoft.com/office/powerpoint/2010/main" val="39775143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2B3C2D7-63DE-4F2C-916D-350791F51BA9}" type="datetimeFigureOut">
              <a:rPr kumimoji="1" lang="ja-JP" altLang="en-US" smtClean="0"/>
              <a:t>2026/2/11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D018C59-DB7A-41DD-B20F-8DC83EBB6671}" type="slidenum">
              <a:rPr kumimoji="1" lang="ja-JP" altLang="en-US" smtClean="0"/>
              <a:t>‹#›</a:t>
            </a:fld>
            <a:endParaRPr kumimoji="1" lang="ja-JP" altLang="en-US"/>
          </a:p>
        </p:txBody>
      </p:sp>
    </p:spTree>
    <p:extLst>
      <p:ext uri="{BB962C8B-B14F-4D97-AF65-F5344CB8AC3E}">
        <p14:creationId xmlns:p14="http://schemas.microsoft.com/office/powerpoint/2010/main" val="1957890066"/>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42B3C2D7-63DE-4F2C-916D-350791F51BA9}" type="datetimeFigureOut">
              <a:rPr kumimoji="1" lang="ja-JP" altLang="en-US" smtClean="0"/>
              <a:t>2026/2/11</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DD018C59-DB7A-41DD-B20F-8DC83EBB6671}" type="slidenum">
              <a:rPr kumimoji="1" lang="ja-JP" altLang="en-US" smtClean="0"/>
              <a:t>‹#›</a:t>
            </a:fld>
            <a:endParaRPr kumimoji="1" lang="ja-JP" altLang="en-US"/>
          </a:p>
        </p:txBody>
      </p:sp>
    </p:spTree>
    <p:extLst>
      <p:ext uri="{BB962C8B-B14F-4D97-AF65-F5344CB8AC3E}">
        <p14:creationId xmlns:p14="http://schemas.microsoft.com/office/powerpoint/2010/main" val="41761800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CBD30C-16E9-CA1C-EF1F-CA9ED168861B}"/>
            </a:ext>
          </a:extLst>
        </p:cNvPr>
        <p:cNvGrpSpPr/>
        <p:nvPr/>
      </p:nvGrpSpPr>
      <p:grpSpPr>
        <a:xfrm>
          <a:off x="0" y="0"/>
          <a:ext cx="0" cy="0"/>
          <a:chOff x="0" y="0"/>
          <a:chExt cx="0" cy="0"/>
        </a:xfrm>
      </p:grpSpPr>
      <p:sp>
        <p:nvSpPr>
          <p:cNvPr id="6" name="正方形/長方形 5">
            <a:extLst>
              <a:ext uri="{FF2B5EF4-FFF2-40B4-BE49-F238E27FC236}">
                <a16:creationId xmlns:a16="http://schemas.microsoft.com/office/drawing/2014/main" id="{76410D03-8EED-38FD-FCB9-22426ED6E72B}"/>
              </a:ext>
            </a:extLst>
          </p:cNvPr>
          <p:cNvSpPr/>
          <p:nvPr/>
        </p:nvSpPr>
        <p:spPr>
          <a:xfrm>
            <a:off x="12532" y="0"/>
            <a:ext cx="6845468" cy="9906000"/>
          </a:xfrm>
          <a:prstGeom prst="rect">
            <a:avLst/>
          </a:prstGeom>
          <a:pattFill prst="pct20">
            <a:fgClr>
              <a:srgbClr val="00B050"/>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a:extLst>
              <a:ext uri="{FF2B5EF4-FFF2-40B4-BE49-F238E27FC236}">
                <a16:creationId xmlns:a16="http://schemas.microsoft.com/office/drawing/2014/main" id="{74A2777F-7970-7796-09D6-96B94A6F7DDB}"/>
              </a:ext>
            </a:extLst>
          </p:cNvPr>
          <p:cNvSpPr/>
          <p:nvPr/>
        </p:nvSpPr>
        <p:spPr>
          <a:xfrm>
            <a:off x="156737" y="143869"/>
            <a:ext cx="6588177" cy="963514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t>/</a:t>
            </a:r>
            <a:endParaRPr kumimoji="1" lang="ja-JP" altLang="en-US" dirty="0"/>
          </a:p>
        </p:txBody>
      </p:sp>
      <p:sp>
        <p:nvSpPr>
          <p:cNvPr id="25" name="四角形: 角を丸くする 24">
            <a:extLst>
              <a:ext uri="{FF2B5EF4-FFF2-40B4-BE49-F238E27FC236}">
                <a16:creationId xmlns:a16="http://schemas.microsoft.com/office/drawing/2014/main" id="{9C2AD501-5CE8-F186-A3E6-AF4441D5D093}"/>
              </a:ext>
            </a:extLst>
          </p:cNvPr>
          <p:cNvSpPr/>
          <p:nvPr/>
        </p:nvSpPr>
        <p:spPr>
          <a:xfrm>
            <a:off x="3663208" y="9434043"/>
            <a:ext cx="2212580" cy="287413"/>
          </a:xfrm>
          <a:prstGeom prst="roundRect">
            <a:avLst>
              <a:gd name="adj" fmla="val 23501"/>
            </a:avLst>
          </a:prstGeom>
          <a:solidFill>
            <a:schemeClr val="bg1"/>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電子処方せん</a:t>
            </a:r>
          </a:p>
        </p:txBody>
      </p:sp>
      <p:sp>
        <p:nvSpPr>
          <p:cNvPr id="27" name="四角形: 角を丸くする 26">
            <a:extLst>
              <a:ext uri="{FF2B5EF4-FFF2-40B4-BE49-F238E27FC236}">
                <a16:creationId xmlns:a16="http://schemas.microsoft.com/office/drawing/2014/main" id="{6C930DB6-CFA3-2409-39FA-244DF58312F3}"/>
              </a:ext>
            </a:extLst>
          </p:cNvPr>
          <p:cNvSpPr/>
          <p:nvPr/>
        </p:nvSpPr>
        <p:spPr>
          <a:xfrm>
            <a:off x="5939941" y="9434043"/>
            <a:ext cx="532605" cy="287413"/>
          </a:xfrm>
          <a:prstGeom prst="roundRect">
            <a:avLst>
              <a:gd name="adj" fmla="val 23501"/>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bg1"/>
                </a:solidFill>
              </a:rPr>
              <a:t>検索</a:t>
            </a:r>
          </a:p>
        </p:txBody>
      </p:sp>
      <p:sp>
        <p:nvSpPr>
          <p:cNvPr id="28" name="テキスト ボックス 27">
            <a:extLst>
              <a:ext uri="{FF2B5EF4-FFF2-40B4-BE49-F238E27FC236}">
                <a16:creationId xmlns:a16="http://schemas.microsoft.com/office/drawing/2014/main" id="{C08D6D09-108D-9FA0-7842-852712F0E43C}"/>
              </a:ext>
            </a:extLst>
          </p:cNvPr>
          <p:cNvSpPr txBox="1"/>
          <p:nvPr/>
        </p:nvSpPr>
        <p:spPr>
          <a:xfrm>
            <a:off x="770217" y="9442084"/>
            <a:ext cx="2553396" cy="276999"/>
          </a:xfrm>
          <a:prstGeom prst="rect">
            <a:avLst/>
          </a:prstGeom>
          <a:noFill/>
        </p:spPr>
        <p:txBody>
          <a:bodyPr wrap="square" rtlCol="0">
            <a:spAutoFit/>
          </a:bodyPr>
          <a:lstStyle/>
          <a:p>
            <a:r>
              <a:rPr kumimoji="1" lang="ja-JP" altLang="en-US" sz="1200" u="sng" dirty="0">
                <a:latin typeface="Meiryo UI" panose="020B0604030504040204" pitchFamily="50" charset="-128"/>
                <a:ea typeface="Meiryo UI" panose="020B0604030504040204" pitchFamily="50" charset="-128"/>
              </a:rPr>
              <a:t>電子処方せんについて詳しくはこちら</a:t>
            </a:r>
          </a:p>
        </p:txBody>
      </p:sp>
      <p:sp>
        <p:nvSpPr>
          <p:cNvPr id="8" name="吹き出し: 円形 7">
            <a:extLst>
              <a:ext uri="{FF2B5EF4-FFF2-40B4-BE49-F238E27FC236}">
                <a16:creationId xmlns:a16="http://schemas.microsoft.com/office/drawing/2014/main" id="{DFACE448-99EE-2D27-3041-E35E42263954}"/>
              </a:ext>
            </a:extLst>
          </p:cNvPr>
          <p:cNvSpPr/>
          <p:nvPr/>
        </p:nvSpPr>
        <p:spPr>
          <a:xfrm>
            <a:off x="180974" y="189314"/>
            <a:ext cx="1084740" cy="858839"/>
          </a:xfrm>
          <a:prstGeom prst="wedgeEllipseCallout">
            <a:avLst>
              <a:gd name="adj1" fmla="val 42948"/>
              <a:gd name="adj2" fmla="val 45754"/>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kumimoji="1" lang="ja-JP" altLang="en-US" sz="2000" b="1" dirty="0"/>
              <a:t>当院</a:t>
            </a:r>
            <a:r>
              <a:rPr kumimoji="1" lang="ja-JP" altLang="en-US" sz="1400" b="1" dirty="0"/>
              <a:t>では</a:t>
            </a:r>
            <a:endParaRPr kumimoji="1" lang="ja-JP" altLang="en-US" b="1" dirty="0"/>
          </a:p>
        </p:txBody>
      </p:sp>
      <p:grpSp>
        <p:nvGrpSpPr>
          <p:cNvPr id="78" name="Group 83">
            <a:extLst>
              <a:ext uri="{FF2B5EF4-FFF2-40B4-BE49-F238E27FC236}">
                <a16:creationId xmlns:a16="http://schemas.microsoft.com/office/drawing/2014/main" id="{473F3048-0645-AF72-7956-CC2C5710FD71}"/>
              </a:ext>
            </a:extLst>
          </p:cNvPr>
          <p:cNvGrpSpPr>
            <a:grpSpLocks noChangeAspect="1"/>
          </p:cNvGrpSpPr>
          <p:nvPr/>
        </p:nvGrpSpPr>
        <p:grpSpPr bwMode="auto">
          <a:xfrm>
            <a:off x="617132" y="4798762"/>
            <a:ext cx="516174" cy="513760"/>
            <a:chOff x="2592" y="1887"/>
            <a:chExt cx="428" cy="426"/>
          </a:xfrm>
          <a:solidFill>
            <a:srgbClr val="00B050"/>
          </a:solidFill>
        </p:grpSpPr>
        <p:sp>
          <p:nvSpPr>
            <p:cNvPr id="79" name="Freeform 84">
              <a:extLst>
                <a:ext uri="{FF2B5EF4-FFF2-40B4-BE49-F238E27FC236}">
                  <a16:creationId xmlns:a16="http://schemas.microsoft.com/office/drawing/2014/main" id="{CB362A8F-4C5C-D898-2A09-8F03B153E415}"/>
                </a:ext>
              </a:extLst>
            </p:cNvPr>
            <p:cNvSpPr>
              <a:spLocks/>
            </p:cNvSpPr>
            <p:nvPr/>
          </p:nvSpPr>
          <p:spPr bwMode="auto">
            <a:xfrm>
              <a:off x="2592" y="1887"/>
              <a:ext cx="427" cy="426"/>
            </a:xfrm>
            <a:custGeom>
              <a:avLst/>
              <a:gdLst>
                <a:gd name="T0" fmla="*/ 144 w 288"/>
                <a:gd name="T1" fmla="*/ 288 h 288"/>
                <a:gd name="T2" fmla="*/ 0 w 288"/>
                <a:gd name="T3" fmla="*/ 144 h 288"/>
                <a:gd name="T4" fmla="*/ 144 w 288"/>
                <a:gd name="T5" fmla="*/ 0 h 288"/>
                <a:gd name="T6" fmla="*/ 288 w 288"/>
                <a:gd name="T7" fmla="*/ 144 h 288"/>
                <a:gd name="T8" fmla="*/ 282 w 288"/>
                <a:gd name="T9" fmla="*/ 150 h 288"/>
                <a:gd name="T10" fmla="*/ 276 w 288"/>
                <a:gd name="T11" fmla="*/ 144 h 288"/>
                <a:gd name="T12" fmla="*/ 144 w 288"/>
                <a:gd name="T13" fmla="*/ 12 h 288"/>
                <a:gd name="T14" fmla="*/ 12 w 288"/>
                <a:gd name="T15" fmla="*/ 144 h 288"/>
                <a:gd name="T16" fmla="*/ 144 w 288"/>
                <a:gd name="T17" fmla="*/ 276 h 288"/>
                <a:gd name="T18" fmla="*/ 150 w 288"/>
                <a:gd name="T19" fmla="*/ 282 h 288"/>
                <a:gd name="T20" fmla="*/ 144 w 288"/>
                <a:gd name="T21" fmla="*/ 288 h 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88" h="288">
                  <a:moveTo>
                    <a:pt x="144" y="288"/>
                  </a:moveTo>
                  <a:cubicBezTo>
                    <a:pt x="65" y="288"/>
                    <a:pt x="0" y="224"/>
                    <a:pt x="0" y="144"/>
                  </a:cubicBezTo>
                  <a:cubicBezTo>
                    <a:pt x="0" y="65"/>
                    <a:pt x="65" y="0"/>
                    <a:pt x="144" y="0"/>
                  </a:cubicBezTo>
                  <a:cubicBezTo>
                    <a:pt x="223" y="0"/>
                    <a:pt x="288" y="65"/>
                    <a:pt x="288" y="144"/>
                  </a:cubicBezTo>
                  <a:cubicBezTo>
                    <a:pt x="288" y="148"/>
                    <a:pt x="285" y="150"/>
                    <a:pt x="282" y="150"/>
                  </a:cubicBezTo>
                  <a:cubicBezTo>
                    <a:pt x="279" y="150"/>
                    <a:pt x="276" y="148"/>
                    <a:pt x="276" y="144"/>
                  </a:cubicBezTo>
                  <a:cubicBezTo>
                    <a:pt x="276" y="71"/>
                    <a:pt x="217" y="12"/>
                    <a:pt x="144" y="12"/>
                  </a:cubicBezTo>
                  <a:cubicBezTo>
                    <a:pt x="71" y="12"/>
                    <a:pt x="12" y="71"/>
                    <a:pt x="12" y="144"/>
                  </a:cubicBezTo>
                  <a:cubicBezTo>
                    <a:pt x="12" y="217"/>
                    <a:pt x="71" y="276"/>
                    <a:pt x="144" y="276"/>
                  </a:cubicBezTo>
                  <a:cubicBezTo>
                    <a:pt x="147" y="276"/>
                    <a:pt x="150" y="279"/>
                    <a:pt x="150" y="282"/>
                  </a:cubicBezTo>
                  <a:cubicBezTo>
                    <a:pt x="150" y="286"/>
                    <a:pt x="147" y="288"/>
                    <a:pt x="144" y="288"/>
                  </a:cubicBezTo>
                  <a:close/>
                </a:path>
              </a:pathLst>
            </a:custGeom>
            <a:grpFill/>
            <a:ln w="9525">
              <a:solidFill>
                <a:srgbClr val="00B050"/>
              </a:solidFill>
              <a:round/>
              <a:headEnd/>
              <a:tailEnd/>
            </a:ln>
          </p:spPr>
          <p:txBody>
            <a:bodyPr vert="horz" wrap="square" lIns="91440" tIns="45720" rIns="91440" bIns="45720" numCol="1" anchor="t" anchorCtr="0" compatLnSpc="1">
              <a:prstTxWarp prst="textNoShape">
                <a:avLst/>
              </a:prstTxWarp>
            </a:bodyPr>
            <a:lstStyle/>
            <a:p>
              <a:endParaRPr lang="en-AU">
                <a:latin typeface="+mn-lt"/>
              </a:endParaRPr>
            </a:p>
          </p:txBody>
        </p:sp>
        <p:sp>
          <p:nvSpPr>
            <p:cNvPr id="80" name="Freeform 85">
              <a:extLst>
                <a:ext uri="{FF2B5EF4-FFF2-40B4-BE49-F238E27FC236}">
                  <a16:creationId xmlns:a16="http://schemas.microsoft.com/office/drawing/2014/main" id="{E726730D-70AC-EA47-1139-67445FD5CA76}"/>
                </a:ext>
              </a:extLst>
            </p:cNvPr>
            <p:cNvSpPr>
              <a:spLocks noEditPoints="1"/>
            </p:cNvSpPr>
            <p:nvPr/>
          </p:nvSpPr>
          <p:spPr bwMode="auto">
            <a:xfrm>
              <a:off x="2823" y="2118"/>
              <a:ext cx="153" cy="154"/>
            </a:xfrm>
            <a:custGeom>
              <a:avLst/>
              <a:gdLst>
                <a:gd name="T0" fmla="*/ 52 w 103"/>
                <a:gd name="T1" fmla="*/ 104 h 104"/>
                <a:gd name="T2" fmla="*/ 0 w 103"/>
                <a:gd name="T3" fmla="*/ 52 h 104"/>
                <a:gd name="T4" fmla="*/ 52 w 103"/>
                <a:gd name="T5" fmla="*/ 0 h 104"/>
                <a:gd name="T6" fmla="*/ 103 w 103"/>
                <a:gd name="T7" fmla="*/ 52 h 104"/>
                <a:gd name="T8" fmla="*/ 52 w 103"/>
                <a:gd name="T9" fmla="*/ 104 h 104"/>
                <a:gd name="T10" fmla="*/ 52 w 103"/>
                <a:gd name="T11" fmla="*/ 12 h 104"/>
                <a:gd name="T12" fmla="*/ 12 w 103"/>
                <a:gd name="T13" fmla="*/ 52 h 104"/>
                <a:gd name="T14" fmla="*/ 52 w 103"/>
                <a:gd name="T15" fmla="*/ 92 h 104"/>
                <a:gd name="T16" fmla="*/ 91 w 103"/>
                <a:gd name="T17" fmla="*/ 52 h 104"/>
                <a:gd name="T18" fmla="*/ 52 w 103"/>
                <a:gd name="T19" fmla="*/ 12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 h="104">
                  <a:moveTo>
                    <a:pt x="52" y="104"/>
                  </a:moveTo>
                  <a:cubicBezTo>
                    <a:pt x="23" y="104"/>
                    <a:pt x="0" y="80"/>
                    <a:pt x="0" y="52"/>
                  </a:cubicBezTo>
                  <a:cubicBezTo>
                    <a:pt x="0" y="23"/>
                    <a:pt x="23" y="0"/>
                    <a:pt x="52" y="0"/>
                  </a:cubicBezTo>
                  <a:cubicBezTo>
                    <a:pt x="80" y="0"/>
                    <a:pt x="103" y="23"/>
                    <a:pt x="103" y="52"/>
                  </a:cubicBezTo>
                  <a:cubicBezTo>
                    <a:pt x="103" y="80"/>
                    <a:pt x="80" y="104"/>
                    <a:pt x="52" y="104"/>
                  </a:cubicBezTo>
                  <a:close/>
                  <a:moveTo>
                    <a:pt x="52" y="12"/>
                  </a:moveTo>
                  <a:cubicBezTo>
                    <a:pt x="30" y="12"/>
                    <a:pt x="12" y="30"/>
                    <a:pt x="12" y="52"/>
                  </a:cubicBezTo>
                  <a:cubicBezTo>
                    <a:pt x="12" y="74"/>
                    <a:pt x="30" y="92"/>
                    <a:pt x="52" y="92"/>
                  </a:cubicBezTo>
                  <a:cubicBezTo>
                    <a:pt x="74" y="92"/>
                    <a:pt x="91" y="74"/>
                    <a:pt x="91" y="52"/>
                  </a:cubicBezTo>
                  <a:cubicBezTo>
                    <a:pt x="91" y="30"/>
                    <a:pt x="74" y="12"/>
                    <a:pt x="52" y="12"/>
                  </a:cubicBezTo>
                  <a:close/>
                </a:path>
              </a:pathLst>
            </a:custGeom>
            <a:grpFill/>
            <a:ln w="9525">
              <a:solidFill>
                <a:srgbClr val="00B050"/>
              </a:solidFill>
              <a:round/>
              <a:headEnd/>
              <a:tailEnd/>
            </a:ln>
          </p:spPr>
          <p:txBody>
            <a:bodyPr vert="horz" wrap="square" lIns="91440" tIns="45720" rIns="91440" bIns="45720" numCol="1" anchor="t" anchorCtr="0" compatLnSpc="1">
              <a:prstTxWarp prst="textNoShape">
                <a:avLst/>
              </a:prstTxWarp>
            </a:bodyPr>
            <a:lstStyle/>
            <a:p>
              <a:endParaRPr lang="en-AU">
                <a:latin typeface="+mn-lt"/>
              </a:endParaRPr>
            </a:p>
          </p:txBody>
        </p:sp>
        <p:sp>
          <p:nvSpPr>
            <p:cNvPr id="81" name="Freeform 86">
              <a:extLst>
                <a:ext uri="{FF2B5EF4-FFF2-40B4-BE49-F238E27FC236}">
                  <a16:creationId xmlns:a16="http://schemas.microsoft.com/office/drawing/2014/main" id="{8CAD0A8C-D16B-71A4-0BC8-CC1D267C26AC}"/>
                </a:ext>
              </a:extLst>
            </p:cNvPr>
            <p:cNvSpPr>
              <a:spLocks/>
            </p:cNvSpPr>
            <p:nvPr/>
          </p:nvSpPr>
          <p:spPr bwMode="auto">
            <a:xfrm>
              <a:off x="2937" y="2233"/>
              <a:ext cx="83" cy="80"/>
            </a:xfrm>
            <a:custGeom>
              <a:avLst/>
              <a:gdLst>
                <a:gd name="T0" fmla="*/ 49 w 56"/>
                <a:gd name="T1" fmla="*/ 54 h 54"/>
                <a:gd name="T2" fmla="*/ 45 w 56"/>
                <a:gd name="T3" fmla="*/ 52 h 54"/>
                <a:gd name="T4" fmla="*/ 3 w 56"/>
                <a:gd name="T5" fmla="*/ 10 h 54"/>
                <a:gd name="T6" fmla="*/ 3 w 56"/>
                <a:gd name="T7" fmla="*/ 2 h 54"/>
                <a:gd name="T8" fmla="*/ 11 w 56"/>
                <a:gd name="T9" fmla="*/ 2 h 54"/>
                <a:gd name="T10" fmla="*/ 53 w 56"/>
                <a:gd name="T11" fmla="*/ 44 h 54"/>
                <a:gd name="T12" fmla="*/ 53 w 56"/>
                <a:gd name="T13" fmla="*/ 52 h 54"/>
                <a:gd name="T14" fmla="*/ 49 w 56"/>
                <a:gd name="T15" fmla="*/ 54 h 5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6" h="54">
                  <a:moveTo>
                    <a:pt x="49" y="54"/>
                  </a:moveTo>
                  <a:cubicBezTo>
                    <a:pt x="48" y="54"/>
                    <a:pt x="46" y="54"/>
                    <a:pt x="45" y="52"/>
                  </a:cubicBezTo>
                  <a:cubicBezTo>
                    <a:pt x="3" y="10"/>
                    <a:pt x="3" y="10"/>
                    <a:pt x="3" y="10"/>
                  </a:cubicBezTo>
                  <a:cubicBezTo>
                    <a:pt x="0" y="8"/>
                    <a:pt x="0" y="4"/>
                    <a:pt x="3" y="2"/>
                  </a:cubicBezTo>
                  <a:cubicBezTo>
                    <a:pt x="5" y="0"/>
                    <a:pt x="9" y="0"/>
                    <a:pt x="11" y="2"/>
                  </a:cubicBezTo>
                  <a:cubicBezTo>
                    <a:pt x="53" y="44"/>
                    <a:pt x="53" y="44"/>
                    <a:pt x="53" y="44"/>
                  </a:cubicBezTo>
                  <a:cubicBezTo>
                    <a:pt x="56" y="46"/>
                    <a:pt x="56" y="50"/>
                    <a:pt x="53" y="52"/>
                  </a:cubicBezTo>
                  <a:cubicBezTo>
                    <a:pt x="52" y="54"/>
                    <a:pt x="51" y="54"/>
                    <a:pt x="49" y="54"/>
                  </a:cubicBezTo>
                  <a:close/>
                </a:path>
              </a:pathLst>
            </a:custGeom>
            <a:grpFill/>
            <a:ln w="9525">
              <a:solidFill>
                <a:srgbClr val="00B050"/>
              </a:solidFill>
              <a:round/>
              <a:headEnd/>
              <a:tailEnd/>
            </a:ln>
          </p:spPr>
          <p:txBody>
            <a:bodyPr vert="horz" wrap="square" lIns="91440" tIns="45720" rIns="91440" bIns="45720" numCol="1" anchor="t" anchorCtr="0" compatLnSpc="1">
              <a:prstTxWarp prst="textNoShape">
                <a:avLst/>
              </a:prstTxWarp>
            </a:bodyPr>
            <a:lstStyle/>
            <a:p>
              <a:endParaRPr lang="en-AU">
                <a:latin typeface="+mn-lt"/>
              </a:endParaRPr>
            </a:p>
          </p:txBody>
        </p:sp>
        <p:sp>
          <p:nvSpPr>
            <p:cNvPr id="82" name="Freeform 87">
              <a:extLst>
                <a:ext uri="{FF2B5EF4-FFF2-40B4-BE49-F238E27FC236}">
                  <a16:creationId xmlns:a16="http://schemas.microsoft.com/office/drawing/2014/main" id="{DF490A58-8D1C-B9E2-32FA-7530610665B0}"/>
                </a:ext>
              </a:extLst>
            </p:cNvPr>
            <p:cNvSpPr>
              <a:spLocks/>
            </p:cNvSpPr>
            <p:nvPr/>
          </p:nvSpPr>
          <p:spPr bwMode="auto">
            <a:xfrm>
              <a:off x="2662" y="1894"/>
              <a:ext cx="213" cy="313"/>
            </a:xfrm>
            <a:custGeom>
              <a:avLst/>
              <a:gdLst>
                <a:gd name="T0" fmla="*/ 67 w 144"/>
                <a:gd name="T1" fmla="*/ 211 h 211"/>
                <a:gd name="T2" fmla="*/ 61 w 144"/>
                <a:gd name="T3" fmla="*/ 205 h 211"/>
                <a:gd name="T4" fmla="*/ 61 w 144"/>
                <a:gd name="T5" fmla="*/ 178 h 211"/>
                <a:gd name="T6" fmla="*/ 3 w 144"/>
                <a:gd name="T7" fmla="*/ 132 h 211"/>
                <a:gd name="T8" fmla="*/ 2 w 144"/>
                <a:gd name="T9" fmla="*/ 124 h 211"/>
                <a:gd name="T10" fmla="*/ 29 w 144"/>
                <a:gd name="T11" fmla="*/ 82 h 211"/>
                <a:gd name="T12" fmla="*/ 34 w 144"/>
                <a:gd name="T13" fmla="*/ 79 h 211"/>
                <a:gd name="T14" fmla="*/ 97 w 144"/>
                <a:gd name="T15" fmla="*/ 79 h 211"/>
                <a:gd name="T16" fmla="*/ 97 w 144"/>
                <a:gd name="T17" fmla="*/ 52 h 211"/>
                <a:gd name="T18" fmla="*/ 82 w 144"/>
                <a:gd name="T19" fmla="*/ 42 h 211"/>
                <a:gd name="T20" fmla="*/ 79 w 144"/>
                <a:gd name="T21" fmla="*/ 37 h 211"/>
                <a:gd name="T22" fmla="*/ 82 w 144"/>
                <a:gd name="T23" fmla="*/ 32 h 211"/>
                <a:gd name="T24" fmla="*/ 134 w 144"/>
                <a:gd name="T25" fmla="*/ 2 h 211"/>
                <a:gd name="T26" fmla="*/ 143 w 144"/>
                <a:gd name="T27" fmla="*/ 4 h 211"/>
                <a:gd name="T28" fmla="*/ 140 w 144"/>
                <a:gd name="T29" fmla="*/ 12 h 211"/>
                <a:gd name="T30" fmla="*/ 96 w 144"/>
                <a:gd name="T31" fmla="*/ 38 h 211"/>
                <a:gd name="T32" fmla="*/ 106 w 144"/>
                <a:gd name="T33" fmla="*/ 44 h 211"/>
                <a:gd name="T34" fmla="*/ 109 w 144"/>
                <a:gd name="T35" fmla="*/ 49 h 211"/>
                <a:gd name="T36" fmla="*/ 109 w 144"/>
                <a:gd name="T37" fmla="*/ 85 h 211"/>
                <a:gd name="T38" fmla="*/ 103 w 144"/>
                <a:gd name="T39" fmla="*/ 91 h 211"/>
                <a:gd name="T40" fmla="*/ 37 w 144"/>
                <a:gd name="T41" fmla="*/ 91 h 211"/>
                <a:gd name="T42" fmla="*/ 15 w 144"/>
                <a:gd name="T43" fmla="*/ 126 h 211"/>
                <a:gd name="T44" fmla="*/ 71 w 144"/>
                <a:gd name="T45" fmla="*/ 171 h 211"/>
                <a:gd name="T46" fmla="*/ 73 w 144"/>
                <a:gd name="T47" fmla="*/ 175 h 211"/>
                <a:gd name="T48" fmla="*/ 73 w 144"/>
                <a:gd name="T49" fmla="*/ 205 h 211"/>
                <a:gd name="T50" fmla="*/ 67 w 144"/>
                <a:gd name="T51" fmla="*/ 211 h 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44" h="211">
                  <a:moveTo>
                    <a:pt x="67" y="211"/>
                  </a:moveTo>
                  <a:cubicBezTo>
                    <a:pt x="64" y="211"/>
                    <a:pt x="61" y="209"/>
                    <a:pt x="61" y="205"/>
                  </a:cubicBezTo>
                  <a:cubicBezTo>
                    <a:pt x="61" y="178"/>
                    <a:pt x="61" y="178"/>
                    <a:pt x="61" y="178"/>
                  </a:cubicBezTo>
                  <a:cubicBezTo>
                    <a:pt x="3" y="132"/>
                    <a:pt x="3" y="132"/>
                    <a:pt x="3" y="132"/>
                  </a:cubicBezTo>
                  <a:cubicBezTo>
                    <a:pt x="1" y="130"/>
                    <a:pt x="0" y="127"/>
                    <a:pt x="2" y="124"/>
                  </a:cubicBezTo>
                  <a:cubicBezTo>
                    <a:pt x="29" y="82"/>
                    <a:pt x="29" y="82"/>
                    <a:pt x="29" y="82"/>
                  </a:cubicBezTo>
                  <a:cubicBezTo>
                    <a:pt x="30" y="80"/>
                    <a:pt x="32" y="79"/>
                    <a:pt x="34" y="79"/>
                  </a:cubicBezTo>
                  <a:cubicBezTo>
                    <a:pt x="97" y="79"/>
                    <a:pt x="97" y="79"/>
                    <a:pt x="97" y="79"/>
                  </a:cubicBezTo>
                  <a:cubicBezTo>
                    <a:pt x="97" y="52"/>
                    <a:pt x="97" y="52"/>
                    <a:pt x="97" y="52"/>
                  </a:cubicBezTo>
                  <a:cubicBezTo>
                    <a:pt x="82" y="42"/>
                    <a:pt x="82" y="42"/>
                    <a:pt x="82" y="42"/>
                  </a:cubicBezTo>
                  <a:cubicBezTo>
                    <a:pt x="80" y="41"/>
                    <a:pt x="79" y="39"/>
                    <a:pt x="79" y="37"/>
                  </a:cubicBezTo>
                  <a:cubicBezTo>
                    <a:pt x="79" y="35"/>
                    <a:pt x="80" y="33"/>
                    <a:pt x="82" y="32"/>
                  </a:cubicBezTo>
                  <a:cubicBezTo>
                    <a:pt x="134" y="2"/>
                    <a:pt x="134" y="2"/>
                    <a:pt x="134" y="2"/>
                  </a:cubicBezTo>
                  <a:cubicBezTo>
                    <a:pt x="137" y="0"/>
                    <a:pt x="141" y="1"/>
                    <a:pt x="143" y="4"/>
                  </a:cubicBezTo>
                  <a:cubicBezTo>
                    <a:pt x="144" y="7"/>
                    <a:pt x="143" y="11"/>
                    <a:pt x="140" y="12"/>
                  </a:cubicBezTo>
                  <a:cubicBezTo>
                    <a:pt x="96" y="38"/>
                    <a:pt x="96" y="38"/>
                    <a:pt x="96" y="38"/>
                  </a:cubicBezTo>
                  <a:cubicBezTo>
                    <a:pt x="106" y="44"/>
                    <a:pt x="106" y="44"/>
                    <a:pt x="106" y="44"/>
                  </a:cubicBezTo>
                  <a:cubicBezTo>
                    <a:pt x="108" y="45"/>
                    <a:pt x="109" y="47"/>
                    <a:pt x="109" y="49"/>
                  </a:cubicBezTo>
                  <a:cubicBezTo>
                    <a:pt x="109" y="85"/>
                    <a:pt x="109" y="85"/>
                    <a:pt x="109" y="85"/>
                  </a:cubicBezTo>
                  <a:cubicBezTo>
                    <a:pt x="109" y="89"/>
                    <a:pt x="106" y="91"/>
                    <a:pt x="103" y="91"/>
                  </a:cubicBezTo>
                  <a:cubicBezTo>
                    <a:pt x="37" y="91"/>
                    <a:pt x="37" y="91"/>
                    <a:pt x="37" y="91"/>
                  </a:cubicBezTo>
                  <a:cubicBezTo>
                    <a:pt x="15" y="126"/>
                    <a:pt x="15" y="126"/>
                    <a:pt x="15" y="126"/>
                  </a:cubicBezTo>
                  <a:cubicBezTo>
                    <a:pt x="71" y="171"/>
                    <a:pt x="71" y="171"/>
                    <a:pt x="71" y="171"/>
                  </a:cubicBezTo>
                  <a:cubicBezTo>
                    <a:pt x="72" y="172"/>
                    <a:pt x="73" y="173"/>
                    <a:pt x="73" y="175"/>
                  </a:cubicBezTo>
                  <a:cubicBezTo>
                    <a:pt x="73" y="205"/>
                    <a:pt x="73" y="205"/>
                    <a:pt x="73" y="205"/>
                  </a:cubicBezTo>
                  <a:cubicBezTo>
                    <a:pt x="73" y="209"/>
                    <a:pt x="70" y="211"/>
                    <a:pt x="67" y="211"/>
                  </a:cubicBezTo>
                  <a:close/>
                </a:path>
              </a:pathLst>
            </a:custGeom>
            <a:grpFill/>
            <a:ln w="9525">
              <a:solidFill>
                <a:srgbClr val="00B050"/>
              </a:solidFill>
              <a:round/>
              <a:headEnd/>
              <a:tailEnd/>
            </a:ln>
          </p:spPr>
          <p:txBody>
            <a:bodyPr vert="horz" wrap="square" lIns="91440" tIns="45720" rIns="91440" bIns="45720" numCol="1" anchor="t" anchorCtr="0" compatLnSpc="1">
              <a:prstTxWarp prst="textNoShape">
                <a:avLst/>
              </a:prstTxWarp>
            </a:bodyPr>
            <a:lstStyle/>
            <a:p>
              <a:endParaRPr lang="en-AU">
                <a:latin typeface="+mn-lt"/>
              </a:endParaRPr>
            </a:p>
          </p:txBody>
        </p:sp>
        <p:sp>
          <p:nvSpPr>
            <p:cNvPr id="84" name="Freeform 88">
              <a:extLst>
                <a:ext uri="{FF2B5EF4-FFF2-40B4-BE49-F238E27FC236}">
                  <a16:creationId xmlns:a16="http://schemas.microsoft.com/office/drawing/2014/main" id="{E06ED1B2-00B9-A7C5-ADE9-9146566C1A67}"/>
                </a:ext>
              </a:extLst>
            </p:cNvPr>
            <p:cNvSpPr>
              <a:spLocks/>
            </p:cNvSpPr>
            <p:nvPr/>
          </p:nvSpPr>
          <p:spPr bwMode="auto">
            <a:xfrm>
              <a:off x="2853" y="1952"/>
              <a:ext cx="114" cy="108"/>
            </a:xfrm>
            <a:custGeom>
              <a:avLst/>
              <a:gdLst>
                <a:gd name="T0" fmla="*/ 7 w 77"/>
                <a:gd name="T1" fmla="*/ 73 h 73"/>
                <a:gd name="T2" fmla="*/ 3 w 77"/>
                <a:gd name="T3" fmla="*/ 71 h 73"/>
                <a:gd name="T4" fmla="*/ 3 w 77"/>
                <a:gd name="T5" fmla="*/ 63 h 73"/>
                <a:gd name="T6" fmla="*/ 24 w 77"/>
                <a:gd name="T7" fmla="*/ 42 h 73"/>
                <a:gd name="T8" fmla="*/ 28 w 77"/>
                <a:gd name="T9" fmla="*/ 40 h 73"/>
                <a:gd name="T10" fmla="*/ 45 w 77"/>
                <a:gd name="T11" fmla="*/ 40 h 73"/>
                <a:gd name="T12" fmla="*/ 65 w 77"/>
                <a:gd name="T13" fmla="*/ 4 h 73"/>
                <a:gd name="T14" fmla="*/ 73 w 77"/>
                <a:gd name="T15" fmla="*/ 2 h 73"/>
                <a:gd name="T16" fmla="*/ 75 w 77"/>
                <a:gd name="T17" fmla="*/ 10 h 73"/>
                <a:gd name="T18" fmla="*/ 54 w 77"/>
                <a:gd name="T19" fmla="*/ 49 h 73"/>
                <a:gd name="T20" fmla="*/ 49 w 77"/>
                <a:gd name="T21" fmla="*/ 52 h 73"/>
                <a:gd name="T22" fmla="*/ 31 w 77"/>
                <a:gd name="T23" fmla="*/ 52 h 73"/>
                <a:gd name="T24" fmla="*/ 11 w 77"/>
                <a:gd name="T25" fmla="*/ 71 h 73"/>
                <a:gd name="T26" fmla="*/ 7 w 77"/>
                <a:gd name="T27" fmla="*/ 73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7" h="73">
                  <a:moveTo>
                    <a:pt x="7" y="73"/>
                  </a:moveTo>
                  <a:cubicBezTo>
                    <a:pt x="6" y="73"/>
                    <a:pt x="4" y="73"/>
                    <a:pt x="3" y="71"/>
                  </a:cubicBezTo>
                  <a:cubicBezTo>
                    <a:pt x="0" y="69"/>
                    <a:pt x="0" y="65"/>
                    <a:pt x="3" y="63"/>
                  </a:cubicBezTo>
                  <a:cubicBezTo>
                    <a:pt x="24" y="42"/>
                    <a:pt x="24" y="42"/>
                    <a:pt x="24" y="42"/>
                  </a:cubicBezTo>
                  <a:cubicBezTo>
                    <a:pt x="25" y="41"/>
                    <a:pt x="26" y="40"/>
                    <a:pt x="28" y="40"/>
                  </a:cubicBezTo>
                  <a:cubicBezTo>
                    <a:pt x="45" y="40"/>
                    <a:pt x="45" y="40"/>
                    <a:pt x="45" y="40"/>
                  </a:cubicBezTo>
                  <a:cubicBezTo>
                    <a:pt x="65" y="4"/>
                    <a:pt x="65" y="4"/>
                    <a:pt x="65" y="4"/>
                  </a:cubicBezTo>
                  <a:cubicBezTo>
                    <a:pt x="66" y="2"/>
                    <a:pt x="70" y="0"/>
                    <a:pt x="73" y="2"/>
                  </a:cubicBezTo>
                  <a:cubicBezTo>
                    <a:pt x="76" y="4"/>
                    <a:pt x="77" y="7"/>
                    <a:pt x="75" y="10"/>
                  </a:cubicBezTo>
                  <a:cubicBezTo>
                    <a:pt x="54" y="49"/>
                    <a:pt x="54" y="49"/>
                    <a:pt x="54" y="49"/>
                  </a:cubicBezTo>
                  <a:cubicBezTo>
                    <a:pt x="53" y="51"/>
                    <a:pt x="51" y="52"/>
                    <a:pt x="49" y="52"/>
                  </a:cubicBezTo>
                  <a:cubicBezTo>
                    <a:pt x="31" y="52"/>
                    <a:pt x="31" y="52"/>
                    <a:pt x="31" y="52"/>
                  </a:cubicBezTo>
                  <a:cubicBezTo>
                    <a:pt x="11" y="71"/>
                    <a:pt x="11" y="71"/>
                    <a:pt x="11" y="71"/>
                  </a:cubicBezTo>
                  <a:cubicBezTo>
                    <a:pt x="10" y="73"/>
                    <a:pt x="9" y="73"/>
                    <a:pt x="7" y="73"/>
                  </a:cubicBezTo>
                  <a:close/>
                </a:path>
              </a:pathLst>
            </a:custGeom>
            <a:grpFill/>
            <a:ln w="9525">
              <a:solidFill>
                <a:srgbClr val="00B050"/>
              </a:solidFill>
              <a:round/>
              <a:headEnd/>
              <a:tailEnd/>
            </a:ln>
          </p:spPr>
          <p:txBody>
            <a:bodyPr vert="horz" wrap="square" lIns="91440" tIns="45720" rIns="91440" bIns="45720" numCol="1" anchor="t" anchorCtr="0" compatLnSpc="1">
              <a:prstTxWarp prst="textNoShape">
                <a:avLst/>
              </a:prstTxWarp>
            </a:bodyPr>
            <a:lstStyle/>
            <a:p>
              <a:endParaRPr lang="en-AU">
                <a:latin typeface="+mn-lt"/>
              </a:endParaRPr>
            </a:p>
          </p:txBody>
        </p:sp>
      </p:grpSp>
      <p:sp>
        <p:nvSpPr>
          <p:cNvPr id="98" name="四角形: 角を丸くする 97">
            <a:extLst>
              <a:ext uri="{FF2B5EF4-FFF2-40B4-BE49-F238E27FC236}">
                <a16:creationId xmlns:a16="http://schemas.microsoft.com/office/drawing/2014/main" id="{DBC316BF-A952-FED3-BDFB-19977CD82DCD}"/>
              </a:ext>
            </a:extLst>
          </p:cNvPr>
          <p:cNvSpPr/>
          <p:nvPr/>
        </p:nvSpPr>
        <p:spPr>
          <a:xfrm>
            <a:off x="1307371" y="5182503"/>
            <a:ext cx="4788629" cy="152794"/>
          </a:xfrm>
          <a:prstGeom prst="roundRect">
            <a:avLst>
              <a:gd name="adj" fmla="val 50000"/>
            </a:avLst>
          </a:prstGeom>
          <a:pattFill prst="ltUpDiag">
            <a:fgClr>
              <a:srgbClr val="92D050"/>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9" name="正方形/長方形 98">
            <a:extLst>
              <a:ext uri="{FF2B5EF4-FFF2-40B4-BE49-F238E27FC236}">
                <a16:creationId xmlns:a16="http://schemas.microsoft.com/office/drawing/2014/main" id="{91180BA2-19D4-506B-52E2-CEC9A4612434}"/>
              </a:ext>
            </a:extLst>
          </p:cNvPr>
          <p:cNvSpPr/>
          <p:nvPr/>
        </p:nvSpPr>
        <p:spPr>
          <a:xfrm>
            <a:off x="1074927" y="4845823"/>
            <a:ext cx="5176562" cy="5803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solidFill>
                  <a:srgbClr val="00B050"/>
                </a:solidFill>
              </a:rPr>
              <a:t>電子処方せん</a:t>
            </a:r>
            <a:r>
              <a:rPr kumimoji="1" lang="ja-JP" altLang="en-US" sz="1400" b="1" dirty="0">
                <a:solidFill>
                  <a:schemeClr val="tx1"/>
                </a:solidFill>
              </a:rPr>
              <a:t>に</a:t>
            </a:r>
            <a:r>
              <a:rPr kumimoji="1" lang="ja-JP" altLang="en-US" sz="2400" b="1" dirty="0">
                <a:solidFill>
                  <a:srgbClr val="00B050"/>
                </a:solidFill>
              </a:rPr>
              <a:t>対応する薬局</a:t>
            </a:r>
            <a:r>
              <a:rPr kumimoji="1" lang="ja-JP" altLang="en-US" sz="1400" b="1" dirty="0">
                <a:solidFill>
                  <a:schemeClr val="tx1"/>
                </a:solidFill>
              </a:rPr>
              <a:t>はこちら</a:t>
            </a:r>
            <a:endParaRPr kumimoji="1" lang="en-US" altLang="ja-JP" sz="1400" b="1" dirty="0">
              <a:solidFill>
                <a:schemeClr val="tx1"/>
              </a:solidFill>
            </a:endParaRPr>
          </a:p>
        </p:txBody>
      </p:sp>
      <p:sp>
        <p:nvSpPr>
          <p:cNvPr id="117" name="正方形/長方形 116">
            <a:extLst>
              <a:ext uri="{FF2B5EF4-FFF2-40B4-BE49-F238E27FC236}">
                <a16:creationId xmlns:a16="http://schemas.microsoft.com/office/drawing/2014/main" id="{E5C830DE-7CF6-09F0-C22B-13107D8C6D11}"/>
              </a:ext>
            </a:extLst>
          </p:cNvPr>
          <p:cNvSpPr/>
          <p:nvPr/>
        </p:nvSpPr>
        <p:spPr>
          <a:xfrm>
            <a:off x="230744" y="8495668"/>
            <a:ext cx="6422487" cy="887315"/>
          </a:xfrm>
          <a:prstGeom prst="rect">
            <a:avLst/>
          </a:prstGeom>
          <a:solidFill>
            <a:schemeClr val="accent6">
              <a:lumMod val="20000"/>
              <a:lumOff val="8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t>/</a:t>
            </a:r>
            <a:endParaRPr kumimoji="1" lang="ja-JP" altLang="en-US" dirty="0"/>
          </a:p>
        </p:txBody>
      </p:sp>
      <p:grpSp>
        <p:nvGrpSpPr>
          <p:cNvPr id="118" name="Group 34">
            <a:extLst>
              <a:ext uri="{FF2B5EF4-FFF2-40B4-BE49-F238E27FC236}">
                <a16:creationId xmlns:a16="http://schemas.microsoft.com/office/drawing/2014/main" id="{03DC73F2-6F97-3696-CB39-A68CD6EFBDEA}"/>
              </a:ext>
            </a:extLst>
          </p:cNvPr>
          <p:cNvGrpSpPr>
            <a:grpSpLocks noChangeAspect="1"/>
          </p:cNvGrpSpPr>
          <p:nvPr/>
        </p:nvGrpSpPr>
        <p:grpSpPr bwMode="auto">
          <a:xfrm>
            <a:off x="5469602" y="8521292"/>
            <a:ext cx="379086" cy="349788"/>
            <a:chOff x="5508" y="457"/>
            <a:chExt cx="427" cy="394"/>
          </a:xfrm>
          <a:solidFill>
            <a:schemeClr val="accent6">
              <a:lumMod val="50000"/>
            </a:schemeClr>
          </a:solidFill>
        </p:grpSpPr>
        <p:sp>
          <p:nvSpPr>
            <p:cNvPr id="119" name="Freeform 35">
              <a:extLst>
                <a:ext uri="{FF2B5EF4-FFF2-40B4-BE49-F238E27FC236}">
                  <a16:creationId xmlns:a16="http://schemas.microsoft.com/office/drawing/2014/main" id="{1D655787-2CC2-2DB8-9AB6-4393B502AEDF}"/>
                </a:ext>
              </a:extLst>
            </p:cNvPr>
            <p:cNvSpPr>
              <a:spLocks noEditPoints="1"/>
            </p:cNvSpPr>
            <p:nvPr/>
          </p:nvSpPr>
          <p:spPr bwMode="auto">
            <a:xfrm>
              <a:off x="5508" y="457"/>
              <a:ext cx="427" cy="394"/>
            </a:xfrm>
            <a:custGeom>
              <a:avLst/>
              <a:gdLst>
                <a:gd name="T0" fmla="*/ 16 w 288"/>
                <a:gd name="T1" fmla="*/ 267 h 267"/>
                <a:gd name="T2" fmla="*/ 12 w 288"/>
                <a:gd name="T3" fmla="*/ 265 h 267"/>
                <a:gd name="T4" fmla="*/ 11 w 288"/>
                <a:gd name="T5" fmla="*/ 258 h 267"/>
                <a:gd name="T6" fmla="*/ 40 w 288"/>
                <a:gd name="T7" fmla="*/ 201 h 267"/>
                <a:gd name="T8" fmla="*/ 0 w 288"/>
                <a:gd name="T9" fmla="*/ 119 h 267"/>
                <a:gd name="T10" fmla="*/ 144 w 288"/>
                <a:gd name="T11" fmla="*/ 0 h 267"/>
                <a:gd name="T12" fmla="*/ 288 w 288"/>
                <a:gd name="T13" fmla="*/ 119 h 267"/>
                <a:gd name="T14" fmla="*/ 144 w 288"/>
                <a:gd name="T15" fmla="*/ 237 h 267"/>
                <a:gd name="T16" fmla="*/ 96 w 288"/>
                <a:gd name="T17" fmla="*/ 230 h 267"/>
                <a:gd name="T18" fmla="*/ 19 w 288"/>
                <a:gd name="T19" fmla="*/ 266 h 267"/>
                <a:gd name="T20" fmla="*/ 16 w 288"/>
                <a:gd name="T21" fmla="*/ 267 h 267"/>
                <a:gd name="T22" fmla="*/ 144 w 288"/>
                <a:gd name="T23" fmla="*/ 12 h 267"/>
                <a:gd name="T24" fmla="*/ 12 w 288"/>
                <a:gd name="T25" fmla="*/ 119 h 267"/>
                <a:gd name="T26" fmla="*/ 51 w 288"/>
                <a:gd name="T27" fmla="*/ 194 h 267"/>
                <a:gd name="T28" fmla="*/ 53 w 288"/>
                <a:gd name="T29" fmla="*/ 202 h 267"/>
                <a:gd name="T30" fmla="*/ 29 w 288"/>
                <a:gd name="T31" fmla="*/ 248 h 267"/>
                <a:gd name="T32" fmla="*/ 93 w 288"/>
                <a:gd name="T33" fmla="*/ 219 h 267"/>
                <a:gd name="T34" fmla="*/ 97 w 288"/>
                <a:gd name="T35" fmla="*/ 218 h 267"/>
                <a:gd name="T36" fmla="*/ 144 w 288"/>
                <a:gd name="T37" fmla="*/ 225 h 267"/>
                <a:gd name="T38" fmla="*/ 276 w 288"/>
                <a:gd name="T39" fmla="*/ 119 h 267"/>
                <a:gd name="T40" fmla="*/ 144 w 288"/>
                <a:gd name="T41" fmla="*/ 1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88" h="267">
                  <a:moveTo>
                    <a:pt x="16" y="267"/>
                  </a:moveTo>
                  <a:cubicBezTo>
                    <a:pt x="15" y="267"/>
                    <a:pt x="13" y="266"/>
                    <a:pt x="12" y="265"/>
                  </a:cubicBezTo>
                  <a:cubicBezTo>
                    <a:pt x="10" y="263"/>
                    <a:pt x="10" y="261"/>
                    <a:pt x="11" y="258"/>
                  </a:cubicBezTo>
                  <a:cubicBezTo>
                    <a:pt x="40" y="201"/>
                    <a:pt x="40" y="201"/>
                    <a:pt x="40" y="201"/>
                  </a:cubicBezTo>
                  <a:cubicBezTo>
                    <a:pt x="14" y="178"/>
                    <a:pt x="0" y="149"/>
                    <a:pt x="0" y="119"/>
                  </a:cubicBezTo>
                  <a:cubicBezTo>
                    <a:pt x="0" y="53"/>
                    <a:pt x="64" y="0"/>
                    <a:pt x="144" y="0"/>
                  </a:cubicBezTo>
                  <a:cubicBezTo>
                    <a:pt x="223" y="0"/>
                    <a:pt x="288" y="53"/>
                    <a:pt x="288" y="119"/>
                  </a:cubicBezTo>
                  <a:cubicBezTo>
                    <a:pt x="288" y="184"/>
                    <a:pt x="223" y="237"/>
                    <a:pt x="144" y="237"/>
                  </a:cubicBezTo>
                  <a:cubicBezTo>
                    <a:pt x="127" y="237"/>
                    <a:pt x="111" y="235"/>
                    <a:pt x="96" y="230"/>
                  </a:cubicBezTo>
                  <a:cubicBezTo>
                    <a:pt x="19" y="266"/>
                    <a:pt x="19" y="266"/>
                    <a:pt x="19" y="266"/>
                  </a:cubicBezTo>
                  <a:cubicBezTo>
                    <a:pt x="18" y="267"/>
                    <a:pt x="17" y="267"/>
                    <a:pt x="16" y="267"/>
                  </a:cubicBezTo>
                  <a:close/>
                  <a:moveTo>
                    <a:pt x="144" y="12"/>
                  </a:moveTo>
                  <a:cubicBezTo>
                    <a:pt x="71" y="12"/>
                    <a:pt x="12" y="60"/>
                    <a:pt x="12" y="119"/>
                  </a:cubicBezTo>
                  <a:cubicBezTo>
                    <a:pt x="12" y="147"/>
                    <a:pt x="26" y="174"/>
                    <a:pt x="51" y="194"/>
                  </a:cubicBezTo>
                  <a:cubicBezTo>
                    <a:pt x="53" y="196"/>
                    <a:pt x="54" y="199"/>
                    <a:pt x="53" y="202"/>
                  </a:cubicBezTo>
                  <a:cubicBezTo>
                    <a:pt x="29" y="248"/>
                    <a:pt x="29" y="248"/>
                    <a:pt x="29" y="248"/>
                  </a:cubicBezTo>
                  <a:cubicBezTo>
                    <a:pt x="93" y="219"/>
                    <a:pt x="93" y="219"/>
                    <a:pt x="93" y="219"/>
                  </a:cubicBezTo>
                  <a:cubicBezTo>
                    <a:pt x="94" y="218"/>
                    <a:pt x="96" y="218"/>
                    <a:pt x="97" y="218"/>
                  </a:cubicBezTo>
                  <a:cubicBezTo>
                    <a:pt x="112" y="223"/>
                    <a:pt x="128" y="225"/>
                    <a:pt x="144" y="225"/>
                  </a:cubicBezTo>
                  <a:cubicBezTo>
                    <a:pt x="217" y="225"/>
                    <a:pt x="276" y="177"/>
                    <a:pt x="276" y="119"/>
                  </a:cubicBezTo>
                  <a:cubicBezTo>
                    <a:pt x="276" y="60"/>
                    <a:pt x="217" y="12"/>
                    <a:pt x="144"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120" name="Freeform 36">
              <a:extLst>
                <a:ext uri="{FF2B5EF4-FFF2-40B4-BE49-F238E27FC236}">
                  <a16:creationId xmlns:a16="http://schemas.microsoft.com/office/drawing/2014/main" id="{6998294B-1C4D-6B88-0F5A-00395A76433D}"/>
                </a:ext>
              </a:extLst>
            </p:cNvPr>
            <p:cNvSpPr>
              <a:spLocks/>
            </p:cNvSpPr>
            <p:nvPr/>
          </p:nvSpPr>
          <p:spPr bwMode="auto">
            <a:xfrm>
              <a:off x="5704" y="541"/>
              <a:ext cx="17" cy="124"/>
            </a:xfrm>
            <a:custGeom>
              <a:avLst/>
              <a:gdLst>
                <a:gd name="T0" fmla="*/ 6 w 12"/>
                <a:gd name="T1" fmla="*/ 84 h 84"/>
                <a:gd name="T2" fmla="*/ 0 w 12"/>
                <a:gd name="T3" fmla="*/ 78 h 84"/>
                <a:gd name="T4" fmla="*/ 0 w 12"/>
                <a:gd name="T5" fmla="*/ 6 h 84"/>
                <a:gd name="T6" fmla="*/ 6 w 12"/>
                <a:gd name="T7" fmla="*/ 0 h 84"/>
                <a:gd name="T8" fmla="*/ 12 w 12"/>
                <a:gd name="T9" fmla="*/ 6 h 84"/>
                <a:gd name="T10" fmla="*/ 12 w 12"/>
                <a:gd name="T11" fmla="*/ 78 h 84"/>
                <a:gd name="T12" fmla="*/ 6 w 12"/>
                <a:gd name="T13" fmla="*/ 84 h 84"/>
              </a:gdLst>
              <a:ahLst/>
              <a:cxnLst>
                <a:cxn ang="0">
                  <a:pos x="T0" y="T1"/>
                </a:cxn>
                <a:cxn ang="0">
                  <a:pos x="T2" y="T3"/>
                </a:cxn>
                <a:cxn ang="0">
                  <a:pos x="T4" y="T5"/>
                </a:cxn>
                <a:cxn ang="0">
                  <a:pos x="T6" y="T7"/>
                </a:cxn>
                <a:cxn ang="0">
                  <a:pos x="T8" y="T9"/>
                </a:cxn>
                <a:cxn ang="0">
                  <a:pos x="T10" y="T11"/>
                </a:cxn>
                <a:cxn ang="0">
                  <a:pos x="T12" y="T13"/>
                </a:cxn>
              </a:cxnLst>
              <a:rect l="0" t="0" r="r" b="b"/>
              <a:pathLst>
                <a:path w="12" h="84">
                  <a:moveTo>
                    <a:pt x="6" y="84"/>
                  </a:moveTo>
                  <a:cubicBezTo>
                    <a:pt x="3" y="84"/>
                    <a:pt x="0" y="81"/>
                    <a:pt x="0" y="78"/>
                  </a:cubicBezTo>
                  <a:cubicBezTo>
                    <a:pt x="0" y="6"/>
                    <a:pt x="0" y="6"/>
                    <a:pt x="0" y="6"/>
                  </a:cubicBezTo>
                  <a:cubicBezTo>
                    <a:pt x="0" y="3"/>
                    <a:pt x="3" y="0"/>
                    <a:pt x="6" y="0"/>
                  </a:cubicBezTo>
                  <a:cubicBezTo>
                    <a:pt x="9" y="0"/>
                    <a:pt x="12" y="3"/>
                    <a:pt x="12" y="6"/>
                  </a:cubicBezTo>
                  <a:cubicBezTo>
                    <a:pt x="12" y="78"/>
                    <a:pt x="12" y="78"/>
                    <a:pt x="12" y="78"/>
                  </a:cubicBezTo>
                  <a:cubicBezTo>
                    <a:pt x="12" y="81"/>
                    <a:pt x="9" y="84"/>
                    <a:pt x="6"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121" name="Freeform 37">
              <a:extLst>
                <a:ext uri="{FF2B5EF4-FFF2-40B4-BE49-F238E27FC236}">
                  <a16:creationId xmlns:a16="http://schemas.microsoft.com/office/drawing/2014/main" id="{EAF696E3-2D23-DD79-44DB-BBC732AAAB9E}"/>
                </a:ext>
              </a:extLst>
            </p:cNvPr>
            <p:cNvSpPr>
              <a:spLocks noEditPoints="1"/>
            </p:cNvSpPr>
            <p:nvPr/>
          </p:nvSpPr>
          <p:spPr bwMode="auto">
            <a:xfrm>
              <a:off x="5695" y="678"/>
              <a:ext cx="35" cy="36"/>
            </a:xfrm>
            <a:custGeom>
              <a:avLst/>
              <a:gdLst>
                <a:gd name="T0" fmla="*/ 12 w 24"/>
                <a:gd name="T1" fmla="*/ 24 h 24"/>
                <a:gd name="T2" fmla="*/ 0 w 24"/>
                <a:gd name="T3" fmla="*/ 12 h 24"/>
                <a:gd name="T4" fmla="*/ 12 w 24"/>
                <a:gd name="T5" fmla="*/ 0 h 24"/>
                <a:gd name="T6" fmla="*/ 24 w 24"/>
                <a:gd name="T7" fmla="*/ 12 h 24"/>
                <a:gd name="T8" fmla="*/ 12 w 24"/>
                <a:gd name="T9" fmla="*/ 24 h 24"/>
                <a:gd name="T10" fmla="*/ 12 w 24"/>
                <a:gd name="T11" fmla="*/ 12 h 24"/>
                <a:gd name="T12" fmla="*/ 12 w 24"/>
                <a:gd name="T13" fmla="*/ 12 h 24"/>
              </a:gdLst>
              <a:ahLst/>
              <a:cxnLst>
                <a:cxn ang="0">
                  <a:pos x="T0" y="T1"/>
                </a:cxn>
                <a:cxn ang="0">
                  <a:pos x="T2" y="T3"/>
                </a:cxn>
                <a:cxn ang="0">
                  <a:pos x="T4" y="T5"/>
                </a:cxn>
                <a:cxn ang="0">
                  <a:pos x="T6" y="T7"/>
                </a:cxn>
                <a:cxn ang="0">
                  <a:pos x="T8" y="T9"/>
                </a:cxn>
                <a:cxn ang="0">
                  <a:pos x="T10" y="T11"/>
                </a:cxn>
                <a:cxn ang="0">
                  <a:pos x="T12" y="T13"/>
                </a:cxn>
              </a:cxnLst>
              <a:rect l="0" t="0" r="r" b="b"/>
              <a:pathLst>
                <a:path w="24" h="24">
                  <a:moveTo>
                    <a:pt x="12" y="24"/>
                  </a:moveTo>
                  <a:cubicBezTo>
                    <a:pt x="5" y="24"/>
                    <a:pt x="0" y="19"/>
                    <a:pt x="0" y="12"/>
                  </a:cubicBezTo>
                  <a:cubicBezTo>
                    <a:pt x="0" y="5"/>
                    <a:pt x="5" y="0"/>
                    <a:pt x="12" y="0"/>
                  </a:cubicBezTo>
                  <a:cubicBezTo>
                    <a:pt x="18" y="0"/>
                    <a:pt x="24" y="5"/>
                    <a:pt x="24" y="12"/>
                  </a:cubicBezTo>
                  <a:cubicBezTo>
                    <a:pt x="24" y="19"/>
                    <a:pt x="18" y="24"/>
                    <a:pt x="12" y="24"/>
                  </a:cubicBezTo>
                  <a:close/>
                  <a:moveTo>
                    <a:pt x="12" y="12"/>
                  </a:moveTo>
                  <a:cubicBezTo>
                    <a:pt x="12" y="12"/>
                    <a:pt x="12" y="12"/>
                    <a:pt x="12"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grpSp>
      <p:sp>
        <p:nvSpPr>
          <p:cNvPr id="122" name="テキスト ボックス 121">
            <a:extLst>
              <a:ext uri="{FF2B5EF4-FFF2-40B4-BE49-F238E27FC236}">
                <a16:creationId xmlns:a16="http://schemas.microsoft.com/office/drawing/2014/main" id="{F63A1083-D336-DF08-76F5-9BD497F74AF7}"/>
              </a:ext>
            </a:extLst>
          </p:cNvPr>
          <p:cNvSpPr txBox="1"/>
          <p:nvPr/>
        </p:nvSpPr>
        <p:spPr>
          <a:xfrm>
            <a:off x="1264015" y="8576522"/>
            <a:ext cx="4355945" cy="338554"/>
          </a:xfrm>
          <a:prstGeom prst="rect">
            <a:avLst/>
          </a:prstGeom>
          <a:noFill/>
        </p:spPr>
        <p:txBody>
          <a:bodyPr wrap="square">
            <a:spAutoFit/>
          </a:bodyPr>
          <a:lstStyle/>
          <a:p>
            <a:r>
              <a:rPr kumimoji="1" lang="ja-JP" altLang="en-US" sz="1600" u="sng" dirty="0">
                <a:latin typeface="游ゴシック Medium" panose="020B0500000000000000" pitchFamily="50" charset="-128"/>
                <a:ea typeface="游ゴシック Medium" panose="020B0500000000000000" pitchFamily="50" charset="-128"/>
              </a:rPr>
              <a:t>これまでと同じ紙の処方せんも選択できます</a:t>
            </a:r>
            <a:endParaRPr lang="ja-JP" altLang="en-US" sz="1600" u="sng" dirty="0"/>
          </a:p>
        </p:txBody>
      </p:sp>
      <p:sp>
        <p:nvSpPr>
          <p:cNvPr id="129" name="正方形/長方形 128">
            <a:extLst>
              <a:ext uri="{FF2B5EF4-FFF2-40B4-BE49-F238E27FC236}">
                <a16:creationId xmlns:a16="http://schemas.microsoft.com/office/drawing/2014/main" id="{183CB650-D703-12B3-2CF9-F5E2F62B28AB}"/>
              </a:ext>
            </a:extLst>
          </p:cNvPr>
          <p:cNvSpPr/>
          <p:nvPr/>
        </p:nvSpPr>
        <p:spPr>
          <a:xfrm>
            <a:off x="109181" y="8963490"/>
            <a:ext cx="6665612" cy="307777"/>
          </a:xfrm>
          <a:prstGeom prst="rect">
            <a:avLst/>
          </a:prstGeom>
        </p:spPr>
        <p:txBody>
          <a:bodyPr wrap="square">
            <a:spAutoFit/>
          </a:bodyPr>
          <a:lstStyle/>
          <a:p>
            <a:pPr algn="ctr"/>
            <a:r>
              <a:rPr lang="ja-JP" altLang="en-US" sz="1400" dirty="0">
                <a:latin typeface="游ゴシック Medium" panose="020B0500000000000000" pitchFamily="50" charset="-128"/>
                <a:ea typeface="游ゴシック Medium" panose="020B0500000000000000" pitchFamily="50" charset="-128"/>
              </a:rPr>
              <a:t>電子処方せんのご利用方法に不安のある方は紙の処方せんを選択してください</a:t>
            </a:r>
            <a:endParaRPr lang="en-US" altLang="ja-JP" sz="1400" dirty="0">
              <a:latin typeface="游ゴシック Medium" panose="020B0500000000000000" pitchFamily="50" charset="-128"/>
              <a:ea typeface="游ゴシック Medium" panose="020B0500000000000000" pitchFamily="50" charset="-128"/>
            </a:endParaRPr>
          </a:p>
        </p:txBody>
      </p:sp>
      <p:grpSp>
        <p:nvGrpSpPr>
          <p:cNvPr id="130" name="Group 168">
            <a:extLst>
              <a:ext uri="{FF2B5EF4-FFF2-40B4-BE49-F238E27FC236}">
                <a16:creationId xmlns:a16="http://schemas.microsoft.com/office/drawing/2014/main" id="{FA5DD966-ADA5-1AB7-38E8-0C6BCED15B9F}"/>
              </a:ext>
            </a:extLst>
          </p:cNvPr>
          <p:cNvGrpSpPr>
            <a:grpSpLocks noChangeAspect="1"/>
          </p:cNvGrpSpPr>
          <p:nvPr/>
        </p:nvGrpSpPr>
        <p:grpSpPr bwMode="auto">
          <a:xfrm>
            <a:off x="3118395" y="9449108"/>
            <a:ext cx="251498" cy="250908"/>
            <a:chOff x="6535" y="2999"/>
            <a:chExt cx="427" cy="426"/>
          </a:xfrm>
          <a:solidFill>
            <a:srgbClr val="00B050"/>
          </a:solidFill>
        </p:grpSpPr>
        <p:sp>
          <p:nvSpPr>
            <p:cNvPr id="131" name="Freeform 169">
              <a:extLst>
                <a:ext uri="{FF2B5EF4-FFF2-40B4-BE49-F238E27FC236}">
                  <a16:creationId xmlns:a16="http://schemas.microsoft.com/office/drawing/2014/main" id="{E25A0385-24BA-D5DC-BB34-D13AF12995D3}"/>
                </a:ext>
              </a:extLst>
            </p:cNvPr>
            <p:cNvSpPr>
              <a:spLocks noEditPoints="1"/>
            </p:cNvSpPr>
            <p:nvPr/>
          </p:nvSpPr>
          <p:spPr bwMode="auto">
            <a:xfrm>
              <a:off x="6535" y="2999"/>
              <a:ext cx="427" cy="426"/>
            </a:xfrm>
            <a:custGeom>
              <a:avLst/>
              <a:gdLst>
                <a:gd name="T0" fmla="*/ 282 w 288"/>
                <a:gd name="T1" fmla="*/ 288 h 288"/>
                <a:gd name="T2" fmla="*/ 6 w 288"/>
                <a:gd name="T3" fmla="*/ 288 h 288"/>
                <a:gd name="T4" fmla="*/ 0 w 288"/>
                <a:gd name="T5" fmla="*/ 282 h 288"/>
                <a:gd name="T6" fmla="*/ 0 w 288"/>
                <a:gd name="T7" fmla="*/ 6 h 288"/>
                <a:gd name="T8" fmla="*/ 6 w 288"/>
                <a:gd name="T9" fmla="*/ 0 h 288"/>
                <a:gd name="T10" fmla="*/ 282 w 288"/>
                <a:gd name="T11" fmla="*/ 0 h 288"/>
                <a:gd name="T12" fmla="*/ 288 w 288"/>
                <a:gd name="T13" fmla="*/ 6 h 288"/>
                <a:gd name="T14" fmla="*/ 288 w 288"/>
                <a:gd name="T15" fmla="*/ 282 h 288"/>
                <a:gd name="T16" fmla="*/ 282 w 288"/>
                <a:gd name="T17" fmla="*/ 288 h 288"/>
                <a:gd name="T18" fmla="*/ 12 w 288"/>
                <a:gd name="T19" fmla="*/ 276 h 288"/>
                <a:gd name="T20" fmla="*/ 276 w 288"/>
                <a:gd name="T21" fmla="*/ 276 h 288"/>
                <a:gd name="T22" fmla="*/ 276 w 288"/>
                <a:gd name="T23" fmla="*/ 12 h 288"/>
                <a:gd name="T24" fmla="*/ 12 w 288"/>
                <a:gd name="T25" fmla="*/ 12 h 288"/>
                <a:gd name="T26" fmla="*/ 12 w 288"/>
                <a:gd name="T27" fmla="*/ 276 h 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8" h="288">
                  <a:moveTo>
                    <a:pt x="282" y="288"/>
                  </a:moveTo>
                  <a:cubicBezTo>
                    <a:pt x="6" y="288"/>
                    <a:pt x="6" y="288"/>
                    <a:pt x="6" y="288"/>
                  </a:cubicBezTo>
                  <a:cubicBezTo>
                    <a:pt x="3" y="288"/>
                    <a:pt x="0" y="286"/>
                    <a:pt x="0" y="282"/>
                  </a:cubicBezTo>
                  <a:cubicBezTo>
                    <a:pt x="0" y="6"/>
                    <a:pt x="0" y="6"/>
                    <a:pt x="0" y="6"/>
                  </a:cubicBezTo>
                  <a:cubicBezTo>
                    <a:pt x="0" y="3"/>
                    <a:pt x="3" y="0"/>
                    <a:pt x="6" y="0"/>
                  </a:cubicBezTo>
                  <a:cubicBezTo>
                    <a:pt x="282" y="0"/>
                    <a:pt x="282" y="0"/>
                    <a:pt x="282" y="0"/>
                  </a:cubicBezTo>
                  <a:cubicBezTo>
                    <a:pt x="285" y="0"/>
                    <a:pt x="288" y="3"/>
                    <a:pt x="288" y="6"/>
                  </a:cubicBezTo>
                  <a:cubicBezTo>
                    <a:pt x="288" y="282"/>
                    <a:pt x="288" y="282"/>
                    <a:pt x="288" y="282"/>
                  </a:cubicBezTo>
                  <a:cubicBezTo>
                    <a:pt x="288" y="286"/>
                    <a:pt x="285" y="288"/>
                    <a:pt x="282" y="288"/>
                  </a:cubicBezTo>
                  <a:close/>
                  <a:moveTo>
                    <a:pt x="12" y="276"/>
                  </a:moveTo>
                  <a:cubicBezTo>
                    <a:pt x="276" y="276"/>
                    <a:pt x="276" y="276"/>
                    <a:pt x="276" y="276"/>
                  </a:cubicBezTo>
                  <a:cubicBezTo>
                    <a:pt x="276" y="12"/>
                    <a:pt x="276" y="12"/>
                    <a:pt x="276" y="12"/>
                  </a:cubicBezTo>
                  <a:cubicBezTo>
                    <a:pt x="12" y="12"/>
                    <a:pt x="12" y="12"/>
                    <a:pt x="12" y="12"/>
                  </a:cubicBezTo>
                  <a:lnTo>
                    <a:pt x="12" y="276"/>
                  </a:lnTo>
                  <a:close/>
                </a:path>
              </a:pathLst>
            </a:custGeom>
            <a:grpFill/>
            <a:ln w="9525">
              <a:solidFill>
                <a:srgbClr val="00B050"/>
              </a:solidFill>
              <a:round/>
              <a:headEnd/>
              <a:tailEnd/>
            </a:ln>
          </p:spPr>
          <p:txBody>
            <a:bodyPr vert="horz" wrap="square" lIns="91440" tIns="45720" rIns="91440" bIns="45720" numCol="1" anchor="t" anchorCtr="0" compatLnSpc="1">
              <a:prstTxWarp prst="textNoShape">
                <a:avLst/>
              </a:prstTxWarp>
            </a:bodyPr>
            <a:lstStyle/>
            <a:p>
              <a:endParaRPr lang="en-AU">
                <a:latin typeface="+mj-lt"/>
              </a:endParaRPr>
            </a:p>
          </p:txBody>
        </p:sp>
        <p:sp>
          <p:nvSpPr>
            <p:cNvPr id="132" name="Freeform 170">
              <a:extLst>
                <a:ext uri="{FF2B5EF4-FFF2-40B4-BE49-F238E27FC236}">
                  <a16:creationId xmlns:a16="http://schemas.microsoft.com/office/drawing/2014/main" id="{42828E6E-306C-860A-48EE-5E3F894E60C3}"/>
                </a:ext>
              </a:extLst>
            </p:cNvPr>
            <p:cNvSpPr>
              <a:spLocks/>
            </p:cNvSpPr>
            <p:nvPr/>
          </p:nvSpPr>
          <p:spPr bwMode="auto">
            <a:xfrm>
              <a:off x="6686" y="3097"/>
              <a:ext cx="126" cy="230"/>
            </a:xfrm>
            <a:custGeom>
              <a:avLst/>
              <a:gdLst>
                <a:gd name="T0" fmla="*/ 6 w 85"/>
                <a:gd name="T1" fmla="*/ 156 h 156"/>
                <a:gd name="T2" fmla="*/ 2 w 85"/>
                <a:gd name="T3" fmla="*/ 154 h 156"/>
                <a:gd name="T4" fmla="*/ 2 w 85"/>
                <a:gd name="T5" fmla="*/ 146 h 156"/>
                <a:gd name="T6" fmla="*/ 70 w 85"/>
                <a:gd name="T7" fmla="*/ 78 h 156"/>
                <a:gd name="T8" fmla="*/ 2 w 85"/>
                <a:gd name="T9" fmla="*/ 10 h 156"/>
                <a:gd name="T10" fmla="*/ 2 w 85"/>
                <a:gd name="T11" fmla="*/ 2 h 156"/>
                <a:gd name="T12" fmla="*/ 10 w 85"/>
                <a:gd name="T13" fmla="*/ 2 h 156"/>
                <a:gd name="T14" fmla="*/ 82 w 85"/>
                <a:gd name="T15" fmla="*/ 74 h 156"/>
                <a:gd name="T16" fmla="*/ 82 w 85"/>
                <a:gd name="T17" fmla="*/ 82 h 156"/>
                <a:gd name="T18" fmla="*/ 10 w 85"/>
                <a:gd name="T19" fmla="*/ 154 h 156"/>
                <a:gd name="T20" fmla="*/ 6 w 85"/>
                <a:gd name="T21" fmla="*/ 156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5" h="156">
                  <a:moveTo>
                    <a:pt x="6" y="156"/>
                  </a:moveTo>
                  <a:cubicBezTo>
                    <a:pt x="5" y="156"/>
                    <a:pt x="3" y="156"/>
                    <a:pt x="2" y="154"/>
                  </a:cubicBezTo>
                  <a:cubicBezTo>
                    <a:pt x="0" y="152"/>
                    <a:pt x="0" y="148"/>
                    <a:pt x="2" y="146"/>
                  </a:cubicBezTo>
                  <a:cubicBezTo>
                    <a:pt x="70" y="78"/>
                    <a:pt x="70" y="78"/>
                    <a:pt x="70" y="78"/>
                  </a:cubicBezTo>
                  <a:cubicBezTo>
                    <a:pt x="2" y="10"/>
                    <a:pt x="2" y="10"/>
                    <a:pt x="2" y="10"/>
                  </a:cubicBezTo>
                  <a:cubicBezTo>
                    <a:pt x="0" y="8"/>
                    <a:pt x="0" y="4"/>
                    <a:pt x="2" y="2"/>
                  </a:cubicBezTo>
                  <a:cubicBezTo>
                    <a:pt x="4" y="0"/>
                    <a:pt x="8" y="0"/>
                    <a:pt x="10" y="2"/>
                  </a:cubicBezTo>
                  <a:cubicBezTo>
                    <a:pt x="82" y="74"/>
                    <a:pt x="82" y="74"/>
                    <a:pt x="82" y="74"/>
                  </a:cubicBezTo>
                  <a:cubicBezTo>
                    <a:pt x="85" y="76"/>
                    <a:pt x="85" y="80"/>
                    <a:pt x="82" y="82"/>
                  </a:cubicBezTo>
                  <a:cubicBezTo>
                    <a:pt x="10" y="154"/>
                    <a:pt x="10" y="154"/>
                    <a:pt x="10" y="154"/>
                  </a:cubicBezTo>
                  <a:cubicBezTo>
                    <a:pt x="9" y="156"/>
                    <a:pt x="8" y="156"/>
                    <a:pt x="6" y="156"/>
                  </a:cubicBezTo>
                  <a:close/>
                </a:path>
              </a:pathLst>
            </a:custGeom>
            <a:grpFill/>
            <a:ln w="9525">
              <a:solidFill>
                <a:srgbClr val="00B050"/>
              </a:solidFill>
              <a:round/>
              <a:headEnd/>
              <a:tailEnd/>
            </a:ln>
          </p:spPr>
          <p:txBody>
            <a:bodyPr vert="horz" wrap="square" lIns="91440" tIns="45720" rIns="91440" bIns="45720" numCol="1" anchor="t" anchorCtr="0" compatLnSpc="1">
              <a:prstTxWarp prst="textNoShape">
                <a:avLst/>
              </a:prstTxWarp>
            </a:bodyPr>
            <a:lstStyle/>
            <a:p>
              <a:endParaRPr lang="en-AU">
                <a:latin typeface="+mj-lt"/>
              </a:endParaRPr>
            </a:p>
          </p:txBody>
        </p:sp>
      </p:grpSp>
      <p:sp>
        <p:nvSpPr>
          <p:cNvPr id="133" name="四角形: 角を丸くする 132">
            <a:extLst>
              <a:ext uri="{FF2B5EF4-FFF2-40B4-BE49-F238E27FC236}">
                <a16:creationId xmlns:a16="http://schemas.microsoft.com/office/drawing/2014/main" id="{BF901539-BF21-8E4B-0390-664185AF462E}"/>
              </a:ext>
            </a:extLst>
          </p:cNvPr>
          <p:cNvSpPr/>
          <p:nvPr/>
        </p:nvSpPr>
        <p:spPr>
          <a:xfrm>
            <a:off x="1238737" y="924191"/>
            <a:ext cx="2457324" cy="152794"/>
          </a:xfrm>
          <a:prstGeom prst="roundRect">
            <a:avLst>
              <a:gd name="adj" fmla="val 50000"/>
            </a:avLst>
          </a:prstGeom>
          <a:pattFill prst="ltUpDiag">
            <a:fgClr>
              <a:srgbClr val="92D050"/>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正方形/長方形 33">
            <a:extLst>
              <a:ext uri="{FF2B5EF4-FFF2-40B4-BE49-F238E27FC236}">
                <a16:creationId xmlns:a16="http://schemas.microsoft.com/office/drawing/2014/main" id="{A4AEC966-A837-FC31-0258-940F20CA6F25}"/>
              </a:ext>
            </a:extLst>
          </p:cNvPr>
          <p:cNvSpPr/>
          <p:nvPr/>
        </p:nvSpPr>
        <p:spPr>
          <a:xfrm>
            <a:off x="829098" y="393862"/>
            <a:ext cx="6263640" cy="9346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b="1" dirty="0">
                <a:solidFill>
                  <a:srgbClr val="00B050"/>
                </a:solidFill>
              </a:rPr>
              <a:t>電子処方せん</a:t>
            </a:r>
            <a:r>
              <a:rPr kumimoji="1" lang="ja-JP" altLang="en-US" b="1" dirty="0">
                <a:solidFill>
                  <a:schemeClr val="tx1"/>
                </a:solidFill>
              </a:rPr>
              <a:t>を</a:t>
            </a:r>
            <a:r>
              <a:rPr kumimoji="1" lang="ja-JP" altLang="en-US" sz="2800" b="1" dirty="0">
                <a:solidFill>
                  <a:srgbClr val="00B050"/>
                </a:solidFill>
              </a:rPr>
              <a:t>ご利用</a:t>
            </a:r>
            <a:r>
              <a:rPr kumimoji="1" lang="ja-JP" altLang="en-US" b="1" dirty="0">
                <a:solidFill>
                  <a:schemeClr val="tx1"/>
                </a:solidFill>
              </a:rPr>
              <a:t>いただけます！</a:t>
            </a:r>
            <a:endParaRPr kumimoji="1" lang="en-US" altLang="ja-JP" b="1" dirty="0">
              <a:solidFill>
                <a:schemeClr val="tx1"/>
              </a:solidFill>
            </a:endParaRPr>
          </a:p>
        </p:txBody>
      </p:sp>
      <p:sp>
        <p:nvSpPr>
          <p:cNvPr id="141" name="吹き出し: 線 140">
            <a:extLst>
              <a:ext uri="{FF2B5EF4-FFF2-40B4-BE49-F238E27FC236}">
                <a16:creationId xmlns:a16="http://schemas.microsoft.com/office/drawing/2014/main" id="{6757066C-59DE-2D03-BADD-5D071120BCE1}"/>
              </a:ext>
            </a:extLst>
          </p:cNvPr>
          <p:cNvSpPr/>
          <p:nvPr/>
        </p:nvSpPr>
        <p:spPr bwMode="auto">
          <a:xfrm>
            <a:off x="2984625" y="5532341"/>
            <a:ext cx="3618532" cy="2929163"/>
          </a:xfrm>
          <a:prstGeom prst="borderCallout1">
            <a:avLst>
              <a:gd name="adj1" fmla="val 11595"/>
              <a:gd name="adj2" fmla="val 165"/>
              <a:gd name="adj3" fmla="val 22596"/>
              <a:gd name="adj4" fmla="val -9334"/>
            </a:avLst>
          </a:prstGeom>
          <a:solidFill>
            <a:srgbClr val="FFFF99"/>
          </a:solidFill>
          <a:ln w="28575" cap="flat" cmpd="sng" algn="ctr">
            <a:solidFill>
              <a:srgbClr val="FF0000"/>
            </a:solidFill>
            <a:prstDash val="solid"/>
            <a:round/>
            <a:headEnd type="none" w="med" len="med"/>
            <a:tailEnd type="none" w="med" len="med"/>
          </a:ln>
          <a:effectLst/>
        </p:spPr>
        <p:txBody>
          <a:bodyPr vert="horz" wrap="square" lIns="36000" tIns="72000" rIns="36000" bIns="72000" numCol="1" rtlCol="0" anchor="t" anchorCtr="0" compatLnSpc="1">
            <a:prstTxWarp prst="textNoShape">
              <a:avLst/>
            </a:prstTxWarp>
          </a:bodyPr>
          <a:lstStyle/>
          <a:p>
            <a:pPr marR="0" algn="ctr" defTabSz="914400" rtl="0" eaLnBrk="1" fontAlgn="base" latinLnBrk="0" hangingPunct="1">
              <a:lnSpc>
                <a:spcPct val="110000"/>
              </a:lnSpc>
              <a:buClrTx/>
              <a:buSzTx/>
              <a:tabLst/>
            </a:pPr>
            <a:r>
              <a:rPr lang="ja-JP" altLang="en-US" sz="1400" b="1" u="sng" dirty="0">
                <a:solidFill>
                  <a:srgbClr val="FF0000"/>
                </a:solidFill>
                <a:latin typeface="Meiryo UI" panose="020B0604030504040204" pitchFamily="50" charset="-128"/>
                <a:ea typeface="Meiryo UI" panose="020B0604030504040204" pitchFamily="50" charset="-128"/>
              </a:rPr>
              <a:t>この範囲は医療機関の皆さまで編集ください。</a:t>
            </a:r>
            <a:endParaRPr lang="en-US" altLang="ja-JP" sz="1400" dirty="0">
              <a:latin typeface="Meiryo UI" panose="020B0604030504040204" pitchFamily="50" charset="-128"/>
              <a:ea typeface="Meiryo UI" panose="020B0604030504040204" pitchFamily="50" charset="-128"/>
            </a:endParaRPr>
          </a:p>
          <a:p>
            <a:pPr marL="285750" marR="0" indent="-285750" algn="l" defTabSz="914400" rtl="0" eaLnBrk="1" fontAlgn="base" latinLnBrk="0" hangingPunct="1">
              <a:lnSpc>
                <a:spcPct val="110000"/>
              </a:lnSpc>
              <a:buClrTx/>
              <a:buSzTx/>
              <a:buFont typeface="Wingdings" panose="05000000000000000000" pitchFamily="2" charset="2"/>
              <a:buChar char="ü"/>
              <a:tabLst/>
            </a:pPr>
            <a:r>
              <a:rPr lang="ja-JP" altLang="en-US" sz="1200" dirty="0">
                <a:latin typeface="Meiryo UI" panose="020B0604030504040204" pitchFamily="50" charset="-128"/>
                <a:ea typeface="Meiryo UI" panose="020B0604030504040204" pitchFamily="50" charset="-128"/>
              </a:rPr>
              <a:t>ご自身の医療機関周辺にある、電子処方箋に対応する薬局を入力、記載ください。</a:t>
            </a:r>
            <a:endParaRPr lang="en-US" altLang="ja-JP" sz="1200" dirty="0">
              <a:solidFill>
                <a:srgbClr val="FF0000"/>
              </a:solidFill>
              <a:latin typeface="Meiryo UI" panose="020B0604030504040204" pitchFamily="50" charset="-128"/>
              <a:ea typeface="Meiryo UI" panose="020B0604030504040204" pitchFamily="50" charset="-128"/>
            </a:endParaRPr>
          </a:p>
          <a:p>
            <a:pPr marL="285750" indent="-285750" defTabSz="914400" fontAlgn="base">
              <a:lnSpc>
                <a:spcPct val="110000"/>
              </a:lnSpc>
              <a:buFont typeface="Wingdings" panose="05000000000000000000" pitchFamily="2" charset="2"/>
              <a:buChar char="ü"/>
            </a:pPr>
            <a:r>
              <a:rPr lang="ja-JP" altLang="en-US" sz="1200" dirty="0">
                <a:latin typeface="Meiryo UI" panose="020B0604030504040204" pitchFamily="50" charset="-128"/>
                <a:ea typeface="Meiryo UI" panose="020B0604030504040204" pitchFamily="50" charset="-128"/>
              </a:rPr>
              <a:t>電子処方箋に対応する薬局については、厚生労働省</a:t>
            </a:r>
            <a:r>
              <a:rPr lang="en-US" altLang="ja-JP" sz="1200" dirty="0">
                <a:latin typeface="Meiryo UI" panose="020B0604030504040204" pitchFamily="50" charset="-128"/>
                <a:ea typeface="Meiryo UI" panose="020B0604030504040204" pitchFamily="50" charset="-128"/>
              </a:rPr>
              <a:t>HP</a:t>
            </a:r>
            <a:r>
              <a:rPr lang="en-US" altLang="ja-JP" sz="1200" dirty="0"/>
              <a:t>(https://www.mhlw.go.jp/stf/seisakuni </a:t>
            </a:r>
            <a:r>
              <a:rPr lang="en-US" altLang="ja-JP" sz="1200" dirty="0" err="1"/>
              <a:t>tsuite</a:t>
            </a:r>
            <a:r>
              <a:rPr lang="en-US" altLang="ja-JP" sz="1200" dirty="0"/>
              <a:t>/bunya/</a:t>
            </a:r>
            <a:r>
              <a:rPr lang="en-US" altLang="ja-JP" sz="1200" dirty="0" err="1"/>
              <a:t>denshishohousen_taioushisetsu</a:t>
            </a:r>
            <a:r>
              <a:rPr lang="en-US" altLang="ja-JP" sz="1200" dirty="0"/>
              <a:t>. html)</a:t>
            </a:r>
            <a:r>
              <a:rPr lang="ja-JP" altLang="en-US" sz="1200" dirty="0">
                <a:latin typeface="Meiryo UI" panose="020B0604030504040204" pitchFamily="50" charset="-128"/>
                <a:ea typeface="Meiryo UI" panose="020B0604030504040204" pitchFamily="50" charset="-128"/>
              </a:rPr>
              <a:t>で一覧を公表しておりますので、ご参考にしてください。</a:t>
            </a:r>
            <a:endParaRPr lang="en-US" altLang="ja-JP" sz="1200" dirty="0">
              <a:latin typeface="Meiryo UI" panose="020B0604030504040204" pitchFamily="50" charset="-128"/>
              <a:ea typeface="Meiryo UI" panose="020B0604030504040204" pitchFamily="50" charset="-128"/>
            </a:endParaRPr>
          </a:p>
          <a:p>
            <a:pPr marL="285750" marR="0" indent="-285750" algn="l" defTabSz="914400" rtl="0" eaLnBrk="1" fontAlgn="base" latinLnBrk="0" hangingPunct="1">
              <a:lnSpc>
                <a:spcPct val="110000"/>
              </a:lnSpc>
              <a:buClrTx/>
              <a:buSzTx/>
              <a:buFont typeface="Wingdings" panose="05000000000000000000" pitchFamily="2" charset="2"/>
              <a:buChar char="ü"/>
              <a:tabLst/>
            </a:pPr>
            <a:r>
              <a:rPr lang="ja-JP" altLang="en-US" sz="1200" dirty="0">
                <a:latin typeface="Meiryo UI" panose="020B0604030504040204" pitchFamily="50" charset="-128"/>
                <a:ea typeface="Meiryo UI" panose="020B0604030504040204" pitchFamily="50" charset="-128"/>
              </a:rPr>
              <a:t>患者が薬局を把握できるよう、薬局の名称、住所、電話番号等をご記載ください。</a:t>
            </a:r>
            <a:br>
              <a:rPr lang="en-US" altLang="ja-JP" sz="1200" dirty="0">
                <a:latin typeface="Meiryo UI" panose="020B0604030504040204" pitchFamily="50" charset="-128"/>
                <a:ea typeface="Meiryo UI" panose="020B0604030504040204" pitchFamily="50" charset="-128"/>
              </a:rPr>
            </a:br>
            <a:r>
              <a:rPr lang="ja-JP" altLang="en-US" sz="1200" dirty="0">
                <a:latin typeface="Meiryo UI" panose="020B0604030504040204" pitchFamily="50" charset="-128"/>
                <a:ea typeface="Meiryo UI" panose="020B0604030504040204" pitchFamily="50" charset="-128"/>
              </a:rPr>
              <a:t>（「○○の横！」など、適宜補足いただいて構いません。）</a:t>
            </a:r>
            <a:endParaRPr lang="en-US" altLang="ja-JP" sz="1200" dirty="0">
              <a:latin typeface="Meiryo UI" panose="020B0604030504040204" pitchFamily="50" charset="-128"/>
              <a:ea typeface="Meiryo UI" panose="020B0604030504040204" pitchFamily="50" charset="-128"/>
            </a:endParaRPr>
          </a:p>
          <a:p>
            <a:pPr marR="0" algn="l" defTabSz="914400" rtl="0" eaLnBrk="1" fontAlgn="base" latinLnBrk="0" hangingPunct="1">
              <a:lnSpc>
                <a:spcPct val="110000"/>
              </a:lnSpc>
              <a:buClrTx/>
              <a:buSzTx/>
              <a:tabLst/>
            </a:pPr>
            <a:r>
              <a:rPr lang="en-US" altLang="ja-JP" sz="1200" dirty="0">
                <a:solidFill>
                  <a:srgbClr val="FF0000"/>
                </a:solidFill>
                <a:latin typeface="Meiryo UI" panose="020B0604030504040204" pitchFamily="50" charset="-128"/>
                <a:ea typeface="Meiryo UI" panose="020B0604030504040204" pitchFamily="50" charset="-128"/>
              </a:rPr>
              <a:t>※</a:t>
            </a:r>
            <a:r>
              <a:rPr lang="ja-JP" altLang="en-US" sz="1200" dirty="0">
                <a:solidFill>
                  <a:srgbClr val="FF0000"/>
                </a:solidFill>
                <a:latin typeface="Meiryo UI" panose="020B0604030504040204" pitchFamily="50" charset="-128"/>
                <a:ea typeface="Meiryo UI" panose="020B0604030504040204" pitchFamily="50" charset="-128"/>
              </a:rPr>
              <a:t>特定の薬局への誘導を避けるため、把握している対応薬局を極力記載いただく等、ご注意ください。</a:t>
            </a:r>
            <a:endParaRPr lang="en-US" altLang="ja-JP" sz="1200" dirty="0">
              <a:latin typeface="Meiryo UI" panose="020B0604030504040204" pitchFamily="50" charset="-128"/>
              <a:ea typeface="Meiryo UI" panose="020B0604030504040204" pitchFamily="50" charset="-128"/>
            </a:endParaRPr>
          </a:p>
        </p:txBody>
      </p:sp>
      <p:grpSp>
        <p:nvGrpSpPr>
          <p:cNvPr id="165" name="グループ化 164">
            <a:extLst>
              <a:ext uri="{FF2B5EF4-FFF2-40B4-BE49-F238E27FC236}">
                <a16:creationId xmlns:a16="http://schemas.microsoft.com/office/drawing/2014/main" id="{D66311AD-49EA-3A8E-CE45-7D26B8077222}"/>
              </a:ext>
            </a:extLst>
          </p:cNvPr>
          <p:cNvGrpSpPr/>
          <p:nvPr/>
        </p:nvGrpSpPr>
        <p:grpSpPr>
          <a:xfrm>
            <a:off x="238669" y="5741911"/>
            <a:ext cx="2979052" cy="2451890"/>
            <a:chOff x="238669" y="5741911"/>
            <a:chExt cx="2979052" cy="2451890"/>
          </a:xfrm>
        </p:grpSpPr>
        <p:sp>
          <p:nvSpPr>
            <p:cNvPr id="166" name="楕円 165">
              <a:extLst>
                <a:ext uri="{FF2B5EF4-FFF2-40B4-BE49-F238E27FC236}">
                  <a16:creationId xmlns:a16="http://schemas.microsoft.com/office/drawing/2014/main" id="{E3CFB1A2-F7FC-2B2D-DF7E-0EB5B012556B}"/>
                </a:ext>
              </a:extLst>
            </p:cNvPr>
            <p:cNvSpPr/>
            <p:nvPr/>
          </p:nvSpPr>
          <p:spPr>
            <a:xfrm>
              <a:off x="238669" y="5818244"/>
              <a:ext cx="203086" cy="231545"/>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67" name="直線コネクタ 166">
              <a:extLst>
                <a:ext uri="{FF2B5EF4-FFF2-40B4-BE49-F238E27FC236}">
                  <a16:creationId xmlns:a16="http://schemas.microsoft.com/office/drawing/2014/main" id="{3F8CAEC5-5FE8-45D8-F79B-626DDC20059F}"/>
                </a:ext>
              </a:extLst>
            </p:cNvPr>
            <p:cNvCxnSpPr>
              <a:cxnSpLocks/>
              <a:stCxn id="166" idx="4"/>
              <a:endCxn id="168" idx="0"/>
            </p:cNvCxnSpPr>
            <p:nvPr/>
          </p:nvCxnSpPr>
          <p:spPr>
            <a:xfrm>
              <a:off x="340212" y="6049789"/>
              <a:ext cx="0" cy="569714"/>
            </a:xfrm>
            <a:prstGeom prst="line">
              <a:avLst/>
            </a:prstGeom>
            <a:ln w="19050">
              <a:solidFill>
                <a:srgbClr val="00B050"/>
              </a:solidFill>
            </a:ln>
          </p:spPr>
          <p:style>
            <a:lnRef idx="1">
              <a:schemeClr val="accent1"/>
            </a:lnRef>
            <a:fillRef idx="0">
              <a:schemeClr val="accent1"/>
            </a:fillRef>
            <a:effectRef idx="0">
              <a:schemeClr val="accent1"/>
            </a:effectRef>
            <a:fontRef idx="minor">
              <a:schemeClr val="tx1"/>
            </a:fontRef>
          </p:style>
        </p:cxnSp>
        <p:sp>
          <p:nvSpPr>
            <p:cNvPr id="168" name="楕円 167">
              <a:extLst>
                <a:ext uri="{FF2B5EF4-FFF2-40B4-BE49-F238E27FC236}">
                  <a16:creationId xmlns:a16="http://schemas.microsoft.com/office/drawing/2014/main" id="{652AAB81-9425-8198-085D-3104A7F47F69}"/>
                </a:ext>
              </a:extLst>
            </p:cNvPr>
            <p:cNvSpPr/>
            <p:nvPr/>
          </p:nvSpPr>
          <p:spPr>
            <a:xfrm>
              <a:off x="238669" y="6619503"/>
              <a:ext cx="203086" cy="231545"/>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69" name="直線コネクタ 168">
              <a:extLst>
                <a:ext uri="{FF2B5EF4-FFF2-40B4-BE49-F238E27FC236}">
                  <a16:creationId xmlns:a16="http://schemas.microsoft.com/office/drawing/2014/main" id="{D80D7E0C-63CA-8D94-8193-BAE41C4C2051}"/>
                </a:ext>
              </a:extLst>
            </p:cNvPr>
            <p:cNvCxnSpPr>
              <a:cxnSpLocks/>
              <a:stCxn id="168" idx="4"/>
              <a:endCxn id="170" idx="0"/>
            </p:cNvCxnSpPr>
            <p:nvPr/>
          </p:nvCxnSpPr>
          <p:spPr>
            <a:xfrm>
              <a:off x="340212" y="6851048"/>
              <a:ext cx="0" cy="569715"/>
            </a:xfrm>
            <a:prstGeom prst="line">
              <a:avLst/>
            </a:prstGeom>
            <a:ln w="19050">
              <a:solidFill>
                <a:srgbClr val="00B050"/>
              </a:solidFill>
            </a:ln>
          </p:spPr>
          <p:style>
            <a:lnRef idx="1">
              <a:schemeClr val="accent1"/>
            </a:lnRef>
            <a:fillRef idx="0">
              <a:schemeClr val="accent1"/>
            </a:fillRef>
            <a:effectRef idx="0">
              <a:schemeClr val="accent1"/>
            </a:effectRef>
            <a:fontRef idx="minor">
              <a:schemeClr val="tx1"/>
            </a:fontRef>
          </p:style>
        </p:cxnSp>
        <p:sp>
          <p:nvSpPr>
            <p:cNvPr id="170" name="楕円 169">
              <a:extLst>
                <a:ext uri="{FF2B5EF4-FFF2-40B4-BE49-F238E27FC236}">
                  <a16:creationId xmlns:a16="http://schemas.microsoft.com/office/drawing/2014/main" id="{D6120633-AA91-809C-C064-51A2043F8E28}"/>
                </a:ext>
              </a:extLst>
            </p:cNvPr>
            <p:cNvSpPr/>
            <p:nvPr/>
          </p:nvSpPr>
          <p:spPr>
            <a:xfrm>
              <a:off x="238669" y="7420763"/>
              <a:ext cx="203086" cy="231545"/>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1" name="テキスト ボックス 170">
              <a:extLst>
                <a:ext uri="{FF2B5EF4-FFF2-40B4-BE49-F238E27FC236}">
                  <a16:creationId xmlns:a16="http://schemas.microsoft.com/office/drawing/2014/main" id="{C603C61F-41A6-6919-B529-67A5EB4941CD}"/>
                </a:ext>
              </a:extLst>
            </p:cNvPr>
            <p:cNvSpPr txBox="1"/>
            <p:nvPr/>
          </p:nvSpPr>
          <p:spPr>
            <a:xfrm>
              <a:off x="414952" y="5741911"/>
              <a:ext cx="2461128" cy="369332"/>
            </a:xfrm>
            <a:prstGeom prst="rect">
              <a:avLst/>
            </a:prstGeom>
            <a:noFill/>
          </p:spPr>
          <p:txBody>
            <a:bodyPr wrap="square">
              <a:spAutoFit/>
            </a:bodyPr>
            <a:lstStyle/>
            <a:p>
              <a:r>
                <a:rPr lang="ja-JP" altLang="en-US" sz="1800" b="1" dirty="0">
                  <a:solidFill>
                    <a:srgbClr val="00B050"/>
                  </a:solidFill>
                  <a:latin typeface="游ゴシック Medium" panose="020B0500000000000000" pitchFamily="50" charset="-128"/>
                  <a:ea typeface="游ゴシック Medium" panose="020B0500000000000000" pitchFamily="50" charset="-128"/>
                </a:rPr>
                <a:t>　　薬局　</a:t>
              </a:r>
              <a:r>
                <a:rPr lang="ja-JP" altLang="en-US" b="1" dirty="0">
                  <a:solidFill>
                    <a:srgbClr val="00B050"/>
                  </a:solidFill>
                  <a:latin typeface="游ゴシック Medium" panose="020B0500000000000000" pitchFamily="50" charset="-128"/>
                  <a:ea typeface="游ゴシック Medium" panose="020B0500000000000000" pitchFamily="50" charset="-128"/>
                </a:rPr>
                <a:t>　　    </a:t>
              </a:r>
              <a:r>
                <a:rPr lang="ja-JP" altLang="en-US" sz="1800" b="1" dirty="0">
                  <a:solidFill>
                    <a:srgbClr val="00B050"/>
                  </a:solidFill>
                  <a:latin typeface="游ゴシック Medium" panose="020B0500000000000000" pitchFamily="50" charset="-128"/>
                  <a:ea typeface="游ゴシック Medium" panose="020B0500000000000000" pitchFamily="50" charset="-128"/>
                </a:rPr>
                <a:t>店</a:t>
              </a:r>
              <a:endParaRPr lang="ja-JP" altLang="en-US" b="1" dirty="0">
                <a:solidFill>
                  <a:srgbClr val="00B050"/>
                </a:solidFill>
              </a:endParaRPr>
            </a:p>
          </p:txBody>
        </p:sp>
        <p:sp>
          <p:nvSpPr>
            <p:cNvPr id="172" name="テキスト ボックス 171">
              <a:extLst>
                <a:ext uri="{FF2B5EF4-FFF2-40B4-BE49-F238E27FC236}">
                  <a16:creationId xmlns:a16="http://schemas.microsoft.com/office/drawing/2014/main" id="{91E4006C-7817-0FE6-B03A-DBEEBE888F4B}"/>
                </a:ext>
              </a:extLst>
            </p:cNvPr>
            <p:cNvSpPr txBox="1"/>
            <p:nvPr/>
          </p:nvSpPr>
          <p:spPr>
            <a:xfrm>
              <a:off x="360537" y="6085004"/>
              <a:ext cx="2857184" cy="523220"/>
            </a:xfrm>
            <a:prstGeom prst="rect">
              <a:avLst/>
            </a:prstGeom>
            <a:noFill/>
          </p:spPr>
          <p:txBody>
            <a:bodyPr wrap="square">
              <a:spAutoFit/>
            </a:bodyPr>
            <a:lstStyle/>
            <a:p>
              <a:r>
                <a:rPr lang="ja-JP" altLang="en-US" sz="1400" b="0" i="0" dirty="0">
                  <a:solidFill>
                    <a:srgbClr val="111111"/>
                  </a:solidFill>
                  <a:effectLst/>
                  <a:latin typeface="游ゴシック Medium" panose="020B0500000000000000" pitchFamily="50" charset="-128"/>
                  <a:ea typeface="游ゴシック Medium" panose="020B0500000000000000" pitchFamily="50" charset="-128"/>
                </a:rPr>
                <a:t>住所：</a:t>
              </a:r>
              <a:r>
                <a:rPr lang="ja-JP" altLang="en-US" sz="1400" dirty="0">
                  <a:solidFill>
                    <a:schemeClr val="bg1">
                      <a:lumMod val="65000"/>
                    </a:schemeClr>
                  </a:solidFill>
                  <a:latin typeface="游ゴシック Medium" panose="020B0500000000000000" pitchFamily="50" charset="-128"/>
                  <a:ea typeface="游ゴシック Medium" panose="020B0500000000000000" pitchFamily="50" charset="-128"/>
                </a:rPr>
                <a:t>住所を記載。</a:t>
              </a:r>
              <a:endParaRPr lang="en-US" altLang="zh-TW" sz="1400" b="0" i="0" dirty="0">
                <a:solidFill>
                  <a:schemeClr val="bg1">
                    <a:lumMod val="65000"/>
                  </a:schemeClr>
                </a:solidFill>
                <a:effectLst/>
                <a:latin typeface="游ゴシック Medium" panose="020B0500000000000000" pitchFamily="50" charset="-128"/>
                <a:ea typeface="游ゴシック Medium" panose="020B0500000000000000" pitchFamily="50" charset="-128"/>
              </a:endParaRPr>
            </a:p>
            <a:p>
              <a:r>
                <a:rPr lang="ja-JP" altLang="en-US" sz="1400" dirty="0">
                  <a:solidFill>
                    <a:srgbClr val="111111"/>
                  </a:solidFill>
                  <a:latin typeface="游ゴシック Medium" panose="020B0500000000000000" pitchFamily="50" charset="-128"/>
                  <a:ea typeface="游ゴシック Medium" panose="020B0500000000000000" pitchFamily="50" charset="-128"/>
                </a:rPr>
                <a:t>電話番号：</a:t>
              </a:r>
              <a:r>
                <a:rPr lang="ja-JP" altLang="en-US" sz="1400" dirty="0">
                  <a:solidFill>
                    <a:schemeClr val="bg1">
                      <a:lumMod val="65000"/>
                    </a:schemeClr>
                  </a:solidFill>
                  <a:latin typeface="游ゴシック Medium" panose="020B0500000000000000" pitchFamily="50" charset="-128"/>
                  <a:ea typeface="游ゴシック Medium" panose="020B0500000000000000" pitchFamily="50" charset="-128"/>
                </a:rPr>
                <a:t>電話番号を記載。</a:t>
              </a:r>
              <a:endParaRPr lang="en-US" altLang="ja-JP" sz="1400" b="0" i="0" dirty="0">
                <a:solidFill>
                  <a:schemeClr val="bg1">
                    <a:lumMod val="65000"/>
                  </a:schemeClr>
                </a:solidFill>
                <a:effectLst/>
                <a:latin typeface="游ゴシック Medium" panose="020B0500000000000000" pitchFamily="50" charset="-128"/>
                <a:ea typeface="游ゴシック Medium" panose="020B0500000000000000" pitchFamily="50" charset="-128"/>
              </a:endParaRPr>
            </a:p>
          </p:txBody>
        </p:sp>
        <p:sp>
          <p:nvSpPr>
            <p:cNvPr id="173" name="テキスト ボックス 172">
              <a:extLst>
                <a:ext uri="{FF2B5EF4-FFF2-40B4-BE49-F238E27FC236}">
                  <a16:creationId xmlns:a16="http://schemas.microsoft.com/office/drawing/2014/main" id="{F7417F83-D4B6-16BB-EFE1-8947D1CD778B}"/>
                </a:ext>
              </a:extLst>
            </p:cNvPr>
            <p:cNvSpPr txBox="1"/>
            <p:nvPr/>
          </p:nvSpPr>
          <p:spPr>
            <a:xfrm>
              <a:off x="414952" y="6558718"/>
              <a:ext cx="2461128" cy="369332"/>
            </a:xfrm>
            <a:prstGeom prst="rect">
              <a:avLst/>
            </a:prstGeom>
            <a:noFill/>
          </p:spPr>
          <p:txBody>
            <a:bodyPr wrap="square">
              <a:spAutoFit/>
            </a:bodyPr>
            <a:lstStyle/>
            <a:p>
              <a:r>
                <a:rPr lang="ja-JP" altLang="en-US" sz="1800" b="1" dirty="0">
                  <a:solidFill>
                    <a:srgbClr val="00B050"/>
                  </a:solidFill>
                  <a:latin typeface="游ゴシック Medium" panose="020B0500000000000000" pitchFamily="50" charset="-128"/>
                  <a:ea typeface="游ゴシック Medium" panose="020B0500000000000000" pitchFamily="50" charset="-128"/>
                </a:rPr>
                <a:t>　　薬局　</a:t>
              </a:r>
              <a:r>
                <a:rPr lang="ja-JP" altLang="en-US" b="1" dirty="0">
                  <a:solidFill>
                    <a:srgbClr val="00B050"/>
                  </a:solidFill>
                  <a:latin typeface="游ゴシック Medium" panose="020B0500000000000000" pitchFamily="50" charset="-128"/>
                  <a:ea typeface="游ゴシック Medium" panose="020B0500000000000000" pitchFamily="50" charset="-128"/>
                </a:rPr>
                <a:t>　　　</a:t>
              </a:r>
              <a:r>
                <a:rPr lang="ja-JP" altLang="en-US" sz="1800" b="1" dirty="0">
                  <a:solidFill>
                    <a:srgbClr val="00B050"/>
                  </a:solidFill>
                  <a:latin typeface="游ゴシック Medium" panose="020B0500000000000000" pitchFamily="50" charset="-128"/>
                  <a:ea typeface="游ゴシック Medium" panose="020B0500000000000000" pitchFamily="50" charset="-128"/>
                </a:rPr>
                <a:t>店</a:t>
              </a:r>
              <a:endParaRPr lang="ja-JP" altLang="en-US" b="1" dirty="0">
                <a:solidFill>
                  <a:srgbClr val="00B050"/>
                </a:solidFill>
              </a:endParaRPr>
            </a:p>
          </p:txBody>
        </p:sp>
        <p:sp>
          <p:nvSpPr>
            <p:cNvPr id="174" name="テキスト ボックス 173">
              <a:extLst>
                <a:ext uri="{FF2B5EF4-FFF2-40B4-BE49-F238E27FC236}">
                  <a16:creationId xmlns:a16="http://schemas.microsoft.com/office/drawing/2014/main" id="{C7A913DA-9EED-6FDD-FA30-4FFD9B39FAD4}"/>
                </a:ext>
              </a:extLst>
            </p:cNvPr>
            <p:cNvSpPr txBox="1"/>
            <p:nvPr/>
          </p:nvSpPr>
          <p:spPr>
            <a:xfrm>
              <a:off x="414952" y="7391577"/>
              <a:ext cx="2461128" cy="369332"/>
            </a:xfrm>
            <a:prstGeom prst="rect">
              <a:avLst/>
            </a:prstGeom>
            <a:noFill/>
          </p:spPr>
          <p:txBody>
            <a:bodyPr wrap="square">
              <a:spAutoFit/>
            </a:bodyPr>
            <a:lstStyle/>
            <a:p>
              <a:r>
                <a:rPr lang="ja-JP" altLang="en-US" b="1" dirty="0">
                  <a:solidFill>
                    <a:srgbClr val="00B050"/>
                  </a:solidFill>
                  <a:latin typeface="游ゴシック Medium" panose="020B0500000000000000" pitchFamily="50" charset="-128"/>
                  <a:ea typeface="游ゴシック Medium" panose="020B0500000000000000" pitchFamily="50" charset="-128"/>
                </a:rPr>
                <a:t>　　</a:t>
              </a:r>
              <a:r>
                <a:rPr lang="ja-JP" altLang="en-US" sz="1800" b="1" dirty="0">
                  <a:solidFill>
                    <a:srgbClr val="00B050"/>
                  </a:solidFill>
                  <a:latin typeface="游ゴシック Medium" panose="020B0500000000000000" pitchFamily="50" charset="-128"/>
                  <a:ea typeface="游ゴシック Medium" panose="020B0500000000000000" pitchFamily="50" charset="-128"/>
                </a:rPr>
                <a:t>薬局　</a:t>
              </a:r>
              <a:r>
                <a:rPr lang="ja-JP" altLang="en-US" b="1" dirty="0">
                  <a:solidFill>
                    <a:srgbClr val="00B050"/>
                  </a:solidFill>
                  <a:latin typeface="游ゴシック Medium" panose="020B0500000000000000" pitchFamily="50" charset="-128"/>
                  <a:ea typeface="游ゴシック Medium" panose="020B0500000000000000" pitchFamily="50" charset="-128"/>
                </a:rPr>
                <a:t>　　　</a:t>
              </a:r>
              <a:r>
                <a:rPr lang="ja-JP" altLang="en-US" sz="1800" b="1" dirty="0">
                  <a:solidFill>
                    <a:srgbClr val="00B050"/>
                  </a:solidFill>
                  <a:latin typeface="游ゴシック Medium" panose="020B0500000000000000" pitchFamily="50" charset="-128"/>
                  <a:ea typeface="游ゴシック Medium" panose="020B0500000000000000" pitchFamily="50" charset="-128"/>
                </a:rPr>
                <a:t>店</a:t>
              </a:r>
              <a:endParaRPr lang="ja-JP" altLang="en-US" b="1" dirty="0">
                <a:solidFill>
                  <a:srgbClr val="00B050"/>
                </a:solidFill>
              </a:endParaRPr>
            </a:p>
          </p:txBody>
        </p:sp>
        <p:sp>
          <p:nvSpPr>
            <p:cNvPr id="175" name="テキスト ボックス 174">
              <a:extLst>
                <a:ext uri="{FF2B5EF4-FFF2-40B4-BE49-F238E27FC236}">
                  <a16:creationId xmlns:a16="http://schemas.microsoft.com/office/drawing/2014/main" id="{C02A5437-A0AE-0DAC-70A2-8B6FF98499C5}"/>
                </a:ext>
              </a:extLst>
            </p:cNvPr>
            <p:cNvSpPr txBox="1"/>
            <p:nvPr/>
          </p:nvSpPr>
          <p:spPr>
            <a:xfrm>
              <a:off x="343120" y="6899929"/>
              <a:ext cx="2857184" cy="523220"/>
            </a:xfrm>
            <a:prstGeom prst="rect">
              <a:avLst/>
            </a:prstGeom>
            <a:noFill/>
          </p:spPr>
          <p:txBody>
            <a:bodyPr wrap="square">
              <a:spAutoFit/>
            </a:bodyPr>
            <a:lstStyle/>
            <a:p>
              <a:r>
                <a:rPr lang="ja-JP" altLang="en-US" sz="1400" b="0" i="0" dirty="0">
                  <a:solidFill>
                    <a:srgbClr val="111111"/>
                  </a:solidFill>
                  <a:effectLst/>
                  <a:latin typeface="游ゴシック Medium" panose="020B0500000000000000" pitchFamily="50" charset="-128"/>
                  <a:ea typeface="游ゴシック Medium" panose="020B0500000000000000" pitchFamily="50" charset="-128"/>
                </a:rPr>
                <a:t>住所：</a:t>
              </a:r>
              <a:r>
                <a:rPr lang="ja-JP" altLang="en-US" sz="1400" dirty="0">
                  <a:solidFill>
                    <a:schemeClr val="bg1">
                      <a:lumMod val="65000"/>
                    </a:schemeClr>
                  </a:solidFill>
                  <a:latin typeface="游ゴシック Medium" panose="020B0500000000000000" pitchFamily="50" charset="-128"/>
                  <a:ea typeface="游ゴシック Medium" panose="020B0500000000000000" pitchFamily="50" charset="-128"/>
                </a:rPr>
                <a:t>住所を記載。</a:t>
              </a:r>
              <a:endParaRPr lang="en-US" altLang="zh-TW" sz="1400" b="0" i="0" dirty="0">
                <a:solidFill>
                  <a:schemeClr val="bg1">
                    <a:lumMod val="65000"/>
                  </a:schemeClr>
                </a:solidFill>
                <a:effectLst/>
                <a:latin typeface="游ゴシック Medium" panose="020B0500000000000000" pitchFamily="50" charset="-128"/>
                <a:ea typeface="游ゴシック Medium" panose="020B0500000000000000" pitchFamily="50" charset="-128"/>
              </a:endParaRPr>
            </a:p>
            <a:p>
              <a:r>
                <a:rPr lang="ja-JP" altLang="en-US" sz="1400" dirty="0">
                  <a:solidFill>
                    <a:srgbClr val="111111"/>
                  </a:solidFill>
                  <a:latin typeface="游ゴシック Medium" panose="020B0500000000000000" pitchFamily="50" charset="-128"/>
                  <a:ea typeface="游ゴシック Medium" panose="020B0500000000000000" pitchFamily="50" charset="-128"/>
                </a:rPr>
                <a:t>電話番号：</a:t>
              </a:r>
              <a:r>
                <a:rPr lang="ja-JP" altLang="en-US" sz="1400" dirty="0">
                  <a:solidFill>
                    <a:schemeClr val="bg1">
                      <a:lumMod val="65000"/>
                    </a:schemeClr>
                  </a:solidFill>
                  <a:latin typeface="游ゴシック Medium" panose="020B0500000000000000" pitchFamily="50" charset="-128"/>
                  <a:ea typeface="游ゴシック Medium" panose="020B0500000000000000" pitchFamily="50" charset="-128"/>
                </a:rPr>
                <a:t>電話番号を記載。</a:t>
              </a:r>
              <a:endParaRPr lang="en-US" altLang="ja-JP" sz="1400" b="0" i="0" dirty="0">
                <a:solidFill>
                  <a:schemeClr val="bg1">
                    <a:lumMod val="65000"/>
                  </a:schemeClr>
                </a:solidFill>
                <a:effectLst/>
                <a:latin typeface="游ゴシック Medium" panose="020B0500000000000000" pitchFamily="50" charset="-128"/>
                <a:ea typeface="游ゴシック Medium" panose="020B0500000000000000" pitchFamily="50" charset="-128"/>
              </a:endParaRPr>
            </a:p>
          </p:txBody>
        </p:sp>
        <p:sp>
          <p:nvSpPr>
            <p:cNvPr id="176" name="テキスト ボックス 175">
              <a:extLst>
                <a:ext uri="{FF2B5EF4-FFF2-40B4-BE49-F238E27FC236}">
                  <a16:creationId xmlns:a16="http://schemas.microsoft.com/office/drawing/2014/main" id="{6D4E41F8-2851-7F27-6BE3-1A3B8FE335B8}"/>
                </a:ext>
              </a:extLst>
            </p:cNvPr>
            <p:cNvSpPr txBox="1"/>
            <p:nvPr/>
          </p:nvSpPr>
          <p:spPr>
            <a:xfrm>
              <a:off x="350149" y="7670581"/>
              <a:ext cx="2857184" cy="523220"/>
            </a:xfrm>
            <a:prstGeom prst="rect">
              <a:avLst/>
            </a:prstGeom>
            <a:noFill/>
          </p:spPr>
          <p:txBody>
            <a:bodyPr wrap="square">
              <a:spAutoFit/>
            </a:bodyPr>
            <a:lstStyle/>
            <a:p>
              <a:r>
                <a:rPr lang="ja-JP" altLang="en-US" sz="1400" b="0" i="0" dirty="0">
                  <a:solidFill>
                    <a:srgbClr val="111111"/>
                  </a:solidFill>
                  <a:effectLst/>
                  <a:latin typeface="游ゴシック Medium" panose="020B0500000000000000" pitchFamily="50" charset="-128"/>
                  <a:ea typeface="游ゴシック Medium" panose="020B0500000000000000" pitchFamily="50" charset="-128"/>
                </a:rPr>
                <a:t>住所：</a:t>
              </a:r>
              <a:r>
                <a:rPr lang="ja-JP" altLang="en-US" sz="1400" dirty="0">
                  <a:solidFill>
                    <a:schemeClr val="bg1">
                      <a:lumMod val="65000"/>
                    </a:schemeClr>
                  </a:solidFill>
                  <a:latin typeface="游ゴシック Medium" panose="020B0500000000000000" pitchFamily="50" charset="-128"/>
                  <a:ea typeface="游ゴシック Medium" panose="020B0500000000000000" pitchFamily="50" charset="-128"/>
                </a:rPr>
                <a:t>住所を記載。</a:t>
              </a:r>
              <a:endParaRPr lang="en-US" altLang="zh-TW" sz="1400" b="0" i="0" dirty="0">
                <a:solidFill>
                  <a:schemeClr val="bg1">
                    <a:lumMod val="65000"/>
                  </a:schemeClr>
                </a:solidFill>
                <a:effectLst/>
                <a:latin typeface="游ゴシック Medium" panose="020B0500000000000000" pitchFamily="50" charset="-128"/>
                <a:ea typeface="游ゴシック Medium" panose="020B0500000000000000" pitchFamily="50" charset="-128"/>
              </a:endParaRPr>
            </a:p>
            <a:p>
              <a:r>
                <a:rPr lang="ja-JP" altLang="en-US" sz="1400" dirty="0">
                  <a:solidFill>
                    <a:srgbClr val="111111"/>
                  </a:solidFill>
                  <a:latin typeface="游ゴシック Medium" panose="020B0500000000000000" pitchFamily="50" charset="-128"/>
                  <a:ea typeface="游ゴシック Medium" panose="020B0500000000000000" pitchFamily="50" charset="-128"/>
                </a:rPr>
                <a:t>電話番号：</a:t>
              </a:r>
              <a:r>
                <a:rPr lang="ja-JP" altLang="en-US" sz="1400" dirty="0">
                  <a:solidFill>
                    <a:schemeClr val="bg1">
                      <a:lumMod val="65000"/>
                    </a:schemeClr>
                  </a:solidFill>
                  <a:latin typeface="游ゴシック Medium" panose="020B0500000000000000" pitchFamily="50" charset="-128"/>
                  <a:ea typeface="游ゴシック Medium" panose="020B0500000000000000" pitchFamily="50" charset="-128"/>
                </a:rPr>
                <a:t>電話番号を記載。</a:t>
              </a:r>
              <a:endParaRPr lang="en-US" altLang="ja-JP" sz="1400" b="0" i="0" dirty="0">
                <a:solidFill>
                  <a:schemeClr val="bg1">
                    <a:lumMod val="65000"/>
                  </a:schemeClr>
                </a:solidFill>
                <a:effectLst/>
                <a:latin typeface="游ゴシック Medium" panose="020B0500000000000000" pitchFamily="50" charset="-128"/>
                <a:ea typeface="游ゴシック Medium" panose="020B0500000000000000" pitchFamily="50" charset="-128"/>
              </a:endParaRPr>
            </a:p>
          </p:txBody>
        </p:sp>
      </p:grpSp>
      <p:sp>
        <p:nvSpPr>
          <p:cNvPr id="7" name="正方形/長方形 6">
            <a:extLst>
              <a:ext uri="{FF2B5EF4-FFF2-40B4-BE49-F238E27FC236}">
                <a16:creationId xmlns:a16="http://schemas.microsoft.com/office/drawing/2014/main" id="{FDC62CCB-97C8-5B95-0602-D2B2E0C4BC16}"/>
              </a:ext>
            </a:extLst>
          </p:cNvPr>
          <p:cNvSpPr/>
          <p:nvPr/>
        </p:nvSpPr>
        <p:spPr>
          <a:xfrm>
            <a:off x="289803" y="119073"/>
            <a:ext cx="6477733" cy="335738"/>
          </a:xfrm>
          <a:prstGeom prst="rect">
            <a:avLst/>
          </a:prstGeom>
          <a:solidFill>
            <a:schemeClr val="bg1"/>
          </a:solidFill>
          <a:ln w="38100" cmpd="dbl">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rgbClr val="FF0000"/>
                </a:solidFill>
              </a:rPr>
              <a:t>患者向け周知物の活用方法の補足</a:t>
            </a:r>
            <a:endParaRPr kumimoji="1" lang="en-US" altLang="ja-JP" b="1" dirty="0">
              <a:solidFill>
                <a:srgbClr val="FF0000"/>
              </a:solidFill>
            </a:endParaRPr>
          </a:p>
        </p:txBody>
      </p:sp>
      <p:sp>
        <p:nvSpPr>
          <p:cNvPr id="4" name="四角形: 角を丸くする 3">
            <a:extLst>
              <a:ext uri="{FF2B5EF4-FFF2-40B4-BE49-F238E27FC236}">
                <a16:creationId xmlns:a16="http://schemas.microsoft.com/office/drawing/2014/main" id="{CBAD47DA-1F71-7F85-4A3C-E1A8A7D302C0}"/>
              </a:ext>
            </a:extLst>
          </p:cNvPr>
          <p:cNvSpPr/>
          <p:nvPr/>
        </p:nvSpPr>
        <p:spPr>
          <a:xfrm>
            <a:off x="180973" y="5537950"/>
            <a:ext cx="2702109" cy="2855602"/>
          </a:xfrm>
          <a:prstGeom prst="roundRect">
            <a:avLst>
              <a:gd name="adj" fmla="val 11310"/>
            </a:avLst>
          </a:prstGeom>
          <a:noFill/>
          <a:ln w="28575">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正方形/長方形 1">
            <a:extLst>
              <a:ext uri="{FF2B5EF4-FFF2-40B4-BE49-F238E27FC236}">
                <a16:creationId xmlns:a16="http://schemas.microsoft.com/office/drawing/2014/main" id="{147B3829-C2B8-2105-6BDD-6F675675F819}"/>
              </a:ext>
            </a:extLst>
          </p:cNvPr>
          <p:cNvSpPr/>
          <p:nvPr/>
        </p:nvSpPr>
        <p:spPr>
          <a:xfrm>
            <a:off x="169484" y="5618493"/>
            <a:ext cx="1791660" cy="16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rgbClr val="FF0000"/>
                </a:solidFill>
              </a:rPr>
              <a:t>＜記載イメージ＞</a:t>
            </a:r>
          </a:p>
        </p:txBody>
      </p:sp>
      <p:sp>
        <p:nvSpPr>
          <p:cNvPr id="5" name="正方形/長方形 4">
            <a:extLst>
              <a:ext uri="{FF2B5EF4-FFF2-40B4-BE49-F238E27FC236}">
                <a16:creationId xmlns:a16="http://schemas.microsoft.com/office/drawing/2014/main" id="{6D701253-7FAD-70EB-7C04-D6F2E849FAFB}"/>
              </a:ext>
            </a:extLst>
          </p:cNvPr>
          <p:cNvSpPr/>
          <p:nvPr/>
        </p:nvSpPr>
        <p:spPr>
          <a:xfrm>
            <a:off x="1716168" y="5364744"/>
            <a:ext cx="3425662" cy="14052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dirty="0">
                <a:solidFill>
                  <a:schemeClr val="tx1"/>
                </a:solidFill>
              </a:rPr>
              <a:t>※</a:t>
            </a:r>
            <a:r>
              <a:rPr kumimoji="1" lang="ja-JP" altLang="en-US" sz="1200" dirty="0">
                <a:solidFill>
                  <a:schemeClr val="tx1"/>
                </a:solidFill>
              </a:rPr>
              <a:t>患者さんは、ご自身で薬局を選択できます。</a:t>
            </a:r>
            <a:endParaRPr kumimoji="1" lang="ja-JP" altLang="en-US" dirty="0">
              <a:solidFill>
                <a:schemeClr val="tx1"/>
              </a:solidFill>
            </a:endParaRPr>
          </a:p>
        </p:txBody>
      </p:sp>
      <p:sp>
        <p:nvSpPr>
          <p:cNvPr id="94" name="四角形: 角を丸くする 93">
            <a:extLst>
              <a:ext uri="{FF2B5EF4-FFF2-40B4-BE49-F238E27FC236}">
                <a16:creationId xmlns:a16="http://schemas.microsoft.com/office/drawing/2014/main" id="{B82B8880-0F43-24C0-0931-1BB9F5C231F8}"/>
              </a:ext>
            </a:extLst>
          </p:cNvPr>
          <p:cNvSpPr/>
          <p:nvPr/>
        </p:nvSpPr>
        <p:spPr>
          <a:xfrm>
            <a:off x="449400" y="1158382"/>
            <a:ext cx="5959199" cy="462407"/>
          </a:xfrm>
          <a:prstGeom prst="roundRect">
            <a:avLst/>
          </a:prstGeom>
          <a:solidFill>
            <a:srgbClr val="00B050"/>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rPr>
              <a:t>　 </a:t>
            </a:r>
            <a:r>
              <a:rPr kumimoji="1" lang="ja-JP" altLang="en-US" sz="1800" b="1"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rPr>
              <a:t>電子処方せん</a:t>
            </a:r>
            <a:r>
              <a:rPr kumimoji="1" lang="ja-JP" altLang="en-US" sz="1400" b="1"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rPr>
              <a:t>って</a:t>
            </a:r>
            <a:r>
              <a:rPr kumimoji="1" lang="ja-JP" altLang="en-US" sz="1800" b="1"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rPr>
              <a:t>なに？</a:t>
            </a:r>
          </a:p>
        </p:txBody>
      </p:sp>
      <p:sp>
        <p:nvSpPr>
          <p:cNvPr id="95" name="四角形: 角を丸くする 94">
            <a:extLst>
              <a:ext uri="{FF2B5EF4-FFF2-40B4-BE49-F238E27FC236}">
                <a16:creationId xmlns:a16="http://schemas.microsoft.com/office/drawing/2014/main" id="{9B428808-9E65-9D8F-7D29-8DC70A14CDF9}"/>
              </a:ext>
            </a:extLst>
          </p:cNvPr>
          <p:cNvSpPr/>
          <p:nvPr/>
        </p:nvSpPr>
        <p:spPr>
          <a:xfrm>
            <a:off x="449400" y="1140249"/>
            <a:ext cx="5959199" cy="1152000"/>
          </a:xfrm>
          <a:prstGeom prst="roundRect">
            <a:avLst>
              <a:gd name="adj" fmla="val 9449"/>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96" name="Group 128">
            <a:extLst>
              <a:ext uri="{FF2B5EF4-FFF2-40B4-BE49-F238E27FC236}">
                <a16:creationId xmlns:a16="http://schemas.microsoft.com/office/drawing/2014/main" id="{97D8BE80-BE8E-6195-0068-3B244B10146E}"/>
              </a:ext>
            </a:extLst>
          </p:cNvPr>
          <p:cNvGrpSpPr>
            <a:grpSpLocks noChangeAspect="1"/>
          </p:cNvGrpSpPr>
          <p:nvPr/>
        </p:nvGrpSpPr>
        <p:grpSpPr bwMode="auto">
          <a:xfrm>
            <a:off x="519372" y="1191965"/>
            <a:ext cx="277642" cy="317835"/>
            <a:chOff x="1398" y="2998"/>
            <a:chExt cx="373" cy="427"/>
          </a:xfrm>
          <a:solidFill>
            <a:schemeClr val="bg1"/>
          </a:solidFill>
        </p:grpSpPr>
        <p:sp>
          <p:nvSpPr>
            <p:cNvPr id="97" name="Freeform 129">
              <a:extLst>
                <a:ext uri="{FF2B5EF4-FFF2-40B4-BE49-F238E27FC236}">
                  <a16:creationId xmlns:a16="http://schemas.microsoft.com/office/drawing/2014/main" id="{66B3803D-7395-BA6A-2083-B17A4E1FC920}"/>
                </a:ext>
              </a:extLst>
            </p:cNvPr>
            <p:cNvSpPr>
              <a:spLocks noEditPoints="1"/>
            </p:cNvSpPr>
            <p:nvPr/>
          </p:nvSpPr>
          <p:spPr bwMode="auto">
            <a:xfrm>
              <a:off x="1451" y="3052"/>
              <a:ext cx="266" cy="266"/>
            </a:xfrm>
            <a:custGeom>
              <a:avLst/>
              <a:gdLst>
                <a:gd name="T0" fmla="*/ 90 w 180"/>
                <a:gd name="T1" fmla="*/ 180 h 180"/>
                <a:gd name="T2" fmla="*/ 0 w 180"/>
                <a:gd name="T3" fmla="*/ 90 h 180"/>
                <a:gd name="T4" fmla="*/ 90 w 180"/>
                <a:gd name="T5" fmla="*/ 0 h 180"/>
                <a:gd name="T6" fmla="*/ 180 w 180"/>
                <a:gd name="T7" fmla="*/ 90 h 180"/>
                <a:gd name="T8" fmla="*/ 90 w 180"/>
                <a:gd name="T9" fmla="*/ 180 h 180"/>
                <a:gd name="T10" fmla="*/ 90 w 180"/>
                <a:gd name="T11" fmla="*/ 12 h 180"/>
                <a:gd name="T12" fmla="*/ 12 w 180"/>
                <a:gd name="T13" fmla="*/ 90 h 180"/>
                <a:gd name="T14" fmla="*/ 90 w 180"/>
                <a:gd name="T15" fmla="*/ 168 h 180"/>
                <a:gd name="T16" fmla="*/ 168 w 180"/>
                <a:gd name="T17" fmla="*/ 90 h 180"/>
                <a:gd name="T18" fmla="*/ 90 w 180"/>
                <a:gd name="T19" fmla="*/ 12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80" h="180">
                  <a:moveTo>
                    <a:pt x="90" y="180"/>
                  </a:moveTo>
                  <a:cubicBezTo>
                    <a:pt x="40" y="180"/>
                    <a:pt x="0" y="139"/>
                    <a:pt x="0" y="90"/>
                  </a:cubicBezTo>
                  <a:cubicBezTo>
                    <a:pt x="0" y="40"/>
                    <a:pt x="40" y="0"/>
                    <a:pt x="90" y="0"/>
                  </a:cubicBezTo>
                  <a:cubicBezTo>
                    <a:pt x="139" y="0"/>
                    <a:pt x="180" y="40"/>
                    <a:pt x="180" y="90"/>
                  </a:cubicBezTo>
                  <a:cubicBezTo>
                    <a:pt x="180" y="139"/>
                    <a:pt x="139" y="180"/>
                    <a:pt x="90" y="180"/>
                  </a:cubicBezTo>
                  <a:close/>
                  <a:moveTo>
                    <a:pt x="90" y="12"/>
                  </a:moveTo>
                  <a:cubicBezTo>
                    <a:pt x="47" y="12"/>
                    <a:pt x="12" y="47"/>
                    <a:pt x="12" y="90"/>
                  </a:cubicBezTo>
                  <a:cubicBezTo>
                    <a:pt x="12" y="133"/>
                    <a:pt x="47" y="168"/>
                    <a:pt x="90" y="168"/>
                  </a:cubicBezTo>
                  <a:cubicBezTo>
                    <a:pt x="133" y="168"/>
                    <a:pt x="168" y="133"/>
                    <a:pt x="168" y="90"/>
                  </a:cubicBezTo>
                  <a:cubicBezTo>
                    <a:pt x="168" y="47"/>
                    <a:pt x="133" y="12"/>
                    <a:pt x="90"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Calibri Light" panose="020F0302020204030204"/>
                <a:ea typeface="+mn-ea"/>
                <a:cs typeface="+mn-cs"/>
              </a:endParaRPr>
            </a:p>
          </p:txBody>
        </p:sp>
        <p:sp>
          <p:nvSpPr>
            <p:cNvPr id="100" name="Freeform 130">
              <a:extLst>
                <a:ext uri="{FF2B5EF4-FFF2-40B4-BE49-F238E27FC236}">
                  <a16:creationId xmlns:a16="http://schemas.microsoft.com/office/drawing/2014/main" id="{3208F770-51AA-E758-2164-F9CDFD59C3DB}"/>
                </a:ext>
              </a:extLst>
            </p:cNvPr>
            <p:cNvSpPr>
              <a:spLocks/>
            </p:cNvSpPr>
            <p:nvPr/>
          </p:nvSpPr>
          <p:spPr bwMode="auto">
            <a:xfrm>
              <a:off x="1522" y="3300"/>
              <a:ext cx="124" cy="54"/>
            </a:xfrm>
            <a:custGeom>
              <a:avLst/>
              <a:gdLst>
                <a:gd name="T0" fmla="*/ 78 w 84"/>
                <a:gd name="T1" fmla="*/ 36 h 36"/>
                <a:gd name="T2" fmla="*/ 6 w 84"/>
                <a:gd name="T3" fmla="*/ 36 h 36"/>
                <a:gd name="T4" fmla="*/ 0 w 84"/>
                <a:gd name="T5" fmla="*/ 30 h 36"/>
                <a:gd name="T6" fmla="*/ 0 w 84"/>
                <a:gd name="T7" fmla="*/ 0 h 36"/>
                <a:gd name="T8" fmla="*/ 12 w 84"/>
                <a:gd name="T9" fmla="*/ 0 h 36"/>
                <a:gd name="T10" fmla="*/ 12 w 84"/>
                <a:gd name="T11" fmla="*/ 24 h 36"/>
                <a:gd name="T12" fmla="*/ 72 w 84"/>
                <a:gd name="T13" fmla="*/ 24 h 36"/>
                <a:gd name="T14" fmla="*/ 72 w 84"/>
                <a:gd name="T15" fmla="*/ 0 h 36"/>
                <a:gd name="T16" fmla="*/ 84 w 84"/>
                <a:gd name="T17" fmla="*/ 0 h 36"/>
                <a:gd name="T18" fmla="*/ 84 w 84"/>
                <a:gd name="T19" fmla="*/ 30 h 36"/>
                <a:gd name="T20" fmla="*/ 78 w 84"/>
                <a:gd name="T21" fmla="*/ 36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 h="36">
                  <a:moveTo>
                    <a:pt x="78" y="36"/>
                  </a:moveTo>
                  <a:cubicBezTo>
                    <a:pt x="6" y="36"/>
                    <a:pt x="6" y="36"/>
                    <a:pt x="6" y="36"/>
                  </a:cubicBezTo>
                  <a:cubicBezTo>
                    <a:pt x="2" y="36"/>
                    <a:pt x="0" y="33"/>
                    <a:pt x="0" y="30"/>
                  </a:cubicBezTo>
                  <a:cubicBezTo>
                    <a:pt x="0" y="0"/>
                    <a:pt x="0" y="0"/>
                    <a:pt x="0" y="0"/>
                  </a:cubicBezTo>
                  <a:cubicBezTo>
                    <a:pt x="12" y="0"/>
                    <a:pt x="12" y="0"/>
                    <a:pt x="12" y="0"/>
                  </a:cubicBezTo>
                  <a:cubicBezTo>
                    <a:pt x="12" y="24"/>
                    <a:pt x="12" y="24"/>
                    <a:pt x="12" y="24"/>
                  </a:cubicBezTo>
                  <a:cubicBezTo>
                    <a:pt x="72" y="24"/>
                    <a:pt x="72" y="24"/>
                    <a:pt x="72" y="24"/>
                  </a:cubicBezTo>
                  <a:cubicBezTo>
                    <a:pt x="72" y="0"/>
                    <a:pt x="72" y="0"/>
                    <a:pt x="72" y="0"/>
                  </a:cubicBezTo>
                  <a:cubicBezTo>
                    <a:pt x="84" y="0"/>
                    <a:pt x="84" y="0"/>
                    <a:pt x="84" y="0"/>
                  </a:cubicBezTo>
                  <a:cubicBezTo>
                    <a:pt x="84" y="30"/>
                    <a:pt x="84" y="30"/>
                    <a:pt x="84" y="30"/>
                  </a:cubicBezTo>
                  <a:cubicBezTo>
                    <a:pt x="84" y="33"/>
                    <a:pt x="81" y="36"/>
                    <a:pt x="78"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Calibri Light" panose="020F0302020204030204"/>
                <a:ea typeface="+mn-ea"/>
                <a:cs typeface="+mn-cs"/>
              </a:endParaRPr>
            </a:p>
          </p:txBody>
        </p:sp>
        <p:sp>
          <p:nvSpPr>
            <p:cNvPr id="101" name="Freeform 131">
              <a:extLst>
                <a:ext uri="{FF2B5EF4-FFF2-40B4-BE49-F238E27FC236}">
                  <a16:creationId xmlns:a16="http://schemas.microsoft.com/office/drawing/2014/main" id="{7A8E8360-4C5D-5D43-8546-68B716D9DC78}"/>
                </a:ext>
              </a:extLst>
            </p:cNvPr>
            <p:cNvSpPr>
              <a:spLocks noEditPoints="1"/>
            </p:cNvSpPr>
            <p:nvPr/>
          </p:nvSpPr>
          <p:spPr bwMode="auto">
            <a:xfrm>
              <a:off x="1540" y="3336"/>
              <a:ext cx="88" cy="53"/>
            </a:xfrm>
            <a:custGeom>
              <a:avLst/>
              <a:gdLst>
                <a:gd name="T0" fmla="*/ 54 w 60"/>
                <a:gd name="T1" fmla="*/ 36 h 36"/>
                <a:gd name="T2" fmla="*/ 6 w 60"/>
                <a:gd name="T3" fmla="*/ 36 h 36"/>
                <a:gd name="T4" fmla="*/ 0 w 60"/>
                <a:gd name="T5" fmla="*/ 30 h 36"/>
                <a:gd name="T6" fmla="*/ 0 w 60"/>
                <a:gd name="T7" fmla="*/ 6 h 36"/>
                <a:gd name="T8" fmla="*/ 6 w 60"/>
                <a:gd name="T9" fmla="*/ 0 h 36"/>
                <a:gd name="T10" fmla="*/ 54 w 60"/>
                <a:gd name="T11" fmla="*/ 0 h 36"/>
                <a:gd name="T12" fmla="*/ 60 w 60"/>
                <a:gd name="T13" fmla="*/ 6 h 36"/>
                <a:gd name="T14" fmla="*/ 60 w 60"/>
                <a:gd name="T15" fmla="*/ 30 h 36"/>
                <a:gd name="T16" fmla="*/ 54 w 60"/>
                <a:gd name="T17" fmla="*/ 36 h 36"/>
                <a:gd name="T18" fmla="*/ 12 w 60"/>
                <a:gd name="T19" fmla="*/ 24 h 36"/>
                <a:gd name="T20" fmla="*/ 48 w 60"/>
                <a:gd name="T21" fmla="*/ 24 h 36"/>
                <a:gd name="T22" fmla="*/ 48 w 60"/>
                <a:gd name="T23" fmla="*/ 12 h 36"/>
                <a:gd name="T24" fmla="*/ 12 w 60"/>
                <a:gd name="T25" fmla="*/ 12 h 36"/>
                <a:gd name="T26" fmla="*/ 12 w 60"/>
                <a:gd name="T27" fmla="*/ 24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0" h="36">
                  <a:moveTo>
                    <a:pt x="54" y="36"/>
                  </a:moveTo>
                  <a:cubicBezTo>
                    <a:pt x="6" y="36"/>
                    <a:pt x="6" y="36"/>
                    <a:pt x="6" y="36"/>
                  </a:cubicBezTo>
                  <a:cubicBezTo>
                    <a:pt x="2" y="36"/>
                    <a:pt x="0" y="33"/>
                    <a:pt x="0" y="30"/>
                  </a:cubicBezTo>
                  <a:cubicBezTo>
                    <a:pt x="0" y="6"/>
                    <a:pt x="0" y="6"/>
                    <a:pt x="0" y="6"/>
                  </a:cubicBezTo>
                  <a:cubicBezTo>
                    <a:pt x="0" y="3"/>
                    <a:pt x="2" y="0"/>
                    <a:pt x="6" y="0"/>
                  </a:cubicBezTo>
                  <a:cubicBezTo>
                    <a:pt x="54" y="0"/>
                    <a:pt x="54" y="0"/>
                    <a:pt x="54" y="0"/>
                  </a:cubicBezTo>
                  <a:cubicBezTo>
                    <a:pt x="57" y="0"/>
                    <a:pt x="60" y="3"/>
                    <a:pt x="60" y="6"/>
                  </a:cubicBezTo>
                  <a:cubicBezTo>
                    <a:pt x="60" y="30"/>
                    <a:pt x="60" y="30"/>
                    <a:pt x="60" y="30"/>
                  </a:cubicBezTo>
                  <a:cubicBezTo>
                    <a:pt x="60" y="33"/>
                    <a:pt x="57" y="36"/>
                    <a:pt x="54" y="36"/>
                  </a:cubicBezTo>
                  <a:close/>
                  <a:moveTo>
                    <a:pt x="12" y="24"/>
                  </a:moveTo>
                  <a:cubicBezTo>
                    <a:pt x="48" y="24"/>
                    <a:pt x="48" y="24"/>
                    <a:pt x="48" y="24"/>
                  </a:cubicBezTo>
                  <a:cubicBezTo>
                    <a:pt x="48" y="12"/>
                    <a:pt x="48" y="12"/>
                    <a:pt x="48" y="12"/>
                  </a:cubicBezTo>
                  <a:cubicBezTo>
                    <a:pt x="12" y="12"/>
                    <a:pt x="12" y="12"/>
                    <a:pt x="12" y="12"/>
                  </a:cubicBezTo>
                  <a:lnTo>
                    <a:pt x="12" y="2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Calibri Light" panose="020F0302020204030204"/>
                <a:ea typeface="+mn-ea"/>
                <a:cs typeface="+mn-cs"/>
              </a:endParaRPr>
            </a:p>
          </p:txBody>
        </p:sp>
        <p:sp>
          <p:nvSpPr>
            <p:cNvPr id="102" name="Freeform 132">
              <a:extLst>
                <a:ext uri="{FF2B5EF4-FFF2-40B4-BE49-F238E27FC236}">
                  <a16:creationId xmlns:a16="http://schemas.microsoft.com/office/drawing/2014/main" id="{327597F9-6EC1-F1D8-BF29-5B4E19E8A660}"/>
                </a:ext>
              </a:extLst>
            </p:cNvPr>
            <p:cNvSpPr>
              <a:spLocks/>
            </p:cNvSpPr>
            <p:nvPr/>
          </p:nvSpPr>
          <p:spPr bwMode="auto">
            <a:xfrm>
              <a:off x="1575" y="3371"/>
              <a:ext cx="18" cy="54"/>
            </a:xfrm>
            <a:custGeom>
              <a:avLst/>
              <a:gdLst>
                <a:gd name="T0" fmla="*/ 6 w 12"/>
                <a:gd name="T1" fmla="*/ 36 h 36"/>
                <a:gd name="T2" fmla="*/ 0 w 12"/>
                <a:gd name="T3" fmla="*/ 30 h 36"/>
                <a:gd name="T4" fmla="*/ 0 w 12"/>
                <a:gd name="T5" fmla="*/ 6 h 36"/>
                <a:gd name="T6" fmla="*/ 6 w 12"/>
                <a:gd name="T7" fmla="*/ 0 h 36"/>
                <a:gd name="T8" fmla="*/ 12 w 12"/>
                <a:gd name="T9" fmla="*/ 6 h 36"/>
                <a:gd name="T10" fmla="*/ 12 w 12"/>
                <a:gd name="T11" fmla="*/ 30 h 36"/>
                <a:gd name="T12" fmla="*/ 6 w 12"/>
                <a:gd name="T13" fmla="*/ 36 h 36"/>
              </a:gdLst>
              <a:ahLst/>
              <a:cxnLst>
                <a:cxn ang="0">
                  <a:pos x="T0" y="T1"/>
                </a:cxn>
                <a:cxn ang="0">
                  <a:pos x="T2" y="T3"/>
                </a:cxn>
                <a:cxn ang="0">
                  <a:pos x="T4" y="T5"/>
                </a:cxn>
                <a:cxn ang="0">
                  <a:pos x="T6" y="T7"/>
                </a:cxn>
                <a:cxn ang="0">
                  <a:pos x="T8" y="T9"/>
                </a:cxn>
                <a:cxn ang="0">
                  <a:pos x="T10" y="T11"/>
                </a:cxn>
                <a:cxn ang="0">
                  <a:pos x="T12" y="T13"/>
                </a:cxn>
              </a:cxnLst>
              <a:rect l="0" t="0" r="r" b="b"/>
              <a:pathLst>
                <a:path w="12" h="36">
                  <a:moveTo>
                    <a:pt x="6" y="36"/>
                  </a:moveTo>
                  <a:cubicBezTo>
                    <a:pt x="2" y="36"/>
                    <a:pt x="0" y="33"/>
                    <a:pt x="0" y="30"/>
                  </a:cubicBezTo>
                  <a:cubicBezTo>
                    <a:pt x="0" y="6"/>
                    <a:pt x="0" y="6"/>
                    <a:pt x="0" y="6"/>
                  </a:cubicBezTo>
                  <a:cubicBezTo>
                    <a:pt x="0" y="3"/>
                    <a:pt x="2" y="0"/>
                    <a:pt x="6" y="0"/>
                  </a:cubicBezTo>
                  <a:cubicBezTo>
                    <a:pt x="9" y="0"/>
                    <a:pt x="12" y="3"/>
                    <a:pt x="12" y="6"/>
                  </a:cubicBezTo>
                  <a:cubicBezTo>
                    <a:pt x="12" y="30"/>
                    <a:pt x="12" y="30"/>
                    <a:pt x="12" y="30"/>
                  </a:cubicBezTo>
                  <a:cubicBezTo>
                    <a:pt x="12" y="33"/>
                    <a:pt x="9" y="36"/>
                    <a:pt x="6"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Calibri Light" panose="020F0302020204030204"/>
                <a:ea typeface="+mn-ea"/>
                <a:cs typeface="+mn-cs"/>
              </a:endParaRPr>
            </a:p>
          </p:txBody>
        </p:sp>
        <p:sp>
          <p:nvSpPr>
            <p:cNvPr id="103" name="Freeform 133">
              <a:extLst>
                <a:ext uri="{FF2B5EF4-FFF2-40B4-BE49-F238E27FC236}">
                  <a16:creationId xmlns:a16="http://schemas.microsoft.com/office/drawing/2014/main" id="{201C5344-41B3-9D5B-FCAE-61CA1F772488}"/>
                </a:ext>
              </a:extLst>
            </p:cNvPr>
            <p:cNvSpPr>
              <a:spLocks/>
            </p:cNvSpPr>
            <p:nvPr/>
          </p:nvSpPr>
          <p:spPr bwMode="auto">
            <a:xfrm>
              <a:off x="1575" y="2998"/>
              <a:ext cx="18" cy="36"/>
            </a:xfrm>
            <a:custGeom>
              <a:avLst/>
              <a:gdLst>
                <a:gd name="T0" fmla="*/ 6 w 12"/>
                <a:gd name="T1" fmla="*/ 24 h 24"/>
                <a:gd name="T2" fmla="*/ 0 w 12"/>
                <a:gd name="T3" fmla="*/ 18 h 24"/>
                <a:gd name="T4" fmla="*/ 0 w 12"/>
                <a:gd name="T5" fmla="*/ 6 h 24"/>
                <a:gd name="T6" fmla="*/ 6 w 12"/>
                <a:gd name="T7" fmla="*/ 0 h 24"/>
                <a:gd name="T8" fmla="*/ 12 w 12"/>
                <a:gd name="T9" fmla="*/ 6 h 24"/>
                <a:gd name="T10" fmla="*/ 12 w 12"/>
                <a:gd name="T11" fmla="*/ 18 h 24"/>
                <a:gd name="T12" fmla="*/ 6 w 12"/>
                <a:gd name="T13" fmla="*/ 24 h 24"/>
              </a:gdLst>
              <a:ahLst/>
              <a:cxnLst>
                <a:cxn ang="0">
                  <a:pos x="T0" y="T1"/>
                </a:cxn>
                <a:cxn ang="0">
                  <a:pos x="T2" y="T3"/>
                </a:cxn>
                <a:cxn ang="0">
                  <a:pos x="T4" y="T5"/>
                </a:cxn>
                <a:cxn ang="0">
                  <a:pos x="T6" y="T7"/>
                </a:cxn>
                <a:cxn ang="0">
                  <a:pos x="T8" y="T9"/>
                </a:cxn>
                <a:cxn ang="0">
                  <a:pos x="T10" y="T11"/>
                </a:cxn>
                <a:cxn ang="0">
                  <a:pos x="T12" y="T13"/>
                </a:cxn>
              </a:cxnLst>
              <a:rect l="0" t="0" r="r" b="b"/>
              <a:pathLst>
                <a:path w="12" h="24">
                  <a:moveTo>
                    <a:pt x="6" y="24"/>
                  </a:moveTo>
                  <a:cubicBezTo>
                    <a:pt x="2" y="24"/>
                    <a:pt x="0" y="21"/>
                    <a:pt x="0" y="18"/>
                  </a:cubicBezTo>
                  <a:cubicBezTo>
                    <a:pt x="0" y="6"/>
                    <a:pt x="0" y="6"/>
                    <a:pt x="0" y="6"/>
                  </a:cubicBezTo>
                  <a:cubicBezTo>
                    <a:pt x="0" y="3"/>
                    <a:pt x="2" y="0"/>
                    <a:pt x="6" y="0"/>
                  </a:cubicBezTo>
                  <a:cubicBezTo>
                    <a:pt x="9" y="0"/>
                    <a:pt x="12" y="3"/>
                    <a:pt x="12" y="6"/>
                  </a:cubicBezTo>
                  <a:cubicBezTo>
                    <a:pt x="12" y="18"/>
                    <a:pt x="12" y="18"/>
                    <a:pt x="12" y="18"/>
                  </a:cubicBezTo>
                  <a:cubicBezTo>
                    <a:pt x="12" y="21"/>
                    <a:pt x="9" y="24"/>
                    <a:pt x="6" y="2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Calibri Light" panose="020F0302020204030204"/>
                <a:ea typeface="+mn-ea"/>
                <a:cs typeface="+mn-cs"/>
              </a:endParaRPr>
            </a:p>
          </p:txBody>
        </p:sp>
        <p:sp>
          <p:nvSpPr>
            <p:cNvPr id="104" name="Freeform 134">
              <a:extLst>
                <a:ext uri="{FF2B5EF4-FFF2-40B4-BE49-F238E27FC236}">
                  <a16:creationId xmlns:a16="http://schemas.microsoft.com/office/drawing/2014/main" id="{36033A91-D398-5FD9-EAD7-5599A129D26E}"/>
                </a:ext>
              </a:extLst>
            </p:cNvPr>
            <p:cNvSpPr>
              <a:spLocks/>
            </p:cNvSpPr>
            <p:nvPr/>
          </p:nvSpPr>
          <p:spPr bwMode="auto">
            <a:xfrm>
              <a:off x="1686" y="3049"/>
              <a:ext cx="33" cy="31"/>
            </a:xfrm>
            <a:custGeom>
              <a:avLst/>
              <a:gdLst>
                <a:gd name="T0" fmla="*/ 7 w 22"/>
                <a:gd name="T1" fmla="*/ 21 h 21"/>
                <a:gd name="T2" fmla="*/ 3 w 22"/>
                <a:gd name="T3" fmla="*/ 20 h 21"/>
                <a:gd name="T4" fmla="*/ 3 w 22"/>
                <a:gd name="T5" fmla="*/ 11 h 21"/>
                <a:gd name="T6" fmla="*/ 11 w 22"/>
                <a:gd name="T7" fmla="*/ 3 h 21"/>
                <a:gd name="T8" fmla="*/ 20 w 22"/>
                <a:gd name="T9" fmla="*/ 3 h 21"/>
                <a:gd name="T10" fmla="*/ 20 w 22"/>
                <a:gd name="T11" fmla="*/ 11 h 21"/>
                <a:gd name="T12" fmla="*/ 11 w 22"/>
                <a:gd name="T13" fmla="*/ 20 h 21"/>
                <a:gd name="T14" fmla="*/ 7 w 22"/>
                <a:gd name="T15" fmla="*/ 21 h 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21">
                  <a:moveTo>
                    <a:pt x="7" y="21"/>
                  </a:moveTo>
                  <a:cubicBezTo>
                    <a:pt x="5" y="21"/>
                    <a:pt x="4" y="21"/>
                    <a:pt x="3" y="20"/>
                  </a:cubicBezTo>
                  <a:cubicBezTo>
                    <a:pt x="0" y="17"/>
                    <a:pt x="0" y="14"/>
                    <a:pt x="3" y="11"/>
                  </a:cubicBezTo>
                  <a:cubicBezTo>
                    <a:pt x="11" y="3"/>
                    <a:pt x="11" y="3"/>
                    <a:pt x="11" y="3"/>
                  </a:cubicBezTo>
                  <a:cubicBezTo>
                    <a:pt x="14" y="0"/>
                    <a:pt x="17" y="0"/>
                    <a:pt x="20" y="3"/>
                  </a:cubicBezTo>
                  <a:cubicBezTo>
                    <a:pt x="22" y="5"/>
                    <a:pt x="22" y="9"/>
                    <a:pt x="20" y="11"/>
                  </a:cubicBezTo>
                  <a:cubicBezTo>
                    <a:pt x="11" y="20"/>
                    <a:pt x="11" y="20"/>
                    <a:pt x="11" y="20"/>
                  </a:cubicBezTo>
                  <a:cubicBezTo>
                    <a:pt x="10" y="21"/>
                    <a:pt x="9" y="21"/>
                    <a:pt x="7"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Calibri Light" panose="020F0302020204030204"/>
                <a:ea typeface="+mn-ea"/>
                <a:cs typeface="+mn-cs"/>
              </a:endParaRPr>
            </a:p>
          </p:txBody>
        </p:sp>
        <p:sp>
          <p:nvSpPr>
            <p:cNvPr id="105" name="Freeform 135">
              <a:extLst>
                <a:ext uri="{FF2B5EF4-FFF2-40B4-BE49-F238E27FC236}">
                  <a16:creationId xmlns:a16="http://schemas.microsoft.com/office/drawing/2014/main" id="{BB6F9B5C-432C-926C-E7F1-77589846CC9E}"/>
                </a:ext>
              </a:extLst>
            </p:cNvPr>
            <p:cNvSpPr>
              <a:spLocks/>
            </p:cNvSpPr>
            <p:nvPr/>
          </p:nvSpPr>
          <p:spPr bwMode="auto">
            <a:xfrm>
              <a:off x="1735" y="3176"/>
              <a:ext cx="36" cy="18"/>
            </a:xfrm>
            <a:custGeom>
              <a:avLst/>
              <a:gdLst>
                <a:gd name="T0" fmla="*/ 18 w 24"/>
                <a:gd name="T1" fmla="*/ 12 h 12"/>
                <a:gd name="T2" fmla="*/ 6 w 24"/>
                <a:gd name="T3" fmla="*/ 12 h 12"/>
                <a:gd name="T4" fmla="*/ 0 w 24"/>
                <a:gd name="T5" fmla="*/ 6 h 12"/>
                <a:gd name="T6" fmla="*/ 6 w 24"/>
                <a:gd name="T7" fmla="*/ 0 h 12"/>
                <a:gd name="T8" fmla="*/ 18 w 24"/>
                <a:gd name="T9" fmla="*/ 0 h 12"/>
                <a:gd name="T10" fmla="*/ 24 w 24"/>
                <a:gd name="T11" fmla="*/ 6 h 12"/>
                <a:gd name="T12" fmla="*/ 18 w 24"/>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24" h="12">
                  <a:moveTo>
                    <a:pt x="18" y="12"/>
                  </a:moveTo>
                  <a:cubicBezTo>
                    <a:pt x="6" y="12"/>
                    <a:pt x="6" y="12"/>
                    <a:pt x="6" y="12"/>
                  </a:cubicBezTo>
                  <a:cubicBezTo>
                    <a:pt x="2" y="12"/>
                    <a:pt x="0" y="9"/>
                    <a:pt x="0" y="6"/>
                  </a:cubicBezTo>
                  <a:cubicBezTo>
                    <a:pt x="0" y="3"/>
                    <a:pt x="2" y="0"/>
                    <a:pt x="6" y="0"/>
                  </a:cubicBezTo>
                  <a:cubicBezTo>
                    <a:pt x="18" y="0"/>
                    <a:pt x="18" y="0"/>
                    <a:pt x="18" y="0"/>
                  </a:cubicBezTo>
                  <a:cubicBezTo>
                    <a:pt x="21" y="0"/>
                    <a:pt x="24" y="3"/>
                    <a:pt x="24" y="6"/>
                  </a:cubicBezTo>
                  <a:cubicBezTo>
                    <a:pt x="24" y="9"/>
                    <a:pt x="21" y="12"/>
                    <a:pt x="18"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Calibri Light" panose="020F0302020204030204"/>
                <a:ea typeface="+mn-ea"/>
                <a:cs typeface="+mn-cs"/>
              </a:endParaRPr>
            </a:p>
          </p:txBody>
        </p:sp>
        <p:sp>
          <p:nvSpPr>
            <p:cNvPr id="106" name="Freeform 136">
              <a:extLst>
                <a:ext uri="{FF2B5EF4-FFF2-40B4-BE49-F238E27FC236}">
                  <a16:creationId xmlns:a16="http://schemas.microsoft.com/office/drawing/2014/main" id="{364BB4F4-3F0F-A048-F839-AFF3A4134FD0}"/>
                </a:ext>
              </a:extLst>
            </p:cNvPr>
            <p:cNvSpPr>
              <a:spLocks/>
            </p:cNvSpPr>
            <p:nvPr/>
          </p:nvSpPr>
          <p:spPr bwMode="auto">
            <a:xfrm>
              <a:off x="1686" y="3288"/>
              <a:ext cx="33" cy="31"/>
            </a:xfrm>
            <a:custGeom>
              <a:avLst/>
              <a:gdLst>
                <a:gd name="T0" fmla="*/ 15 w 22"/>
                <a:gd name="T1" fmla="*/ 21 h 21"/>
                <a:gd name="T2" fmla="*/ 11 w 22"/>
                <a:gd name="T3" fmla="*/ 19 h 21"/>
                <a:gd name="T4" fmla="*/ 3 w 22"/>
                <a:gd name="T5" fmla="*/ 10 h 21"/>
                <a:gd name="T6" fmla="*/ 3 w 22"/>
                <a:gd name="T7" fmla="*/ 2 h 21"/>
                <a:gd name="T8" fmla="*/ 11 w 22"/>
                <a:gd name="T9" fmla="*/ 2 h 21"/>
                <a:gd name="T10" fmla="*/ 20 w 22"/>
                <a:gd name="T11" fmla="*/ 10 h 21"/>
                <a:gd name="T12" fmla="*/ 20 w 22"/>
                <a:gd name="T13" fmla="*/ 19 h 21"/>
                <a:gd name="T14" fmla="*/ 15 w 22"/>
                <a:gd name="T15" fmla="*/ 21 h 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21">
                  <a:moveTo>
                    <a:pt x="15" y="21"/>
                  </a:moveTo>
                  <a:cubicBezTo>
                    <a:pt x="14" y="21"/>
                    <a:pt x="12" y="20"/>
                    <a:pt x="11" y="19"/>
                  </a:cubicBezTo>
                  <a:cubicBezTo>
                    <a:pt x="3" y="10"/>
                    <a:pt x="3" y="10"/>
                    <a:pt x="3" y="10"/>
                  </a:cubicBezTo>
                  <a:cubicBezTo>
                    <a:pt x="0" y="8"/>
                    <a:pt x="0" y="4"/>
                    <a:pt x="3" y="2"/>
                  </a:cubicBezTo>
                  <a:cubicBezTo>
                    <a:pt x="5" y="0"/>
                    <a:pt x="9" y="0"/>
                    <a:pt x="11" y="2"/>
                  </a:cubicBezTo>
                  <a:cubicBezTo>
                    <a:pt x="20" y="10"/>
                    <a:pt x="20" y="10"/>
                    <a:pt x="20" y="10"/>
                  </a:cubicBezTo>
                  <a:cubicBezTo>
                    <a:pt x="22" y="13"/>
                    <a:pt x="22" y="17"/>
                    <a:pt x="20" y="19"/>
                  </a:cubicBezTo>
                  <a:cubicBezTo>
                    <a:pt x="19" y="20"/>
                    <a:pt x="17" y="21"/>
                    <a:pt x="15"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Calibri Light" panose="020F0302020204030204"/>
                <a:ea typeface="+mn-ea"/>
                <a:cs typeface="+mn-cs"/>
              </a:endParaRPr>
            </a:p>
          </p:txBody>
        </p:sp>
        <p:sp>
          <p:nvSpPr>
            <p:cNvPr id="107" name="Freeform 137">
              <a:extLst>
                <a:ext uri="{FF2B5EF4-FFF2-40B4-BE49-F238E27FC236}">
                  <a16:creationId xmlns:a16="http://schemas.microsoft.com/office/drawing/2014/main" id="{4FB30252-C194-96CE-618D-B74E6DF33F44}"/>
                </a:ext>
              </a:extLst>
            </p:cNvPr>
            <p:cNvSpPr>
              <a:spLocks/>
            </p:cNvSpPr>
            <p:nvPr/>
          </p:nvSpPr>
          <p:spPr bwMode="auto">
            <a:xfrm>
              <a:off x="1448" y="3049"/>
              <a:ext cx="32" cy="31"/>
            </a:xfrm>
            <a:custGeom>
              <a:avLst/>
              <a:gdLst>
                <a:gd name="T0" fmla="*/ 15 w 22"/>
                <a:gd name="T1" fmla="*/ 21 h 21"/>
                <a:gd name="T2" fmla="*/ 11 w 22"/>
                <a:gd name="T3" fmla="*/ 20 h 21"/>
                <a:gd name="T4" fmla="*/ 3 w 22"/>
                <a:gd name="T5" fmla="*/ 11 h 21"/>
                <a:gd name="T6" fmla="*/ 3 w 22"/>
                <a:gd name="T7" fmla="*/ 3 h 21"/>
                <a:gd name="T8" fmla="*/ 11 w 22"/>
                <a:gd name="T9" fmla="*/ 3 h 21"/>
                <a:gd name="T10" fmla="*/ 20 w 22"/>
                <a:gd name="T11" fmla="*/ 11 h 21"/>
                <a:gd name="T12" fmla="*/ 20 w 22"/>
                <a:gd name="T13" fmla="*/ 20 h 21"/>
                <a:gd name="T14" fmla="*/ 15 w 22"/>
                <a:gd name="T15" fmla="*/ 21 h 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21">
                  <a:moveTo>
                    <a:pt x="15" y="21"/>
                  </a:moveTo>
                  <a:cubicBezTo>
                    <a:pt x="14" y="21"/>
                    <a:pt x="12" y="21"/>
                    <a:pt x="11" y="20"/>
                  </a:cubicBezTo>
                  <a:cubicBezTo>
                    <a:pt x="3" y="11"/>
                    <a:pt x="3" y="11"/>
                    <a:pt x="3" y="11"/>
                  </a:cubicBezTo>
                  <a:cubicBezTo>
                    <a:pt x="0" y="9"/>
                    <a:pt x="0" y="5"/>
                    <a:pt x="3" y="3"/>
                  </a:cubicBezTo>
                  <a:cubicBezTo>
                    <a:pt x="5" y="0"/>
                    <a:pt x="9" y="0"/>
                    <a:pt x="11" y="3"/>
                  </a:cubicBezTo>
                  <a:cubicBezTo>
                    <a:pt x="20" y="11"/>
                    <a:pt x="20" y="11"/>
                    <a:pt x="20" y="11"/>
                  </a:cubicBezTo>
                  <a:cubicBezTo>
                    <a:pt x="22" y="14"/>
                    <a:pt x="22" y="17"/>
                    <a:pt x="20" y="20"/>
                  </a:cubicBezTo>
                  <a:cubicBezTo>
                    <a:pt x="18" y="21"/>
                    <a:pt x="17" y="21"/>
                    <a:pt x="15"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Calibri Light" panose="020F0302020204030204"/>
                <a:ea typeface="+mn-ea"/>
                <a:cs typeface="+mn-cs"/>
              </a:endParaRPr>
            </a:p>
          </p:txBody>
        </p:sp>
        <p:sp>
          <p:nvSpPr>
            <p:cNvPr id="108" name="Freeform 138">
              <a:extLst>
                <a:ext uri="{FF2B5EF4-FFF2-40B4-BE49-F238E27FC236}">
                  <a16:creationId xmlns:a16="http://schemas.microsoft.com/office/drawing/2014/main" id="{92F6CD37-20EF-D3BC-A472-598211EA42E2}"/>
                </a:ext>
              </a:extLst>
            </p:cNvPr>
            <p:cNvSpPr>
              <a:spLocks/>
            </p:cNvSpPr>
            <p:nvPr/>
          </p:nvSpPr>
          <p:spPr bwMode="auto">
            <a:xfrm>
              <a:off x="1398" y="3176"/>
              <a:ext cx="35" cy="18"/>
            </a:xfrm>
            <a:custGeom>
              <a:avLst/>
              <a:gdLst>
                <a:gd name="T0" fmla="*/ 18 w 24"/>
                <a:gd name="T1" fmla="*/ 12 h 12"/>
                <a:gd name="T2" fmla="*/ 6 w 24"/>
                <a:gd name="T3" fmla="*/ 12 h 12"/>
                <a:gd name="T4" fmla="*/ 0 w 24"/>
                <a:gd name="T5" fmla="*/ 6 h 12"/>
                <a:gd name="T6" fmla="*/ 6 w 24"/>
                <a:gd name="T7" fmla="*/ 0 h 12"/>
                <a:gd name="T8" fmla="*/ 18 w 24"/>
                <a:gd name="T9" fmla="*/ 0 h 12"/>
                <a:gd name="T10" fmla="*/ 24 w 24"/>
                <a:gd name="T11" fmla="*/ 6 h 12"/>
                <a:gd name="T12" fmla="*/ 18 w 24"/>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24" h="12">
                  <a:moveTo>
                    <a:pt x="18" y="12"/>
                  </a:moveTo>
                  <a:cubicBezTo>
                    <a:pt x="6" y="12"/>
                    <a:pt x="6" y="12"/>
                    <a:pt x="6" y="12"/>
                  </a:cubicBezTo>
                  <a:cubicBezTo>
                    <a:pt x="2" y="12"/>
                    <a:pt x="0" y="9"/>
                    <a:pt x="0" y="6"/>
                  </a:cubicBezTo>
                  <a:cubicBezTo>
                    <a:pt x="0" y="3"/>
                    <a:pt x="2" y="0"/>
                    <a:pt x="6" y="0"/>
                  </a:cubicBezTo>
                  <a:cubicBezTo>
                    <a:pt x="18" y="0"/>
                    <a:pt x="18" y="0"/>
                    <a:pt x="18" y="0"/>
                  </a:cubicBezTo>
                  <a:cubicBezTo>
                    <a:pt x="21" y="0"/>
                    <a:pt x="24" y="3"/>
                    <a:pt x="24" y="6"/>
                  </a:cubicBezTo>
                  <a:cubicBezTo>
                    <a:pt x="24" y="9"/>
                    <a:pt x="21" y="12"/>
                    <a:pt x="18"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Calibri Light" panose="020F0302020204030204"/>
                <a:ea typeface="+mn-ea"/>
                <a:cs typeface="+mn-cs"/>
              </a:endParaRPr>
            </a:p>
          </p:txBody>
        </p:sp>
        <p:sp>
          <p:nvSpPr>
            <p:cNvPr id="109" name="Freeform 139">
              <a:extLst>
                <a:ext uri="{FF2B5EF4-FFF2-40B4-BE49-F238E27FC236}">
                  <a16:creationId xmlns:a16="http://schemas.microsoft.com/office/drawing/2014/main" id="{24E521B0-91FC-8833-69D2-036A05ECB331}"/>
                </a:ext>
              </a:extLst>
            </p:cNvPr>
            <p:cNvSpPr>
              <a:spLocks/>
            </p:cNvSpPr>
            <p:nvPr/>
          </p:nvSpPr>
          <p:spPr bwMode="auto">
            <a:xfrm>
              <a:off x="1448" y="3288"/>
              <a:ext cx="32" cy="31"/>
            </a:xfrm>
            <a:custGeom>
              <a:avLst/>
              <a:gdLst>
                <a:gd name="T0" fmla="*/ 7 w 22"/>
                <a:gd name="T1" fmla="*/ 21 h 21"/>
                <a:gd name="T2" fmla="*/ 3 w 22"/>
                <a:gd name="T3" fmla="*/ 19 h 21"/>
                <a:gd name="T4" fmla="*/ 3 w 22"/>
                <a:gd name="T5" fmla="*/ 10 h 21"/>
                <a:gd name="T6" fmla="*/ 11 w 22"/>
                <a:gd name="T7" fmla="*/ 2 h 21"/>
                <a:gd name="T8" fmla="*/ 20 w 22"/>
                <a:gd name="T9" fmla="*/ 2 h 21"/>
                <a:gd name="T10" fmla="*/ 20 w 22"/>
                <a:gd name="T11" fmla="*/ 10 h 21"/>
                <a:gd name="T12" fmla="*/ 11 w 22"/>
                <a:gd name="T13" fmla="*/ 19 h 21"/>
                <a:gd name="T14" fmla="*/ 7 w 22"/>
                <a:gd name="T15" fmla="*/ 21 h 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21">
                  <a:moveTo>
                    <a:pt x="7" y="21"/>
                  </a:moveTo>
                  <a:cubicBezTo>
                    <a:pt x="5" y="21"/>
                    <a:pt x="4" y="20"/>
                    <a:pt x="3" y="19"/>
                  </a:cubicBezTo>
                  <a:cubicBezTo>
                    <a:pt x="0" y="17"/>
                    <a:pt x="0" y="13"/>
                    <a:pt x="3" y="10"/>
                  </a:cubicBezTo>
                  <a:cubicBezTo>
                    <a:pt x="11" y="2"/>
                    <a:pt x="11" y="2"/>
                    <a:pt x="11" y="2"/>
                  </a:cubicBezTo>
                  <a:cubicBezTo>
                    <a:pt x="13" y="0"/>
                    <a:pt x="17" y="0"/>
                    <a:pt x="20" y="2"/>
                  </a:cubicBezTo>
                  <a:cubicBezTo>
                    <a:pt x="22" y="4"/>
                    <a:pt x="22" y="8"/>
                    <a:pt x="20" y="10"/>
                  </a:cubicBezTo>
                  <a:cubicBezTo>
                    <a:pt x="11" y="19"/>
                    <a:pt x="11" y="19"/>
                    <a:pt x="11" y="19"/>
                  </a:cubicBezTo>
                  <a:cubicBezTo>
                    <a:pt x="10" y="20"/>
                    <a:pt x="8" y="21"/>
                    <a:pt x="7"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Calibri Light" panose="020F0302020204030204"/>
                <a:ea typeface="+mn-ea"/>
                <a:cs typeface="+mn-cs"/>
              </a:endParaRPr>
            </a:p>
          </p:txBody>
        </p:sp>
        <p:sp>
          <p:nvSpPr>
            <p:cNvPr id="113" name="Freeform 140">
              <a:extLst>
                <a:ext uri="{FF2B5EF4-FFF2-40B4-BE49-F238E27FC236}">
                  <a16:creationId xmlns:a16="http://schemas.microsoft.com/office/drawing/2014/main" id="{7AA6606C-3755-A264-A90D-57FDB0FB204B}"/>
                </a:ext>
              </a:extLst>
            </p:cNvPr>
            <p:cNvSpPr>
              <a:spLocks noEditPoints="1"/>
            </p:cNvSpPr>
            <p:nvPr/>
          </p:nvSpPr>
          <p:spPr bwMode="auto">
            <a:xfrm>
              <a:off x="1504" y="3176"/>
              <a:ext cx="160" cy="133"/>
            </a:xfrm>
            <a:custGeom>
              <a:avLst/>
              <a:gdLst>
                <a:gd name="T0" fmla="*/ 60 w 108"/>
                <a:gd name="T1" fmla="*/ 90 h 90"/>
                <a:gd name="T2" fmla="*/ 58 w 108"/>
                <a:gd name="T3" fmla="*/ 90 h 90"/>
                <a:gd name="T4" fmla="*/ 54 w 108"/>
                <a:gd name="T5" fmla="*/ 84 h 90"/>
                <a:gd name="T6" fmla="*/ 49 w 108"/>
                <a:gd name="T7" fmla="*/ 90 h 90"/>
                <a:gd name="T8" fmla="*/ 42 w 108"/>
                <a:gd name="T9" fmla="*/ 85 h 90"/>
                <a:gd name="T10" fmla="*/ 30 w 108"/>
                <a:gd name="T11" fmla="*/ 36 h 90"/>
                <a:gd name="T12" fmla="*/ 18 w 108"/>
                <a:gd name="T13" fmla="*/ 36 h 90"/>
                <a:gd name="T14" fmla="*/ 0 w 108"/>
                <a:gd name="T15" fmla="*/ 18 h 90"/>
                <a:gd name="T16" fmla="*/ 18 w 108"/>
                <a:gd name="T17" fmla="*/ 0 h 90"/>
                <a:gd name="T18" fmla="*/ 38 w 108"/>
                <a:gd name="T19" fmla="*/ 16 h 90"/>
                <a:gd name="T20" fmla="*/ 40 w 108"/>
                <a:gd name="T21" fmla="*/ 24 h 90"/>
                <a:gd name="T22" fmla="*/ 67 w 108"/>
                <a:gd name="T23" fmla="*/ 24 h 90"/>
                <a:gd name="T24" fmla="*/ 69 w 108"/>
                <a:gd name="T25" fmla="*/ 16 h 90"/>
                <a:gd name="T26" fmla="*/ 90 w 108"/>
                <a:gd name="T27" fmla="*/ 0 h 90"/>
                <a:gd name="T28" fmla="*/ 108 w 108"/>
                <a:gd name="T29" fmla="*/ 18 h 90"/>
                <a:gd name="T30" fmla="*/ 90 w 108"/>
                <a:gd name="T31" fmla="*/ 36 h 90"/>
                <a:gd name="T32" fmla="*/ 77 w 108"/>
                <a:gd name="T33" fmla="*/ 36 h 90"/>
                <a:gd name="T34" fmla="*/ 65 w 108"/>
                <a:gd name="T35" fmla="*/ 85 h 90"/>
                <a:gd name="T36" fmla="*/ 60 w 108"/>
                <a:gd name="T37" fmla="*/ 90 h 90"/>
                <a:gd name="T38" fmla="*/ 43 w 108"/>
                <a:gd name="T39" fmla="*/ 36 h 90"/>
                <a:gd name="T40" fmla="*/ 53 w 108"/>
                <a:gd name="T41" fmla="*/ 82 h 90"/>
                <a:gd name="T42" fmla="*/ 54 w 108"/>
                <a:gd name="T43" fmla="*/ 84 h 90"/>
                <a:gd name="T44" fmla="*/ 54 w 108"/>
                <a:gd name="T45" fmla="*/ 82 h 90"/>
                <a:gd name="T46" fmla="*/ 65 w 108"/>
                <a:gd name="T47" fmla="*/ 36 h 90"/>
                <a:gd name="T48" fmla="*/ 43 w 108"/>
                <a:gd name="T49" fmla="*/ 36 h 90"/>
                <a:gd name="T50" fmla="*/ 80 w 108"/>
                <a:gd name="T51" fmla="*/ 24 h 90"/>
                <a:gd name="T52" fmla="*/ 90 w 108"/>
                <a:gd name="T53" fmla="*/ 24 h 90"/>
                <a:gd name="T54" fmla="*/ 96 w 108"/>
                <a:gd name="T55" fmla="*/ 18 h 90"/>
                <a:gd name="T56" fmla="*/ 90 w 108"/>
                <a:gd name="T57" fmla="*/ 12 h 90"/>
                <a:gd name="T58" fmla="*/ 81 w 108"/>
                <a:gd name="T59" fmla="*/ 19 h 90"/>
                <a:gd name="T60" fmla="*/ 80 w 108"/>
                <a:gd name="T61" fmla="*/ 24 h 90"/>
                <a:gd name="T62" fmla="*/ 18 w 108"/>
                <a:gd name="T63" fmla="*/ 12 h 90"/>
                <a:gd name="T64" fmla="*/ 12 w 108"/>
                <a:gd name="T65" fmla="*/ 18 h 90"/>
                <a:gd name="T66" fmla="*/ 18 w 108"/>
                <a:gd name="T67" fmla="*/ 24 h 90"/>
                <a:gd name="T68" fmla="*/ 28 w 108"/>
                <a:gd name="T69" fmla="*/ 24 h 90"/>
                <a:gd name="T70" fmla="*/ 26 w 108"/>
                <a:gd name="T71" fmla="*/ 19 h 90"/>
                <a:gd name="T72" fmla="*/ 18 w 108"/>
                <a:gd name="T73" fmla="*/ 12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08" h="90">
                  <a:moveTo>
                    <a:pt x="60" y="90"/>
                  </a:moveTo>
                  <a:cubicBezTo>
                    <a:pt x="59" y="90"/>
                    <a:pt x="59" y="90"/>
                    <a:pt x="58" y="90"/>
                  </a:cubicBezTo>
                  <a:cubicBezTo>
                    <a:pt x="56" y="89"/>
                    <a:pt x="54" y="87"/>
                    <a:pt x="54" y="84"/>
                  </a:cubicBezTo>
                  <a:cubicBezTo>
                    <a:pt x="54" y="87"/>
                    <a:pt x="52" y="89"/>
                    <a:pt x="49" y="90"/>
                  </a:cubicBezTo>
                  <a:cubicBezTo>
                    <a:pt x="46" y="90"/>
                    <a:pt x="43" y="88"/>
                    <a:pt x="42" y="85"/>
                  </a:cubicBezTo>
                  <a:cubicBezTo>
                    <a:pt x="30" y="36"/>
                    <a:pt x="30" y="36"/>
                    <a:pt x="30" y="36"/>
                  </a:cubicBezTo>
                  <a:cubicBezTo>
                    <a:pt x="18" y="36"/>
                    <a:pt x="18" y="36"/>
                    <a:pt x="18" y="36"/>
                  </a:cubicBezTo>
                  <a:cubicBezTo>
                    <a:pt x="8" y="36"/>
                    <a:pt x="0" y="28"/>
                    <a:pt x="0" y="18"/>
                  </a:cubicBezTo>
                  <a:cubicBezTo>
                    <a:pt x="0" y="8"/>
                    <a:pt x="8" y="0"/>
                    <a:pt x="18" y="0"/>
                  </a:cubicBezTo>
                  <a:cubicBezTo>
                    <a:pt x="28" y="0"/>
                    <a:pt x="36" y="7"/>
                    <a:pt x="38" y="16"/>
                  </a:cubicBezTo>
                  <a:cubicBezTo>
                    <a:pt x="40" y="24"/>
                    <a:pt x="40" y="24"/>
                    <a:pt x="40" y="24"/>
                  </a:cubicBezTo>
                  <a:cubicBezTo>
                    <a:pt x="67" y="24"/>
                    <a:pt x="67" y="24"/>
                    <a:pt x="67" y="24"/>
                  </a:cubicBezTo>
                  <a:cubicBezTo>
                    <a:pt x="69" y="16"/>
                    <a:pt x="69" y="16"/>
                    <a:pt x="69" y="16"/>
                  </a:cubicBezTo>
                  <a:cubicBezTo>
                    <a:pt x="71" y="7"/>
                    <a:pt x="80" y="0"/>
                    <a:pt x="90" y="0"/>
                  </a:cubicBezTo>
                  <a:cubicBezTo>
                    <a:pt x="100" y="0"/>
                    <a:pt x="108" y="8"/>
                    <a:pt x="108" y="18"/>
                  </a:cubicBezTo>
                  <a:cubicBezTo>
                    <a:pt x="108" y="28"/>
                    <a:pt x="100" y="36"/>
                    <a:pt x="90" y="36"/>
                  </a:cubicBezTo>
                  <a:cubicBezTo>
                    <a:pt x="77" y="36"/>
                    <a:pt x="77" y="36"/>
                    <a:pt x="77" y="36"/>
                  </a:cubicBezTo>
                  <a:cubicBezTo>
                    <a:pt x="65" y="85"/>
                    <a:pt x="65" y="85"/>
                    <a:pt x="65" y="85"/>
                  </a:cubicBezTo>
                  <a:cubicBezTo>
                    <a:pt x="65" y="88"/>
                    <a:pt x="62" y="90"/>
                    <a:pt x="60" y="90"/>
                  </a:cubicBezTo>
                  <a:close/>
                  <a:moveTo>
                    <a:pt x="43" y="36"/>
                  </a:moveTo>
                  <a:cubicBezTo>
                    <a:pt x="53" y="82"/>
                    <a:pt x="53" y="82"/>
                    <a:pt x="53" y="82"/>
                  </a:cubicBezTo>
                  <a:cubicBezTo>
                    <a:pt x="54" y="83"/>
                    <a:pt x="54" y="83"/>
                    <a:pt x="54" y="84"/>
                  </a:cubicBezTo>
                  <a:cubicBezTo>
                    <a:pt x="54" y="83"/>
                    <a:pt x="54" y="83"/>
                    <a:pt x="54" y="82"/>
                  </a:cubicBezTo>
                  <a:cubicBezTo>
                    <a:pt x="65" y="36"/>
                    <a:pt x="65" y="36"/>
                    <a:pt x="65" y="36"/>
                  </a:cubicBezTo>
                  <a:lnTo>
                    <a:pt x="43" y="36"/>
                  </a:lnTo>
                  <a:close/>
                  <a:moveTo>
                    <a:pt x="80" y="24"/>
                  </a:moveTo>
                  <a:cubicBezTo>
                    <a:pt x="90" y="24"/>
                    <a:pt x="90" y="24"/>
                    <a:pt x="90" y="24"/>
                  </a:cubicBezTo>
                  <a:cubicBezTo>
                    <a:pt x="93" y="24"/>
                    <a:pt x="96" y="21"/>
                    <a:pt x="96" y="18"/>
                  </a:cubicBezTo>
                  <a:cubicBezTo>
                    <a:pt x="96" y="15"/>
                    <a:pt x="93" y="12"/>
                    <a:pt x="90" y="12"/>
                  </a:cubicBezTo>
                  <a:cubicBezTo>
                    <a:pt x="85" y="12"/>
                    <a:pt x="82" y="15"/>
                    <a:pt x="81" y="19"/>
                  </a:cubicBezTo>
                  <a:lnTo>
                    <a:pt x="80" y="24"/>
                  </a:lnTo>
                  <a:close/>
                  <a:moveTo>
                    <a:pt x="18" y="12"/>
                  </a:moveTo>
                  <a:cubicBezTo>
                    <a:pt x="14" y="12"/>
                    <a:pt x="12" y="15"/>
                    <a:pt x="12" y="18"/>
                  </a:cubicBezTo>
                  <a:cubicBezTo>
                    <a:pt x="12" y="21"/>
                    <a:pt x="14" y="24"/>
                    <a:pt x="18" y="24"/>
                  </a:cubicBezTo>
                  <a:cubicBezTo>
                    <a:pt x="28" y="24"/>
                    <a:pt x="28" y="24"/>
                    <a:pt x="28" y="24"/>
                  </a:cubicBezTo>
                  <a:cubicBezTo>
                    <a:pt x="26" y="19"/>
                    <a:pt x="26" y="19"/>
                    <a:pt x="26" y="19"/>
                  </a:cubicBezTo>
                  <a:cubicBezTo>
                    <a:pt x="26" y="15"/>
                    <a:pt x="22" y="12"/>
                    <a:pt x="18"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Calibri Light" panose="020F0302020204030204"/>
                <a:ea typeface="+mn-ea"/>
                <a:cs typeface="+mn-cs"/>
              </a:endParaRPr>
            </a:p>
          </p:txBody>
        </p:sp>
      </p:grpSp>
      <p:sp>
        <p:nvSpPr>
          <p:cNvPr id="114" name="正方形/長方形 113">
            <a:extLst>
              <a:ext uri="{FF2B5EF4-FFF2-40B4-BE49-F238E27FC236}">
                <a16:creationId xmlns:a16="http://schemas.microsoft.com/office/drawing/2014/main" id="{13EF2C8C-949A-3C14-1CD5-18C7D6C57E67}"/>
              </a:ext>
            </a:extLst>
          </p:cNvPr>
          <p:cNvSpPr/>
          <p:nvPr/>
        </p:nvSpPr>
        <p:spPr>
          <a:xfrm>
            <a:off x="545424" y="1666074"/>
            <a:ext cx="5694955" cy="646331"/>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0" normalizeH="0" baseline="0" noProof="0" dirty="0">
                <a:ln>
                  <a:noFill/>
                </a:ln>
                <a:solidFill>
                  <a:prstClr val="black"/>
                </a:solidFill>
                <a:effectLst/>
                <a:uLnTx/>
                <a:uFillTx/>
                <a:latin typeface="游ゴシック Medium" panose="020B0500000000000000" pitchFamily="50" charset="-128"/>
                <a:ea typeface="游ゴシック Medium" panose="020B0500000000000000" pitchFamily="50" charset="-128"/>
                <a:cs typeface="+mn-cs"/>
              </a:rPr>
              <a:t>電子処方せん</a:t>
            </a:r>
            <a:r>
              <a:rPr kumimoji="0" lang="ja-JP" altLang="en-US" sz="1400" b="0" i="0" u="none" strike="noStrike" kern="1200" cap="none" spc="0" normalizeH="0" baseline="0" noProof="0" dirty="0">
                <a:ln>
                  <a:noFill/>
                </a:ln>
                <a:solidFill>
                  <a:prstClr val="black"/>
                </a:solidFill>
                <a:effectLst/>
                <a:uLnTx/>
                <a:uFillTx/>
                <a:latin typeface="游ゴシック Medium" panose="020B0500000000000000" pitchFamily="50" charset="-128"/>
                <a:ea typeface="游ゴシック Medium" panose="020B0500000000000000" pitchFamily="50" charset="-128"/>
                <a:cs typeface="+mn-cs"/>
              </a:rPr>
              <a:t>とは、これまで紙で発行していた</a:t>
            </a:r>
            <a:r>
              <a:rPr kumimoji="0" lang="ja-JP" altLang="en-US" sz="1800" b="1" i="0" u="none" strike="noStrike" kern="1200" cap="none" spc="0" normalizeH="0" baseline="0" noProof="0" dirty="0">
                <a:ln>
                  <a:noFill/>
                </a:ln>
                <a:solidFill>
                  <a:prstClr val="black"/>
                </a:solidFill>
                <a:effectLst/>
                <a:uLnTx/>
                <a:uFillTx/>
                <a:latin typeface="游ゴシック Medium" panose="020B0500000000000000" pitchFamily="50" charset="-128"/>
                <a:ea typeface="游ゴシック Medium" panose="020B0500000000000000" pitchFamily="50" charset="-128"/>
                <a:cs typeface="+mn-cs"/>
              </a:rPr>
              <a:t>処方せん</a:t>
            </a:r>
            <a:r>
              <a:rPr kumimoji="0" lang="ja-JP" altLang="en-US" sz="1400" b="0" i="0" u="none" strike="noStrike" kern="1200" cap="none" spc="0" normalizeH="0" baseline="0" noProof="0" dirty="0">
                <a:ln>
                  <a:noFill/>
                </a:ln>
                <a:solidFill>
                  <a:prstClr val="black"/>
                </a:solidFill>
                <a:effectLst/>
                <a:uLnTx/>
                <a:uFillTx/>
                <a:latin typeface="游ゴシック Medium" panose="020B0500000000000000" pitchFamily="50" charset="-128"/>
                <a:ea typeface="游ゴシック Medium" panose="020B0500000000000000" pitchFamily="50" charset="-128"/>
                <a:cs typeface="+mn-cs"/>
              </a:rPr>
              <a:t>を</a:t>
            </a:r>
            <a:br>
              <a:rPr kumimoji="0" lang="en-US" altLang="ja-JP" sz="1400" b="0" i="0" u="none" strike="noStrike" kern="1200" cap="none" spc="0" normalizeH="0" baseline="0" noProof="0" dirty="0">
                <a:ln>
                  <a:noFill/>
                </a:ln>
                <a:solidFill>
                  <a:prstClr val="black"/>
                </a:solidFill>
                <a:effectLst/>
                <a:uLnTx/>
                <a:uFillTx/>
                <a:latin typeface="游ゴシック Medium" panose="020B0500000000000000" pitchFamily="50" charset="-128"/>
                <a:ea typeface="游ゴシック Medium" panose="020B0500000000000000" pitchFamily="50" charset="-128"/>
                <a:cs typeface="+mn-cs"/>
              </a:rPr>
            </a:br>
            <a:r>
              <a:rPr kumimoji="0" lang="ja-JP" altLang="en-US" sz="1800" b="1" i="0" u="none" strike="noStrike" kern="1200" cap="none" spc="0" normalizeH="0" baseline="0" noProof="0" dirty="0">
                <a:ln>
                  <a:noFill/>
                </a:ln>
                <a:solidFill>
                  <a:prstClr val="black"/>
                </a:solidFill>
                <a:effectLst/>
                <a:uLnTx/>
                <a:uFillTx/>
                <a:latin typeface="游ゴシック Medium" panose="020B0500000000000000" pitchFamily="50" charset="-128"/>
                <a:ea typeface="游ゴシック Medium" panose="020B0500000000000000" pitchFamily="50" charset="-128"/>
                <a:cs typeface="+mn-cs"/>
              </a:rPr>
              <a:t>電子化</a:t>
            </a:r>
            <a:r>
              <a:rPr kumimoji="0" lang="ja-JP" altLang="en-US" sz="1400" b="0" i="0" u="none" strike="noStrike" kern="1200" cap="none" spc="0" normalizeH="0" baseline="0" noProof="0" dirty="0">
                <a:ln>
                  <a:noFill/>
                </a:ln>
                <a:solidFill>
                  <a:prstClr val="black"/>
                </a:solidFill>
                <a:effectLst/>
                <a:uLnTx/>
                <a:uFillTx/>
                <a:latin typeface="游ゴシック Medium" panose="020B0500000000000000" pitchFamily="50" charset="-128"/>
                <a:ea typeface="游ゴシック Medium" panose="020B0500000000000000" pitchFamily="50" charset="-128"/>
                <a:cs typeface="+mn-cs"/>
              </a:rPr>
              <a:t>したものです。</a:t>
            </a:r>
            <a:endParaRPr kumimoji="0" lang="en-US" altLang="ja-JP" sz="1400" b="0" i="0" u="none" strike="noStrike" kern="1200" cap="none" spc="0" normalizeH="0" baseline="0" noProof="0" dirty="0">
              <a:ln>
                <a:noFill/>
              </a:ln>
              <a:solidFill>
                <a:prstClr val="black"/>
              </a:solidFill>
              <a:effectLst/>
              <a:uLnTx/>
              <a:uFillTx/>
              <a:latin typeface="游ゴシック Medium" panose="020B0500000000000000" pitchFamily="50" charset="-128"/>
              <a:ea typeface="游ゴシック Medium" panose="020B0500000000000000" pitchFamily="50" charset="-128"/>
              <a:cs typeface="+mn-cs"/>
            </a:endParaRPr>
          </a:p>
        </p:txBody>
      </p:sp>
      <p:sp>
        <p:nvSpPr>
          <p:cNvPr id="116" name="四角形: 角を丸くする 115">
            <a:extLst>
              <a:ext uri="{FF2B5EF4-FFF2-40B4-BE49-F238E27FC236}">
                <a16:creationId xmlns:a16="http://schemas.microsoft.com/office/drawing/2014/main" id="{41723612-40BC-F49F-FBDF-01008C83FD1D}"/>
              </a:ext>
            </a:extLst>
          </p:cNvPr>
          <p:cNvSpPr/>
          <p:nvPr/>
        </p:nvSpPr>
        <p:spPr>
          <a:xfrm>
            <a:off x="449400" y="2488781"/>
            <a:ext cx="5959199" cy="2268000"/>
          </a:xfrm>
          <a:prstGeom prst="roundRect">
            <a:avLst>
              <a:gd name="adj" fmla="val 9449"/>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148" name="Group 77">
            <a:extLst>
              <a:ext uri="{FF2B5EF4-FFF2-40B4-BE49-F238E27FC236}">
                <a16:creationId xmlns:a16="http://schemas.microsoft.com/office/drawing/2014/main" id="{951D197B-CC09-AEDF-70C9-E11944756658}"/>
              </a:ext>
            </a:extLst>
          </p:cNvPr>
          <p:cNvGrpSpPr>
            <a:grpSpLocks noChangeAspect="1"/>
          </p:cNvGrpSpPr>
          <p:nvPr/>
        </p:nvGrpSpPr>
        <p:grpSpPr bwMode="auto">
          <a:xfrm>
            <a:off x="553908" y="2888104"/>
            <a:ext cx="234241" cy="232445"/>
            <a:chOff x="3459" y="1738"/>
            <a:chExt cx="391" cy="388"/>
          </a:xfrm>
          <a:solidFill>
            <a:srgbClr val="00B050"/>
          </a:solidFill>
        </p:grpSpPr>
        <p:sp>
          <p:nvSpPr>
            <p:cNvPr id="149" name="Freeform 78">
              <a:extLst>
                <a:ext uri="{FF2B5EF4-FFF2-40B4-BE49-F238E27FC236}">
                  <a16:creationId xmlns:a16="http://schemas.microsoft.com/office/drawing/2014/main" id="{17D44699-2CB6-C612-03E1-5435259E108C}"/>
                </a:ext>
              </a:extLst>
            </p:cNvPr>
            <p:cNvSpPr>
              <a:spLocks/>
            </p:cNvSpPr>
            <p:nvPr/>
          </p:nvSpPr>
          <p:spPr bwMode="auto">
            <a:xfrm>
              <a:off x="3520" y="1738"/>
              <a:ext cx="330" cy="295"/>
            </a:xfrm>
            <a:custGeom>
              <a:avLst/>
              <a:gdLst>
                <a:gd name="T0" fmla="*/ 67 w 223"/>
                <a:gd name="T1" fmla="*/ 199 h 199"/>
                <a:gd name="T2" fmla="*/ 63 w 223"/>
                <a:gd name="T3" fmla="*/ 197 h 199"/>
                <a:gd name="T4" fmla="*/ 3 w 223"/>
                <a:gd name="T5" fmla="*/ 137 h 199"/>
                <a:gd name="T6" fmla="*/ 3 w 223"/>
                <a:gd name="T7" fmla="*/ 128 h 199"/>
                <a:gd name="T8" fmla="*/ 11 w 223"/>
                <a:gd name="T9" fmla="*/ 128 h 199"/>
                <a:gd name="T10" fmla="*/ 66 w 223"/>
                <a:gd name="T11" fmla="*/ 184 h 199"/>
                <a:gd name="T12" fmla="*/ 212 w 223"/>
                <a:gd name="T13" fmla="*/ 3 h 199"/>
                <a:gd name="T14" fmla="*/ 221 w 223"/>
                <a:gd name="T15" fmla="*/ 2 h 199"/>
                <a:gd name="T16" fmla="*/ 221 w 223"/>
                <a:gd name="T17" fmla="*/ 11 h 199"/>
                <a:gd name="T18" fmla="*/ 71 w 223"/>
                <a:gd name="T19" fmla="*/ 197 h 199"/>
                <a:gd name="T20" fmla="*/ 67 w 223"/>
                <a:gd name="T21" fmla="*/ 199 h 199"/>
                <a:gd name="T22" fmla="*/ 67 w 223"/>
                <a:gd name="T23" fmla="*/ 199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23" h="199">
                  <a:moveTo>
                    <a:pt x="67" y="199"/>
                  </a:moveTo>
                  <a:cubicBezTo>
                    <a:pt x="65" y="199"/>
                    <a:pt x="64" y="198"/>
                    <a:pt x="63" y="197"/>
                  </a:cubicBezTo>
                  <a:cubicBezTo>
                    <a:pt x="3" y="137"/>
                    <a:pt x="3" y="137"/>
                    <a:pt x="3" y="137"/>
                  </a:cubicBezTo>
                  <a:cubicBezTo>
                    <a:pt x="0" y="135"/>
                    <a:pt x="0" y="131"/>
                    <a:pt x="3" y="128"/>
                  </a:cubicBezTo>
                  <a:cubicBezTo>
                    <a:pt x="5" y="126"/>
                    <a:pt x="9" y="126"/>
                    <a:pt x="11" y="128"/>
                  </a:cubicBezTo>
                  <a:cubicBezTo>
                    <a:pt x="66" y="184"/>
                    <a:pt x="66" y="184"/>
                    <a:pt x="66" y="184"/>
                  </a:cubicBezTo>
                  <a:cubicBezTo>
                    <a:pt x="212" y="3"/>
                    <a:pt x="212" y="3"/>
                    <a:pt x="212" y="3"/>
                  </a:cubicBezTo>
                  <a:cubicBezTo>
                    <a:pt x="214" y="0"/>
                    <a:pt x="218" y="0"/>
                    <a:pt x="221" y="2"/>
                  </a:cubicBezTo>
                  <a:cubicBezTo>
                    <a:pt x="223" y="4"/>
                    <a:pt x="223" y="8"/>
                    <a:pt x="221" y="11"/>
                  </a:cubicBezTo>
                  <a:cubicBezTo>
                    <a:pt x="71" y="197"/>
                    <a:pt x="71" y="197"/>
                    <a:pt x="71" y="197"/>
                  </a:cubicBezTo>
                  <a:cubicBezTo>
                    <a:pt x="70" y="198"/>
                    <a:pt x="69" y="199"/>
                    <a:pt x="67" y="199"/>
                  </a:cubicBezTo>
                  <a:cubicBezTo>
                    <a:pt x="67" y="199"/>
                    <a:pt x="67" y="199"/>
                    <a:pt x="67" y="1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E7E6E6"/>
                </a:solidFill>
                <a:effectLst/>
                <a:uLnTx/>
                <a:uFillTx/>
                <a:latin typeface="Calibri Light" panose="020F0302020204030204"/>
                <a:ea typeface="+mn-ea"/>
                <a:cs typeface="+mn-cs"/>
              </a:endParaRPr>
            </a:p>
          </p:txBody>
        </p:sp>
        <p:sp>
          <p:nvSpPr>
            <p:cNvPr id="150" name="Freeform 79">
              <a:extLst>
                <a:ext uri="{FF2B5EF4-FFF2-40B4-BE49-F238E27FC236}">
                  <a16:creationId xmlns:a16="http://schemas.microsoft.com/office/drawing/2014/main" id="{7FFF3474-17E6-B8CE-1E1B-DB76FECC77FD}"/>
                </a:ext>
              </a:extLst>
            </p:cNvPr>
            <p:cNvSpPr>
              <a:spLocks/>
            </p:cNvSpPr>
            <p:nvPr/>
          </p:nvSpPr>
          <p:spPr bwMode="auto">
            <a:xfrm>
              <a:off x="3459" y="1788"/>
              <a:ext cx="337" cy="338"/>
            </a:xfrm>
            <a:custGeom>
              <a:avLst/>
              <a:gdLst>
                <a:gd name="T0" fmla="*/ 222 w 228"/>
                <a:gd name="T1" fmla="*/ 228 h 228"/>
                <a:gd name="T2" fmla="*/ 6 w 228"/>
                <a:gd name="T3" fmla="*/ 228 h 228"/>
                <a:gd name="T4" fmla="*/ 0 w 228"/>
                <a:gd name="T5" fmla="*/ 222 h 228"/>
                <a:gd name="T6" fmla="*/ 0 w 228"/>
                <a:gd name="T7" fmla="*/ 6 h 228"/>
                <a:gd name="T8" fmla="*/ 6 w 228"/>
                <a:gd name="T9" fmla="*/ 0 h 228"/>
                <a:gd name="T10" fmla="*/ 156 w 228"/>
                <a:gd name="T11" fmla="*/ 0 h 228"/>
                <a:gd name="T12" fmla="*/ 162 w 228"/>
                <a:gd name="T13" fmla="*/ 6 h 228"/>
                <a:gd name="T14" fmla="*/ 156 w 228"/>
                <a:gd name="T15" fmla="*/ 12 h 228"/>
                <a:gd name="T16" fmla="*/ 12 w 228"/>
                <a:gd name="T17" fmla="*/ 12 h 228"/>
                <a:gd name="T18" fmla="*/ 12 w 228"/>
                <a:gd name="T19" fmla="*/ 216 h 228"/>
                <a:gd name="T20" fmla="*/ 216 w 228"/>
                <a:gd name="T21" fmla="*/ 216 h 228"/>
                <a:gd name="T22" fmla="*/ 216 w 228"/>
                <a:gd name="T23" fmla="*/ 84 h 228"/>
                <a:gd name="T24" fmla="*/ 222 w 228"/>
                <a:gd name="T25" fmla="*/ 78 h 228"/>
                <a:gd name="T26" fmla="*/ 228 w 228"/>
                <a:gd name="T27" fmla="*/ 84 h 228"/>
                <a:gd name="T28" fmla="*/ 228 w 228"/>
                <a:gd name="T29" fmla="*/ 222 h 228"/>
                <a:gd name="T30" fmla="*/ 222 w 228"/>
                <a:gd name="T31" fmla="*/ 228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28" h="228">
                  <a:moveTo>
                    <a:pt x="222" y="228"/>
                  </a:moveTo>
                  <a:cubicBezTo>
                    <a:pt x="6" y="228"/>
                    <a:pt x="6" y="228"/>
                    <a:pt x="6" y="228"/>
                  </a:cubicBezTo>
                  <a:cubicBezTo>
                    <a:pt x="2" y="228"/>
                    <a:pt x="0" y="225"/>
                    <a:pt x="0" y="222"/>
                  </a:cubicBezTo>
                  <a:cubicBezTo>
                    <a:pt x="0" y="6"/>
                    <a:pt x="0" y="6"/>
                    <a:pt x="0" y="6"/>
                  </a:cubicBezTo>
                  <a:cubicBezTo>
                    <a:pt x="0" y="2"/>
                    <a:pt x="2" y="0"/>
                    <a:pt x="6" y="0"/>
                  </a:cubicBezTo>
                  <a:cubicBezTo>
                    <a:pt x="156" y="0"/>
                    <a:pt x="156" y="0"/>
                    <a:pt x="156" y="0"/>
                  </a:cubicBezTo>
                  <a:cubicBezTo>
                    <a:pt x="159" y="0"/>
                    <a:pt x="162" y="2"/>
                    <a:pt x="162" y="6"/>
                  </a:cubicBezTo>
                  <a:cubicBezTo>
                    <a:pt x="162" y="9"/>
                    <a:pt x="159" y="12"/>
                    <a:pt x="156" y="12"/>
                  </a:cubicBezTo>
                  <a:cubicBezTo>
                    <a:pt x="12" y="12"/>
                    <a:pt x="12" y="12"/>
                    <a:pt x="12" y="12"/>
                  </a:cubicBezTo>
                  <a:cubicBezTo>
                    <a:pt x="12" y="216"/>
                    <a:pt x="12" y="216"/>
                    <a:pt x="12" y="216"/>
                  </a:cubicBezTo>
                  <a:cubicBezTo>
                    <a:pt x="216" y="216"/>
                    <a:pt x="216" y="216"/>
                    <a:pt x="216" y="216"/>
                  </a:cubicBezTo>
                  <a:cubicBezTo>
                    <a:pt x="216" y="84"/>
                    <a:pt x="216" y="84"/>
                    <a:pt x="216" y="84"/>
                  </a:cubicBezTo>
                  <a:cubicBezTo>
                    <a:pt x="216" y="80"/>
                    <a:pt x="218" y="78"/>
                    <a:pt x="222" y="78"/>
                  </a:cubicBezTo>
                  <a:cubicBezTo>
                    <a:pt x="225" y="78"/>
                    <a:pt x="228" y="80"/>
                    <a:pt x="228" y="84"/>
                  </a:cubicBezTo>
                  <a:cubicBezTo>
                    <a:pt x="228" y="222"/>
                    <a:pt x="228" y="222"/>
                    <a:pt x="228" y="222"/>
                  </a:cubicBezTo>
                  <a:cubicBezTo>
                    <a:pt x="228" y="225"/>
                    <a:pt x="225" y="228"/>
                    <a:pt x="222" y="2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E7E6E6"/>
                </a:solidFill>
                <a:effectLst/>
                <a:uLnTx/>
                <a:uFillTx/>
                <a:latin typeface="Calibri Light" panose="020F0302020204030204"/>
                <a:ea typeface="+mn-ea"/>
                <a:cs typeface="+mn-cs"/>
              </a:endParaRPr>
            </a:p>
          </p:txBody>
        </p:sp>
      </p:grpSp>
      <p:grpSp>
        <p:nvGrpSpPr>
          <p:cNvPr id="151" name="Group 77">
            <a:extLst>
              <a:ext uri="{FF2B5EF4-FFF2-40B4-BE49-F238E27FC236}">
                <a16:creationId xmlns:a16="http://schemas.microsoft.com/office/drawing/2014/main" id="{907412DD-BF7C-7712-4371-A34A96CD7145}"/>
              </a:ext>
            </a:extLst>
          </p:cNvPr>
          <p:cNvGrpSpPr>
            <a:grpSpLocks noChangeAspect="1"/>
          </p:cNvGrpSpPr>
          <p:nvPr/>
        </p:nvGrpSpPr>
        <p:grpSpPr bwMode="auto">
          <a:xfrm>
            <a:off x="544093" y="3504217"/>
            <a:ext cx="234241" cy="232445"/>
            <a:chOff x="3459" y="1738"/>
            <a:chExt cx="391" cy="388"/>
          </a:xfrm>
          <a:solidFill>
            <a:srgbClr val="00B050"/>
          </a:solidFill>
        </p:grpSpPr>
        <p:sp>
          <p:nvSpPr>
            <p:cNvPr id="152" name="Freeform 78">
              <a:extLst>
                <a:ext uri="{FF2B5EF4-FFF2-40B4-BE49-F238E27FC236}">
                  <a16:creationId xmlns:a16="http://schemas.microsoft.com/office/drawing/2014/main" id="{B8B6AF6D-ED1D-5971-C79D-2EA4D88191C4}"/>
                </a:ext>
              </a:extLst>
            </p:cNvPr>
            <p:cNvSpPr>
              <a:spLocks/>
            </p:cNvSpPr>
            <p:nvPr/>
          </p:nvSpPr>
          <p:spPr bwMode="auto">
            <a:xfrm>
              <a:off x="3520" y="1738"/>
              <a:ext cx="330" cy="295"/>
            </a:xfrm>
            <a:custGeom>
              <a:avLst/>
              <a:gdLst>
                <a:gd name="T0" fmla="*/ 67 w 223"/>
                <a:gd name="T1" fmla="*/ 199 h 199"/>
                <a:gd name="T2" fmla="*/ 63 w 223"/>
                <a:gd name="T3" fmla="*/ 197 h 199"/>
                <a:gd name="T4" fmla="*/ 3 w 223"/>
                <a:gd name="T5" fmla="*/ 137 h 199"/>
                <a:gd name="T6" fmla="*/ 3 w 223"/>
                <a:gd name="T7" fmla="*/ 128 h 199"/>
                <a:gd name="T8" fmla="*/ 11 w 223"/>
                <a:gd name="T9" fmla="*/ 128 h 199"/>
                <a:gd name="T10" fmla="*/ 66 w 223"/>
                <a:gd name="T11" fmla="*/ 184 h 199"/>
                <a:gd name="T12" fmla="*/ 212 w 223"/>
                <a:gd name="T13" fmla="*/ 3 h 199"/>
                <a:gd name="T14" fmla="*/ 221 w 223"/>
                <a:gd name="T15" fmla="*/ 2 h 199"/>
                <a:gd name="T16" fmla="*/ 221 w 223"/>
                <a:gd name="T17" fmla="*/ 11 h 199"/>
                <a:gd name="T18" fmla="*/ 71 w 223"/>
                <a:gd name="T19" fmla="*/ 197 h 199"/>
                <a:gd name="T20" fmla="*/ 67 w 223"/>
                <a:gd name="T21" fmla="*/ 199 h 199"/>
                <a:gd name="T22" fmla="*/ 67 w 223"/>
                <a:gd name="T23" fmla="*/ 199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23" h="199">
                  <a:moveTo>
                    <a:pt x="67" y="199"/>
                  </a:moveTo>
                  <a:cubicBezTo>
                    <a:pt x="65" y="199"/>
                    <a:pt x="64" y="198"/>
                    <a:pt x="63" y="197"/>
                  </a:cubicBezTo>
                  <a:cubicBezTo>
                    <a:pt x="3" y="137"/>
                    <a:pt x="3" y="137"/>
                    <a:pt x="3" y="137"/>
                  </a:cubicBezTo>
                  <a:cubicBezTo>
                    <a:pt x="0" y="135"/>
                    <a:pt x="0" y="131"/>
                    <a:pt x="3" y="128"/>
                  </a:cubicBezTo>
                  <a:cubicBezTo>
                    <a:pt x="5" y="126"/>
                    <a:pt x="9" y="126"/>
                    <a:pt x="11" y="128"/>
                  </a:cubicBezTo>
                  <a:cubicBezTo>
                    <a:pt x="66" y="184"/>
                    <a:pt x="66" y="184"/>
                    <a:pt x="66" y="184"/>
                  </a:cubicBezTo>
                  <a:cubicBezTo>
                    <a:pt x="212" y="3"/>
                    <a:pt x="212" y="3"/>
                    <a:pt x="212" y="3"/>
                  </a:cubicBezTo>
                  <a:cubicBezTo>
                    <a:pt x="214" y="0"/>
                    <a:pt x="218" y="0"/>
                    <a:pt x="221" y="2"/>
                  </a:cubicBezTo>
                  <a:cubicBezTo>
                    <a:pt x="223" y="4"/>
                    <a:pt x="223" y="8"/>
                    <a:pt x="221" y="11"/>
                  </a:cubicBezTo>
                  <a:cubicBezTo>
                    <a:pt x="71" y="197"/>
                    <a:pt x="71" y="197"/>
                    <a:pt x="71" y="197"/>
                  </a:cubicBezTo>
                  <a:cubicBezTo>
                    <a:pt x="70" y="198"/>
                    <a:pt x="69" y="199"/>
                    <a:pt x="67" y="199"/>
                  </a:cubicBezTo>
                  <a:cubicBezTo>
                    <a:pt x="67" y="199"/>
                    <a:pt x="67" y="199"/>
                    <a:pt x="67" y="1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E7E6E6"/>
                </a:solidFill>
                <a:effectLst/>
                <a:uLnTx/>
                <a:uFillTx/>
                <a:latin typeface="Calibri Light" panose="020F0302020204030204"/>
                <a:ea typeface="+mn-ea"/>
                <a:cs typeface="+mn-cs"/>
              </a:endParaRPr>
            </a:p>
          </p:txBody>
        </p:sp>
        <p:sp>
          <p:nvSpPr>
            <p:cNvPr id="153" name="Freeform 79">
              <a:extLst>
                <a:ext uri="{FF2B5EF4-FFF2-40B4-BE49-F238E27FC236}">
                  <a16:creationId xmlns:a16="http://schemas.microsoft.com/office/drawing/2014/main" id="{B98C3A76-7207-7A71-753C-D20538435DAC}"/>
                </a:ext>
              </a:extLst>
            </p:cNvPr>
            <p:cNvSpPr>
              <a:spLocks/>
            </p:cNvSpPr>
            <p:nvPr/>
          </p:nvSpPr>
          <p:spPr bwMode="auto">
            <a:xfrm>
              <a:off x="3459" y="1788"/>
              <a:ext cx="337" cy="338"/>
            </a:xfrm>
            <a:custGeom>
              <a:avLst/>
              <a:gdLst>
                <a:gd name="T0" fmla="*/ 222 w 228"/>
                <a:gd name="T1" fmla="*/ 228 h 228"/>
                <a:gd name="T2" fmla="*/ 6 w 228"/>
                <a:gd name="T3" fmla="*/ 228 h 228"/>
                <a:gd name="T4" fmla="*/ 0 w 228"/>
                <a:gd name="T5" fmla="*/ 222 h 228"/>
                <a:gd name="T6" fmla="*/ 0 w 228"/>
                <a:gd name="T7" fmla="*/ 6 h 228"/>
                <a:gd name="T8" fmla="*/ 6 w 228"/>
                <a:gd name="T9" fmla="*/ 0 h 228"/>
                <a:gd name="T10" fmla="*/ 156 w 228"/>
                <a:gd name="T11" fmla="*/ 0 h 228"/>
                <a:gd name="T12" fmla="*/ 162 w 228"/>
                <a:gd name="T13" fmla="*/ 6 h 228"/>
                <a:gd name="T14" fmla="*/ 156 w 228"/>
                <a:gd name="T15" fmla="*/ 12 h 228"/>
                <a:gd name="T16" fmla="*/ 12 w 228"/>
                <a:gd name="T17" fmla="*/ 12 h 228"/>
                <a:gd name="T18" fmla="*/ 12 w 228"/>
                <a:gd name="T19" fmla="*/ 216 h 228"/>
                <a:gd name="T20" fmla="*/ 216 w 228"/>
                <a:gd name="T21" fmla="*/ 216 h 228"/>
                <a:gd name="T22" fmla="*/ 216 w 228"/>
                <a:gd name="T23" fmla="*/ 84 h 228"/>
                <a:gd name="T24" fmla="*/ 222 w 228"/>
                <a:gd name="T25" fmla="*/ 78 h 228"/>
                <a:gd name="T26" fmla="*/ 228 w 228"/>
                <a:gd name="T27" fmla="*/ 84 h 228"/>
                <a:gd name="T28" fmla="*/ 228 w 228"/>
                <a:gd name="T29" fmla="*/ 222 h 228"/>
                <a:gd name="T30" fmla="*/ 222 w 228"/>
                <a:gd name="T31" fmla="*/ 228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28" h="228">
                  <a:moveTo>
                    <a:pt x="222" y="228"/>
                  </a:moveTo>
                  <a:cubicBezTo>
                    <a:pt x="6" y="228"/>
                    <a:pt x="6" y="228"/>
                    <a:pt x="6" y="228"/>
                  </a:cubicBezTo>
                  <a:cubicBezTo>
                    <a:pt x="2" y="228"/>
                    <a:pt x="0" y="225"/>
                    <a:pt x="0" y="222"/>
                  </a:cubicBezTo>
                  <a:cubicBezTo>
                    <a:pt x="0" y="6"/>
                    <a:pt x="0" y="6"/>
                    <a:pt x="0" y="6"/>
                  </a:cubicBezTo>
                  <a:cubicBezTo>
                    <a:pt x="0" y="2"/>
                    <a:pt x="2" y="0"/>
                    <a:pt x="6" y="0"/>
                  </a:cubicBezTo>
                  <a:cubicBezTo>
                    <a:pt x="156" y="0"/>
                    <a:pt x="156" y="0"/>
                    <a:pt x="156" y="0"/>
                  </a:cubicBezTo>
                  <a:cubicBezTo>
                    <a:pt x="159" y="0"/>
                    <a:pt x="162" y="2"/>
                    <a:pt x="162" y="6"/>
                  </a:cubicBezTo>
                  <a:cubicBezTo>
                    <a:pt x="162" y="9"/>
                    <a:pt x="159" y="12"/>
                    <a:pt x="156" y="12"/>
                  </a:cubicBezTo>
                  <a:cubicBezTo>
                    <a:pt x="12" y="12"/>
                    <a:pt x="12" y="12"/>
                    <a:pt x="12" y="12"/>
                  </a:cubicBezTo>
                  <a:cubicBezTo>
                    <a:pt x="12" y="216"/>
                    <a:pt x="12" y="216"/>
                    <a:pt x="12" y="216"/>
                  </a:cubicBezTo>
                  <a:cubicBezTo>
                    <a:pt x="216" y="216"/>
                    <a:pt x="216" y="216"/>
                    <a:pt x="216" y="216"/>
                  </a:cubicBezTo>
                  <a:cubicBezTo>
                    <a:pt x="216" y="84"/>
                    <a:pt x="216" y="84"/>
                    <a:pt x="216" y="84"/>
                  </a:cubicBezTo>
                  <a:cubicBezTo>
                    <a:pt x="216" y="80"/>
                    <a:pt x="218" y="78"/>
                    <a:pt x="222" y="78"/>
                  </a:cubicBezTo>
                  <a:cubicBezTo>
                    <a:pt x="225" y="78"/>
                    <a:pt x="228" y="80"/>
                    <a:pt x="228" y="84"/>
                  </a:cubicBezTo>
                  <a:cubicBezTo>
                    <a:pt x="228" y="222"/>
                    <a:pt x="228" y="222"/>
                    <a:pt x="228" y="222"/>
                  </a:cubicBezTo>
                  <a:cubicBezTo>
                    <a:pt x="228" y="225"/>
                    <a:pt x="225" y="228"/>
                    <a:pt x="222" y="2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E7E6E6"/>
                </a:solidFill>
                <a:effectLst/>
                <a:uLnTx/>
                <a:uFillTx/>
                <a:latin typeface="Calibri Light" panose="020F0302020204030204"/>
                <a:ea typeface="+mn-ea"/>
                <a:cs typeface="+mn-cs"/>
              </a:endParaRPr>
            </a:p>
          </p:txBody>
        </p:sp>
      </p:grpSp>
      <p:grpSp>
        <p:nvGrpSpPr>
          <p:cNvPr id="154" name="Group 77">
            <a:extLst>
              <a:ext uri="{FF2B5EF4-FFF2-40B4-BE49-F238E27FC236}">
                <a16:creationId xmlns:a16="http://schemas.microsoft.com/office/drawing/2014/main" id="{3E390423-B364-23A5-F573-27682F4008F0}"/>
              </a:ext>
            </a:extLst>
          </p:cNvPr>
          <p:cNvGrpSpPr>
            <a:grpSpLocks noChangeAspect="1"/>
          </p:cNvGrpSpPr>
          <p:nvPr/>
        </p:nvGrpSpPr>
        <p:grpSpPr bwMode="auto">
          <a:xfrm>
            <a:off x="545424" y="4329450"/>
            <a:ext cx="234241" cy="232445"/>
            <a:chOff x="3459" y="1738"/>
            <a:chExt cx="391" cy="388"/>
          </a:xfrm>
          <a:solidFill>
            <a:srgbClr val="00B050"/>
          </a:solidFill>
        </p:grpSpPr>
        <p:sp>
          <p:nvSpPr>
            <p:cNvPr id="155" name="Freeform 78">
              <a:extLst>
                <a:ext uri="{FF2B5EF4-FFF2-40B4-BE49-F238E27FC236}">
                  <a16:creationId xmlns:a16="http://schemas.microsoft.com/office/drawing/2014/main" id="{41ACEB67-D25F-B9D7-5669-6669FC6EA892}"/>
                </a:ext>
              </a:extLst>
            </p:cNvPr>
            <p:cNvSpPr>
              <a:spLocks/>
            </p:cNvSpPr>
            <p:nvPr/>
          </p:nvSpPr>
          <p:spPr bwMode="auto">
            <a:xfrm>
              <a:off x="3520" y="1738"/>
              <a:ext cx="330" cy="295"/>
            </a:xfrm>
            <a:custGeom>
              <a:avLst/>
              <a:gdLst>
                <a:gd name="T0" fmla="*/ 67 w 223"/>
                <a:gd name="T1" fmla="*/ 199 h 199"/>
                <a:gd name="T2" fmla="*/ 63 w 223"/>
                <a:gd name="T3" fmla="*/ 197 h 199"/>
                <a:gd name="T4" fmla="*/ 3 w 223"/>
                <a:gd name="T5" fmla="*/ 137 h 199"/>
                <a:gd name="T6" fmla="*/ 3 w 223"/>
                <a:gd name="T7" fmla="*/ 128 h 199"/>
                <a:gd name="T8" fmla="*/ 11 w 223"/>
                <a:gd name="T9" fmla="*/ 128 h 199"/>
                <a:gd name="T10" fmla="*/ 66 w 223"/>
                <a:gd name="T11" fmla="*/ 184 h 199"/>
                <a:gd name="T12" fmla="*/ 212 w 223"/>
                <a:gd name="T13" fmla="*/ 3 h 199"/>
                <a:gd name="T14" fmla="*/ 221 w 223"/>
                <a:gd name="T15" fmla="*/ 2 h 199"/>
                <a:gd name="T16" fmla="*/ 221 w 223"/>
                <a:gd name="T17" fmla="*/ 11 h 199"/>
                <a:gd name="T18" fmla="*/ 71 w 223"/>
                <a:gd name="T19" fmla="*/ 197 h 199"/>
                <a:gd name="T20" fmla="*/ 67 w 223"/>
                <a:gd name="T21" fmla="*/ 199 h 199"/>
                <a:gd name="T22" fmla="*/ 67 w 223"/>
                <a:gd name="T23" fmla="*/ 199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23" h="199">
                  <a:moveTo>
                    <a:pt x="67" y="199"/>
                  </a:moveTo>
                  <a:cubicBezTo>
                    <a:pt x="65" y="199"/>
                    <a:pt x="64" y="198"/>
                    <a:pt x="63" y="197"/>
                  </a:cubicBezTo>
                  <a:cubicBezTo>
                    <a:pt x="3" y="137"/>
                    <a:pt x="3" y="137"/>
                    <a:pt x="3" y="137"/>
                  </a:cubicBezTo>
                  <a:cubicBezTo>
                    <a:pt x="0" y="135"/>
                    <a:pt x="0" y="131"/>
                    <a:pt x="3" y="128"/>
                  </a:cubicBezTo>
                  <a:cubicBezTo>
                    <a:pt x="5" y="126"/>
                    <a:pt x="9" y="126"/>
                    <a:pt x="11" y="128"/>
                  </a:cubicBezTo>
                  <a:cubicBezTo>
                    <a:pt x="66" y="184"/>
                    <a:pt x="66" y="184"/>
                    <a:pt x="66" y="184"/>
                  </a:cubicBezTo>
                  <a:cubicBezTo>
                    <a:pt x="212" y="3"/>
                    <a:pt x="212" y="3"/>
                    <a:pt x="212" y="3"/>
                  </a:cubicBezTo>
                  <a:cubicBezTo>
                    <a:pt x="214" y="0"/>
                    <a:pt x="218" y="0"/>
                    <a:pt x="221" y="2"/>
                  </a:cubicBezTo>
                  <a:cubicBezTo>
                    <a:pt x="223" y="4"/>
                    <a:pt x="223" y="8"/>
                    <a:pt x="221" y="11"/>
                  </a:cubicBezTo>
                  <a:cubicBezTo>
                    <a:pt x="71" y="197"/>
                    <a:pt x="71" y="197"/>
                    <a:pt x="71" y="197"/>
                  </a:cubicBezTo>
                  <a:cubicBezTo>
                    <a:pt x="70" y="198"/>
                    <a:pt x="69" y="199"/>
                    <a:pt x="67" y="199"/>
                  </a:cubicBezTo>
                  <a:cubicBezTo>
                    <a:pt x="67" y="199"/>
                    <a:pt x="67" y="199"/>
                    <a:pt x="67" y="1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E7E6E6"/>
                </a:solidFill>
                <a:effectLst/>
                <a:uLnTx/>
                <a:uFillTx/>
                <a:latin typeface="Calibri Light" panose="020F0302020204030204"/>
                <a:ea typeface="+mn-ea"/>
                <a:cs typeface="+mn-cs"/>
              </a:endParaRPr>
            </a:p>
          </p:txBody>
        </p:sp>
        <p:sp>
          <p:nvSpPr>
            <p:cNvPr id="156" name="Freeform 79">
              <a:extLst>
                <a:ext uri="{FF2B5EF4-FFF2-40B4-BE49-F238E27FC236}">
                  <a16:creationId xmlns:a16="http://schemas.microsoft.com/office/drawing/2014/main" id="{565C5621-CA00-230B-7D9D-D0644CD0796B}"/>
                </a:ext>
              </a:extLst>
            </p:cNvPr>
            <p:cNvSpPr>
              <a:spLocks/>
            </p:cNvSpPr>
            <p:nvPr/>
          </p:nvSpPr>
          <p:spPr bwMode="auto">
            <a:xfrm>
              <a:off x="3459" y="1788"/>
              <a:ext cx="337" cy="338"/>
            </a:xfrm>
            <a:custGeom>
              <a:avLst/>
              <a:gdLst>
                <a:gd name="T0" fmla="*/ 222 w 228"/>
                <a:gd name="T1" fmla="*/ 228 h 228"/>
                <a:gd name="T2" fmla="*/ 6 w 228"/>
                <a:gd name="T3" fmla="*/ 228 h 228"/>
                <a:gd name="T4" fmla="*/ 0 w 228"/>
                <a:gd name="T5" fmla="*/ 222 h 228"/>
                <a:gd name="T6" fmla="*/ 0 w 228"/>
                <a:gd name="T7" fmla="*/ 6 h 228"/>
                <a:gd name="T8" fmla="*/ 6 w 228"/>
                <a:gd name="T9" fmla="*/ 0 h 228"/>
                <a:gd name="T10" fmla="*/ 156 w 228"/>
                <a:gd name="T11" fmla="*/ 0 h 228"/>
                <a:gd name="T12" fmla="*/ 162 w 228"/>
                <a:gd name="T13" fmla="*/ 6 h 228"/>
                <a:gd name="T14" fmla="*/ 156 w 228"/>
                <a:gd name="T15" fmla="*/ 12 h 228"/>
                <a:gd name="T16" fmla="*/ 12 w 228"/>
                <a:gd name="T17" fmla="*/ 12 h 228"/>
                <a:gd name="T18" fmla="*/ 12 w 228"/>
                <a:gd name="T19" fmla="*/ 216 h 228"/>
                <a:gd name="T20" fmla="*/ 216 w 228"/>
                <a:gd name="T21" fmla="*/ 216 h 228"/>
                <a:gd name="T22" fmla="*/ 216 w 228"/>
                <a:gd name="T23" fmla="*/ 84 h 228"/>
                <a:gd name="T24" fmla="*/ 222 w 228"/>
                <a:gd name="T25" fmla="*/ 78 h 228"/>
                <a:gd name="T26" fmla="*/ 228 w 228"/>
                <a:gd name="T27" fmla="*/ 84 h 228"/>
                <a:gd name="T28" fmla="*/ 228 w 228"/>
                <a:gd name="T29" fmla="*/ 222 h 228"/>
                <a:gd name="T30" fmla="*/ 222 w 228"/>
                <a:gd name="T31" fmla="*/ 228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28" h="228">
                  <a:moveTo>
                    <a:pt x="222" y="228"/>
                  </a:moveTo>
                  <a:cubicBezTo>
                    <a:pt x="6" y="228"/>
                    <a:pt x="6" y="228"/>
                    <a:pt x="6" y="228"/>
                  </a:cubicBezTo>
                  <a:cubicBezTo>
                    <a:pt x="2" y="228"/>
                    <a:pt x="0" y="225"/>
                    <a:pt x="0" y="222"/>
                  </a:cubicBezTo>
                  <a:cubicBezTo>
                    <a:pt x="0" y="6"/>
                    <a:pt x="0" y="6"/>
                    <a:pt x="0" y="6"/>
                  </a:cubicBezTo>
                  <a:cubicBezTo>
                    <a:pt x="0" y="2"/>
                    <a:pt x="2" y="0"/>
                    <a:pt x="6" y="0"/>
                  </a:cubicBezTo>
                  <a:cubicBezTo>
                    <a:pt x="156" y="0"/>
                    <a:pt x="156" y="0"/>
                    <a:pt x="156" y="0"/>
                  </a:cubicBezTo>
                  <a:cubicBezTo>
                    <a:pt x="159" y="0"/>
                    <a:pt x="162" y="2"/>
                    <a:pt x="162" y="6"/>
                  </a:cubicBezTo>
                  <a:cubicBezTo>
                    <a:pt x="162" y="9"/>
                    <a:pt x="159" y="12"/>
                    <a:pt x="156" y="12"/>
                  </a:cubicBezTo>
                  <a:cubicBezTo>
                    <a:pt x="12" y="12"/>
                    <a:pt x="12" y="12"/>
                    <a:pt x="12" y="12"/>
                  </a:cubicBezTo>
                  <a:cubicBezTo>
                    <a:pt x="12" y="216"/>
                    <a:pt x="12" y="216"/>
                    <a:pt x="12" y="216"/>
                  </a:cubicBezTo>
                  <a:cubicBezTo>
                    <a:pt x="216" y="216"/>
                    <a:pt x="216" y="216"/>
                    <a:pt x="216" y="216"/>
                  </a:cubicBezTo>
                  <a:cubicBezTo>
                    <a:pt x="216" y="84"/>
                    <a:pt x="216" y="84"/>
                    <a:pt x="216" y="84"/>
                  </a:cubicBezTo>
                  <a:cubicBezTo>
                    <a:pt x="216" y="80"/>
                    <a:pt x="218" y="78"/>
                    <a:pt x="222" y="78"/>
                  </a:cubicBezTo>
                  <a:cubicBezTo>
                    <a:pt x="225" y="78"/>
                    <a:pt x="228" y="80"/>
                    <a:pt x="228" y="84"/>
                  </a:cubicBezTo>
                  <a:cubicBezTo>
                    <a:pt x="228" y="222"/>
                    <a:pt x="228" y="222"/>
                    <a:pt x="228" y="222"/>
                  </a:cubicBezTo>
                  <a:cubicBezTo>
                    <a:pt x="228" y="225"/>
                    <a:pt x="225" y="228"/>
                    <a:pt x="222" y="2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srgbClr val="E7E6E6"/>
                </a:solidFill>
                <a:effectLst/>
                <a:uLnTx/>
                <a:uFillTx/>
                <a:latin typeface="Calibri Light" panose="020F0302020204030204"/>
                <a:ea typeface="+mn-ea"/>
                <a:cs typeface="+mn-cs"/>
              </a:endParaRPr>
            </a:p>
          </p:txBody>
        </p:sp>
      </p:grpSp>
      <p:sp>
        <p:nvSpPr>
          <p:cNvPr id="157" name="正方形/長方形 156">
            <a:extLst>
              <a:ext uri="{FF2B5EF4-FFF2-40B4-BE49-F238E27FC236}">
                <a16:creationId xmlns:a16="http://schemas.microsoft.com/office/drawing/2014/main" id="{61A148D0-174E-0045-2773-1BFBF860BEAD}"/>
              </a:ext>
            </a:extLst>
          </p:cNvPr>
          <p:cNvSpPr/>
          <p:nvPr/>
        </p:nvSpPr>
        <p:spPr>
          <a:xfrm>
            <a:off x="717370" y="2875180"/>
            <a:ext cx="5691230" cy="1938992"/>
          </a:xfrm>
          <a:prstGeom prst="rect">
            <a:avLst/>
          </a:prstGeom>
        </p:spPr>
        <p:txBody>
          <a:bodyPr wrap="square">
            <a:spAutoFit/>
          </a:bodyPr>
          <a:lstStyle/>
          <a:p>
            <a:pPr marL="0" marR="0" lvl="0" indent="0" algn="l" defTabSz="457200" rtl="0" eaLnBrk="1" fontAlgn="auto" latinLnBrk="0" hangingPunct="1">
              <a:lnSpc>
                <a:spcPts val="16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游ゴシック Medium" panose="020B0500000000000000" pitchFamily="50" charset="-128"/>
                <a:ea typeface="游ゴシック Medium" panose="020B0500000000000000" pitchFamily="50" charset="-128"/>
                <a:cs typeface="+mn-cs"/>
              </a:rPr>
              <a:t>マイナンバーカードの場合は顔認証付きカードリーダー、資格確認書の場合は口頭、で電子処方せんを選択いただけます。</a:t>
            </a:r>
            <a:endParaRPr kumimoji="0" lang="en-US" altLang="ja-JP" sz="1400" b="0" i="0" u="none" strike="noStrike" kern="1200" cap="none" spc="0" normalizeH="0" baseline="0" noProof="0" dirty="0">
              <a:ln>
                <a:noFill/>
              </a:ln>
              <a:solidFill>
                <a:prstClr val="black"/>
              </a:solidFill>
              <a:effectLst/>
              <a:uLnTx/>
              <a:uFillTx/>
              <a:latin typeface="游ゴシック Medium" panose="020B0500000000000000" pitchFamily="50" charset="-128"/>
              <a:ea typeface="游ゴシック Medium" panose="020B0500000000000000" pitchFamily="50" charset="-128"/>
              <a:cs typeface="+mn-cs"/>
            </a:endParaRPr>
          </a:p>
          <a:p>
            <a:pPr marL="0" marR="0" lvl="0" indent="0" algn="l" defTabSz="457200" rtl="0" eaLnBrk="1" fontAlgn="auto" latinLnBrk="0" hangingPunct="1">
              <a:lnSpc>
                <a:spcPts val="1600"/>
              </a:lnSpc>
              <a:spcBef>
                <a:spcPts val="0"/>
              </a:spcBef>
              <a:spcAft>
                <a:spcPts val="0"/>
              </a:spcAft>
              <a:buClrTx/>
              <a:buSzTx/>
              <a:buFontTx/>
              <a:buNone/>
              <a:tabLst/>
              <a:defRPr/>
            </a:pPr>
            <a:endParaRPr kumimoji="0" lang="en-US" altLang="ja-JP" sz="1400" b="0" i="0" u="none" strike="noStrike" kern="1200" cap="none" spc="0" normalizeH="0" baseline="0" noProof="0" dirty="0">
              <a:ln>
                <a:noFill/>
              </a:ln>
              <a:solidFill>
                <a:prstClr val="black"/>
              </a:solidFill>
              <a:effectLst/>
              <a:uLnTx/>
              <a:uFillTx/>
              <a:latin typeface="游ゴシック Medium" panose="020B0500000000000000" pitchFamily="50" charset="-128"/>
              <a:ea typeface="游ゴシック Medium" panose="020B0500000000000000" pitchFamily="50" charset="-128"/>
              <a:cs typeface="+mn-cs"/>
            </a:endParaRPr>
          </a:p>
          <a:p>
            <a:pPr marL="0" marR="0" lvl="0" indent="0" algn="l" defTabSz="457200" rtl="0" eaLnBrk="1" fontAlgn="auto" latinLnBrk="0" hangingPunct="1">
              <a:lnSpc>
                <a:spcPts val="16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游ゴシック Medium" panose="020B0500000000000000" pitchFamily="50" charset="-128"/>
                <a:ea typeface="游ゴシック Medium" panose="020B0500000000000000" pitchFamily="50" charset="-128"/>
                <a:cs typeface="+mn-cs"/>
              </a:rPr>
              <a:t>電子処方せんを選択した場合、紙の処方せんが電子化されます。</a:t>
            </a:r>
            <a:endParaRPr kumimoji="0" lang="en-US" altLang="ja-JP" sz="1400" b="0" i="0" u="none" strike="noStrike" kern="1200" cap="none" spc="0" normalizeH="0" baseline="0" noProof="0" dirty="0">
              <a:ln>
                <a:noFill/>
              </a:ln>
              <a:solidFill>
                <a:prstClr val="black"/>
              </a:solidFill>
              <a:effectLst/>
              <a:uLnTx/>
              <a:uFillTx/>
              <a:latin typeface="游ゴシック Medium" panose="020B0500000000000000" pitchFamily="50" charset="-128"/>
              <a:ea typeface="游ゴシック Medium" panose="020B0500000000000000" pitchFamily="50" charset="-128"/>
              <a:cs typeface="+mn-cs"/>
            </a:endParaRPr>
          </a:p>
          <a:p>
            <a:pPr marL="0" marR="0" lvl="0" indent="0" algn="l" defTabSz="457200" rtl="0" eaLnBrk="1" fontAlgn="auto" latinLnBrk="0" hangingPunct="1">
              <a:lnSpc>
                <a:spcPts val="1600"/>
              </a:lnSpc>
              <a:spcBef>
                <a:spcPts val="0"/>
              </a:spcBef>
              <a:spcAft>
                <a:spcPts val="0"/>
              </a:spcAft>
              <a:buClrTx/>
              <a:buSzTx/>
              <a:buFontTx/>
              <a:buNone/>
              <a:tabLst/>
              <a:defRPr/>
            </a:pPr>
            <a:endParaRPr kumimoji="0" lang="en-US" altLang="ja-JP" sz="1600" b="0" i="0" u="none" strike="noStrike" kern="1200" cap="none" spc="0" normalizeH="0" baseline="0" noProof="0" dirty="0">
              <a:ln>
                <a:noFill/>
              </a:ln>
              <a:solidFill>
                <a:prstClr val="black"/>
              </a:solidFill>
              <a:effectLst/>
              <a:uLnTx/>
              <a:uFillTx/>
              <a:latin typeface="游ゴシック Medium" panose="020B0500000000000000" pitchFamily="50" charset="-128"/>
              <a:ea typeface="游ゴシック Medium" panose="020B0500000000000000" pitchFamily="50" charset="-128"/>
              <a:cs typeface="+mn-cs"/>
            </a:endParaRPr>
          </a:p>
          <a:p>
            <a:pPr marL="0" marR="0" lvl="0" indent="0" algn="l" defTabSz="457200" rtl="0" eaLnBrk="1" fontAlgn="auto" latinLnBrk="0" hangingPunct="1">
              <a:lnSpc>
                <a:spcPts val="1600"/>
              </a:lnSpc>
              <a:spcBef>
                <a:spcPts val="0"/>
              </a:spcBef>
              <a:spcAft>
                <a:spcPts val="0"/>
              </a:spcAft>
              <a:buClrTx/>
              <a:buSzTx/>
              <a:buFontTx/>
              <a:buNone/>
              <a:tabLst/>
              <a:defRPr/>
            </a:pPr>
            <a:endParaRPr kumimoji="0" lang="en-US" altLang="ja-JP" sz="1600" b="0" i="0" u="none" strike="noStrike" kern="1200" cap="none" spc="0" normalizeH="0" baseline="0" noProof="0" dirty="0">
              <a:ln>
                <a:noFill/>
              </a:ln>
              <a:solidFill>
                <a:prstClr val="black"/>
              </a:solidFill>
              <a:effectLst/>
              <a:uLnTx/>
              <a:uFillTx/>
              <a:latin typeface="游ゴシック Medium" panose="020B0500000000000000" pitchFamily="50" charset="-128"/>
              <a:ea typeface="游ゴシック Medium" panose="020B0500000000000000" pitchFamily="50" charset="-128"/>
              <a:cs typeface="+mn-cs"/>
            </a:endParaRPr>
          </a:p>
          <a:p>
            <a:pPr marL="0" marR="0" lvl="0" indent="0" algn="l" defTabSz="457200" rtl="0" eaLnBrk="1" fontAlgn="auto" latinLnBrk="0" hangingPunct="1">
              <a:lnSpc>
                <a:spcPts val="1600"/>
              </a:lnSpc>
              <a:spcBef>
                <a:spcPts val="0"/>
              </a:spcBef>
              <a:spcAft>
                <a:spcPts val="0"/>
              </a:spcAft>
              <a:buClrTx/>
              <a:buSzTx/>
              <a:buFontTx/>
              <a:buNone/>
              <a:tabLst/>
              <a:defRPr/>
            </a:pPr>
            <a:endParaRPr kumimoji="0" lang="en-US" altLang="ja-JP" sz="1600" b="0" i="0" u="none" strike="noStrike" kern="1200" cap="none" spc="0" normalizeH="0" baseline="0" noProof="0" dirty="0">
              <a:ln>
                <a:noFill/>
              </a:ln>
              <a:solidFill>
                <a:prstClr val="black"/>
              </a:solidFill>
              <a:effectLst/>
              <a:uLnTx/>
              <a:uFillTx/>
              <a:latin typeface="游ゴシック Medium" panose="020B0500000000000000" pitchFamily="50" charset="-128"/>
              <a:ea typeface="游ゴシック Medium" panose="020B0500000000000000" pitchFamily="50" charset="-128"/>
              <a:cs typeface="+mn-cs"/>
            </a:endParaRPr>
          </a:p>
          <a:p>
            <a:pPr marL="0" marR="0" lvl="0" indent="0" algn="l" defTabSz="457200" rtl="0" eaLnBrk="1" fontAlgn="auto" latinLnBrk="0" hangingPunct="1">
              <a:lnSpc>
                <a:spcPts val="16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游ゴシック Medium" panose="020B0500000000000000" pitchFamily="50" charset="-128"/>
                <a:ea typeface="游ゴシック Medium" panose="020B0500000000000000" pitchFamily="50" charset="-128"/>
                <a:cs typeface="+mn-cs"/>
              </a:rPr>
              <a:t>交付日を含めて</a:t>
            </a:r>
            <a:r>
              <a:rPr kumimoji="0" lang="en-US" altLang="ja-JP" sz="1400" b="0" i="0" u="none" strike="noStrike" kern="1200" cap="none" spc="0" normalizeH="0" baseline="0" noProof="0" dirty="0">
                <a:ln>
                  <a:noFill/>
                </a:ln>
                <a:solidFill>
                  <a:prstClr val="black"/>
                </a:solidFill>
                <a:effectLst/>
                <a:uLnTx/>
                <a:uFillTx/>
                <a:latin typeface="游ゴシック Medium" panose="020B0500000000000000" pitchFamily="50" charset="-128"/>
                <a:ea typeface="游ゴシック Medium" panose="020B0500000000000000" pitchFamily="50" charset="-128"/>
                <a:cs typeface="+mn-cs"/>
              </a:rPr>
              <a:t>4</a:t>
            </a:r>
            <a:r>
              <a:rPr kumimoji="0" lang="ja-JP" altLang="en-US" sz="1400" b="0" i="0" u="none" strike="noStrike" kern="1200" cap="none" spc="0" normalizeH="0" baseline="0" noProof="0" dirty="0">
                <a:ln>
                  <a:noFill/>
                </a:ln>
                <a:solidFill>
                  <a:prstClr val="black"/>
                </a:solidFill>
                <a:effectLst/>
                <a:uLnTx/>
                <a:uFillTx/>
                <a:latin typeface="游ゴシック Medium" panose="020B0500000000000000" pitchFamily="50" charset="-128"/>
                <a:ea typeface="游ゴシック Medium" panose="020B0500000000000000" pitchFamily="50" charset="-128"/>
                <a:cs typeface="+mn-cs"/>
              </a:rPr>
              <a:t>日以内に電子処方せんに対応する薬局に来局する必要があります。</a:t>
            </a:r>
            <a:endParaRPr kumimoji="0" lang="en-US" altLang="ja-JP" sz="1400" b="0" i="0" u="none" strike="noStrike" kern="1200" cap="none" spc="0" normalizeH="0" baseline="0" noProof="0" dirty="0">
              <a:ln>
                <a:noFill/>
              </a:ln>
              <a:solidFill>
                <a:prstClr val="black"/>
              </a:solidFill>
              <a:effectLst/>
              <a:uLnTx/>
              <a:uFillTx/>
              <a:latin typeface="游ゴシック Medium" panose="020B0500000000000000" pitchFamily="50" charset="-128"/>
              <a:ea typeface="游ゴシック Medium" panose="020B0500000000000000" pitchFamily="50" charset="-128"/>
              <a:cs typeface="+mn-cs"/>
            </a:endParaRPr>
          </a:p>
        </p:txBody>
      </p:sp>
      <p:sp>
        <p:nvSpPr>
          <p:cNvPr id="158" name="正方形/長方形 157">
            <a:extLst>
              <a:ext uri="{FF2B5EF4-FFF2-40B4-BE49-F238E27FC236}">
                <a16:creationId xmlns:a16="http://schemas.microsoft.com/office/drawing/2014/main" id="{AEBB91C7-4FD2-421D-04EB-BDA094C6B83D}"/>
              </a:ext>
            </a:extLst>
          </p:cNvPr>
          <p:cNvSpPr/>
          <p:nvPr/>
        </p:nvSpPr>
        <p:spPr>
          <a:xfrm>
            <a:off x="778334" y="3712492"/>
            <a:ext cx="5498254" cy="553998"/>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000" b="0" i="0" u="none" strike="noStrike" kern="1200" cap="none" spc="0" normalizeH="0" baseline="0" noProof="0" dirty="0">
                <a:ln>
                  <a:noFill/>
                </a:ln>
                <a:solidFill>
                  <a:prstClr val="black"/>
                </a:solidFill>
                <a:effectLst/>
                <a:uLnTx/>
                <a:uFillTx/>
                <a:latin typeface="游ゴシック Medium" panose="020B0500000000000000" pitchFamily="50" charset="-128"/>
                <a:ea typeface="游ゴシック Medium" panose="020B0500000000000000" pitchFamily="50" charset="-128"/>
                <a:cs typeface="+mn-cs"/>
              </a:rPr>
              <a:t>※</a:t>
            </a:r>
            <a:r>
              <a:rPr kumimoji="0" lang="ja-JP" altLang="en-US" sz="1000" b="0" i="0" u="none" strike="noStrike" kern="1200" cap="none" spc="0" normalizeH="0" baseline="0" noProof="0" dirty="0">
                <a:ln>
                  <a:noFill/>
                </a:ln>
                <a:solidFill>
                  <a:prstClr val="black"/>
                </a:solidFill>
                <a:effectLst/>
                <a:uLnTx/>
                <a:uFillTx/>
                <a:latin typeface="游ゴシック Medium" panose="020B0500000000000000" pitchFamily="50" charset="-128"/>
                <a:ea typeface="游ゴシック Medium" panose="020B0500000000000000" pitchFamily="50" charset="-128"/>
                <a:cs typeface="+mn-cs"/>
              </a:rPr>
              <a:t>通常、処方内容（控え）が渡されますが、電子処方せんを発行された患者さんがマイナポータルから処方内容を確認できるため、処方内容（控え）が不要な場合、医療機関は処方内容（控え）を渡さない場合があります。</a:t>
            </a:r>
            <a:endParaRPr kumimoji="0" lang="en-US" altLang="ja-JP" sz="1000" b="0" i="0" u="none" strike="noStrike" kern="1200" cap="none" spc="0" normalizeH="0" baseline="0" noProof="0" dirty="0">
              <a:ln>
                <a:noFill/>
              </a:ln>
              <a:solidFill>
                <a:prstClr val="black"/>
              </a:solidFill>
              <a:effectLst/>
              <a:uLnTx/>
              <a:uFillTx/>
              <a:latin typeface="游ゴシック Medium" panose="020B0500000000000000" pitchFamily="50" charset="-128"/>
              <a:ea typeface="游ゴシック Medium" panose="020B0500000000000000" pitchFamily="50" charset="-128"/>
              <a:cs typeface="+mn-cs"/>
            </a:endParaRPr>
          </a:p>
        </p:txBody>
      </p:sp>
      <p:sp>
        <p:nvSpPr>
          <p:cNvPr id="115" name="四角形: 角を丸くする 114">
            <a:extLst>
              <a:ext uri="{FF2B5EF4-FFF2-40B4-BE49-F238E27FC236}">
                <a16:creationId xmlns:a16="http://schemas.microsoft.com/office/drawing/2014/main" id="{CD27A884-E205-A1F0-8821-61C7E63F26B7}"/>
              </a:ext>
            </a:extLst>
          </p:cNvPr>
          <p:cNvSpPr/>
          <p:nvPr/>
        </p:nvSpPr>
        <p:spPr>
          <a:xfrm>
            <a:off x="449400" y="2367660"/>
            <a:ext cx="5959199" cy="462407"/>
          </a:xfrm>
          <a:prstGeom prst="roundRect">
            <a:avLst/>
          </a:prstGeom>
          <a:solidFill>
            <a:srgbClr val="00B050"/>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rPr>
              <a:t>　 </a:t>
            </a:r>
            <a:r>
              <a:rPr kumimoji="1" lang="ja-JP" altLang="en-US" sz="1800" b="1" i="0" u="none" strike="noStrike" kern="120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rPr>
              <a:t>電子処方せん</a:t>
            </a:r>
            <a:r>
              <a:rPr kumimoji="1" lang="ja-JP" altLang="en-US" sz="1400" b="1" i="0" u="none" strike="noStrike" kern="120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rPr>
              <a:t>って</a:t>
            </a:r>
            <a:r>
              <a:rPr kumimoji="1" lang="ja-JP" altLang="en-US" sz="1800" b="1" i="0" u="none" strike="noStrike" kern="120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rPr>
              <a:t>どう使うの？</a:t>
            </a:r>
          </a:p>
        </p:txBody>
      </p:sp>
      <p:grpSp>
        <p:nvGrpSpPr>
          <p:cNvPr id="134" name="Group 128">
            <a:extLst>
              <a:ext uri="{FF2B5EF4-FFF2-40B4-BE49-F238E27FC236}">
                <a16:creationId xmlns:a16="http://schemas.microsoft.com/office/drawing/2014/main" id="{2BCE6D54-7FE9-3A09-7C04-292B3D50F507}"/>
              </a:ext>
            </a:extLst>
          </p:cNvPr>
          <p:cNvGrpSpPr>
            <a:grpSpLocks noChangeAspect="1"/>
          </p:cNvGrpSpPr>
          <p:nvPr/>
        </p:nvGrpSpPr>
        <p:grpSpPr bwMode="auto">
          <a:xfrm>
            <a:off x="516032" y="2426329"/>
            <a:ext cx="277642" cy="317835"/>
            <a:chOff x="1398" y="2998"/>
            <a:chExt cx="373" cy="427"/>
          </a:xfrm>
          <a:solidFill>
            <a:schemeClr val="bg1"/>
          </a:solidFill>
        </p:grpSpPr>
        <p:sp>
          <p:nvSpPr>
            <p:cNvPr id="135" name="Freeform 129">
              <a:extLst>
                <a:ext uri="{FF2B5EF4-FFF2-40B4-BE49-F238E27FC236}">
                  <a16:creationId xmlns:a16="http://schemas.microsoft.com/office/drawing/2014/main" id="{96B539D4-81FA-C508-1A36-84AEFBD4EC5D}"/>
                </a:ext>
              </a:extLst>
            </p:cNvPr>
            <p:cNvSpPr>
              <a:spLocks noEditPoints="1"/>
            </p:cNvSpPr>
            <p:nvPr/>
          </p:nvSpPr>
          <p:spPr bwMode="auto">
            <a:xfrm>
              <a:off x="1451" y="3052"/>
              <a:ext cx="266" cy="266"/>
            </a:xfrm>
            <a:custGeom>
              <a:avLst/>
              <a:gdLst>
                <a:gd name="T0" fmla="*/ 90 w 180"/>
                <a:gd name="T1" fmla="*/ 180 h 180"/>
                <a:gd name="T2" fmla="*/ 0 w 180"/>
                <a:gd name="T3" fmla="*/ 90 h 180"/>
                <a:gd name="T4" fmla="*/ 90 w 180"/>
                <a:gd name="T5" fmla="*/ 0 h 180"/>
                <a:gd name="T6" fmla="*/ 180 w 180"/>
                <a:gd name="T7" fmla="*/ 90 h 180"/>
                <a:gd name="T8" fmla="*/ 90 w 180"/>
                <a:gd name="T9" fmla="*/ 180 h 180"/>
                <a:gd name="T10" fmla="*/ 90 w 180"/>
                <a:gd name="T11" fmla="*/ 12 h 180"/>
                <a:gd name="T12" fmla="*/ 12 w 180"/>
                <a:gd name="T13" fmla="*/ 90 h 180"/>
                <a:gd name="T14" fmla="*/ 90 w 180"/>
                <a:gd name="T15" fmla="*/ 168 h 180"/>
                <a:gd name="T16" fmla="*/ 168 w 180"/>
                <a:gd name="T17" fmla="*/ 90 h 180"/>
                <a:gd name="T18" fmla="*/ 90 w 180"/>
                <a:gd name="T19" fmla="*/ 12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80" h="180">
                  <a:moveTo>
                    <a:pt x="90" y="180"/>
                  </a:moveTo>
                  <a:cubicBezTo>
                    <a:pt x="40" y="180"/>
                    <a:pt x="0" y="139"/>
                    <a:pt x="0" y="90"/>
                  </a:cubicBezTo>
                  <a:cubicBezTo>
                    <a:pt x="0" y="40"/>
                    <a:pt x="40" y="0"/>
                    <a:pt x="90" y="0"/>
                  </a:cubicBezTo>
                  <a:cubicBezTo>
                    <a:pt x="139" y="0"/>
                    <a:pt x="180" y="40"/>
                    <a:pt x="180" y="90"/>
                  </a:cubicBezTo>
                  <a:cubicBezTo>
                    <a:pt x="180" y="139"/>
                    <a:pt x="139" y="180"/>
                    <a:pt x="90" y="180"/>
                  </a:cubicBezTo>
                  <a:close/>
                  <a:moveTo>
                    <a:pt x="90" y="12"/>
                  </a:moveTo>
                  <a:cubicBezTo>
                    <a:pt x="47" y="12"/>
                    <a:pt x="12" y="47"/>
                    <a:pt x="12" y="90"/>
                  </a:cubicBezTo>
                  <a:cubicBezTo>
                    <a:pt x="12" y="133"/>
                    <a:pt x="47" y="168"/>
                    <a:pt x="90" y="168"/>
                  </a:cubicBezTo>
                  <a:cubicBezTo>
                    <a:pt x="133" y="168"/>
                    <a:pt x="168" y="133"/>
                    <a:pt x="168" y="90"/>
                  </a:cubicBezTo>
                  <a:cubicBezTo>
                    <a:pt x="168" y="47"/>
                    <a:pt x="133" y="12"/>
                    <a:pt x="90"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Calibri Light" panose="020F0302020204030204"/>
                <a:ea typeface="+mn-ea"/>
                <a:cs typeface="+mn-cs"/>
              </a:endParaRPr>
            </a:p>
          </p:txBody>
        </p:sp>
        <p:sp>
          <p:nvSpPr>
            <p:cNvPr id="136" name="Freeform 130">
              <a:extLst>
                <a:ext uri="{FF2B5EF4-FFF2-40B4-BE49-F238E27FC236}">
                  <a16:creationId xmlns:a16="http://schemas.microsoft.com/office/drawing/2014/main" id="{BF4FE29A-AD89-48AF-78FE-B5DB2CBA46D9}"/>
                </a:ext>
              </a:extLst>
            </p:cNvPr>
            <p:cNvSpPr>
              <a:spLocks/>
            </p:cNvSpPr>
            <p:nvPr/>
          </p:nvSpPr>
          <p:spPr bwMode="auto">
            <a:xfrm>
              <a:off x="1522" y="3300"/>
              <a:ext cx="124" cy="54"/>
            </a:xfrm>
            <a:custGeom>
              <a:avLst/>
              <a:gdLst>
                <a:gd name="T0" fmla="*/ 78 w 84"/>
                <a:gd name="T1" fmla="*/ 36 h 36"/>
                <a:gd name="T2" fmla="*/ 6 w 84"/>
                <a:gd name="T3" fmla="*/ 36 h 36"/>
                <a:gd name="T4" fmla="*/ 0 w 84"/>
                <a:gd name="T5" fmla="*/ 30 h 36"/>
                <a:gd name="T6" fmla="*/ 0 w 84"/>
                <a:gd name="T7" fmla="*/ 0 h 36"/>
                <a:gd name="T8" fmla="*/ 12 w 84"/>
                <a:gd name="T9" fmla="*/ 0 h 36"/>
                <a:gd name="T10" fmla="*/ 12 w 84"/>
                <a:gd name="T11" fmla="*/ 24 h 36"/>
                <a:gd name="T12" fmla="*/ 72 w 84"/>
                <a:gd name="T13" fmla="*/ 24 h 36"/>
                <a:gd name="T14" fmla="*/ 72 w 84"/>
                <a:gd name="T15" fmla="*/ 0 h 36"/>
                <a:gd name="T16" fmla="*/ 84 w 84"/>
                <a:gd name="T17" fmla="*/ 0 h 36"/>
                <a:gd name="T18" fmla="*/ 84 w 84"/>
                <a:gd name="T19" fmla="*/ 30 h 36"/>
                <a:gd name="T20" fmla="*/ 78 w 84"/>
                <a:gd name="T21" fmla="*/ 36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 h="36">
                  <a:moveTo>
                    <a:pt x="78" y="36"/>
                  </a:moveTo>
                  <a:cubicBezTo>
                    <a:pt x="6" y="36"/>
                    <a:pt x="6" y="36"/>
                    <a:pt x="6" y="36"/>
                  </a:cubicBezTo>
                  <a:cubicBezTo>
                    <a:pt x="2" y="36"/>
                    <a:pt x="0" y="33"/>
                    <a:pt x="0" y="30"/>
                  </a:cubicBezTo>
                  <a:cubicBezTo>
                    <a:pt x="0" y="0"/>
                    <a:pt x="0" y="0"/>
                    <a:pt x="0" y="0"/>
                  </a:cubicBezTo>
                  <a:cubicBezTo>
                    <a:pt x="12" y="0"/>
                    <a:pt x="12" y="0"/>
                    <a:pt x="12" y="0"/>
                  </a:cubicBezTo>
                  <a:cubicBezTo>
                    <a:pt x="12" y="24"/>
                    <a:pt x="12" y="24"/>
                    <a:pt x="12" y="24"/>
                  </a:cubicBezTo>
                  <a:cubicBezTo>
                    <a:pt x="72" y="24"/>
                    <a:pt x="72" y="24"/>
                    <a:pt x="72" y="24"/>
                  </a:cubicBezTo>
                  <a:cubicBezTo>
                    <a:pt x="72" y="0"/>
                    <a:pt x="72" y="0"/>
                    <a:pt x="72" y="0"/>
                  </a:cubicBezTo>
                  <a:cubicBezTo>
                    <a:pt x="84" y="0"/>
                    <a:pt x="84" y="0"/>
                    <a:pt x="84" y="0"/>
                  </a:cubicBezTo>
                  <a:cubicBezTo>
                    <a:pt x="84" y="30"/>
                    <a:pt x="84" y="30"/>
                    <a:pt x="84" y="30"/>
                  </a:cubicBezTo>
                  <a:cubicBezTo>
                    <a:pt x="84" y="33"/>
                    <a:pt x="81" y="36"/>
                    <a:pt x="78"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Calibri Light" panose="020F0302020204030204"/>
                <a:ea typeface="+mn-ea"/>
                <a:cs typeface="+mn-cs"/>
              </a:endParaRPr>
            </a:p>
          </p:txBody>
        </p:sp>
        <p:sp>
          <p:nvSpPr>
            <p:cNvPr id="137" name="Freeform 131">
              <a:extLst>
                <a:ext uri="{FF2B5EF4-FFF2-40B4-BE49-F238E27FC236}">
                  <a16:creationId xmlns:a16="http://schemas.microsoft.com/office/drawing/2014/main" id="{3C670086-E432-0837-CBA2-7A5A5EF6254F}"/>
                </a:ext>
              </a:extLst>
            </p:cNvPr>
            <p:cNvSpPr>
              <a:spLocks noEditPoints="1"/>
            </p:cNvSpPr>
            <p:nvPr/>
          </p:nvSpPr>
          <p:spPr bwMode="auto">
            <a:xfrm>
              <a:off x="1540" y="3336"/>
              <a:ext cx="88" cy="53"/>
            </a:xfrm>
            <a:custGeom>
              <a:avLst/>
              <a:gdLst>
                <a:gd name="T0" fmla="*/ 54 w 60"/>
                <a:gd name="T1" fmla="*/ 36 h 36"/>
                <a:gd name="T2" fmla="*/ 6 w 60"/>
                <a:gd name="T3" fmla="*/ 36 h 36"/>
                <a:gd name="T4" fmla="*/ 0 w 60"/>
                <a:gd name="T5" fmla="*/ 30 h 36"/>
                <a:gd name="T6" fmla="*/ 0 w 60"/>
                <a:gd name="T7" fmla="*/ 6 h 36"/>
                <a:gd name="T8" fmla="*/ 6 w 60"/>
                <a:gd name="T9" fmla="*/ 0 h 36"/>
                <a:gd name="T10" fmla="*/ 54 w 60"/>
                <a:gd name="T11" fmla="*/ 0 h 36"/>
                <a:gd name="T12" fmla="*/ 60 w 60"/>
                <a:gd name="T13" fmla="*/ 6 h 36"/>
                <a:gd name="T14" fmla="*/ 60 w 60"/>
                <a:gd name="T15" fmla="*/ 30 h 36"/>
                <a:gd name="T16" fmla="*/ 54 w 60"/>
                <a:gd name="T17" fmla="*/ 36 h 36"/>
                <a:gd name="T18" fmla="*/ 12 w 60"/>
                <a:gd name="T19" fmla="*/ 24 h 36"/>
                <a:gd name="T20" fmla="*/ 48 w 60"/>
                <a:gd name="T21" fmla="*/ 24 h 36"/>
                <a:gd name="T22" fmla="*/ 48 w 60"/>
                <a:gd name="T23" fmla="*/ 12 h 36"/>
                <a:gd name="T24" fmla="*/ 12 w 60"/>
                <a:gd name="T25" fmla="*/ 12 h 36"/>
                <a:gd name="T26" fmla="*/ 12 w 60"/>
                <a:gd name="T27" fmla="*/ 24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0" h="36">
                  <a:moveTo>
                    <a:pt x="54" y="36"/>
                  </a:moveTo>
                  <a:cubicBezTo>
                    <a:pt x="6" y="36"/>
                    <a:pt x="6" y="36"/>
                    <a:pt x="6" y="36"/>
                  </a:cubicBezTo>
                  <a:cubicBezTo>
                    <a:pt x="2" y="36"/>
                    <a:pt x="0" y="33"/>
                    <a:pt x="0" y="30"/>
                  </a:cubicBezTo>
                  <a:cubicBezTo>
                    <a:pt x="0" y="6"/>
                    <a:pt x="0" y="6"/>
                    <a:pt x="0" y="6"/>
                  </a:cubicBezTo>
                  <a:cubicBezTo>
                    <a:pt x="0" y="3"/>
                    <a:pt x="2" y="0"/>
                    <a:pt x="6" y="0"/>
                  </a:cubicBezTo>
                  <a:cubicBezTo>
                    <a:pt x="54" y="0"/>
                    <a:pt x="54" y="0"/>
                    <a:pt x="54" y="0"/>
                  </a:cubicBezTo>
                  <a:cubicBezTo>
                    <a:pt x="57" y="0"/>
                    <a:pt x="60" y="3"/>
                    <a:pt x="60" y="6"/>
                  </a:cubicBezTo>
                  <a:cubicBezTo>
                    <a:pt x="60" y="30"/>
                    <a:pt x="60" y="30"/>
                    <a:pt x="60" y="30"/>
                  </a:cubicBezTo>
                  <a:cubicBezTo>
                    <a:pt x="60" y="33"/>
                    <a:pt x="57" y="36"/>
                    <a:pt x="54" y="36"/>
                  </a:cubicBezTo>
                  <a:close/>
                  <a:moveTo>
                    <a:pt x="12" y="24"/>
                  </a:moveTo>
                  <a:cubicBezTo>
                    <a:pt x="48" y="24"/>
                    <a:pt x="48" y="24"/>
                    <a:pt x="48" y="24"/>
                  </a:cubicBezTo>
                  <a:cubicBezTo>
                    <a:pt x="48" y="12"/>
                    <a:pt x="48" y="12"/>
                    <a:pt x="48" y="12"/>
                  </a:cubicBezTo>
                  <a:cubicBezTo>
                    <a:pt x="12" y="12"/>
                    <a:pt x="12" y="12"/>
                    <a:pt x="12" y="12"/>
                  </a:cubicBezTo>
                  <a:lnTo>
                    <a:pt x="12" y="2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Calibri Light" panose="020F0302020204030204"/>
                <a:ea typeface="+mn-ea"/>
                <a:cs typeface="+mn-cs"/>
              </a:endParaRPr>
            </a:p>
          </p:txBody>
        </p:sp>
        <p:sp>
          <p:nvSpPr>
            <p:cNvPr id="138" name="Freeform 132">
              <a:extLst>
                <a:ext uri="{FF2B5EF4-FFF2-40B4-BE49-F238E27FC236}">
                  <a16:creationId xmlns:a16="http://schemas.microsoft.com/office/drawing/2014/main" id="{F3F6D4B7-395A-8CD4-A7A5-562F9762B30E}"/>
                </a:ext>
              </a:extLst>
            </p:cNvPr>
            <p:cNvSpPr>
              <a:spLocks/>
            </p:cNvSpPr>
            <p:nvPr/>
          </p:nvSpPr>
          <p:spPr bwMode="auto">
            <a:xfrm>
              <a:off x="1575" y="3371"/>
              <a:ext cx="18" cy="54"/>
            </a:xfrm>
            <a:custGeom>
              <a:avLst/>
              <a:gdLst>
                <a:gd name="T0" fmla="*/ 6 w 12"/>
                <a:gd name="T1" fmla="*/ 36 h 36"/>
                <a:gd name="T2" fmla="*/ 0 w 12"/>
                <a:gd name="T3" fmla="*/ 30 h 36"/>
                <a:gd name="T4" fmla="*/ 0 w 12"/>
                <a:gd name="T5" fmla="*/ 6 h 36"/>
                <a:gd name="T6" fmla="*/ 6 w 12"/>
                <a:gd name="T7" fmla="*/ 0 h 36"/>
                <a:gd name="T8" fmla="*/ 12 w 12"/>
                <a:gd name="T9" fmla="*/ 6 h 36"/>
                <a:gd name="T10" fmla="*/ 12 w 12"/>
                <a:gd name="T11" fmla="*/ 30 h 36"/>
                <a:gd name="T12" fmla="*/ 6 w 12"/>
                <a:gd name="T13" fmla="*/ 36 h 36"/>
              </a:gdLst>
              <a:ahLst/>
              <a:cxnLst>
                <a:cxn ang="0">
                  <a:pos x="T0" y="T1"/>
                </a:cxn>
                <a:cxn ang="0">
                  <a:pos x="T2" y="T3"/>
                </a:cxn>
                <a:cxn ang="0">
                  <a:pos x="T4" y="T5"/>
                </a:cxn>
                <a:cxn ang="0">
                  <a:pos x="T6" y="T7"/>
                </a:cxn>
                <a:cxn ang="0">
                  <a:pos x="T8" y="T9"/>
                </a:cxn>
                <a:cxn ang="0">
                  <a:pos x="T10" y="T11"/>
                </a:cxn>
                <a:cxn ang="0">
                  <a:pos x="T12" y="T13"/>
                </a:cxn>
              </a:cxnLst>
              <a:rect l="0" t="0" r="r" b="b"/>
              <a:pathLst>
                <a:path w="12" h="36">
                  <a:moveTo>
                    <a:pt x="6" y="36"/>
                  </a:moveTo>
                  <a:cubicBezTo>
                    <a:pt x="2" y="36"/>
                    <a:pt x="0" y="33"/>
                    <a:pt x="0" y="30"/>
                  </a:cubicBezTo>
                  <a:cubicBezTo>
                    <a:pt x="0" y="6"/>
                    <a:pt x="0" y="6"/>
                    <a:pt x="0" y="6"/>
                  </a:cubicBezTo>
                  <a:cubicBezTo>
                    <a:pt x="0" y="3"/>
                    <a:pt x="2" y="0"/>
                    <a:pt x="6" y="0"/>
                  </a:cubicBezTo>
                  <a:cubicBezTo>
                    <a:pt x="9" y="0"/>
                    <a:pt x="12" y="3"/>
                    <a:pt x="12" y="6"/>
                  </a:cubicBezTo>
                  <a:cubicBezTo>
                    <a:pt x="12" y="30"/>
                    <a:pt x="12" y="30"/>
                    <a:pt x="12" y="30"/>
                  </a:cubicBezTo>
                  <a:cubicBezTo>
                    <a:pt x="12" y="33"/>
                    <a:pt x="9" y="36"/>
                    <a:pt x="6"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Calibri Light" panose="020F0302020204030204"/>
                <a:ea typeface="+mn-ea"/>
                <a:cs typeface="+mn-cs"/>
              </a:endParaRPr>
            </a:p>
          </p:txBody>
        </p:sp>
        <p:sp>
          <p:nvSpPr>
            <p:cNvPr id="139" name="Freeform 133">
              <a:extLst>
                <a:ext uri="{FF2B5EF4-FFF2-40B4-BE49-F238E27FC236}">
                  <a16:creationId xmlns:a16="http://schemas.microsoft.com/office/drawing/2014/main" id="{72CF8604-B128-5514-35CE-89DE9CAB2114}"/>
                </a:ext>
              </a:extLst>
            </p:cNvPr>
            <p:cNvSpPr>
              <a:spLocks/>
            </p:cNvSpPr>
            <p:nvPr/>
          </p:nvSpPr>
          <p:spPr bwMode="auto">
            <a:xfrm>
              <a:off x="1575" y="2998"/>
              <a:ext cx="18" cy="36"/>
            </a:xfrm>
            <a:custGeom>
              <a:avLst/>
              <a:gdLst>
                <a:gd name="T0" fmla="*/ 6 w 12"/>
                <a:gd name="T1" fmla="*/ 24 h 24"/>
                <a:gd name="T2" fmla="*/ 0 w 12"/>
                <a:gd name="T3" fmla="*/ 18 h 24"/>
                <a:gd name="T4" fmla="*/ 0 w 12"/>
                <a:gd name="T5" fmla="*/ 6 h 24"/>
                <a:gd name="T6" fmla="*/ 6 w 12"/>
                <a:gd name="T7" fmla="*/ 0 h 24"/>
                <a:gd name="T8" fmla="*/ 12 w 12"/>
                <a:gd name="T9" fmla="*/ 6 h 24"/>
                <a:gd name="T10" fmla="*/ 12 w 12"/>
                <a:gd name="T11" fmla="*/ 18 h 24"/>
                <a:gd name="T12" fmla="*/ 6 w 12"/>
                <a:gd name="T13" fmla="*/ 24 h 24"/>
              </a:gdLst>
              <a:ahLst/>
              <a:cxnLst>
                <a:cxn ang="0">
                  <a:pos x="T0" y="T1"/>
                </a:cxn>
                <a:cxn ang="0">
                  <a:pos x="T2" y="T3"/>
                </a:cxn>
                <a:cxn ang="0">
                  <a:pos x="T4" y="T5"/>
                </a:cxn>
                <a:cxn ang="0">
                  <a:pos x="T6" y="T7"/>
                </a:cxn>
                <a:cxn ang="0">
                  <a:pos x="T8" y="T9"/>
                </a:cxn>
                <a:cxn ang="0">
                  <a:pos x="T10" y="T11"/>
                </a:cxn>
                <a:cxn ang="0">
                  <a:pos x="T12" y="T13"/>
                </a:cxn>
              </a:cxnLst>
              <a:rect l="0" t="0" r="r" b="b"/>
              <a:pathLst>
                <a:path w="12" h="24">
                  <a:moveTo>
                    <a:pt x="6" y="24"/>
                  </a:moveTo>
                  <a:cubicBezTo>
                    <a:pt x="2" y="24"/>
                    <a:pt x="0" y="21"/>
                    <a:pt x="0" y="18"/>
                  </a:cubicBezTo>
                  <a:cubicBezTo>
                    <a:pt x="0" y="6"/>
                    <a:pt x="0" y="6"/>
                    <a:pt x="0" y="6"/>
                  </a:cubicBezTo>
                  <a:cubicBezTo>
                    <a:pt x="0" y="3"/>
                    <a:pt x="2" y="0"/>
                    <a:pt x="6" y="0"/>
                  </a:cubicBezTo>
                  <a:cubicBezTo>
                    <a:pt x="9" y="0"/>
                    <a:pt x="12" y="3"/>
                    <a:pt x="12" y="6"/>
                  </a:cubicBezTo>
                  <a:cubicBezTo>
                    <a:pt x="12" y="18"/>
                    <a:pt x="12" y="18"/>
                    <a:pt x="12" y="18"/>
                  </a:cubicBezTo>
                  <a:cubicBezTo>
                    <a:pt x="12" y="21"/>
                    <a:pt x="9" y="24"/>
                    <a:pt x="6" y="2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Calibri Light" panose="020F0302020204030204"/>
                <a:ea typeface="+mn-ea"/>
                <a:cs typeface="+mn-cs"/>
              </a:endParaRPr>
            </a:p>
          </p:txBody>
        </p:sp>
        <p:sp>
          <p:nvSpPr>
            <p:cNvPr id="140" name="Freeform 134">
              <a:extLst>
                <a:ext uri="{FF2B5EF4-FFF2-40B4-BE49-F238E27FC236}">
                  <a16:creationId xmlns:a16="http://schemas.microsoft.com/office/drawing/2014/main" id="{B8312942-0402-FC98-C756-FCB07F34BB00}"/>
                </a:ext>
              </a:extLst>
            </p:cNvPr>
            <p:cNvSpPr>
              <a:spLocks/>
            </p:cNvSpPr>
            <p:nvPr/>
          </p:nvSpPr>
          <p:spPr bwMode="auto">
            <a:xfrm>
              <a:off x="1686" y="3049"/>
              <a:ext cx="33" cy="31"/>
            </a:xfrm>
            <a:custGeom>
              <a:avLst/>
              <a:gdLst>
                <a:gd name="T0" fmla="*/ 7 w 22"/>
                <a:gd name="T1" fmla="*/ 21 h 21"/>
                <a:gd name="T2" fmla="*/ 3 w 22"/>
                <a:gd name="T3" fmla="*/ 20 h 21"/>
                <a:gd name="T4" fmla="*/ 3 w 22"/>
                <a:gd name="T5" fmla="*/ 11 h 21"/>
                <a:gd name="T6" fmla="*/ 11 w 22"/>
                <a:gd name="T7" fmla="*/ 3 h 21"/>
                <a:gd name="T8" fmla="*/ 20 w 22"/>
                <a:gd name="T9" fmla="*/ 3 h 21"/>
                <a:gd name="T10" fmla="*/ 20 w 22"/>
                <a:gd name="T11" fmla="*/ 11 h 21"/>
                <a:gd name="T12" fmla="*/ 11 w 22"/>
                <a:gd name="T13" fmla="*/ 20 h 21"/>
                <a:gd name="T14" fmla="*/ 7 w 22"/>
                <a:gd name="T15" fmla="*/ 21 h 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21">
                  <a:moveTo>
                    <a:pt x="7" y="21"/>
                  </a:moveTo>
                  <a:cubicBezTo>
                    <a:pt x="5" y="21"/>
                    <a:pt x="4" y="21"/>
                    <a:pt x="3" y="20"/>
                  </a:cubicBezTo>
                  <a:cubicBezTo>
                    <a:pt x="0" y="17"/>
                    <a:pt x="0" y="14"/>
                    <a:pt x="3" y="11"/>
                  </a:cubicBezTo>
                  <a:cubicBezTo>
                    <a:pt x="11" y="3"/>
                    <a:pt x="11" y="3"/>
                    <a:pt x="11" y="3"/>
                  </a:cubicBezTo>
                  <a:cubicBezTo>
                    <a:pt x="14" y="0"/>
                    <a:pt x="17" y="0"/>
                    <a:pt x="20" y="3"/>
                  </a:cubicBezTo>
                  <a:cubicBezTo>
                    <a:pt x="22" y="5"/>
                    <a:pt x="22" y="9"/>
                    <a:pt x="20" y="11"/>
                  </a:cubicBezTo>
                  <a:cubicBezTo>
                    <a:pt x="11" y="20"/>
                    <a:pt x="11" y="20"/>
                    <a:pt x="11" y="20"/>
                  </a:cubicBezTo>
                  <a:cubicBezTo>
                    <a:pt x="10" y="21"/>
                    <a:pt x="9" y="21"/>
                    <a:pt x="7"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Calibri Light" panose="020F0302020204030204"/>
                <a:ea typeface="+mn-ea"/>
                <a:cs typeface="+mn-cs"/>
              </a:endParaRPr>
            </a:p>
          </p:txBody>
        </p:sp>
        <p:sp>
          <p:nvSpPr>
            <p:cNvPr id="142" name="Freeform 135">
              <a:extLst>
                <a:ext uri="{FF2B5EF4-FFF2-40B4-BE49-F238E27FC236}">
                  <a16:creationId xmlns:a16="http://schemas.microsoft.com/office/drawing/2014/main" id="{ADAF6460-E196-53A8-8BC2-3BC31BEFA945}"/>
                </a:ext>
              </a:extLst>
            </p:cNvPr>
            <p:cNvSpPr>
              <a:spLocks/>
            </p:cNvSpPr>
            <p:nvPr/>
          </p:nvSpPr>
          <p:spPr bwMode="auto">
            <a:xfrm>
              <a:off x="1735" y="3176"/>
              <a:ext cx="36" cy="18"/>
            </a:xfrm>
            <a:custGeom>
              <a:avLst/>
              <a:gdLst>
                <a:gd name="T0" fmla="*/ 18 w 24"/>
                <a:gd name="T1" fmla="*/ 12 h 12"/>
                <a:gd name="T2" fmla="*/ 6 w 24"/>
                <a:gd name="T3" fmla="*/ 12 h 12"/>
                <a:gd name="T4" fmla="*/ 0 w 24"/>
                <a:gd name="T5" fmla="*/ 6 h 12"/>
                <a:gd name="T6" fmla="*/ 6 w 24"/>
                <a:gd name="T7" fmla="*/ 0 h 12"/>
                <a:gd name="T8" fmla="*/ 18 w 24"/>
                <a:gd name="T9" fmla="*/ 0 h 12"/>
                <a:gd name="T10" fmla="*/ 24 w 24"/>
                <a:gd name="T11" fmla="*/ 6 h 12"/>
                <a:gd name="T12" fmla="*/ 18 w 24"/>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24" h="12">
                  <a:moveTo>
                    <a:pt x="18" y="12"/>
                  </a:moveTo>
                  <a:cubicBezTo>
                    <a:pt x="6" y="12"/>
                    <a:pt x="6" y="12"/>
                    <a:pt x="6" y="12"/>
                  </a:cubicBezTo>
                  <a:cubicBezTo>
                    <a:pt x="2" y="12"/>
                    <a:pt x="0" y="9"/>
                    <a:pt x="0" y="6"/>
                  </a:cubicBezTo>
                  <a:cubicBezTo>
                    <a:pt x="0" y="3"/>
                    <a:pt x="2" y="0"/>
                    <a:pt x="6" y="0"/>
                  </a:cubicBezTo>
                  <a:cubicBezTo>
                    <a:pt x="18" y="0"/>
                    <a:pt x="18" y="0"/>
                    <a:pt x="18" y="0"/>
                  </a:cubicBezTo>
                  <a:cubicBezTo>
                    <a:pt x="21" y="0"/>
                    <a:pt x="24" y="3"/>
                    <a:pt x="24" y="6"/>
                  </a:cubicBezTo>
                  <a:cubicBezTo>
                    <a:pt x="24" y="9"/>
                    <a:pt x="21" y="12"/>
                    <a:pt x="18"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Calibri Light" panose="020F0302020204030204"/>
                <a:ea typeface="+mn-ea"/>
                <a:cs typeface="+mn-cs"/>
              </a:endParaRPr>
            </a:p>
          </p:txBody>
        </p:sp>
        <p:sp>
          <p:nvSpPr>
            <p:cNvPr id="143" name="Freeform 136">
              <a:extLst>
                <a:ext uri="{FF2B5EF4-FFF2-40B4-BE49-F238E27FC236}">
                  <a16:creationId xmlns:a16="http://schemas.microsoft.com/office/drawing/2014/main" id="{B3B91427-D763-248B-86C2-1840FE2D5EA5}"/>
                </a:ext>
              </a:extLst>
            </p:cNvPr>
            <p:cNvSpPr>
              <a:spLocks/>
            </p:cNvSpPr>
            <p:nvPr/>
          </p:nvSpPr>
          <p:spPr bwMode="auto">
            <a:xfrm>
              <a:off x="1686" y="3288"/>
              <a:ext cx="33" cy="31"/>
            </a:xfrm>
            <a:custGeom>
              <a:avLst/>
              <a:gdLst>
                <a:gd name="T0" fmla="*/ 15 w 22"/>
                <a:gd name="T1" fmla="*/ 21 h 21"/>
                <a:gd name="T2" fmla="*/ 11 w 22"/>
                <a:gd name="T3" fmla="*/ 19 h 21"/>
                <a:gd name="T4" fmla="*/ 3 w 22"/>
                <a:gd name="T5" fmla="*/ 10 h 21"/>
                <a:gd name="T6" fmla="*/ 3 w 22"/>
                <a:gd name="T7" fmla="*/ 2 h 21"/>
                <a:gd name="T8" fmla="*/ 11 w 22"/>
                <a:gd name="T9" fmla="*/ 2 h 21"/>
                <a:gd name="T10" fmla="*/ 20 w 22"/>
                <a:gd name="T11" fmla="*/ 10 h 21"/>
                <a:gd name="T12" fmla="*/ 20 w 22"/>
                <a:gd name="T13" fmla="*/ 19 h 21"/>
                <a:gd name="T14" fmla="*/ 15 w 22"/>
                <a:gd name="T15" fmla="*/ 21 h 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21">
                  <a:moveTo>
                    <a:pt x="15" y="21"/>
                  </a:moveTo>
                  <a:cubicBezTo>
                    <a:pt x="14" y="21"/>
                    <a:pt x="12" y="20"/>
                    <a:pt x="11" y="19"/>
                  </a:cubicBezTo>
                  <a:cubicBezTo>
                    <a:pt x="3" y="10"/>
                    <a:pt x="3" y="10"/>
                    <a:pt x="3" y="10"/>
                  </a:cubicBezTo>
                  <a:cubicBezTo>
                    <a:pt x="0" y="8"/>
                    <a:pt x="0" y="4"/>
                    <a:pt x="3" y="2"/>
                  </a:cubicBezTo>
                  <a:cubicBezTo>
                    <a:pt x="5" y="0"/>
                    <a:pt x="9" y="0"/>
                    <a:pt x="11" y="2"/>
                  </a:cubicBezTo>
                  <a:cubicBezTo>
                    <a:pt x="20" y="10"/>
                    <a:pt x="20" y="10"/>
                    <a:pt x="20" y="10"/>
                  </a:cubicBezTo>
                  <a:cubicBezTo>
                    <a:pt x="22" y="13"/>
                    <a:pt x="22" y="17"/>
                    <a:pt x="20" y="19"/>
                  </a:cubicBezTo>
                  <a:cubicBezTo>
                    <a:pt x="19" y="20"/>
                    <a:pt x="17" y="21"/>
                    <a:pt x="15"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Calibri Light" panose="020F0302020204030204"/>
                <a:ea typeface="+mn-ea"/>
                <a:cs typeface="+mn-cs"/>
              </a:endParaRPr>
            </a:p>
          </p:txBody>
        </p:sp>
        <p:sp>
          <p:nvSpPr>
            <p:cNvPr id="144" name="Freeform 137">
              <a:extLst>
                <a:ext uri="{FF2B5EF4-FFF2-40B4-BE49-F238E27FC236}">
                  <a16:creationId xmlns:a16="http://schemas.microsoft.com/office/drawing/2014/main" id="{DC604091-4CE9-65F3-BCF1-58668F7B9234}"/>
                </a:ext>
              </a:extLst>
            </p:cNvPr>
            <p:cNvSpPr>
              <a:spLocks/>
            </p:cNvSpPr>
            <p:nvPr/>
          </p:nvSpPr>
          <p:spPr bwMode="auto">
            <a:xfrm>
              <a:off x="1448" y="3049"/>
              <a:ext cx="32" cy="31"/>
            </a:xfrm>
            <a:custGeom>
              <a:avLst/>
              <a:gdLst>
                <a:gd name="T0" fmla="*/ 15 w 22"/>
                <a:gd name="T1" fmla="*/ 21 h 21"/>
                <a:gd name="T2" fmla="*/ 11 w 22"/>
                <a:gd name="T3" fmla="*/ 20 h 21"/>
                <a:gd name="T4" fmla="*/ 3 w 22"/>
                <a:gd name="T5" fmla="*/ 11 h 21"/>
                <a:gd name="T6" fmla="*/ 3 w 22"/>
                <a:gd name="T7" fmla="*/ 3 h 21"/>
                <a:gd name="T8" fmla="*/ 11 w 22"/>
                <a:gd name="T9" fmla="*/ 3 h 21"/>
                <a:gd name="T10" fmla="*/ 20 w 22"/>
                <a:gd name="T11" fmla="*/ 11 h 21"/>
                <a:gd name="T12" fmla="*/ 20 w 22"/>
                <a:gd name="T13" fmla="*/ 20 h 21"/>
                <a:gd name="T14" fmla="*/ 15 w 22"/>
                <a:gd name="T15" fmla="*/ 21 h 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21">
                  <a:moveTo>
                    <a:pt x="15" y="21"/>
                  </a:moveTo>
                  <a:cubicBezTo>
                    <a:pt x="14" y="21"/>
                    <a:pt x="12" y="21"/>
                    <a:pt x="11" y="20"/>
                  </a:cubicBezTo>
                  <a:cubicBezTo>
                    <a:pt x="3" y="11"/>
                    <a:pt x="3" y="11"/>
                    <a:pt x="3" y="11"/>
                  </a:cubicBezTo>
                  <a:cubicBezTo>
                    <a:pt x="0" y="9"/>
                    <a:pt x="0" y="5"/>
                    <a:pt x="3" y="3"/>
                  </a:cubicBezTo>
                  <a:cubicBezTo>
                    <a:pt x="5" y="0"/>
                    <a:pt x="9" y="0"/>
                    <a:pt x="11" y="3"/>
                  </a:cubicBezTo>
                  <a:cubicBezTo>
                    <a:pt x="20" y="11"/>
                    <a:pt x="20" y="11"/>
                    <a:pt x="20" y="11"/>
                  </a:cubicBezTo>
                  <a:cubicBezTo>
                    <a:pt x="22" y="14"/>
                    <a:pt x="22" y="17"/>
                    <a:pt x="20" y="20"/>
                  </a:cubicBezTo>
                  <a:cubicBezTo>
                    <a:pt x="18" y="21"/>
                    <a:pt x="17" y="21"/>
                    <a:pt x="15"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Calibri Light" panose="020F0302020204030204"/>
                <a:ea typeface="+mn-ea"/>
                <a:cs typeface="+mn-cs"/>
              </a:endParaRPr>
            </a:p>
          </p:txBody>
        </p:sp>
        <p:sp>
          <p:nvSpPr>
            <p:cNvPr id="145" name="Freeform 138">
              <a:extLst>
                <a:ext uri="{FF2B5EF4-FFF2-40B4-BE49-F238E27FC236}">
                  <a16:creationId xmlns:a16="http://schemas.microsoft.com/office/drawing/2014/main" id="{AA165E2B-7673-DF50-3E50-ACDD5FB4869D}"/>
                </a:ext>
              </a:extLst>
            </p:cNvPr>
            <p:cNvSpPr>
              <a:spLocks/>
            </p:cNvSpPr>
            <p:nvPr/>
          </p:nvSpPr>
          <p:spPr bwMode="auto">
            <a:xfrm>
              <a:off x="1398" y="3176"/>
              <a:ext cx="35" cy="18"/>
            </a:xfrm>
            <a:custGeom>
              <a:avLst/>
              <a:gdLst>
                <a:gd name="T0" fmla="*/ 18 w 24"/>
                <a:gd name="T1" fmla="*/ 12 h 12"/>
                <a:gd name="T2" fmla="*/ 6 w 24"/>
                <a:gd name="T3" fmla="*/ 12 h 12"/>
                <a:gd name="T4" fmla="*/ 0 w 24"/>
                <a:gd name="T5" fmla="*/ 6 h 12"/>
                <a:gd name="T6" fmla="*/ 6 w 24"/>
                <a:gd name="T7" fmla="*/ 0 h 12"/>
                <a:gd name="T8" fmla="*/ 18 w 24"/>
                <a:gd name="T9" fmla="*/ 0 h 12"/>
                <a:gd name="T10" fmla="*/ 24 w 24"/>
                <a:gd name="T11" fmla="*/ 6 h 12"/>
                <a:gd name="T12" fmla="*/ 18 w 24"/>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24" h="12">
                  <a:moveTo>
                    <a:pt x="18" y="12"/>
                  </a:moveTo>
                  <a:cubicBezTo>
                    <a:pt x="6" y="12"/>
                    <a:pt x="6" y="12"/>
                    <a:pt x="6" y="12"/>
                  </a:cubicBezTo>
                  <a:cubicBezTo>
                    <a:pt x="2" y="12"/>
                    <a:pt x="0" y="9"/>
                    <a:pt x="0" y="6"/>
                  </a:cubicBezTo>
                  <a:cubicBezTo>
                    <a:pt x="0" y="3"/>
                    <a:pt x="2" y="0"/>
                    <a:pt x="6" y="0"/>
                  </a:cubicBezTo>
                  <a:cubicBezTo>
                    <a:pt x="18" y="0"/>
                    <a:pt x="18" y="0"/>
                    <a:pt x="18" y="0"/>
                  </a:cubicBezTo>
                  <a:cubicBezTo>
                    <a:pt x="21" y="0"/>
                    <a:pt x="24" y="3"/>
                    <a:pt x="24" y="6"/>
                  </a:cubicBezTo>
                  <a:cubicBezTo>
                    <a:pt x="24" y="9"/>
                    <a:pt x="21" y="12"/>
                    <a:pt x="18"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Calibri Light" panose="020F0302020204030204"/>
                <a:ea typeface="+mn-ea"/>
                <a:cs typeface="+mn-cs"/>
              </a:endParaRPr>
            </a:p>
          </p:txBody>
        </p:sp>
        <p:sp>
          <p:nvSpPr>
            <p:cNvPr id="146" name="Freeform 139">
              <a:extLst>
                <a:ext uri="{FF2B5EF4-FFF2-40B4-BE49-F238E27FC236}">
                  <a16:creationId xmlns:a16="http://schemas.microsoft.com/office/drawing/2014/main" id="{EB002CEF-9CE2-3570-0231-892B7DAB9289}"/>
                </a:ext>
              </a:extLst>
            </p:cNvPr>
            <p:cNvSpPr>
              <a:spLocks/>
            </p:cNvSpPr>
            <p:nvPr/>
          </p:nvSpPr>
          <p:spPr bwMode="auto">
            <a:xfrm>
              <a:off x="1448" y="3288"/>
              <a:ext cx="32" cy="31"/>
            </a:xfrm>
            <a:custGeom>
              <a:avLst/>
              <a:gdLst>
                <a:gd name="T0" fmla="*/ 7 w 22"/>
                <a:gd name="T1" fmla="*/ 21 h 21"/>
                <a:gd name="T2" fmla="*/ 3 w 22"/>
                <a:gd name="T3" fmla="*/ 19 h 21"/>
                <a:gd name="T4" fmla="*/ 3 w 22"/>
                <a:gd name="T5" fmla="*/ 10 h 21"/>
                <a:gd name="T6" fmla="*/ 11 w 22"/>
                <a:gd name="T7" fmla="*/ 2 h 21"/>
                <a:gd name="T8" fmla="*/ 20 w 22"/>
                <a:gd name="T9" fmla="*/ 2 h 21"/>
                <a:gd name="T10" fmla="*/ 20 w 22"/>
                <a:gd name="T11" fmla="*/ 10 h 21"/>
                <a:gd name="T12" fmla="*/ 11 w 22"/>
                <a:gd name="T13" fmla="*/ 19 h 21"/>
                <a:gd name="T14" fmla="*/ 7 w 22"/>
                <a:gd name="T15" fmla="*/ 21 h 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21">
                  <a:moveTo>
                    <a:pt x="7" y="21"/>
                  </a:moveTo>
                  <a:cubicBezTo>
                    <a:pt x="5" y="21"/>
                    <a:pt x="4" y="20"/>
                    <a:pt x="3" y="19"/>
                  </a:cubicBezTo>
                  <a:cubicBezTo>
                    <a:pt x="0" y="17"/>
                    <a:pt x="0" y="13"/>
                    <a:pt x="3" y="10"/>
                  </a:cubicBezTo>
                  <a:cubicBezTo>
                    <a:pt x="11" y="2"/>
                    <a:pt x="11" y="2"/>
                    <a:pt x="11" y="2"/>
                  </a:cubicBezTo>
                  <a:cubicBezTo>
                    <a:pt x="13" y="0"/>
                    <a:pt x="17" y="0"/>
                    <a:pt x="20" y="2"/>
                  </a:cubicBezTo>
                  <a:cubicBezTo>
                    <a:pt x="22" y="4"/>
                    <a:pt x="22" y="8"/>
                    <a:pt x="20" y="10"/>
                  </a:cubicBezTo>
                  <a:cubicBezTo>
                    <a:pt x="11" y="19"/>
                    <a:pt x="11" y="19"/>
                    <a:pt x="11" y="19"/>
                  </a:cubicBezTo>
                  <a:cubicBezTo>
                    <a:pt x="10" y="20"/>
                    <a:pt x="8" y="21"/>
                    <a:pt x="7"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Calibri Light" panose="020F0302020204030204"/>
                <a:ea typeface="+mn-ea"/>
                <a:cs typeface="+mn-cs"/>
              </a:endParaRPr>
            </a:p>
          </p:txBody>
        </p:sp>
        <p:sp>
          <p:nvSpPr>
            <p:cNvPr id="147" name="Freeform 140">
              <a:extLst>
                <a:ext uri="{FF2B5EF4-FFF2-40B4-BE49-F238E27FC236}">
                  <a16:creationId xmlns:a16="http://schemas.microsoft.com/office/drawing/2014/main" id="{DB16ACE3-F6B2-89D5-A9E6-7C4577D7471A}"/>
                </a:ext>
              </a:extLst>
            </p:cNvPr>
            <p:cNvSpPr>
              <a:spLocks noEditPoints="1"/>
            </p:cNvSpPr>
            <p:nvPr/>
          </p:nvSpPr>
          <p:spPr bwMode="auto">
            <a:xfrm>
              <a:off x="1504" y="3176"/>
              <a:ext cx="160" cy="133"/>
            </a:xfrm>
            <a:custGeom>
              <a:avLst/>
              <a:gdLst>
                <a:gd name="T0" fmla="*/ 60 w 108"/>
                <a:gd name="T1" fmla="*/ 90 h 90"/>
                <a:gd name="T2" fmla="*/ 58 w 108"/>
                <a:gd name="T3" fmla="*/ 90 h 90"/>
                <a:gd name="T4" fmla="*/ 54 w 108"/>
                <a:gd name="T5" fmla="*/ 84 h 90"/>
                <a:gd name="T6" fmla="*/ 49 w 108"/>
                <a:gd name="T7" fmla="*/ 90 h 90"/>
                <a:gd name="T8" fmla="*/ 42 w 108"/>
                <a:gd name="T9" fmla="*/ 85 h 90"/>
                <a:gd name="T10" fmla="*/ 30 w 108"/>
                <a:gd name="T11" fmla="*/ 36 h 90"/>
                <a:gd name="T12" fmla="*/ 18 w 108"/>
                <a:gd name="T13" fmla="*/ 36 h 90"/>
                <a:gd name="T14" fmla="*/ 0 w 108"/>
                <a:gd name="T15" fmla="*/ 18 h 90"/>
                <a:gd name="T16" fmla="*/ 18 w 108"/>
                <a:gd name="T17" fmla="*/ 0 h 90"/>
                <a:gd name="T18" fmla="*/ 38 w 108"/>
                <a:gd name="T19" fmla="*/ 16 h 90"/>
                <a:gd name="T20" fmla="*/ 40 w 108"/>
                <a:gd name="T21" fmla="*/ 24 h 90"/>
                <a:gd name="T22" fmla="*/ 67 w 108"/>
                <a:gd name="T23" fmla="*/ 24 h 90"/>
                <a:gd name="T24" fmla="*/ 69 w 108"/>
                <a:gd name="T25" fmla="*/ 16 h 90"/>
                <a:gd name="T26" fmla="*/ 90 w 108"/>
                <a:gd name="T27" fmla="*/ 0 h 90"/>
                <a:gd name="T28" fmla="*/ 108 w 108"/>
                <a:gd name="T29" fmla="*/ 18 h 90"/>
                <a:gd name="T30" fmla="*/ 90 w 108"/>
                <a:gd name="T31" fmla="*/ 36 h 90"/>
                <a:gd name="T32" fmla="*/ 77 w 108"/>
                <a:gd name="T33" fmla="*/ 36 h 90"/>
                <a:gd name="T34" fmla="*/ 65 w 108"/>
                <a:gd name="T35" fmla="*/ 85 h 90"/>
                <a:gd name="T36" fmla="*/ 60 w 108"/>
                <a:gd name="T37" fmla="*/ 90 h 90"/>
                <a:gd name="T38" fmla="*/ 43 w 108"/>
                <a:gd name="T39" fmla="*/ 36 h 90"/>
                <a:gd name="T40" fmla="*/ 53 w 108"/>
                <a:gd name="T41" fmla="*/ 82 h 90"/>
                <a:gd name="T42" fmla="*/ 54 w 108"/>
                <a:gd name="T43" fmla="*/ 84 h 90"/>
                <a:gd name="T44" fmla="*/ 54 w 108"/>
                <a:gd name="T45" fmla="*/ 82 h 90"/>
                <a:gd name="T46" fmla="*/ 65 w 108"/>
                <a:gd name="T47" fmla="*/ 36 h 90"/>
                <a:gd name="T48" fmla="*/ 43 w 108"/>
                <a:gd name="T49" fmla="*/ 36 h 90"/>
                <a:gd name="T50" fmla="*/ 80 w 108"/>
                <a:gd name="T51" fmla="*/ 24 h 90"/>
                <a:gd name="T52" fmla="*/ 90 w 108"/>
                <a:gd name="T53" fmla="*/ 24 h 90"/>
                <a:gd name="T54" fmla="*/ 96 w 108"/>
                <a:gd name="T55" fmla="*/ 18 h 90"/>
                <a:gd name="T56" fmla="*/ 90 w 108"/>
                <a:gd name="T57" fmla="*/ 12 h 90"/>
                <a:gd name="T58" fmla="*/ 81 w 108"/>
                <a:gd name="T59" fmla="*/ 19 h 90"/>
                <a:gd name="T60" fmla="*/ 80 w 108"/>
                <a:gd name="T61" fmla="*/ 24 h 90"/>
                <a:gd name="T62" fmla="*/ 18 w 108"/>
                <a:gd name="T63" fmla="*/ 12 h 90"/>
                <a:gd name="T64" fmla="*/ 12 w 108"/>
                <a:gd name="T65" fmla="*/ 18 h 90"/>
                <a:gd name="T66" fmla="*/ 18 w 108"/>
                <a:gd name="T67" fmla="*/ 24 h 90"/>
                <a:gd name="T68" fmla="*/ 28 w 108"/>
                <a:gd name="T69" fmla="*/ 24 h 90"/>
                <a:gd name="T70" fmla="*/ 26 w 108"/>
                <a:gd name="T71" fmla="*/ 19 h 90"/>
                <a:gd name="T72" fmla="*/ 18 w 108"/>
                <a:gd name="T73" fmla="*/ 12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08" h="90">
                  <a:moveTo>
                    <a:pt x="60" y="90"/>
                  </a:moveTo>
                  <a:cubicBezTo>
                    <a:pt x="59" y="90"/>
                    <a:pt x="59" y="90"/>
                    <a:pt x="58" y="90"/>
                  </a:cubicBezTo>
                  <a:cubicBezTo>
                    <a:pt x="56" y="89"/>
                    <a:pt x="54" y="87"/>
                    <a:pt x="54" y="84"/>
                  </a:cubicBezTo>
                  <a:cubicBezTo>
                    <a:pt x="54" y="87"/>
                    <a:pt x="52" y="89"/>
                    <a:pt x="49" y="90"/>
                  </a:cubicBezTo>
                  <a:cubicBezTo>
                    <a:pt x="46" y="90"/>
                    <a:pt x="43" y="88"/>
                    <a:pt x="42" y="85"/>
                  </a:cubicBezTo>
                  <a:cubicBezTo>
                    <a:pt x="30" y="36"/>
                    <a:pt x="30" y="36"/>
                    <a:pt x="30" y="36"/>
                  </a:cubicBezTo>
                  <a:cubicBezTo>
                    <a:pt x="18" y="36"/>
                    <a:pt x="18" y="36"/>
                    <a:pt x="18" y="36"/>
                  </a:cubicBezTo>
                  <a:cubicBezTo>
                    <a:pt x="8" y="36"/>
                    <a:pt x="0" y="28"/>
                    <a:pt x="0" y="18"/>
                  </a:cubicBezTo>
                  <a:cubicBezTo>
                    <a:pt x="0" y="8"/>
                    <a:pt x="8" y="0"/>
                    <a:pt x="18" y="0"/>
                  </a:cubicBezTo>
                  <a:cubicBezTo>
                    <a:pt x="28" y="0"/>
                    <a:pt x="36" y="7"/>
                    <a:pt x="38" y="16"/>
                  </a:cubicBezTo>
                  <a:cubicBezTo>
                    <a:pt x="40" y="24"/>
                    <a:pt x="40" y="24"/>
                    <a:pt x="40" y="24"/>
                  </a:cubicBezTo>
                  <a:cubicBezTo>
                    <a:pt x="67" y="24"/>
                    <a:pt x="67" y="24"/>
                    <a:pt x="67" y="24"/>
                  </a:cubicBezTo>
                  <a:cubicBezTo>
                    <a:pt x="69" y="16"/>
                    <a:pt x="69" y="16"/>
                    <a:pt x="69" y="16"/>
                  </a:cubicBezTo>
                  <a:cubicBezTo>
                    <a:pt x="71" y="7"/>
                    <a:pt x="80" y="0"/>
                    <a:pt x="90" y="0"/>
                  </a:cubicBezTo>
                  <a:cubicBezTo>
                    <a:pt x="100" y="0"/>
                    <a:pt x="108" y="8"/>
                    <a:pt x="108" y="18"/>
                  </a:cubicBezTo>
                  <a:cubicBezTo>
                    <a:pt x="108" y="28"/>
                    <a:pt x="100" y="36"/>
                    <a:pt x="90" y="36"/>
                  </a:cubicBezTo>
                  <a:cubicBezTo>
                    <a:pt x="77" y="36"/>
                    <a:pt x="77" y="36"/>
                    <a:pt x="77" y="36"/>
                  </a:cubicBezTo>
                  <a:cubicBezTo>
                    <a:pt x="65" y="85"/>
                    <a:pt x="65" y="85"/>
                    <a:pt x="65" y="85"/>
                  </a:cubicBezTo>
                  <a:cubicBezTo>
                    <a:pt x="65" y="88"/>
                    <a:pt x="62" y="90"/>
                    <a:pt x="60" y="90"/>
                  </a:cubicBezTo>
                  <a:close/>
                  <a:moveTo>
                    <a:pt x="43" y="36"/>
                  </a:moveTo>
                  <a:cubicBezTo>
                    <a:pt x="53" y="82"/>
                    <a:pt x="53" y="82"/>
                    <a:pt x="53" y="82"/>
                  </a:cubicBezTo>
                  <a:cubicBezTo>
                    <a:pt x="54" y="83"/>
                    <a:pt x="54" y="83"/>
                    <a:pt x="54" y="84"/>
                  </a:cubicBezTo>
                  <a:cubicBezTo>
                    <a:pt x="54" y="83"/>
                    <a:pt x="54" y="83"/>
                    <a:pt x="54" y="82"/>
                  </a:cubicBezTo>
                  <a:cubicBezTo>
                    <a:pt x="65" y="36"/>
                    <a:pt x="65" y="36"/>
                    <a:pt x="65" y="36"/>
                  </a:cubicBezTo>
                  <a:lnTo>
                    <a:pt x="43" y="36"/>
                  </a:lnTo>
                  <a:close/>
                  <a:moveTo>
                    <a:pt x="80" y="24"/>
                  </a:moveTo>
                  <a:cubicBezTo>
                    <a:pt x="90" y="24"/>
                    <a:pt x="90" y="24"/>
                    <a:pt x="90" y="24"/>
                  </a:cubicBezTo>
                  <a:cubicBezTo>
                    <a:pt x="93" y="24"/>
                    <a:pt x="96" y="21"/>
                    <a:pt x="96" y="18"/>
                  </a:cubicBezTo>
                  <a:cubicBezTo>
                    <a:pt x="96" y="15"/>
                    <a:pt x="93" y="12"/>
                    <a:pt x="90" y="12"/>
                  </a:cubicBezTo>
                  <a:cubicBezTo>
                    <a:pt x="85" y="12"/>
                    <a:pt x="82" y="15"/>
                    <a:pt x="81" y="19"/>
                  </a:cubicBezTo>
                  <a:lnTo>
                    <a:pt x="80" y="24"/>
                  </a:lnTo>
                  <a:close/>
                  <a:moveTo>
                    <a:pt x="18" y="12"/>
                  </a:moveTo>
                  <a:cubicBezTo>
                    <a:pt x="14" y="12"/>
                    <a:pt x="12" y="15"/>
                    <a:pt x="12" y="18"/>
                  </a:cubicBezTo>
                  <a:cubicBezTo>
                    <a:pt x="12" y="21"/>
                    <a:pt x="14" y="24"/>
                    <a:pt x="18" y="24"/>
                  </a:cubicBezTo>
                  <a:cubicBezTo>
                    <a:pt x="28" y="24"/>
                    <a:pt x="28" y="24"/>
                    <a:pt x="28" y="24"/>
                  </a:cubicBezTo>
                  <a:cubicBezTo>
                    <a:pt x="26" y="19"/>
                    <a:pt x="26" y="19"/>
                    <a:pt x="26" y="19"/>
                  </a:cubicBezTo>
                  <a:cubicBezTo>
                    <a:pt x="26" y="15"/>
                    <a:pt x="22" y="12"/>
                    <a:pt x="18"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black"/>
                </a:solidFill>
                <a:effectLst/>
                <a:uLnTx/>
                <a:uFillTx/>
                <a:latin typeface="Calibri Light" panose="020F0302020204030204"/>
                <a:ea typeface="+mn-ea"/>
                <a:cs typeface="+mn-cs"/>
              </a:endParaRPr>
            </a:p>
          </p:txBody>
        </p:sp>
      </p:grpSp>
    </p:spTree>
    <p:extLst>
      <p:ext uri="{BB962C8B-B14F-4D97-AF65-F5344CB8AC3E}">
        <p14:creationId xmlns:p14="http://schemas.microsoft.com/office/powerpoint/2010/main" val="41657861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4425C9-35DB-2D3A-EC70-BA595BD19847}"/>
            </a:ext>
          </a:extLst>
        </p:cNvPr>
        <p:cNvGrpSpPr/>
        <p:nvPr/>
      </p:nvGrpSpPr>
      <p:grpSpPr>
        <a:xfrm>
          <a:off x="0" y="0"/>
          <a:ext cx="0" cy="0"/>
          <a:chOff x="0" y="0"/>
          <a:chExt cx="0" cy="0"/>
        </a:xfrm>
      </p:grpSpPr>
      <p:sp>
        <p:nvSpPr>
          <p:cNvPr id="6" name="正方形/長方形 5">
            <a:extLst>
              <a:ext uri="{FF2B5EF4-FFF2-40B4-BE49-F238E27FC236}">
                <a16:creationId xmlns:a16="http://schemas.microsoft.com/office/drawing/2014/main" id="{F63E3C77-19D1-23DA-9EBD-FFE196DCD9EA}"/>
              </a:ext>
            </a:extLst>
          </p:cNvPr>
          <p:cNvSpPr/>
          <p:nvPr/>
        </p:nvSpPr>
        <p:spPr>
          <a:xfrm>
            <a:off x="12532" y="0"/>
            <a:ext cx="6845468" cy="9906000"/>
          </a:xfrm>
          <a:prstGeom prst="rect">
            <a:avLst/>
          </a:prstGeom>
          <a:pattFill prst="pct20">
            <a:fgClr>
              <a:srgbClr val="00B050"/>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a:extLst>
              <a:ext uri="{FF2B5EF4-FFF2-40B4-BE49-F238E27FC236}">
                <a16:creationId xmlns:a16="http://schemas.microsoft.com/office/drawing/2014/main" id="{110726C3-ABC5-AFB8-4AF1-AA23F2AA6B3A}"/>
              </a:ext>
            </a:extLst>
          </p:cNvPr>
          <p:cNvSpPr/>
          <p:nvPr/>
        </p:nvSpPr>
        <p:spPr>
          <a:xfrm>
            <a:off x="141178" y="131852"/>
            <a:ext cx="6588177" cy="96422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t>/</a:t>
            </a:r>
            <a:endParaRPr kumimoji="1" lang="ja-JP" altLang="en-US" dirty="0"/>
          </a:p>
        </p:txBody>
      </p:sp>
      <p:grpSp>
        <p:nvGrpSpPr>
          <p:cNvPr id="74" name="グループ化 73">
            <a:extLst>
              <a:ext uri="{FF2B5EF4-FFF2-40B4-BE49-F238E27FC236}">
                <a16:creationId xmlns:a16="http://schemas.microsoft.com/office/drawing/2014/main" id="{3EE7114A-D427-CECD-F7E6-2914CA129FB3}"/>
              </a:ext>
            </a:extLst>
          </p:cNvPr>
          <p:cNvGrpSpPr/>
          <p:nvPr/>
        </p:nvGrpSpPr>
        <p:grpSpPr>
          <a:xfrm>
            <a:off x="3599261" y="9434043"/>
            <a:ext cx="2809338" cy="287413"/>
            <a:chOff x="3663208" y="9434043"/>
            <a:chExt cx="2809338" cy="287413"/>
          </a:xfrm>
        </p:grpSpPr>
        <p:sp>
          <p:nvSpPr>
            <p:cNvPr id="25" name="四角形: 角を丸くする 24">
              <a:extLst>
                <a:ext uri="{FF2B5EF4-FFF2-40B4-BE49-F238E27FC236}">
                  <a16:creationId xmlns:a16="http://schemas.microsoft.com/office/drawing/2014/main" id="{90F0178B-783F-40FB-609D-221E593711DA}"/>
                </a:ext>
              </a:extLst>
            </p:cNvPr>
            <p:cNvSpPr/>
            <p:nvPr/>
          </p:nvSpPr>
          <p:spPr>
            <a:xfrm>
              <a:off x="3663208" y="9434043"/>
              <a:ext cx="2212580" cy="287413"/>
            </a:xfrm>
            <a:prstGeom prst="roundRect">
              <a:avLst>
                <a:gd name="adj" fmla="val 23501"/>
              </a:avLst>
            </a:prstGeom>
            <a:solidFill>
              <a:schemeClr val="bg1"/>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a:solidFill>
                    <a:schemeClr val="tx1"/>
                  </a:solidFill>
                </a:rPr>
                <a:t>電子処方せん</a:t>
              </a:r>
            </a:p>
          </p:txBody>
        </p:sp>
        <p:sp>
          <p:nvSpPr>
            <p:cNvPr id="27" name="四角形: 角を丸くする 26">
              <a:extLst>
                <a:ext uri="{FF2B5EF4-FFF2-40B4-BE49-F238E27FC236}">
                  <a16:creationId xmlns:a16="http://schemas.microsoft.com/office/drawing/2014/main" id="{356246DE-0FE0-3EE2-065C-402152A85B7F}"/>
                </a:ext>
              </a:extLst>
            </p:cNvPr>
            <p:cNvSpPr/>
            <p:nvPr/>
          </p:nvSpPr>
          <p:spPr>
            <a:xfrm>
              <a:off x="5939941" y="9434043"/>
              <a:ext cx="532605" cy="287413"/>
            </a:xfrm>
            <a:prstGeom prst="roundRect">
              <a:avLst>
                <a:gd name="adj" fmla="val 23501"/>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solidFill>
                    <a:schemeClr val="bg1"/>
                  </a:solidFill>
                </a:rPr>
                <a:t>検索</a:t>
              </a:r>
            </a:p>
          </p:txBody>
        </p:sp>
      </p:grpSp>
      <p:sp>
        <p:nvSpPr>
          <p:cNvPr id="8" name="吹き出し: 円形 7">
            <a:extLst>
              <a:ext uri="{FF2B5EF4-FFF2-40B4-BE49-F238E27FC236}">
                <a16:creationId xmlns:a16="http://schemas.microsoft.com/office/drawing/2014/main" id="{F7CD909D-3FF6-E02F-69F2-56910B0FABEE}"/>
              </a:ext>
            </a:extLst>
          </p:cNvPr>
          <p:cNvSpPr/>
          <p:nvPr/>
        </p:nvSpPr>
        <p:spPr>
          <a:xfrm>
            <a:off x="180972" y="189314"/>
            <a:ext cx="1084740" cy="858839"/>
          </a:xfrm>
          <a:prstGeom prst="wedgeEllipseCallout">
            <a:avLst>
              <a:gd name="adj1" fmla="val 42948"/>
              <a:gd name="adj2" fmla="val 45754"/>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kumimoji="1" lang="ja-JP" altLang="en-US" sz="2000" b="1"/>
              <a:t>当院</a:t>
            </a:r>
            <a:r>
              <a:rPr kumimoji="1" lang="ja-JP" altLang="en-US" sz="1400" b="1"/>
              <a:t>では</a:t>
            </a:r>
            <a:endParaRPr kumimoji="1" lang="ja-JP" altLang="en-US" b="1"/>
          </a:p>
        </p:txBody>
      </p:sp>
      <p:sp>
        <p:nvSpPr>
          <p:cNvPr id="9" name="四角形: 角を丸くする 8">
            <a:extLst>
              <a:ext uri="{FF2B5EF4-FFF2-40B4-BE49-F238E27FC236}">
                <a16:creationId xmlns:a16="http://schemas.microsoft.com/office/drawing/2014/main" id="{444F9FCC-18FF-F973-31F9-13E34A1B29B6}"/>
              </a:ext>
            </a:extLst>
          </p:cNvPr>
          <p:cNvSpPr/>
          <p:nvPr/>
        </p:nvSpPr>
        <p:spPr>
          <a:xfrm>
            <a:off x="462385" y="1221004"/>
            <a:ext cx="5959199" cy="313269"/>
          </a:xfrm>
          <a:prstGeom prst="roundRect">
            <a:avLst/>
          </a:prstGeom>
          <a:solidFill>
            <a:srgbClr val="00B050"/>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a:t>　 </a:t>
            </a:r>
            <a:r>
              <a:rPr kumimoji="1" lang="ja-JP" altLang="en-US" b="1"/>
              <a:t>電子処方せん</a:t>
            </a:r>
            <a:r>
              <a:rPr kumimoji="1" lang="ja-JP" altLang="en-US" sz="1400" b="1"/>
              <a:t>って</a:t>
            </a:r>
            <a:r>
              <a:rPr kumimoji="1" lang="ja-JP" altLang="en-US" b="1"/>
              <a:t>なに？</a:t>
            </a:r>
          </a:p>
        </p:txBody>
      </p:sp>
      <p:sp>
        <p:nvSpPr>
          <p:cNvPr id="35" name="四角形: 角を丸くする 34">
            <a:extLst>
              <a:ext uri="{FF2B5EF4-FFF2-40B4-BE49-F238E27FC236}">
                <a16:creationId xmlns:a16="http://schemas.microsoft.com/office/drawing/2014/main" id="{A006A5F9-5299-B0FB-8748-D399DDD9A1F6}"/>
              </a:ext>
            </a:extLst>
          </p:cNvPr>
          <p:cNvSpPr/>
          <p:nvPr/>
        </p:nvSpPr>
        <p:spPr>
          <a:xfrm>
            <a:off x="462385" y="1202870"/>
            <a:ext cx="5959199" cy="931778"/>
          </a:xfrm>
          <a:prstGeom prst="roundRect">
            <a:avLst>
              <a:gd name="adj" fmla="val 9449"/>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6" name="Group 128">
            <a:extLst>
              <a:ext uri="{FF2B5EF4-FFF2-40B4-BE49-F238E27FC236}">
                <a16:creationId xmlns:a16="http://schemas.microsoft.com/office/drawing/2014/main" id="{CBD1FB69-37C2-2F64-FD1F-2E8E0B99F934}"/>
              </a:ext>
            </a:extLst>
          </p:cNvPr>
          <p:cNvGrpSpPr>
            <a:grpSpLocks noChangeAspect="1"/>
          </p:cNvGrpSpPr>
          <p:nvPr/>
        </p:nvGrpSpPr>
        <p:grpSpPr bwMode="auto">
          <a:xfrm>
            <a:off x="545424" y="1206758"/>
            <a:ext cx="277642" cy="317835"/>
            <a:chOff x="1398" y="2998"/>
            <a:chExt cx="373" cy="427"/>
          </a:xfrm>
          <a:solidFill>
            <a:schemeClr val="bg1"/>
          </a:solidFill>
        </p:grpSpPr>
        <p:sp>
          <p:nvSpPr>
            <p:cNvPr id="37" name="Freeform 129">
              <a:extLst>
                <a:ext uri="{FF2B5EF4-FFF2-40B4-BE49-F238E27FC236}">
                  <a16:creationId xmlns:a16="http://schemas.microsoft.com/office/drawing/2014/main" id="{9B130910-0326-30B0-FA76-11B9692903C0}"/>
                </a:ext>
              </a:extLst>
            </p:cNvPr>
            <p:cNvSpPr>
              <a:spLocks noEditPoints="1"/>
            </p:cNvSpPr>
            <p:nvPr/>
          </p:nvSpPr>
          <p:spPr bwMode="auto">
            <a:xfrm>
              <a:off x="1451" y="3052"/>
              <a:ext cx="266" cy="266"/>
            </a:xfrm>
            <a:custGeom>
              <a:avLst/>
              <a:gdLst>
                <a:gd name="T0" fmla="*/ 90 w 180"/>
                <a:gd name="T1" fmla="*/ 180 h 180"/>
                <a:gd name="T2" fmla="*/ 0 w 180"/>
                <a:gd name="T3" fmla="*/ 90 h 180"/>
                <a:gd name="T4" fmla="*/ 90 w 180"/>
                <a:gd name="T5" fmla="*/ 0 h 180"/>
                <a:gd name="T6" fmla="*/ 180 w 180"/>
                <a:gd name="T7" fmla="*/ 90 h 180"/>
                <a:gd name="T8" fmla="*/ 90 w 180"/>
                <a:gd name="T9" fmla="*/ 180 h 180"/>
                <a:gd name="T10" fmla="*/ 90 w 180"/>
                <a:gd name="T11" fmla="*/ 12 h 180"/>
                <a:gd name="T12" fmla="*/ 12 w 180"/>
                <a:gd name="T13" fmla="*/ 90 h 180"/>
                <a:gd name="T14" fmla="*/ 90 w 180"/>
                <a:gd name="T15" fmla="*/ 168 h 180"/>
                <a:gd name="T16" fmla="*/ 168 w 180"/>
                <a:gd name="T17" fmla="*/ 90 h 180"/>
                <a:gd name="T18" fmla="*/ 90 w 180"/>
                <a:gd name="T19" fmla="*/ 12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80" h="180">
                  <a:moveTo>
                    <a:pt x="90" y="180"/>
                  </a:moveTo>
                  <a:cubicBezTo>
                    <a:pt x="40" y="180"/>
                    <a:pt x="0" y="139"/>
                    <a:pt x="0" y="90"/>
                  </a:cubicBezTo>
                  <a:cubicBezTo>
                    <a:pt x="0" y="40"/>
                    <a:pt x="40" y="0"/>
                    <a:pt x="90" y="0"/>
                  </a:cubicBezTo>
                  <a:cubicBezTo>
                    <a:pt x="139" y="0"/>
                    <a:pt x="180" y="40"/>
                    <a:pt x="180" y="90"/>
                  </a:cubicBezTo>
                  <a:cubicBezTo>
                    <a:pt x="180" y="139"/>
                    <a:pt x="139" y="180"/>
                    <a:pt x="90" y="180"/>
                  </a:cubicBezTo>
                  <a:close/>
                  <a:moveTo>
                    <a:pt x="90" y="12"/>
                  </a:moveTo>
                  <a:cubicBezTo>
                    <a:pt x="47" y="12"/>
                    <a:pt x="12" y="47"/>
                    <a:pt x="12" y="90"/>
                  </a:cubicBezTo>
                  <a:cubicBezTo>
                    <a:pt x="12" y="133"/>
                    <a:pt x="47" y="168"/>
                    <a:pt x="90" y="168"/>
                  </a:cubicBezTo>
                  <a:cubicBezTo>
                    <a:pt x="133" y="168"/>
                    <a:pt x="168" y="133"/>
                    <a:pt x="168" y="90"/>
                  </a:cubicBezTo>
                  <a:cubicBezTo>
                    <a:pt x="168" y="47"/>
                    <a:pt x="133" y="12"/>
                    <a:pt x="90"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latin typeface="+mj-lt"/>
              </a:endParaRPr>
            </a:p>
          </p:txBody>
        </p:sp>
        <p:sp>
          <p:nvSpPr>
            <p:cNvPr id="38" name="Freeform 130">
              <a:extLst>
                <a:ext uri="{FF2B5EF4-FFF2-40B4-BE49-F238E27FC236}">
                  <a16:creationId xmlns:a16="http://schemas.microsoft.com/office/drawing/2014/main" id="{5B0456E7-A654-C632-81A9-2D04415C3C8A}"/>
                </a:ext>
              </a:extLst>
            </p:cNvPr>
            <p:cNvSpPr>
              <a:spLocks/>
            </p:cNvSpPr>
            <p:nvPr/>
          </p:nvSpPr>
          <p:spPr bwMode="auto">
            <a:xfrm>
              <a:off x="1522" y="3300"/>
              <a:ext cx="124" cy="54"/>
            </a:xfrm>
            <a:custGeom>
              <a:avLst/>
              <a:gdLst>
                <a:gd name="T0" fmla="*/ 78 w 84"/>
                <a:gd name="T1" fmla="*/ 36 h 36"/>
                <a:gd name="T2" fmla="*/ 6 w 84"/>
                <a:gd name="T3" fmla="*/ 36 h 36"/>
                <a:gd name="T4" fmla="*/ 0 w 84"/>
                <a:gd name="T5" fmla="*/ 30 h 36"/>
                <a:gd name="T6" fmla="*/ 0 w 84"/>
                <a:gd name="T7" fmla="*/ 0 h 36"/>
                <a:gd name="T8" fmla="*/ 12 w 84"/>
                <a:gd name="T9" fmla="*/ 0 h 36"/>
                <a:gd name="T10" fmla="*/ 12 w 84"/>
                <a:gd name="T11" fmla="*/ 24 h 36"/>
                <a:gd name="T12" fmla="*/ 72 w 84"/>
                <a:gd name="T13" fmla="*/ 24 h 36"/>
                <a:gd name="T14" fmla="*/ 72 w 84"/>
                <a:gd name="T15" fmla="*/ 0 h 36"/>
                <a:gd name="T16" fmla="*/ 84 w 84"/>
                <a:gd name="T17" fmla="*/ 0 h 36"/>
                <a:gd name="T18" fmla="*/ 84 w 84"/>
                <a:gd name="T19" fmla="*/ 30 h 36"/>
                <a:gd name="T20" fmla="*/ 78 w 84"/>
                <a:gd name="T21" fmla="*/ 36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 h="36">
                  <a:moveTo>
                    <a:pt x="78" y="36"/>
                  </a:moveTo>
                  <a:cubicBezTo>
                    <a:pt x="6" y="36"/>
                    <a:pt x="6" y="36"/>
                    <a:pt x="6" y="36"/>
                  </a:cubicBezTo>
                  <a:cubicBezTo>
                    <a:pt x="2" y="36"/>
                    <a:pt x="0" y="33"/>
                    <a:pt x="0" y="30"/>
                  </a:cubicBezTo>
                  <a:cubicBezTo>
                    <a:pt x="0" y="0"/>
                    <a:pt x="0" y="0"/>
                    <a:pt x="0" y="0"/>
                  </a:cubicBezTo>
                  <a:cubicBezTo>
                    <a:pt x="12" y="0"/>
                    <a:pt x="12" y="0"/>
                    <a:pt x="12" y="0"/>
                  </a:cubicBezTo>
                  <a:cubicBezTo>
                    <a:pt x="12" y="24"/>
                    <a:pt x="12" y="24"/>
                    <a:pt x="12" y="24"/>
                  </a:cubicBezTo>
                  <a:cubicBezTo>
                    <a:pt x="72" y="24"/>
                    <a:pt x="72" y="24"/>
                    <a:pt x="72" y="24"/>
                  </a:cubicBezTo>
                  <a:cubicBezTo>
                    <a:pt x="72" y="0"/>
                    <a:pt x="72" y="0"/>
                    <a:pt x="72" y="0"/>
                  </a:cubicBezTo>
                  <a:cubicBezTo>
                    <a:pt x="84" y="0"/>
                    <a:pt x="84" y="0"/>
                    <a:pt x="84" y="0"/>
                  </a:cubicBezTo>
                  <a:cubicBezTo>
                    <a:pt x="84" y="30"/>
                    <a:pt x="84" y="30"/>
                    <a:pt x="84" y="30"/>
                  </a:cubicBezTo>
                  <a:cubicBezTo>
                    <a:pt x="84" y="33"/>
                    <a:pt x="81" y="36"/>
                    <a:pt x="78"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latin typeface="+mj-lt"/>
              </a:endParaRPr>
            </a:p>
          </p:txBody>
        </p:sp>
        <p:sp>
          <p:nvSpPr>
            <p:cNvPr id="39" name="Freeform 131">
              <a:extLst>
                <a:ext uri="{FF2B5EF4-FFF2-40B4-BE49-F238E27FC236}">
                  <a16:creationId xmlns:a16="http://schemas.microsoft.com/office/drawing/2014/main" id="{88218AEF-0BE9-A543-02D2-641EECD0354D}"/>
                </a:ext>
              </a:extLst>
            </p:cNvPr>
            <p:cNvSpPr>
              <a:spLocks noEditPoints="1"/>
            </p:cNvSpPr>
            <p:nvPr/>
          </p:nvSpPr>
          <p:spPr bwMode="auto">
            <a:xfrm>
              <a:off x="1540" y="3336"/>
              <a:ext cx="88" cy="53"/>
            </a:xfrm>
            <a:custGeom>
              <a:avLst/>
              <a:gdLst>
                <a:gd name="T0" fmla="*/ 54 w 60"/>
                <a:gd name="T1" fmla="*/ 36 h 36"/>
                <a:gd name="T2" fmla="*/ 6 w 60"/>
                <a:gd name="T3" fmla="*/ 36 h 36"/>
                <a:gd name="T4" fmla="*/ 0 w 60"/>
                <a:gd name="T5" fmla="*/ 30 h 36"/>
                <a:gd name="T6" fmla="*/ 0 w 60"/>
                <a:gd name="T7" fmla="*/ 6 h 36"/>
                <a:gd name="T8" fmla="*/ 6 w 60"/>
                <a:gd name="T9" fmla="*/ 0 h 36"/>
                <a:gd name="T10" fmla="*/ 54 w 60"/>
                <a:gd name="T11" fmla="*/ 0 h 36"/>
                <a:gd name="T12" fmla="*/ 60 w 60"/>
                <a:gd name="T13" fmla="*/ 6 h 36"/>
                <a:gd name="T14" fmla="*/ 60 w 60"/>
                <a:gd name="T15" fmla="*/ 30 h 36"/>
                <a:gd name="T16" fmla="*/ 54 w 60"/>
                <a:gd name="T17" fmla="*/ 36 h 36"/>
                <a:gd name="T18" fmla="*/ 12 w 60"/>
                <a:gd name="T19" fmla="*/ 24 h 36"/>
                <a:gd name="T20" fmla="*/ 48 w 60"/>
                <a:gd name="T21" fmla="*/ 24 h 36"/>
                <a:gd name="T22" fmla="*/ 48 w 60"/>
                <a:gd name="T23" fmla="*/ 12 h 36"/>
                <a:gd name="T24" fmla="*/ 12 w 60"/>
                <a:gd name="T25" fmla="*/ 12 h 36"/>
                <a:gd name="T26" fmla="*/ 12 w 60"/>
                <a:gd name="T27" fmla="*/ 24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0" h="36">
                  <a:moveTo>
                    <a:pt x="54" y="36"/>
                  </a:moveTo>
                  <a:cubicBezTo>
                    <a:pt x="6" y="36"/>
                    <a:pt x="6" y="36"/>
                    <a:pt x="6" y="36"/>
                  </a:cubicBezTo>
                  <a:cubicBezTo>
                    <a:pt x="2" y="36"/>
                    <a:pt x="0" y="33"/>
                    <a:pt x="0" y="30"/>
                  </a:cubicBezTo>
                  <a:cubicBezTo>
                    <a:pt x="0" y="6"/>
                    <a:pt x="0" y="6"/>
                    <a:pt x="0" y="6"/>
                  </a:cubicBezTo>
                  <a:cubicBezTo>
                    <a:pt x="0" y="3"/>
                    <a:pt x="2" y="0"/>
                    <a:pt x="6" y="0"/>
                  </a:cubicBezTo>
                  <a:cubicBezTo>
                    <a:pt x="54" y="0"/>
                    <a:pt x="54" y="0"/>
                    <a:pt x="54" y="0"/>
                  </a:cubicBezTo>
                  <a:cubicBezTo>
                    <a:pt x="57" y="0"/>
                    <a:pt x="60" y="3"/>
                    <a:pt x="60" y="6"/>
                  </a:cubicBezTo>
                  <a:cubicBezTo>
                    <a:pt x="60" y="30"/>
                    <a:pt x="60" y="30"/>
                    <a:pt x="60" y="30"/>
                  </a:cubicBezTo>
                  <a:cubicBezTo>
                    <a:pt x="60" y="33"/>
                    <a:pt x="57" y="36"/>
                    <a:pt x="54" y="36"/>
                  </a:cubicBezTo>
                  <a:close/>
                  <a:moveTo>
                    <a:pt x="12" y="24"/>
                  </a:moveTo>
                  <a:cubicBezTo>
                    <a:pt x="48" y="24"/>
                    <a:pt x="48" y="24"/>
                    <a:pt x="48" y="24"/>
                  </a:cubicBezTo>
                  <a:cubicBezTo>
                    <a:pt x="48" y="12"/>
                    <a:pt x="48" y="12"/>
                    <a:pt x="48" y="12"/>
                  </a:cubicBezTo>
                  <a:cubicBezTo>
                    <a:pt x="12" y="12"/>
                    <a:pt x="12" y="12"/>
                    <a:pt x="12" y="12"/>
                  </a:cubicBezTo>
                  <a:lnTo>
                    <a:pt x="12" y="2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latin typeface="+mj-lt"/>
              </a:endParaRPr>
            </a:p>
          </p:txBody>
        </p:sp>
        <p:sp>
          <p:nvSpPr>
            <p:cNvPr id="41" name="Freeform 132">
              <a:extLst>
                <a:ext uri="{FF2B5EF4-FFF2-40B4-BE49-F238E27FC236}">
                  <a16:creationId xmlns:a16="http://schemas.microsoft.com/office/drawing/2014/main" id="{F165A6DE-71FD-75C7-DFBE-D9C0E7E9B218}"/>
                </a:ext>
              </a:extLst>
            </p:cNvPr>
            <p:cNvSpPr>
              <a:spLocks/>
            </p:cNvSpPr>
            <p:nvPr/>
          </p:nvSpPr>
          <p:spPr bwMode="auto">
            <a:xfrm>
              <a:off x="1575" y="3371"/>
              <a:ext cx="18" cy="54"/>
            </a:xfrm>
            <a:custGeom>
              <a:avLst/>
              <a:gdLst>
                <a:gd name="T0" fmla="*/ 6 w 12"/>
                <a:gd name="T1" fmla="*/ 36 h 36"/>
                <a:gd name="T2" fmla="*/ 0 w 12"/>
                <a:gd name="T3" fmla="*/ 30 h 36"/>
                <a:gd name="T4" fmla="*/ 0 w 12"/>
                <a:gd name="T5" fmla="*/ 6 h 36"/>
                <a:gd name="T6" fmla="*/ 6 w 12"/>
                <a:gd name="T7" fmla="*/ 0 h 36"/>
                <a:gd name="T8" fmla="*/ 12 w 12"/>
                <a:gd name="T9" fmla="*/ 6 h 36"/>
                <a:gd name="T10" fmla="*/ 12 w 12"/>
                <a:gd name="T11" fmla="*/ 30 h 36"/>
                <a:gd name="T12" fmla="*/ 6 w 12"/>
                <a:gd name="T13" fmla="*/ 36 h 36"/>
              </a:gdLst>
              <a:ahLst/>
              <a:cxnLst>
                <a:cxn ang="0">
                  <a:pos x="T0" y="T1"/>
                </a:cxn>
                <a:cxn ang="0">
                  <a:pos x="T2" y="T3"/>
                </a:cxn>
                <a:cxn ang="0">
                  <a:pos x="T4" y="T5"/>
                </a:cxn>
                <a:cxn ang="0">
                  <a:pos x="T6" y="T7"/>
                </a:cxn>
                <a:cxn ang="0">
                  <a:pos x="T8" y="T9"/>
                </a:cxn>
                <a:cxn ang="0">
                  <a:pos x="T10" y="T11"/>
                </a:cxn>
                <a:cxn ang="0">
                  <a:pos x="T12" y="T13"/>
                </a:cxn>
              </a:cxnLst>
              <a:rect l="0" t="0" r="r" b="b"/>
              <a:pathLst>
                <a:path w="12" h="36">
                  <a:moveTo>
                    <a:pt x="6" y="36"/>
                  </a:moveTo>
                  <a:cubicBezTo>
                    <a:pt x="2" y="36"/>
                    <a:pt x="0" y="33"/>
                    <a:pt x="0" y="30"/>
                  </a:cubicBezTo>
                  <a:cubicBezTo>
                    <a:pt x="0" y="6"/>
                    <a:pt x="0" y="6"/>
                    <a:pt x="0" y="6"/>
                  </a:cubicBezTo>
                  <a:cubicBezTo>
                    <a:pt x="0" y="3"/>
                    <a:pt x="2" y="0"/>
                    <a:pt x="6" y="0"/>
                  </a:cubicBezTo>
                  <a:cubicBezTo>
                    <a:pt x="9" y="0"/>
                    <a:pt x="12" y="3"/>
                    <a:pt x="12" y="6"/>
                  </a:cubicBezTo>
                  <a:cubicBezTo>
                    <a:pt x="12" y="30"/>
                    <a:pt x="12" y="30"/>
                    <a:pt x="12" y="30"/>
                  </a:cubicBezTo>
                  <a:cubicBezTo>
                    <a:pt x="12" y="33"/>
                    <a:pt x="9" y="36"/>
                    <a:pt x="6"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latin typeface="+mj-lt"/>
              </a:endParaRPr>
            </a:p>
          </p:txBody>
        </p:sp>
        <p:sp>
          <p:nvSpPr>
            <p:cNvPr id="42" name="Freeform 133">
              <a:extLst>
                <a:ext uri="{FF2B5EF4-FFF2-40B4-BE49-F238E27FC236}">
                  <a16:creationId xmlns:a16="http://schemas.microsoft.com/office/drawing/2014/main" id="{F899F5C2-BDBA-8580-3DC8-30438831246B}"/>
                </a:ext>
              </a:extLst>
            </p:cNvPr>
            <p:cNvSpPr>
              <a:spLocks/>
            </p:cNvSpPr>
            <p:nvPr/>
          </p:nvSpPr>
          <p:spPr bwMode="auto">
            <a:xfrm>
              <a:off x="1575" y="2998"/>
              <a:ext cx="18" cy="36"/>
            </a:xfrm>
            <a:custGeom>
              <a:avLst/>
              <a:gdLst>
                <a:gd name="T0" fmla="*/ 6 w 12"/>
                <a:gd name="T1" fmla="*/ 24 h 24"/>
                <a:gd name="T2" fmla="*/ 0 w 12"/>
                <a:gd name="T3" fmla="*/ 18 h 24"/>
                <a:gd name="T4" fmla="*/ 0 w 12"/>
                <a:gd name="T5" fmla="*/ 6 h 24"/>
                <a:gd name="T6" fmla="*/ 6 w 12"/>
                <a:gd name="T7" fmla="*/ 0 h 24"/>
                <a:gd name="T8" fmla="*/ 12 w 12"/>
                <a:gd name="T9" fmla="*/ 6 h 24"/>
                <a:gd name="T10" fmla="*/ 12 w 12"/>
                <a:gd name="T11" fmla="*/ 18 h 24"/>
                <a:gd name="T12" fmla="*/ 6 w 12"/>
                <a:gd name="T13" fmla="*/ 24 h 24"/>
              </a:gdLst>
              <a:ahLst/>
              <a:cxnLst>
                <a:cxn ang="0">
                  <a:pos x="T0" y="T1"/>
                </a:cxn>
                <a:cxn ang="0">
                  <a:pos x="T2" y="T3"/>
                </a:cxn>
                <a:cxn ang="0">
                  <a:pos x="T4" y="T5"/>
                </a:cxn>
                <a:cxn ang="0">
                  <a:pos x="T6" y="T7"/>
                </a:cxn>
                <a:cxn ang="0">
                  <a:pos x="T8" y="T9"/>
                </a:cxn>
                <a:cxn ang="0">
                  <a:pos x="T10" y="T11"/>
                </a:cxn>
                <a:cxn ang="0">
                  <a:pos x="T12" y="T13"/>
                </a:cxn>
              </a:cxnLst>
              <a:rect l="0" t="0" r="r" b="b"/>
              <a:pathLst>
                <a:path w="12" h="24">
                  <a:moveTo>
                    <a:pt x="6" y="24"/>
                  </a:moveTo>
                  <a:cubicBezTo>
                    <a:pt x="2" y="24"/>
                    <a:pt x="0" y="21"/>
                    <a:pt x="0" y="18"/>
                  </a:cubicBezTo>
                  <a:cubicBezTo>
                    <a:pt x="0" y="6"/>
                    <a:pt x="0" y="6"/>
                    <a:pt x="0" y="6"/>
                  </a:cubicBezTo>
                  <a:cubicBezTo>
                    <a:pt x="0" y="3"/>
                    <a:pt x="2" y="0"/>
                    <a:pt x="6" y="0"/>
                  </a:cubicBezTo>
                  <a:cubicBezTo>
                    <a:pt x="9" y="0"/>
                    <a:pt x="12" y="3"/>
                    <a:pt x="12" y="6"/>
                  </a:cubicBezTo>
                  <a:cubicBezTo>
                    <a:pt x="12" y="18"/>
                    <a:pt x="12" y="18"/>
                    <a:pt x="12" y="18"/>
                  </a:cubicBezTo>
                  <a:cubicBezTo>
                    <a:pt x="12" y="21"/>
                    <a:pt x="9" y="24"/>
                    <a:pt x="6" y="2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latin typeface="+mj-lt"/>
              </a:endParaRPr>
            </a:p>
          </p:txBody>
        </p:sp>
        <p:sp>
          <p:nvSpPr>
            <p:cNvPr id="43" name="Freeform 134">
              <a:extLst>
                <a:ext uri="{FF2B5EF4-FFF2-40B4-BE49-F238E27FC236}">
                  <a16:creationId xmlns:a16="http://schemas.microsoft.com/office/drawing/2014/main" id="{EB686843-5EC5-165E-8D81-02E31AD6E284}"/>
                </a:ext>
              </a:extLst>
            </p:cNvPr>
            <p:cNvSpPr>
              <a:spLocks/>
            </p:cNvSpPr>
            <p:nvPr/>
          </p:nvSpPr>
          <p:spPr bwMode="auto">
            <a:xfrm>
              <a:off x="1686" y="3049"/>
              <a:ext cx="33" cy="31"/>
            </a:xfrm>
            <a:custGeom>
              <a:avLst/>
              <a:gdLst>
                <a:gd name="T0" fmla="*/ 7 w 22"/>
                <a:gd name="T1" fmla="*/ 21 h 21"/>
                <a:gd name="T2" fmla="*/ 3 w 22"/>
                <a:gd name="T3" fmla="*/ 20 h 21"/>
                <a:gd name="T4" fmla="*/ 3 w 22"/>
                <a:gd name="T5" fmla="*/ 11 h 21"/>
                <a:gd name="T6" fmla="*/ 11 w 22"/>
                <a:gd name="T7" fmla="*/ 3 h 21"/>
                <a:gd name="T8" fmla="*/ 20 w 22"/>
                <a:gd name="T9" fmla="*/ 3 h 21"/>
                <a:gd name="T10" fmla="*/ 20 w 22"/>
                <a:gd name="T11" fmla="*/ 11 h 21"/>
                <a:gd name="T12" fmla="*/ 11 w 22"/>
                <a:gd name="T13" fmla="*/ 20 h 21"/>
                <a:gd name="T14" fmla="*/ 7 w 22"/>
                <a:gd name="T15" fmla="*/ 21 h 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21">
                  <a:moveTo>
                    <a:pt x="7" y="21"/>
                  </a:moveTo>
                  <a:cubicBezTo>
                    <a:pt x="5" y="21"/>
                    <a:pt x="4" y="21"/>
                    <a:pt x="3" y="20"/>
                  </a:cubicBezTo>
                  <a:cubicBezTo>
                    <a:pt x="0" y="17"/>
                    <a:pt x="0" y="14"/>
                    <a:pt x="3" y="11"/>
                  </a:cubicBezTo>
                  <a:cubicBezTo>
                    <a:pt x="11" y="3"/>
                    <a:pt x="11" y="3"/>
                    <a:pt x="11" y="3"/>
                  </a:cubicBezTo>
                  <a:cubicBezTo>
                    <a:pt x="14" y="0"/>
                    <a:pt x="17" y="0"/>
                    <a:pt x="20" y="3"/>
                  </a:cubicBezTo>
                  <a:cubicBezTo>
                    <a:pt x="22" y="5"/>
                    <a:pt x="22" y="9"/>
                    <a:pt x="20" y="11"/>
                  </a:cubicBezTo>
                  <a:cubicBezTo>
                    <a:pt x="11" y="20"/>
                    <a:pt x="11" y="20"/>
                    <a:pt x="11" y="20"/>
                  </a:cubicBezTo>
                  <a:cubicBezTo>
                    <a:pt x="10" y="21"/>
                    <a:pt x="9" y="21"/>
                    <a:pt x="7"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latin typeface="+mj-lt"/>
              </a:endParaRPr>
            </a:p>
          </p:txBody>
        </p:sp>
        <p:sp>
          <p:nvSpPr>
            <p:cNvPr id="47" name="Freeform 135">
              <a:extLst>
                <a:ext uri="{FF2B5EF4-FFF2-40B4-BE49-F238E27FC236}">
                  <a16:creationId xmlns:a16="http://schemas.microsoft.com/office/drawing/2014/main" id="{7B364DC0-709A-0C0F-582E-11211B91D700}"/>
                </a:ext>
              </a:extLst>
            </p:cNvPr>
            <p:cNvSpPr>
              <a:spLocks/>
            </p:cNvSpPr>
            <p:nvPr/>
          </p:nvSpPr>
          <p:spPr bwMode="auto">
            <a:xfrm>
              <a:off x="1735" y="3176"/>
              <a:ext cx="36" cy="18"/>
            </a:xfrm>
            <a:custGeom>
              <a:avLst/>
              <a:gdLst>
                <a:gd name="T0" fmla="*/ 18 w 24"/>
                <a:gd name="T1" fmla="*/ 12 h 12"/>
                <a:gd name="T2" fmla="*/ 6 w 24"/>
                <a:gd name="T3" fmla="*/ 12 h 12"/>
                <a:gd name="T4" fmla="*/ 0 w 24"/>
                <a:gd name="T5" fmla="*/ 6 h 12"/>
                <a:gd name="T6" fmla="*/ 6 w 24"/>
                <a:gd name="T7" fmla="*/ 0 h 12"/>
                <a:gd name="T8" fmla="*/ 18 w 24"/>
                <a:gd name="T9" fmla="*/ 0 h 12"/>
                <a:gd name="T10" fmla="*/ 24 w 24"/>
                <a:gd name="T11" fmla="*/ 6 h 12"/>
                <a:gd name="T12" fmla="*/ 18 w 24"/>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24" h="12">
                  <a:moveTo>
                    <a:pt x="18" y="12"/>
                  </a:moveTo>
                  <a:cubicBezTo>
                    <a:pt x="6" y="12"/>
                    <a:pt x="6" y="12"/>
                    <a:pt x="6" y="12"/>
                  </a:cubicBezTo>
                  <a:cubicBezTo>
                    <a:pt x="2" y="12"/>
                    <a:pt x="0" y="9"/>
                    <a:pt x="0" y="6"/>
                  </a:cubicBezTo>
                  <a:cubicBezTo>
                    <a:pt x="0" y="3"/>
                    <a:pt x="2" y="0"/>
                    <a:pt x="6" y="0"/>
                  </a:cubicBezTo>
                  <a:cubicBezTo>
                    <a:pt x="18" y="0"/>
                    <a:pt x="18" y="0"/>
                    <a:pt x="18" y="0"/>
                  </a:cubicBezTo>
                  <a:cubicBezTo>
                    <a:pt x="21" y="0"/>
                    <a:pt x="24" y="3"/>
                    <a:pt x="24" y="6"/>
                  </a:cubicBezTo>
                  <a:cubicBezTo>
                    <a:pt x="24" y="9"/>
                    <a:pt x="21" y="12"/>
                    <a:pt x="18"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latin typeface="+mj-lt"/>
              </a:endParaRPr>
            </a:p>
          </p:txBody>
        </p:sp>
        <p:sp>
          <p:nvSpPr>
            <p:cNvPr id="48" name="Freeform 136">
              <a:extLst>
                <a:ext uri="{FF2B5EF4-FFF2-40B4-BE49-F238E27FC236}">
                  <a16:creationId xmlns:a16="http://schemas.microsoft.com/office/drawing/2014/main" id="{29419C7D-7222-F0C1-CFC8-002A1ED87F0F}"/>
                </a:ext>
              </a:extLst>
            </p:cNvPr>
            <p:cNvSpPr>
              <a:spLocks/>
            </p:cNvSpPr>
            <p:nvPr/>
          </p:nvSpPr>
          <p:spPr bwMode="auto">
            <a:xfrm>
              <a:off x="1686" y="3288"/>
              <a:ext cx="33" cy="31"/>
            </a:xfrm>
            <a:custGeom>
              <a:avLst/>
              <a:gdLst>
                <a:gd name="T0" fmla="*/ 15 w 22"/>
                <a:gd name="T1" fmla="*/ 21 h 21"/>
                <a:gd name="T2" fmla="*/ 11 w 22"/>
                <a:gd name="T3" fmla="*/ 19 h 21"/>
                <a:gd name="T4" fmla="*/ 3 w 22"/>
                <a:gd name="T5" fmla="*/ 10 h 21"/>
                <a:gd name="T6" fmla="*/ 3 w 22"/>
                <a:gd name="T7" fmla="*/ 2 h 21"/>
                <a:gd name="T8" fmla="*/ 11 w 22"/>
                <a:gd name="T9" fmla="*/ 2 h 21"/>
                <a:gd name="T10" fmla="*/ 20 w 22"/>
                <a:gd name="T11" fmla="*/ 10 h 21"/>
                <a:gd name="T12" fmla="*/ 20 w 22"/>
                <a:gd name="T13" fmla="*/ 19 h 21"/>
                <a:gd name="T14" fmla="*/ 15 w 22"/>
                <a:gd name="T15" fmla="*/ 21 h 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21">
                  <a:moveTo>
                    <a:pt x="15" y="21"/>
                  </a:moveTo>
                  <a:cubicBezTo>
                    <a:pt x="14" y="21"/>
                    <a:pt x="12" y="20"/>
                    <a:pt x="11" y="19"/>
                  </a:cubicBezTo>
                  <a:cubicBezTo>
                    <a:pt x="3" y="10"/>
                    <a:pt x="3" y="10"/>
                    <a:pt x="3" y="10"/>
                  </a:cubicBezTo>
                  <a:cubicBezTo>
                    <a:pt x="0" y="8"/>
                    <a:pt x="0" y="4"/>
                    <a:pt x="3" y="2"/>
                  </a:cubicBezTo>
                  <a:cubicBezTo>
                    <a:pt x="5" y="0"/>
                    <a:pt x="9" y="0"/>
                    <a:pt x="11" y="2"/>
                  </a:cubicBezTo>
                  <a:cubicBezTo>
                    <a:pt x="20" y="10"/>
                    <a:pt x="20" y="10"/>
                    <a:pt x="20" y="10"/>
                  </a:cubicBezTo>
                  <a:cubicBezTo>
                    <a:pt x="22" y="13"/>
                    <a:pt x="22" y="17"/>
                    <a:pt x="20" y="19"/>
                  </a:cubicBezTo>
                  <a:cubicBezTo>
                    <a:pt x="19" y="20"/>
                    <a:pt x="17" y="21"/>
                    <a:pt x="15"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latin typeface="+mj-lt"/>
              </a:endParaRPr>
            </a:p>
          </p:txBody>
        </p:sp>
        <p:sp>
          <p:nvSpPr>
            <p:cNvPr id="49" name="Freeform 137">
              <a:extLst>
                <a:ext uri="{FF2B5EF4-FFF2-40B4-BE49-F238E27FC236}">
                  <a16:creationId xmlns:a16="http://schemas.microsoft.com/office/drawing/2014/main" id="{7E046ADD-7873-2571-1C26-20D5D745A208}"/>
                </a:ext>
              </a:extLst>
            </p:cNvPr>
            <p:cNvSpPr>
              <a:spLocks/>
            </p:cNvSpPr>
            <p:nvPr/>
          </p:nvSpPr>
          <p:spPr bwMode="auto">
            <a:xfrm>
              <a:off x="1448" y="3049"/>
              <a:ext cx="32" cy="31"/>
            </a:xfrm>
            <a:custGeom>
              <a:avLst/>
              <a:gdLst>
                <a:gd name="T0" fmla="*/ 15 w 22"/>
                <a:gd name="T1" fmla="*/ 21 h 21"/>
                <a:gd name="T2" fmla="*/ 11 w 22"/>
                <a:gd name="T3" fmla="*/ 20 h 21"/>
                <a:gd name="T4" fmla="*/ 3 w 22"/>
                <a:gd name="T5" fmla="*/ 11 h 21"/>
                <a:gd name="T6" fmla="*/ 3 w 22"/>
                <a:gd name="T7" fmla="*/ 3 h 21"/>
                <a:gd name="T8" fmla="*/ 11 w 22"/>
                <a:gd name="T9" fmla="*/ 3 h 21"/>
                <a:gd name="T10" fmla="*/ 20 w 22"/>
                <a:gd name="T11" fmla="*/ 11 h 21"/>
                <a:gd name="T12" fmla="*/ 20 w 22"/>
                <a:gd name="T13" fmla="*/ 20 h 21"/>
                <a:gd name="T14" fmla="*/ 15 w 22"/>
                <a:gd name="T15" fmla="*/ 21 h 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21">
                  <a:moveTo>
                    <a:pt x="15" y="21"/>
                  </a:moveTo>
                  <a:cubicBezTo>
                    <a:pt x="14" y="21"/>
                    <a:pt x="12" y="21"/>
                    <a:pt x="11" y="20"/>
                  </a:cubicBezTo>
                  <a:cubicBezTo>
                    <a:pt x="3" y="11"/>
                    <a:pt x="3" y="11"/>
                    <a:pt x="3" y="11"/>
                  </a:cubicBezTo>
                  <a:cubicBezTo>
                    <a:pt x="0" y="9"/>
                    <a:pt x="0" y="5"/>
                    <a:pt x="3" y="3"/>
                  </a:cubicBezTo>
                  <a:cubicBezTo>
                    <a:pt x="5" y="0"/>
                    <a:pt x="9" y="0"/>
                    <a:pt x="11" y="3"/>
                  </a:cubicBezTo>
                  <a:cubicBezTo>
                    <a:pt x="20" y="11"/>
                    <a:pt x="20" y="11"/>
                    <a:pt x="20" y="11"/>
                  </a:cubicBezTo>
                  <a:cubicBezTo>
                    <a:pt x="22" y="14"/>
                    <a:pt x="22" y="17"/>
                    <a:pt x="20" y="20"/>
                  </a:cubicBezTo>
                  <a:cubicBezTo>
                    <a:pt x="18" y="21"/>
                    <a:pt x="17" y="21"/>
                    <a:pt x="15"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latin typeface="+mj-lt"/>
              </a:endParaRPr>
            </a:p>
          </p:txBody>
        </p:sp>
        <p:sp>
          <p:nvSpPr>
            <p:cNvPr id="50" name="Freeform 138">
              <a:extLst>
                <a:ext uri="{FF2B5EF4-FFF2-40B4-BE49-F238E27FC236}">
                  <a16:creationId xmlns:a16="http://schemas.microsoft.com/office/drawing/2014/main" id="{BE93F659-CD63-52A5-A711-5B4C26E15D81}"/>
                </a:ext>
              </a:extLst>
            </p:cNvPr>
            <p:cNvSpPr>
              <a:spLocks/>
            </p:cNvSpPr>
            <p:nvPr/>
          </p:nvSpPr>
          <p:spPr bwMode="auto">
            <a:xfrm>
              <a:off x="1398" y="3176"/>
              <a:ext cx="35" cy="18"/>
            </a:xfrm>
            <a:custGeom>
              <a:avLst/>
              <a:gdLst>
                <a:gd name="T0" fmla="*/ 18 w 24"/>
                <a:gd name="T1" fmla="*/ 12 h 12"/>
                <a:gd name="T2" fmla="*/ 6 w 24"/>
                <a:gd name="T3" fmla="*/ 12 h 12"/>
                <a:gd name="T4" fmla="*/ 0 w 24"/>
                <a:gd name="T5" fmla="*/ 6 h 12"/>
                <a:gd name="T6" fmla="*/ 6 w 24"/>
                <a:gd name="T7" fmla="*/ 0 h 12"/>
                <a:gd name="T8" fmla="*/ 18 w 24"/>
                <a:gd name="T9" fmla="*/ 0 h 12"/>
                <a:gd name="T10" fmla="*/ 24 w 24"/>
                <a:gd name="T11" fmla="*/ 6 h 12"/>
                <a:gd name="T12" fmla="*/ 18 w 24"/>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24" h="12">
                  <a:moveTo>
                    <a:pt x="18" y="12"/>
                  </a:moveTo>
                  <a:cubicBezTo>
                    <a:pt x="6" y="12"/>
                    <a:pt x="6" y="12"/>
                    <a:pt x="6" y="12"/>
                  </a:cubicBezTo>
                  <a:cubicBezTo>
                    <a:pt x="2" y="12"/>
                    <a:pt x="0" y="9"/>
                    <a:pt x="0" y="6"/>
                  </a:cubicBezTo>
                  <a:cubicBezTo>
                    <a:pt x="0" y="3"/>
                    <a:pt x="2" y="0"/>
                    <a:pt x="6" y="0"/>
                  </a:cubicBezTo>
                  <a:cubicBezTo>
                    <a:pt x="18" y="0"/>
                    <a:pt x="18" y="0"/>
                    <a:pt x="18" y="0"/>
                  </a:cubicBezTo>
                  <a:cubicBezTo>
                    <a:pt x="21" y="0"/>
                    <a:pt x="24" y="3"/>
                    <a:pt x="24" y="6"/>
                  </a:cubicBezTo>
                  <a:cubicBezTo>
                    <a:pt x="24" y="9"/>
                    <a:pt x="21" y="12"/>
                    <a:pt x="18"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latin typeface="+mj-lt"/>
              </a:endParaRPr>
            </a:p>
          </p:txBody>
        </p:sp>
        <p:sp>
          <p:nvSpPr>
            <p:cNvPr id="51" name="Freeform 139">
              <a:extLst>
                <a:ext uri="{FF2B5EF4-FFF2-40B4-BE49-F238E27FC236}">
                  <a16:creationId xmlns:a16="http://schemas.microsoft.com/office/drawing/2014/main" id="{1CB48E18-E2D4-DE75-6034-D2AE57206D3A}"/>
                </a:ext>
              </a:extLst>
            </p:cNvPr>
            <p:cNvSpPr>
              <a:spLocks/>
            </p:cNvSpPr>
            <p:nvPr/>
          </p:nvSpPr>
          <p:spPr bwMode="auto">
            <a:xfrm>
              <a:off x="1448" y="3288"/>
              <a:ext cx="32" cy="31"/>
            </a:xfrm>
            <a:custGeom>
              <a:avLst/>
              <a:gdLst>
                <a:gd name="T0" fmla="*/ 7 w 22"/>
                <a:gd name="T1" fmla="*/ 21 h 21"/>
                <a:gd name="T2" fmla="*/ 3 w 22"/>
                <a:gd name="T3" fmla="*/ 19 h 21"/>
                <a:gd name="T4" fmla="*/ 3 w 22"/>
                <a:gd name="T5" fmla="*/ 10 h 21"/>
                <a:gd name="T6" fmla="*/ 11 w 22"/>
                <a:gd name="T7" fmla="*/ 2 h 21"/>
                <a:gd name="T8" fmla="*/ 20 w 22"/>
                <a:gd name="T9" fmla="*/ 2 h 21"/>
                <a:gd name="T10" fmla="*/ 20 w 22"/>
                <a:gd name="T11" fmla="*/ 10 h 21"/>
                <a:gd name="T12" fmla="*/ 11 w 22"/>
                <a:gd name="T13" fmla="*/ 19 h 21"/>
                <a:gd name="T14" fmla="*/ 7 w 22"/>
                <a:gd name="T15" fmla="*/ 21 h 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21">
                  <a:moveTo>
                    <a:pt x="7" y="21"/>
                  </a:moveTo>
                  <a:cubicBezTo>
                    <a:pt x="5" y="21"/>
                    <a:pt x="4" y="20"/>
                    <a:pt x="3" y="19"/>
                  </a:cubicBezTo>
                  <a:cubicBezTo>
                    <a:pt x="0" y="17"/>
                    <a:pt x="0" y="13"/>
                    <a:pt x="3" y="10"/>
                  </a:cubicBezTo>
                  <a:cubicBezTo>
                    <a:pt x="11" y="2"/>
                    <a:pt x="11" y="2"/>
                    <a:pt x="11" y="2"/>
                  </a:cubicBezTo>
                  <a:cubicBezTo>
                    <a:pt x="13" y="0"/>
                    <a:pt x="17" y="0"/>
                    <a:pt x="20" y="2"/>
                  </a:cubicBezTo>
                  <a:cubicBezTo>
                    <a:pt x="22" y="4"/>
                    <a:pt x="22" y="8"/>
                    <a:pt x="20" y="10"/>
                  </a:cubicBezTo>
                  <a:cubicBezTo>
                    <a:pt x="11" y="19"/>
                    <a:pt x="11" y="19"/>
                    <a:pt x="11" y="19"/>
                  </a:cubicBezTo>
                  <a:cubicBezTo>
                    <a:pt x="10" y="20"/>
                    <a:pt x="8" y="21"/>
                    <a:pt x="7"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latin typeface="+mj-lt"/>
              </a:endParaRPr>
            </a:p>
          </p:txBody>
        </p:sp>
        <p:sp>
          <p:nvSpPr>
            <p:cNvPr id="52" name="Freeform 140">
              <a:extLst>
                <a:ext uri="{FF2B5EF4-FFF2-40B4-BE49-F238E27FC236}">
                  <a16:creationId xmlns:a16="http://schemas.microsoft.com/office/drawing/2014/main" id="{B0EAB695-4C78-5B08-CB18-356822BF6404}"/>
                </a:ext>
              </a:extLst>
            </p:cNvPr>
            <p:cNvSpPr>
              <a:spLocks noEditPoints="1"/>
            </p:cNvSpPr>
            <p:nvPr/>
          </p:nvSpPr>
          <p:spPr bwMode="auto">
            <a:xfrm>
              <a:off x="1504" y="3176"/>
              <a:ext cx="160" cy="133"/>
            </a:xfrm>
            <a:custGeom>
              <a:avLst/>
              <a:gdLst>
                <a:gd name="T0" fmla="*/ 60 w 108"/>
                <a:gd name="T1" fmla="*/ 90 h 90"/>
                <a:gd name="T2" fmla="*/ 58 w 108"/>
                <a:gd name="T3" fmla="*/ 90 h 90"/>
                <a:gd name="T4" fmla="*/ 54 w 108"/>
                <a:gd name="T5" fmla="*/ 84 h 90"/>
                <a:gd name="T6" fmla="*/ 49 w 108"/>
                <a:gd name="T7" fmla="*/ 90 h 90"/>
                <a:gd name="T8" fmla="*/ 42 w 108"/>
                <a:gd name="T9" fmla="*/ 85 h 90"/>
                <a:gd name="T10" fmla="*/ 30 w 108"/>
                <a:gd name="T11" fmla="*/ 36 h 90"/>
                <a:gd name="T12" fmla="*/ 18 w 108"/>
                <a:gd name="T13" fmla="*/ 36 h 90"/>
                <a:gd name="T14" fmla="*/ 0 w 108"/>
                <a:gd name="T15" fmla="*/ 18 h 90"/>
                <a:gd name="T16" fmla="*/ 18 w 108"/>
                <a:gd name="T17" fmla="*/ 0 h 90"/>
                <a:gd name="T18" fmla="*/ 38 w 108"/>
                <a:gd name="T19" fmla="*/ 16 h 90"/>
                <a:gd name="T20" fmla="*/ 40 w 108"/>
                <a:gd name="T21" fmla="*/ 24 h 90"/>
                <a:gd name="T22" fmla="*/ 67 w 108"/>
                <a:gd name="T23" fmla="*/ 24 h 90"/>
                <a:gd name="T24" fmla="*/ 69 w 108"/>
                <a:gd name="T25" fmla="*/ 16 h 90"/>
                <a:gd name="T26" fmla="*/ 90 w 108"/>
                <a:gd name="T27" fmla="*/ 0 h 90"/>
                <a:gd name="T28" fmla="*/ 108 w 108"/>
                <a:gd name="T29" fmla="*/ 18 h 90"/>
                <a:gd name="T30" fmla="*/ 90 w 108"/>
                <a:gd name="T31" fmla="*/ 36 h 90"/>
                <a:gd name="T32" fmla="*/ 77 w 108"/>
                <a:gd name="T33" fmla="*/ 36 h 90"/>
                <a:gd name="T34" fmla="*/ 65 w 108"/>
                <a:gd name="T35" fmla="*/ 85 h 90"/>
                <a:gd name="T36" fmla="*/ 60 w 108"/>
                <a:gd name="T37" fmla="*/ 90 h 90"/>
                <a:gd name="T38" fmla="*/ 43 w 108"/>
                <a:gd name="T39" fmla="*/ 36 h 90"/>
                <a:gd name="T40" fmla="*/ 53 w 108"/>
                <a:gd name="T41" fmla="*/ 82 h 90"/>
                <a:gd name="T42" fmla="*/ 54 w 108"/>
                <a:gd name="T43" fmla="*/ 84 h 90"/>
                <a:gd name="T44" fmla="*/ 54 w 108"/>
                <a:gd name="T45" fmla="*/ 82 h 90"/>
                <a:gd name="T46" fmla="*/ 65 w 108"/>
                <a:gd name="T47" fmla="*/ 36 h 90"/>
                <a:gd name="T48" fmla="*/ 43 w 108"/>
                <a:gd name="T49" fmla="*/ 36 h 90"/>
                <a:gd name="T50" fmla="*/ 80 w 108"/>
                <a:gd name="T51" fmla="*/ 24 h 90"/>
                <a:gd name="T52" fmla="*/ 90 w 108"/>
                <a:gd name="T53" fmla="*/ 24 h 90"/>
                <a:gd name="T54" fmla="*/ 96 w 108"/>
                <a:gd name="T55" fmla="*/ 18 h 90"/>
                <a:gd name="T56" fmla="*/ 90 w 108"/>
                <a:gd name="T57" fmla="*/ 12 h 90"/>
                <a:gd name="T58" fmla="*/ 81 w 108"/>
                <a:gd name="T59" fmla="*/ 19 h 90"/>
                <a:gd name="T60" fmla="*/ 80 w 108"/>
                <a:gd name="T61" fmla="*/ 24 h 90"/>
                <a:gd name="T62" fmla="*/ 18 w 108"/>
                <a:gd name="T63" fmla="*/ 12 h 90"/>
                <a:gd name="T64" fmla="*/ 12 w 108"/>
                <a:gd name="T65" fmla="*/ 18 h 90"/>
                <a:gd name="T66" fmla="*/ 18 w 108"/>
                <a:gd name="T67" fmla="*/ 24 h 90"/>
                <a:gd name="T68" fmla="*/ 28 w 108"/>
                <a:gd name="T69" fmla="*/ 24 h 90"/>
                <a:gd name="T70" fmla="*/ 26 w 108"/>
                <a:gd name="T71" fmla="*/ 19 h 90"/>
                <a:gd name="T72" fmla="*/ 18 w 108"/>
                <a:gd name="T73" fmla="*/ 12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08" h="90">
                  <a:moveTo>
                    <a:pt x="60" y="90"/>
                  </a:moveTo>
                  <a:cubicBezTo>
                    <a:pt x="59" y="90"/>
                    <a:pt x="59" y="90"/>
                    <a:pt x="58" y="90"/>
                  </a:cubicBezTo>
                  <a:cubicBezTo>
                    <a:pt x="56" y="89"/>
                    <a:pt x="54" y="87"/>
                    <a:pt x="54" y="84"/>
                  </a:cubicBezTo>
                  <a:cubicBezTo>
                    <a:pt x="54" y="87"/>
                    <a:pt x="52" y="89"/>
                    <a:pt x="49" y="90"/>
                  </a:cubicBezTo>
                  <a:cubicBezTo>
                    <a:pt x="46" y="90"/>
                    <a:pt x="43" y="88"/>
                    <a:pt x="42" y="85"/>
                  </a:cubicBezTo>
                  <a:cubicBezTo>
                    <a:pt x="30" y="36"/>
                    <a:pt x="30" y="36"/>
                    <a:pt x="30" y="36"/>
                  </a:cubicBezTo>
                  <a:cubicBezTo>
                    <a:pt x="18" y="36"/>
                    <a:pt x="18" y="36"/>
                    <a:pt x="18" y="36"/>
                  </a:cubicBezTo>
                  <a:cubicBezTo>
                    <a:pt x="8" y="36"/>
                    <a:pt x="0" y="28"/>
                    <a:pt x="0" y="18"/>
                  </a:cubicBezTo>
                  <a:cubicBezTo>
                    <a:pt x="0" y="8"/>
                    <a:pt x="8" y="0"/>
                    <a:pt x="18" y="0"/>
                  </a:cubicBezTo>
                  <a:cubicBezTo>
                    <a:pt x="28" y="0"/>
                    <a:pt x="36" y="7"/>
                    <a:pt x="38" y="16"/>
                  </a:cubicBezTo>
                  <a:cubicBezTo>
                    <a:pt x="40" y="24"/>
                    <a:pt x="40" y="24"/>
                    <a:pt x="40" y="24"/>
                  </a:cubicBezTo>
                  <a:cubicBezTo>
                    <a:pt x="67" y="24"/>
                    <a:pt x="67" y="24"/>
                    <a:pt x="67" y="24"/>
                  </a:cubicBezTo>
                  <a:cubicBezTo>
                    <a:pt x="69" y="16"/>
                    <a:pt x="69" y="16"/>
                    <a:pt x="69" y="16"/>
                  </a:cubicBezTo>
                  <a:cubicBezTo>
                    <a:pt x="71" y="7"/>
                    <a:pt x="80" y="0"/>
                    <a:pt x="90" y="0"/>
                  </a:cubicBezTo>
                  <a:cubicBezTo>
                    <a:pt x="100" y="0"/>
                    <a:pt x="108" y="8"/>
                    <a:pt x="108" y="18"/>
                  </a:cubicBezTo>
                  <a:cubicBezTo>
                    <a:pt x="108" y="28"/>
                    <a:pt x="100" y="36"/>
                    <a:pt x="90" y="36"/>
                  </a:cubicBezTo>
                  <a:cubicBezTo>
                    <a:pt x="77" y="36"/>
                    <a:pt x="77" y="36"/>
                    <a:pt x="77" y="36"/>
                  </a:cubicBezTo>
                  <a:cubicBezTo>
                    <a:pt x="65" y="85"/>
                    <a:pt x="65" y="85"/>
                    <a:pt x="65" y="85"/>
                  </a:cubicBezTo>
                  <a:cubicBezTo>
                    <a:pt x="65" y="88"/>
                    <a:pt x="62" y="90"/>
                    <a:pt x="60" y="90"/>
                  </a:cubicBezTo>
                  <a:close/>
                  <a:moveTo>
                    <a:pt x="43" y="36"/>
                  </a:moveTo>
                  <a:cubicBezTo>
                    <a:pt x="53" y="82"/>
                    <a:pt x="53" y="82"/>
                    <a:pt x="53" y="82"/>
                  </a:cubicBezTo>
                  <a:cubicBezTo>
                    <a:pt x="54" y="83"/>
                    <a:pt x="54" y="83"/>
                    <a:pt x="54" y="84"/>
                  </a:cubicBezTo>
                  <a:cubicBezTo>
                    <a:pt x="54" y="83"/>
                    <a:pt x="54" y="83"/>
                    <a:pt x="54" y="82"/>
                  </a:cubicBezTo>
                  <a:cubicBezTo>
                    <a:pt x="65" y="36"/>
                    <a:pt x="65" y="36"/>
                    <a:pt x="65" y="36"/>
                  </a:cubicBezTo>
                  <a:lnTo>
                    <a:pt x="43" y="36"/>
                  </a:lnTo>
                  <a:close/>
                  <a:moveTo>
                    <a:pt x="80" y="24"/>
                  </a:moveTo>
                  <a:cubicBezTo>
                    <a:pt x="90" y="24"/>
                    <a:pt x="90" y="24"/>
                    <a:pt x="90" y="24"/>
                  </a:cubicBezTo>
                  <a:cubicBezTo>
                    <a:pt x="93" y="24"/>
                    <a:pt x="96" y="21"/>
                    <a:pt x="96" y="18"/>
                  </a:cubicBezTo>
                  <a:cubicBezTo>
                    <a:pt x="96" y="15"/>
                    <a:pt x="93" y="12"/>
                    <a:pt x="90" y="12"/>
                  </a:cubicBezTo>
                  <a:cubicBezTo>
                    <a:pt x="85" y="12"/>
                    <a:pt x="82" y="15"/>
                    <a:pt x="81" y="19"/>
                  </a:cubicBezTo>
                  <a:lnTo>
                    <a:pt x="80" y="24"/>
                  </a:lnTo>
                  <a:close/>
                  <a:moveTo>
                    <a:pt x="18" y="12"/>
                  </a:moveTo>
                  <a:cubicBezTo>
                    <a:pt x="14" y="12"/>
                    <a:pt x="12" y="15"/>
                    <a:pt x="12" y="18"/>
                  </a:cubicBezTo>
                  <a:cubicBezTo>
                    <a:pt x="12" y="21"/>
                    <a:pt x="14" y="24"/>
                    <a:pt x="18" y="24"/>
                  </a:cubicBezTo>
                  <a:cubicBezTo>
                    <a:pt x="28" y="24"/>
                    <a:pt x="28" y="24"/>
                    <a:pt x="28" y="24"/>
                  </a:cubicBezTo>
                  <a:cubicBezTo>
                    <a:pt x="26" y="19"/>
                    <a:pt x="26" y="19"/>
                    <a:pt x="26" y="19"/>
                  </a:cubicBezTo>
                  <a:cubicBezTo>
                    <a:pt x="26" y="15"/>
                    <a:pt x="22" y="12"/>
                    <a:pt x="18"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latin typeface="+mj-lt"/>
              </a:endParaRPr>
            </a:p>
          </p:txBody>
        </p:sp>
      </p:grpSp>
      <p:sp>
        <p:nvSpPr>
          <p:cNvPr id="54" name="正方形/長方形 53">
            <a:extLst>
              <a:ext uri="{FF2B5EF4-FFF2-40B4-BE49-F238E27FC236}">
                <a16:creationId xmlns:a16="http://schemas.microsoft.com/office/drawing/2014/main" id="{79D5948B-AC44-7348-3A65-7BDCF9A2666D}"/>
              </a:ext>
            </a:extLst>
          </p:cNvPr>
          <p:cNvSpPr/>
          <p:nvPr/>
        </p:nvSpPr>
        <p:spPr>
          <a:xfrm>
            <a:off x="594507" y="1564985"/>
            <a:ext cx="5694955" cy="584775"/>
          </a:xfrm>
          <a:prstGeom prst="rect">
            <a:avLst/>
          </a:prstGeom>
        </p:spPr>
        <p:txBody>
          <a:bodyPr wrap="square">
            <a:spAutoFit/>
          </a:bodyPr>
          <a:lstStyle/>
          <a:p>
            <a:r>
              <a:rPr lang="ja-JP" altLang="en-US" sz="1600" b="1" dirty="0">
                <a:latin typeface="游ゴシック Medium" panose="020B0500000000000000" pitchFamily="50" charset="-128"/>
                <a:ea typeface="游ゴシック Medium" panose="020B0500000000000000" pitchFamily="50" charset="-128"/>
              </a:rPr>
              <a:t>電子処方せん</a:t>
            </a:r>
            <a:r>
              <a:rPr lang="ja-JP" altLang="en-US" sz="1400" dirty="0">
                <a:latin typeface="游ゴシック Medium" panose="020B0500000000000000" pitchFamily="50" charset="-128"/>
                <a:ea typeface="游ゴシック Medium" panose="020B0500000000000000" pitchFamily="50" charset="-128"/>
              </a:rPr>
              <a:t>とは、これまで紙で発行していた</a:t>
            </a:r>
            <a:r>
              <a:rPr lang="ja-JP" altLang="en-US" sz="1600" b="1" dirty="0">
                <a:latin typeface="游ゴシック Medium" panose="020B0500000000000000" pitchFamily="50" charset="-128"/>
                <a:ea typeface="游ゴシック Medium" panose="020B0500000000000000" pitchFamily="50" charset="-128"/>
              </a:rPr>
              <a:t>処方せん</a:t>
            </a:r>
            <a:r>
              <a:rPr lang="ja-JP" altLang="en-US" sz="1400" dirty="0">
                <a:latin typeface="游ゴシック Medium" panose="020B0500000000000000" pitchFamily="50" charset="-128"/>
                <a:ea typeface="游ゴシック Medium" panose="020B0500000000000000" pitchFamily="50" charset="-128"/>
              </a:rPr>
              <a:t>を</a:t>
            </a:r>
            <a:br>
              <a:rPr lang="en-US" altLang="ja-JP" sz="1400" dirty="0">
                <a:latin typeface="游ゴシック Medium" panose="020B0500000000000000" pitchFamily="50" charset="-128"/>
                <a:ea typeface="游ゴシック Medium" panose="020B0500000000000000" pitchFamily="50" charset="-128"/>
              </a:rPr>
            </a:br>
            <a:r>
              <a:rPr lang="ja-JP" altLang="en-US" sz="1600" b="1" dirty="0">
                <a:latin typeface="游ゴシック Medium" panose="020B0500000000000000" pitchFamily="50" charset="-128"/>
                <a:ea typeface="游ゴシック Medium" panose="020B0500000000000000" pitchFamily="50" charset="-128"/>
              </a:rPr>
              <a:t>電子化</a:t>
            </a:r>
            <a:r>
              <a:rPr lang="ja-JP" altLang="en-US" sz="1400" dirty="0">
                <a:latin typeface="游ゴシック Medium" panose="020B0500000000000000" pitchFamily="50" charset="-128"/>
                <a:ea typeface="游ゴシック Medium" panose="020B0500000000000000" pitchFamily="50" charset="-128"/>
              </a:rPr>
              <a:t>したものです。</a:t>
            </a:r>
            <a:endParaRPr lang="en-US" altLang="ja-JP" sz="1400" dirty="0">
              <a:latin typeface="游ゴシック Medium" panose="020B0500000000000000" pitchFamily="50" charset="-128"/>
              <a:ea typeface="游ゴシック Medium" panose="020B0500000000000000" pitchFamily="50" charset="-128"/>
            </a:endParaRPr>
          </a:p>
        </p:txBody>
      </p:sp>
      <p:sp>
        <p:nvSpPr>
          <p:cNvPr id="56" name="四角形: 角を丸くする 55">
            <a:extLst>
              <a:ext uri="{FF2B5EF4-FFF2-40B4-BE49-F238E27FC236}">
                <a16:creationId xmlns:a16="http://schemas.microsoft.com/office/drawing/2014/main" id="{B110F205-ADAF-6588-15F7-055BA6561541}"/>
              </a:ext>
            </a:extLst>
          </p:cNvPr>
          <p:cNvSpPr/>
          <p:nvPr/>
        </p:nvSpPr>
        <p:spPr>
          <a:xfrm>
            <a:off x="473503" y="2218090"/>
            <a:ext cx="5959199" cy="2052000"/>
          </a:xfrm>
          <a:prstGeom prst="roundRect">
            <a:avLst>
              <a:gd name="adj" fmla="val 9449"/>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8" name="四角形: 角を丸くする 97">
            <a:extLst>
              <a:ext uri="{FF2B5EF4-FFF2-40B4-BE49-F238E27FC236}">
                <a16:creationId xmlns:a16="http://schemas.microsoft.com/office/drawing/2014/main" id="{5642EC5B-1FF5-7567-48D0-F71C46D38707}"/>
              </a:ext>
            </a:extLst>
          </p:cNvPr>
          <p:cNvSpPr/>
          <p:nvPr/>
        </p:nvSpPr>
        <p:spPr>
          <a:xfrm>
            <a:off x="1525818" y="4609248"/>
            <a:ext cx="3846157" cy="47313"/>
          </a:xfrm>
          <a:prstGeom prst="roundRect">
            <a:avLst>
              <a:gd name="adj" fmla="val 50000"/>
            </a:avLst>
          </a:prstGeom>
          <a:pattFill prst="ltUpDiag">
            <a:fgClr>
              <a:srgbClr val="92D050"/>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78" name="Group 83">
            <a:extLst>
              <a:ext uri="{FF2B5EF4-FFF2-40B4-BE49-F238E27FC236}">
                <a16:creationId xmlns:a16="http://schemas.microsoft.com/office/drawing/2014/main" id="{B22AC0CF-7CEE-EC4C-7CC9-6CABA2263BD2}"/>
              </a:ext>
            </a:extLst>
          </p:cNvPr>
          <p:cNvGrpSpPr>
            <a:grpSpLocks noChangeAspect="1"/>
          </p:cNvGrpSpPr>
          <p:nvPr/>
        </p:nvGrpSpPr>
        <p:grpSpPr bwMode="auto">
          <a:xfrm>
            <a:off x="1231344" y="4325954"/>
            <a:ext cx="288208" cy="286860"/>
            <a:chOff x="2592" y="1887"/>
            <a:chExt cx="428" cy="426"/>
          </a:xfrm>
          <a:solidFill>
            <a:srgbClr val="00B050"/>
          </a:solidFill>
        </p:grpSpPr>
        <p:sp>
          <p:nvSpPr>
            <p:cNvPr id="79" name="Freeform 84">
              <a:extLst>
                <a:ext uri="{FF2B5EF4-FFF2-40B4-BE49-F238E27FC236}">
                  <a16:creationId xmlns:a16="http://schemas.microsoft.com/office/drawing/2014/main" id="{FAE7EC5D-FE64-E59B-997D-7BC545DB3D83}"/>
                </a:ext>
              </a:extLst>
            </p:cNvPr>
            <p:cNvSpPr>
              <a:spLocks/>
            </p:cNvSpPr>
            <p:nvPr/>
          </p:nvSpPr>
          <p:spPr bwMode="auto">
            <a:xfrm>
              <a:off x="2592" y="1887"/>
              <a:ext cx="427" cy="426"/>
            </a:xfrm>
            <a:custGeom>
              <a:avLst/>
              <a:gdLst>
                <a:gd name="T0" fmla="*/ 144 w 288"/>
                <a:gd name="T1" fmla="*/ 288 h 288"/>
                <a:gd name="T2" fmla="*/ 0 w 288"/>
                <a:gd name="T3" fmla="*/ 144 h 288"/>
                <a:gd name="T4" fmla="*/ 144 w 288"/>
                <a:gd name="T5" fmla="*/ 0 h 288"/>
                <a:gd name="T6" fmla="*/ 288 w 288"/>
                <a:gd name="T7" fmla="*/ 144 h 288"/>
                <a:gd name="T8" fmla="*/ 282 w 288"/>
                <a:gd name="T9" fmla="*/ 150 h 288"/>
                <a:gd name="T10" fmla="*/ 276 w 288"/>
                <a:gd name="T11" fmla="*/ 144 h 288"/>
                <a:gd name="T12" fmla="*/ 144 w 288"/>
                <a:gd name="T13" fmla="*/ 12 h 288"/>
                <a:gd name="T14" fmla="*/ 12 w 288"/>
                <a:gd name="T15" fmla="*/ 144 h 288"/>
                <a:gd name="T16" fmla="*/ 144 w 288"/>
                <a:gd name="T17" fmla="*/ 276 h 288"/>
                <a:gd name="T18" fmla="*/ 150 w 288"/>
                <a:gd name="T19" fmla="*/ 282 h 288"/>
                <a:gd name="T20" fmla="*/ 144 w 288"/>
                <a:gd name="T21" fmla="*/ 288 h 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88" h="288">
                  <a:moveTo>
                    <a:pt x="144" y="288"/>
                  </a:moveTo>
                  <a:cubicBezTo>
                    <a:pt x="65" y="288"/>
                    <a:pt x="0" y="224"/>
                    <a:pt x="0" y="144"/>
                  </a:cubicBezTo>
                  <a:cubicBezTo>
                    <a:pt x="0" y="65"/>
                    <a:pt x="65" y="0"/>
                    <a:pt x="144" y="0"/>
                  </a:cubicBezTo>
                  <a:cubicBezTo>
                    <a:pt x="223" y="0"/>
                    <a:pt x="288" y="65"/>
                    <a:pt x="288" y="144"/>
                  </a:cubicBezTo>
                  <a:cubicBezTo>
                    <a:pt x="288" y="148"/>
                    <a:pt x="285" y="150"/>
                    <a:pt x="282" y="150"/>
                  </a:cubicBezTo>
                  <a:cubicBezTo>
                    <a:pt x="279" y="150"/>
                    <a:pt x="276" y="148"/>
                    <a:pt x="276" y="144"/>
                  </a:cubicBezTo>
                  <a:cubicBezTo>
                    <a:pt x="276" y="71"/>
                    <a:pt x="217" y="12"/>
                    <a:pt x="144" y="12"/>
                  </a:cubicBezTo>
                  <a:cubicBezTo>
                    <a:pt x="71" y="12"/>
                    <a:pt x="12" y="71"/>
                    <a:pt x="12" y="144"/>
                  </a:cubicBezTo>
                  <a:cubicBezTo>
                    <a:pt x="12" y="217"/>
                    <a:pt x="71" y="276"/>
                    <a:pt x="144" y="276"/>
                  </a:cubicBezTo>
                  <a:cubicBezTo>
                    <a:pt x="147" y="276"/>
                    <a:pt x="150" y="279"/>
                    <a:pt x="150" y="282"/>
                  </a:cubicBezTo>
                  <a:cubicBezTo>
                    <a:pt x="150" y="286"/>
                    <a:pt x="147" y="288"/>
                    <a:pt x="144" y="288"/>
                  </a:cubicBezTo>
                  <a:close/>
                </a:path>
              </a:pathLst>
            </a:custGeom>
            <a:grpFill/>
            <a:ln w="9525">
              <a:solidFill>
                <a:srgbClr val="00B050"/>
              </a:solidFill>
              <a:round/>
              <a:headEnd/>
              <a:tailEnd/>
            </a:ln>
          </p:spPr>
          <p:txBody>
            <a:bodyPr vert="horz" wrap="square" lIns="91440" tIns="45720" rIns="91440" bIns="45720" numCol="1" anchor="t" anchorCtr="0" compatLnSpc="1">
              <a:prstTxWarp prst="textNoShape">
                <a:avLst/>
              </a:prstTxWarp>
            </a:bodyPr>
            <a:lstStyle/>
            <a:p>
              <a:endParaRPr lang="en-AU">
                <a:latin typeface="+mn-lt"/>
              </a:endParaRPr>
            </a:p>
          </p:txBody>
        </p:sp>
        <p:sp>
          <p:nvSpPr>
            <p:cNvPr id="80" name="Freeform 85">
              <a:extLst>
                <a:ext uri="{FF2B5EF4-FFF2-40B4-BE49-F238E27FC236}">
                  <a16:creationId xmlns:a16="http://schemas.microsoft.com/office/drawing/2014/main" id="{51214ACF-D56E-5C2E-AD20-99D9AC4F40CB}"/>
                </a:ext>
              </a:extLst>
            </p:cNvPr>
            <p:cNvSpPr>
              <a:spLocks noEditPoints="1"/>
            </p:cNvSpPr>
            <p:nvPr/>
          </p:nvSpPr>
          <p:spPr bwMode="auto">
            <a:xfrm>
              <a:off x="2823" y="2118"/>
              <a:ext cx="153" cy="154"/>
            </a:xfrm>
            <a:custGeom>
              <a:avLst/>
              <a:gdLst>
                <a:gd name="T0" fmla="*/ 52 w 103"/>
                <a:gd name="T1" fmla="*/ 104 h 104"/>
                <a:gd name="T2" fmla="*/ 0 w 103"/>
                <a:gd name="T3" fmla="*/ 52 h 104"/>
                <a:gd name="T4" fmla="*/ 52 w 103"/>
                <a:gd name="T5" fmla="*/ 0 h 104"/>
                <a:gd name="T6" fmla="*/ 103 w 103"/>
                <a:gd name="T7" fmla="*/ 52 h 104"/>
                <a:gd name="T8" fmla="*/ 52 w 103"/>
                <a:gd name="T9" fmla="*/ 104 h 104"/>
                <a:gd name="T10" fmla="*/ 52 w 103"/>
                <a:gd name="T11" fmla="*/ 12 h 104"/>
                <a:gd name="T12" fmla="*/ 12 w 103"/>
                <a:gd name="T13" fmla="*/ 52 h 104"/>
                <a:gd name="T14" fmla="*/ 52 w 103"/>
                <a:gd name="T15" fmla="*/ 92 h 104"/>
                <a:gd name="T16" fmla="*/ 91 w 103"/>
                <a:gd name="T17" fmla="*/ 52 h 104"/>
                <a:gd name="T18" fmla="*/ 52 w 103"/>
                <a:gd name="T19" fmla="*/ 12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 h="104">
                  <a:moveTo>
                    <a:pt x="52" y="104"/>
                  </a:moveTo>
                  <a:cubicBezTo>
                    <a:pt x="23" y="104"/>
                    <a:pt x="0" y="80"/>
                    <a:pt x="0" y="52"/>
                  </a:cubicBezTo>
                  <a:cubicBezTo>
                    <a:pt x="0" y="23"/>
                    <a:pt x="23" y="0"/>
                    <a:pt x="52" y="0"/>
                  </a:cubicBezTo>
                  <a:cubicBezTo>
                    <a:pt x="80" y="0"/>
                    <a:pt x="103" y="23"/>
                    <a:pt x="103" y="52"/>
                  </a:cubicBezTo>
                  <a:cubicBezTo>
                    <a:pt x="103" y="80"/>
                    <a:pt x="80" y="104"/>
                    <a:pt x="52" y="104"/>
                  </a:cubicBezTo>
                  <a:close/>
                  <a:moveTo>
                    <a:pt x="52" y="12"/>
                  </a:moveTo>
                  <a:cubicBezTo>
                    <a:pt x="30" y="12"/>
                    <a:pt x="12" y="30"/>
                    <a:pt x="12" y="52"/>
                  </a:cubicBezTo>
                  <a:cubicBezTo>
                    <a:pt x="12" y="74"/>
                    <a:pt x="30" y="92"/>
                    <a:pt x="52" y="92"/>
                  </a:cubicBezTo>
                  <a:cubicBezTo>
                    <a:pt x="74" y="92"/>
                    <a:pt x="91" y="74"/>
                    <a:pt x="91" y="52"/>
                  </a:cubicBezTo>
                  <a:cubicBezTo>
                    <a:pt x="91" y="30"/>
                    <a:pt x="74" y="12"/>
                    <a:pt x="52" y="12"/>
                  </a:cubicBezTo>
                  <a:close/>
                </a:path>
              </a:pathLst>
            </a:custGeom>
            <a:grpFill/>
            <a:ln w="9525">
              <a:solidFill>
                <a:srgbClr val="00B050"/>
              </a:solidFill>
              <a:round/>
              <a:headEnd/>
              <a:tailEnd/>
            </a:ln>
          </p:spPr>
          <p:txBody>
            <a:bodyPr vert="horz" wrap="square" lIns="91440" tIns="45720" rIns="91440" bIns="45720" numCol="1" anchor="t" anchorCtr="0" compatLnSpc="1">
              <a:prstTxWarp prst="textNoShape">
                <a:avLst/>
              </a:prstTxWarp>
            </a:bodyPr>
            <a:lstStyle/>
            <a:p>
              <a:endParaRPr lang="en-AU">
                <a:latin typeface="+mn-lt"/>
              </a:endParaRPr>
            </a:p>
          </p:txBody>
        </p:sp>
        <p:sp>
          <p:nvSpPr>
            <p:cNvPr id="81" name="Freeform 86">
              <a:extLst>
                <a:ext uri="{FF2B5EF4-FFF2-40B4-BE49-F238E27FC236}">
                  <a16:creationId xmlns:a16="http://schemas.microsoft.com/office/drawing/2014/main" id="{607E445A-CDD1-B462-6055-6246556E9740}"/>
                </a:ext>
              </a:extLst>
            </p:cNvPr>
            <p:cNvSpPr>
              <a:spLocks/>
            </p:cNvSpPr>
            <p:nvPr/>
          </p:nvSpPr>
          <p:spPr bwMode="auto">
            <a:xfrm>
              <a:off x="2937" y="2233"/>
              <a:ext cx="83" cy="80"/>
            </a:xfrm>
            <a:custGeom>
              <a:avLst/>
              <a:gdLst>
                <a:gd name="T0" fmla="*/ 49 w 56"/>
                <a:gd name="T1" fmla="*/ 54 h 54"/>
                <a:gd name="T2" fmla="*/ 45 w 56"/>
                <a:gd name="T3" fmla="*/ 52 h 54"/>
                <a:gd name="T4" fmla="*/ 3 w 56"/>
                <a:gd name="T5" fmla="*/ 10 h 54"/>
                <a:gd name="T6" fmla="*/ 3 w 56"/>
                <a:gd name="T7" fmla="*/ 2 h 54"/>
                <a:gd name="T8" fmla="*/ 11 w 56"/>
                <a:gd name="T9" fmla="*/ 2 h 54"/>
                <a:gd name="T10" fmla="*/ 53 w 56"/>
                <a:gd name="T11" fmla="*/ 44 h 54"/>
                <a:gd name="T12" fmla="*/ 53 w 56"/>
                <a:gd name="T13" fmla="*/ 52 h 54"/>
                <a:gd name="T14" fmla="*/ 49 w 56"/>
                <a:gd name="T15" fmla="*/ 54 h 5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6" h="54">
                  <a:moveTo>
                    <a:pt x="49" y="54"/>
                  </a:moveTo>
                  <a:cubicBezTo>
                    <a:pt x="48" y="54"/>
                    <a:pt x="46" y="54"/>
                    <a:pt x="45" y="52"/>
                  </a:cubicBezTo>
                  <a:cubicBezTo>
                    <a:pt x="3" y="10"/>
                    <a:pt x="3" y="10"/>
                    <a:pt x="3" y="10"/>
                  </a:cubicBezTo>
                  <a:cubicBezTo>
                    <a:pt x="0" y="8"/>
                    <a:pt x="0" y="4"/>
                    <a:pt x="3" y="2"/>
                  </a:cubicBezTo>
                  <a:cubicBezTo>
                    <a:pt x="5" y="0"/>
                    <a:pt x="9" y="0"/>
                    <a:pt x="11" y="2"/>
                  </a:cubicBezTo>
                  <a:cubicBezTo>
                    <a:pt x="53" y="44"/>
                    <a:pt x="53" y="44"/>
                    <a:pt x="53" y="44"/>
                  </a:cubicBezTo>
                  <a:cubicBezTo>
                    <a:pt x="56" y="46"/>
                    <a:pt x="56" y="50"/>
                    <a:pt x="53" y="52"/>
                  </a:cubicBezTo>
                  <a:cubicBezTo>
                    <a:pt x="52" y="54"/>
                    <a:pt x="51" y="54"/>
                    <a:pt x="49" y="54"/>
                  </a:cubicBezTo>
                  <a:close/>
                </a:path>
              </a:pathLst>
            </a:custGeom>
            <a:grpFill/>
            <a:ln w="9525">
              <a:solidFill>
                <a:srgbClr val="00B050"/>
              </a:solidFill>
              <a:round/>
              <a:headEnd/>
              <a:tailEnd/>
            </a:ln>
          </p:spPr>
          <p:txBody>
            <a:bodyPr vert="horz" wrap="square" lIns="91440" tIns="45720" rIns="91440" bIns="45720" numCol="1" anchor="t" anchorCtr="0" compatLnSpc="1">
              <a:prstTxWarp prst="textNoShape">
                <a:avLst/>
              </a:prstTxWarp>
            </a:bodyPr>
            <a:lstStyle/>
            <a:p>
              <a:endParaRPr lang="en-AU">
                <a:latin typeface="+mn-lt"/>
              </a:endParaRPr>
            </a:p>
          </p:txBody>
        </p:sp>
        <p:sp>
          <p:nvSpPr>
            <p:cNvPr id="82" name="Freeform 87">
              <a:extLst>
                <a:ext uri="{FF2B5EF4-FFF2-40B4-BE49-F238E27FC236}">
                  <a16:creationId xmlns:a16="http://schemas.microsoft.com/office/drawing/2014/main" id="{2C32DE5B-7FB0-2C0E-48BF-870E6F775481}"/>
                </a:ext>
              </a:extLst>
            </p:cNvPr>
            <p:cNvSpPr>
              <a:spLocks/>
            </p:cNvSpPr>
            <p:nvPr/>
          </p:nvSpPr>
          <p:spPr bwMode="auto">
            <a:xfrm>
              <a:off x="2662" y="1894"/>
              <a:ext cx="213" cy="313"/>
            </a:xfrm>
            <a:custGeom>
              <a:avLst/>
              <a:gdLst>
                <a:gd name="T0" fmla="*/ 67 w 144"/>
                <a:gd name="T1" fmla="*/ 211 h 211"/>
                <a:gd name="T2" fmla="*/ 61 w 144"/>
                <a:gd name="T3" fmla="*/ 205 h 211"/>
                <a:gd name="T4" fmla="*/ 61 w 144"/>
                <a:gd name="T5" fmla="*/ 178 h 211"/>
                <a:gd name="T6" fmla="*/ 3 w 144"/>
                <a:gd name="T7" fmla="*/ 132 h 211"/>
                <a:gd name="T8" fmla="*/ 2 w 144"/>
                <a:gd name="T9" fmla="*/ 124 h 211"/>
                <a:gd name="T10" fmla="*/ 29 w 144"/>
                <a:gd name="T11" fmla="*/ 82 h 211"/>
                <a:gd name="T12" fmla="*/ 34 w 144"/>
                <a:gd name="T13" fmla="*/ 79 h 211"/>
                <a:gd name="T14" fmla="*/ 97 w 144"/>
                <a:gd name="T15" fmla="*/ 79 h 211"/>
                <a:gd name="T16" fmla="*/ 97 w 144"/>
                <a:gd name="T17" fmla="*/ 52 h 211"/>
                <a:gd name="T18" fmla="*/ 82 w 144"/>
                <a:gd name="T19" fmla="*/ 42 h 211"/>
                <a:gd name="T20" fmla="*/ 79 w 144"/>
                <a:gd name="T21" fmla="*/ 37 h 211"/>
                <a:gd name="T22" fmla="*/ 82 w 144"/>
                <a:gd name="T23" fmla="*/ 32 h 211"/>
                <a:gd name="T24" fmla="*/ 134 w 144"/>
                <a:gd name="T25" fmla="*/ 2 h 211"/>
                <a:gd name="T26" fmla="*/ 143 w 144"/>
                <a:gd name="T27" fmla="*/ 4 h 211"/>
                <a:gd name="T28" fmla="*/ 140 w 144"/>
                <a:gd name="T29" fmla="*/ 12 h 211"/>
                <a:gd name="T30" fmla="*/ 96 w 144"/>
                <a:gd name="T31" fmla="*/ 38 h 211"/>
                <a:gd name="T32" fmla="*/ 106 w 144"/>
                <a:gd name="T33" fmla="*/ 44 h 211"/>
                <a:gd name="T34" fmla="*/ 109 w 144"/>
                <a:gd name="T35" fmla="*/ 49 h 211"/>
                <a:gd name="T36" fmla="*/ 109 w 144"/>
                <a:gd name="T37" fmla="*/ 85 h 211"/>
                <a:gd name="T38" fmla="*/ 103 w 144"/>
                <a:gd name="T39" fmla="*/ 91 h 211"/>
                <a:gd name="T40" fmla="*/ 37 w 144"/>
                <a:gd name="T41" fmla="*/ 91 h 211"/>
                <a:gd name="T42" fmla="*/ 15 w 144"/>
                <a:gd name="T43" fmla="*/ 126 h 211"/>
                <a:gd name="T44" fmla="*/ 71 w 144"/>
                <a:gd name="T45" fmla="*/ 171 h 211"/>
                <a:gd name="T46" fmla="*/ 73 w 144"/>
                <a:gd name="T47" fmla="*/ 175 h 211"/>
                <a:gd name="T48" fmla="*/ 73 w 144"/>
                <a:gd name="T49" fmla="*/ 205 h 211"/>
                <a:gd name="T50" fmla="*/ 67 w 144"/>
                <a:gd name="T51" fmla="*/ 211 h 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44" h="211">
                  <a:moveTo>
                    <a:pt x="67" y="211"/>
                  </a:moveTo>
                  <a:cubicBezTo>
                    <a:pt x="64" y="211"/>
                    <a:pt x="61" y="209"/>
                    <a:pt x="61" y="205"/>
                  </a:cubicBezTo>
                  <a:cubicBezTo>
                    <a:pt x="61" y="178"/>
                    <a:pt x="61" y="178"/>
                    <a:pt x="61" y="178"/>
                  </a:cubicBezTo>
                  <a:cubicBezTo>
                    <a:pt x="3" y="132"/>
                    <a:pt x="3" y="132"/>
                    <a:pt x="3" y="132"/>
                  </a:cubicBezTo>
                  <a:cubicBezTo>
                    <a:pt x="1" y="130"/>
                    <a:pt x="0" y="127"/>
                    <a:pt x="2" y="124"/>
                  </a:cubicBezTo>
                  <a:cubicBezTo>
                    <a:pt x="29" y="82"/>
                    <a:pt x="29" y="82"/>
                    <a:pt x="29" y="82"/>
                  </a:cubicBezTo>
                  <a:cubicBezTo>
                    <a:pt x="30" y="80"/>
                    <a:pt x="32" y="79"/>
                    <a:pt x="34" y="79"/>
                  </a:cubicBezTo>
                  <a:cubicBezTo>
                    <a:pt x="97" y="79"/>
                    <a:pt x="97" y="79"/>
                    <a:pt x="97" y="79"/>
                  </a:cubicBezTo>
                  <a:cubicBezTo>
                    <a:pt x="97" y="52"/>
                    <a:pt x="97" y="52"/>
                    <a:pt x="97" y="52"/>
                  </a:cubicBezTo>
                  <a:cubicBezTo>
                    <a:pt x="82" y="42"/>
                    <a:pt x="82" y="42"/>
                    <a:pt x="82" y="42"/>
                  </a:cubicBezTo>
                  <a:cubicBezTo>
                    <a:pt x="80" y="41"/>
                    <a:pt x="79" y="39"/>
                    <a:pt x="79" y="37"/>
                  </a:cubicBezTo>
                  <a:cubicBezTo>
                    <a:pt x="79" y="35"/>
                    <a:pt x="80" y="33"/>
                    <a:pt x="82" y="32"/>
                  </a:cubicBezTo>
                  <a:cubicBezTo>
                    <a:pt x="134" y="2"/>
                    <a:pt x="134" y="2"/>
                    <a:pt x="134" y="2"/>
                  </a:cubicBezTo>
                  <a:cubicBezTo>
                    <a:pt x="137" y="0"/>
                    <a:pt x="141" y="1"/>
                    <a:pt x="143" y="4"/>
                  </a:cubicBezTo>
                  <a:cubicBezTo>
                    <a:pt x="144" y="7"/>
                    <a:pt x="143" y="11"/>
                    <a:pt x="140" y="12"/>
                  </a:cubicBezTo>
                  <a:cubicBezTo>
                    <a:pt x="96" y="38"/>
                    <a:pt x="96" y="38"/>
                    <a:pt x="96" y="38"/>
                  </a:cubicBezTo>
                  <a:cubicBezTo>
                    <a:pt x="106" y="44"/>
                    <a:pt x="106" y="44"/>
                    <a:pt x="106" y="44"/>
                  </a:cubicBezTo>
                  <a:cubicBezTo>
                    <a:pt x="108" y="45"/>
                    <a:pt x="109" y="47"/>
                    <a:pt x="109" y="49"/>
                  </a:cubicBezTo>
                  <a:cubicBezTo>
                    <a:pt x="109" y="85"/>
                    <a:pt x="109" y="85"/>
                    <a:pt x="109" y="85"/>
                  </a:cubicBezTo>
                  <a:cubicBezTo>
                    <a:pt x="109" y="89"/>
                    <a:pt x="106" y="91"/>
                    <a:pt x="103" y="91"/>
                  </a:cubicBezTo>
                  <a:cubicBezTo>
                    <a:pt x="37" y="91"/>
                    <a:pt x="37" y="91"/>
                    <a:pt x="37" y="91"/>
                  </a:cubicBezTo>
                  <a:cubicBezTo>
                    <a:pt x="15" y="126"/>
                    <a:pt x="15" y="126"/>
                    <a:pt x="15" y="126"/>
                  </a:cubicBezTo>
                  <a:cubicBezTo>
                    <a:pt x="71" y="171"/>
                    <a:pt x="71" y="171"/>
                    <a:pt x="71" y="171"/>
                  </a:cubicBezTo>
                  <a:cubicBezTo>
                    <a:pt x="72" y="172"/>
                    <a:pt x="73" y="173"/>
                    <a:pt x="73" y="175"/>
                  </a:cubicBezTo>
                  <a:cubicBezTo>
                    <a:pt x="73" y="205"/>
                    <a:pt x="73" y="205"/>
                    <a:pt x="73" y="205"/>
                  </a:cubicBezTo>
                  <a:cubicBezTo>
                    <a:pt x="73" y="209"/>
                    <a:pt x="70" y="211"/>
                    <a:pt x="67" y="211"/>
                  </a:cubicBezTo>
                  <a:close/>
                </a:path>
              </a:pathLst>
            </a:custGeom>
            <a:grpFill/>
            <a:ln w="9525">
              <a:solidFill>
                <a:srgbClr val="00B050"/>
              </a:solidFill>
              <a:round/>
              <a:headEnd/>
              <a:tailEnd/>
            </a:ln>
          </p:spPr>
          <p:txBody>
            <a:bodyPr vert="horz" wrap="square" lIns="91440" tIns="45720" rIns="91440" bIns="45720" numCol="1" anchor="t" anchorCtr="0" compatLnSpc="1">
              <a:prstTxWarp prst="textNoShape">
                <a:avLst/>
              </a:prstTxWarp>
            </a:bodyPr>
            <a:lstStyle/>
            <a:p>
              <a:endParaRPr lang="en-AU">
                <a:latin typeface="+mn-lt"/>
              </a:endParaRPr>
            </a:p>
          </p:txBody>
        </p:sp>
        <p:sp>
          <p:nvSpPr>
            <p:cNvPr id="84" name="Freeform 88">
              <a:extLst>
                <a:ext uri="{FF2B5EF4-FFF2-40B4-BE49-F238E27FC236}">
                  <a16:creationId xmlns:a16="http://schemas.microsoft.com/office/drawing/2014/main" id="{9189BAAA-ED7C-ABDB-AF02-39E42474A411}"/>
                </a:ext>
              </a:extLst>
            </p:cNvPr>
            <p:cNvSpPr>
              <a:spLocks/>
            </p:cNvSpPr>
            <p:nvPr/>
          </p:nvSpPr>
          <p:spPr bwMode="auto">
            <a:xfrm>
              <a:off x="2853" y="1952"/>
              <a:ext cx="114" cy="108"/>
            </a:xfrm>
            <a:custGeom>
              <a:avLst/>
              <a:gdLst>
                <a:gd name="T0" fmla="*/ 7 w 77"/>
                <a:gd name="T1" fmla="*/ 73 h 73"/>
                <a:gd name="T2" fmla="*/ 3 w 77"/>
                <a:gd name="T3" fmla="*/ 71 h 73"/>
                <a:gd name="T4" fmla="*/ 3 w 77"/>
                <a:gd name="T5" fmla="*/ 63 h 73"/>
                <a:gd name="T6" fmla="*/ 24 w 77"/>
                <a:gd name="T7" fmla="*/ 42 h 73"/>
                <a:gd name="T8" fmla="*/ 28 w 77"/>
                <a:gd name="T9" fmla="*/ 40 h 73"/>
                <a:gd name="T10" fmla="*/ 45 w 77"/>
                <a:gd name="T11" fmla="*/ 40 h 73"/>
                <a:gd name="T12" fmla="*/ 65 w 77"/>
                <a:gd name="T13" fmla="*/ 4 h 73"/>
                <a:gd name="T14" fmla="*/ 73 w 77"/>
                <a:gd name="T15" fmla="*/ 2 h 73"/>
                <a:gd name="T16" fmla="*/ 75 w 77"/>
                <a:gd name="T17" fmla="*/ 10 h 73"/>
                <a:gd name="T18" fmla="*/ 54 w 77"/>
                <a:gd name="T19" fmla="*/ 49 h 73"/>
                <a:gd name="T20" fmla="*/ 49 w 77"/>
                <a:gd name="T21" fmla="*/ 52 h 73"/>
                <a:gd name="T22" fmla="*/ 31 w 77"/>
                <a:gd name="T23" fmla="*/ 52 h 73"/>
                <a:gd name="T24" fmla="*/ 11 w 77"/>
                <a:gd name="T25" fmla="*/ 71 h 73"/>
                <a:gd name="T26" fmla="*/ 7 w 77"/>
                <a:gd name="T27" fmla="*/ 73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7" h="73">
                  <a:moveTo>
                    <a:pt x="7" y="73"/>
                  </a:moveTo>
                  <a:cubicBezTo>
                    <a:pt x="6" y="73"/>
                    <a:pt x="4" y="73"/>
                    <a:pt x="3" y="71"/>
                  </a:cubicBezTo>
                  <a:cubicBezTo>
                    <a:pt x="0" y="69"/>
                    <a:pt x="0" y="65"/>
                    <a:pt x="3" y="63"/>
                  </a:cubicBezTo>
                  <a:cubicBezTo>
                    <a:pt x="24" y="42"/>
                    <a:pt x="24" y="42"/>
                    <a:pt x="24" y="42"/>
                  </a:cubicBezTo>
                  <a:cubicBezTo>
                    <a:pt x="25" y="41"/>
                    <a:pt x="26" y="40"/>
                    <a:pt x="28" y="40"/>
                  </a:cubicBezTo>
                  <a:cubicBezTo>
                    <a:pt x="45" y="40"/>
                    <a:pt x="45" y="40"/>
                    <a:pt x="45" y="40"/>
                  </a:cubicBezTo>
                  <a:cubicBezTo>
                    <a:pt x="65" y="4"/>
                    <a:pt x="65" y="4"/>
                    <a:pt x="65" y="4"/>
                  </a:cubicBezTo>
                  <a:cubicBezTo>
                    <a:pt x="66" y="2"/>
                    <a:pt x="70" y="0"/>
                    <a:pt x="73" y="2"/>
                  </a:cubicBezTo>
                  <a:cubicBezTo>
                    <a:pt x="76" y="4"/>
                    <a:pt x="77" y="7"/>
                    <a:pt x="75" y="10"/>
                  </a:cubicBezTo>
                  <a:cubicBezTo>
                    <a:pt x="54" y="49"/>
                    <a:pt x="54" y="49"/>
                    <a:pt x="54" y="49"/>
                  </a:cubicBezTo>
                  <a:cubicBezTo>
                    <a:pt x="53" y="51"/>
                    <a:pt x="51" y="52"/>
                    <a:pt x="49" y="52"/>
                  </a:cubicBezTo>
                  <a:cubicBezTo>
                    <a:pt x="31" y="52"/>
                    <a:pt x="31" y="52"/>
                    <a:pt x="31" y="52"/>
                  </a:cubicBezTo>
                  <a:cubicBezTo>
                    <a:pt x="11" y="71"/>
                    <a:pt x="11" y="71"/>
                    <a:pt x="11" y="71"/>
                  </a:cubicBezTo>
                  <a:cubicBezTo>
                    <a:pt x="10" y="73"/>
                    <a:pt x="9" y="73"/>
                    <a:pt x="7" y="73"/>
                  </a:cubicBezTo>
                  <a:close/>
                </a:path>
              </a:pathLst>
            </a:custGeom>
            <a:grpFill/>
            <a:ln w="9525">
              <a:solidFill>
                <a:srgbClr val="00B050"/>
              </a:solidFill>
              <a:round/>
              <a:headEnd/>
              <a:tailEnd/>
            </a:ln>
          </p:spPr>
          <p:txBody>
            <a:bodyPr vert="horz" wrap="square" lIns="91440" tIns="45720" rIns="91440" bIns="45720" numCol="1" anchor="t" anchorCtr="0" compatLnSpc="1">
              <a:prstTxWarp prst="textNoShape">
                <a:avLst/>
              </a:prstTxWarp>
            </a:bodyPr>
            <a:lstStyle/>
            <a:p>
              <a:endParaRPr lang="en-AU">
                <a:latin typeface="+mn-lt"/>
              </a:endParaRPr>
            </a:p>
          </p:txBody>
        </p:sp>
      </p:grpSp>
      <p:sp>
        <p:nvSpPr>
          <p:cNvPr id="99" name="正方形/長方形 98">
            <a:extLst>
              <a:ext uri="{FF2B5EF4-FFF2-40B4-BE49-F238E27FC236}">
                <a16:creationId xmlns:a16="http://schemas.microsoft.com/office/drawing/2014/main" id="{C4652730-F93C-A885-8D55-FEBACDFD681E}"/>
              </a:ext>
            </a:extLst>
          </p:cNvPr>
          <p:cNvSpPr/>
          <p:nvPr/>
        </p:nvSpPr>
        <p:spPr>
          <a:xfrm>
            <a:off x="1246624" y="4209775"/>
            <a:ext cx="4404543" cy="5803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solidFill>
                  <a:srgbClr val="00B050"/>
                </a:solidFill>
              </a:rPr>
              <a:t>電子処方せん</a:t>
            </a:r>
            <a:r>
              <a:rPr kumimoji="1" lang="ja-JP" altLang="en-US" sz="1400" b="1" dirty="0">
                <a:solidFill>
                  <a:schemeClr val="tx1"/>
                </a:solidFill>
              </a:rPr>
              <a:t>に</a:t>
            </a:r>
            <a:r>
              <a:rPr kumimoji="1" lang="ja-JP" altLang="en-US" b="1" dirty="0">
                <a:solidFill>
                  <a:srgbClr val="00B050"/>
                </a:solidFill>
              </a:rPr>
              <a:t>対応する薬局</a:t>
            </a:r>
            <a:r>
              <a:rPr kumimoji="1" lang="ja-JP" altLang="en-US" sz="1400" b="1" dirty="0">
                <a:solidFill>
                  <a:schemeClr val="tx1"/>
                </a:solidFill>
              </a:rPr>
              <a:t>はこちら</a:t>
            </a:r>
            <a:endParaRPr kumimoji="1" lang="en-US" altLang="ja-JP" sz="1200" b="1" dirty="0">
              <a:solidFill>
                <a:schemeClr val="tx1"/>
              </a:solidFill>
            </a:endParaRPr>
          </a:p>
        </p:txBody>
      </p:sp>
      <p:grpSp>
        <p:nvGrpSpPr>
          <p:cNvPr id="110" name="Group 77">
            <a:extLst>
              <a:ext uri="{FF2B5EF4-FFF2-40B4-BE49-F238E27FC236}">
                <a16:creationId xmlns:a16="http://schemas.microsoft.com/office/drawing/2014/main" id="{683E5500-0D2E-6170-B1A5-DA6047E22E6F}"/>
              </a:ext>
            </a:extLst>
          </p:cNvPr>
          <p:cNvGrpSpPr>
            <a:grpSpLocks noChangeAspect="1"/>
          </p:cNvGrpSpPr>
          <p:nvPr/>
        </p:nvGrpSpPr>
        <p:grpSpPr bwMode="auto">
          <a:xfrm>
            <a:off x="529248" y="2600890"/>
            <a:ext cx="234241" cy="232445"/>
            <a:chOff x="3459" y="1738"/>
            <a:chExt cx="391" cy="388"/>
          </a:xfrm>
          <a:solidFill>
            <a:srgbClr val="00B050"/>
          </a:solidFill>
        </p:grpSpPr>
        <p:sp>
          <p:nvSpPr>
            <p:cNvPr id="111" name="Freeform 78">
              <a:extLst>
                <a:ext uri="{FF2B5EF4-FFF2-40B4-BE49-F238E27FC236}">
                  <a16:creationId xmlns:a16="http://schemas.microsoft.com/office/drawing/2014/main" id="{C764CB0F-A329-B7E8-1EA4-0457E062CD65}"/>
                </a:ext>
              </a:extLst>
            </p:cNvPr>
            <p:cNvSpPr>
              <a:spLocks/>
            </p:cNvSpPr>
            <p:nvPr/>
          </p:nvSpPr>
          <p:spPr bwMode="auto">
            <a:xfrm>
              <a:off x="3520" y="1738"/>
              <a:ext cx="330" cy="295"/>
            </a:xfrm>
            <a:custGeom>
              <a:avLst/>
              <a:gdLst>
                <a:gd name="T0" fmla="*/ 67 w 223"/>
                <a:gd name="T1" fmla="*/ 199 h 199"/>
                <a:gd name="T2" fmla="*/ 63 w 223"/>
                <a:gd name="T3" fmla="*/ 197 h 199"/>
                <a:gd name="T4" fmla="*/ 3 w 223"/>
                <a:gd name="T5" fmla="*/ 137 h 199"/>
                <a:gd name="T6" fmla="*/ 3 w 223"/>
                <a:gd name="T7" fmla="*/ 128 h 199"/>
                <a:gd name="T8" fmla="*/ 11 w 223"/>
                <a:gd name="T9" fmla="*/ 128 h 199"/>
                <a:gd name="T10" fmla="*/ 66 w 223"/>
                <a:gd name="T11" fmla="*/ 184 h 199"/>
                <a:gd name="T12" fmla="*/ 212 w 223"/>
                <a:gd name="T13" fmla="*/ 3 h 199"/>
                <a:gd name="T14" fmla="*/ 221 w 223"/>
                <a:gd name="T15" fmla="*/ 2 h 199"/>
                <a:gd name="T16" fmla="*/ 221 w 223"/>
                <a:gd name="T17" fmla="*/ 11 h 199"/>
                <a:gd name="T18" fmla="*/ 71 w 223"/>
                <a:gd name="T19" fmla="*/ 197 h 199"/>
                <a:gd name="T20" fmla="*/ 67 w 223"/>
                <a:gd name="T21" fmla="*/ 199 h 199"/>
                <a:gd name="T22" fmla="*/ 67 w 223"/>
                <a:gd name="T23" fmla="*/ 199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23" h="199">
                  <a:moveTo>
                    <a:pt x="67" y="199"/>
                  </a:moveTo>
                  <a:cubicBezTo>
                    <a:pt x="65" y="199"/>
                    <a:pt x="64" y="198"/>
                    <a:pt x="63" y="197"/>
                  </a:cubicBezTo>
                  <a:cubicBezTo>
                    <a:pt x="3" y="137"/>
                    <a:pt x="3" y="137"/>
                    <a:pt x="3" y="137"/>
                  </a:cubicBezTo>
                  <a:cubicBezTo>
                    <a:pt x="0" y="135"/>
                    <a:pt x="0" y="131"/>
                    <a:pt x="3" y="128"/>
                  </a:cubicBezTo>
                  <a:cubicBezTo>
                    <a:pt x="5" y="126"/>
                    <a:pt x="9" y="126"/>
                    <a:pt x="11" y="128"/>
                  </a:cubicBezTo>
                  <a:cubicBezTo>
                    <a:pt x="66" y="184"/>
                    <a:pt x="66" y="184"/>
                    <a:pt x="66" y="184"/>
                  </a:cubicBezTo>
                  <a:cubicBezTo>
                    <a:pt x="212" y="3"/>
                    <a:pt x="212" y="3"/>
                    <a:pt x="212" y="3"/>
                  </a:cubicBezTo>
                  <a:cubicBezTo>
                    <a:pt x="214" y="0"/>
                    <a:pt x="218" y="0"/>
                    <a:pt x="221" y="2"/>
                  </a:cubicBezTo>
                  <a:cubicBezTo>
                    <a:pt x="223" y="4"/>
                    <a:pt x="223" y="8"/>
                    <a:pt x="221" y="11"/>
                  </a:cubicBezTo>
                  <a:cubicBezTo>
                    <a:pt x="71" y="197"/>
                    <a:pt x="71" y="197"/>
                    <a:pt x="71" y="197"/>
                  </a:cubicBezTo>
                  <a:cubicBezTo>
                    <a:pt x="70" y="198"/>
                    <a:pt x="69" y="199"/>
                    <a:pt x="67" y="199"/>
                  </a:cubicBezTo>
                  <a:cubicBezTo>
                    <a:pt x="67" y="199"/>
                    <a:pt x="67" y="199"/>
                    <a:pt x="67" y="1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solidFill>
                  <a:schemeClr val="bg2"/>
                </a:solidFill>
                <a:latin typeface="+mj-lt"/>
              </a:endParaRPr>
            </a:p>
          </p:txBody>
        </p:sp>
        <p:sp>
          <p:nvSpPr>
            <p:cNvPr id="112" name="Freeform 79">
              <a:extLst>
                <a:ext uri="{FF2B5EF4-FFF2-40B4-BE49-F238E27FC236}">
                  <a16:creationId xmlns:a16="http://schemas.microsoft.com/office/drawing/2014/main" id="{BAAEAF91-4259-6D9F-6CA0-0E309619A9D9}"/>
                </a:ext>
              </a:extLst>
            </p:cNvPr>
            <p:cNvSpPr>
              <a:spLocks/>
            </p:cNvSpPr>
            <p:nvPr/>
          </p:nvSpPr>
          <p:spPr bwMode="auto">
            <a:xfrm>
              <a:off x="3459" y="1788"/>
              <a:ext cx="337" cy="338"/>
            </a:xfrm>
            <a:custGeom>
              <a:avLst/>
              <a:gdLst>
                <a:gd name="T0" fmla="*/ 222 w 228"/>
                <a:gd name="T1" fmla="*/ 228 h 228"/>
                <a:gd name="T2" fmla="*/ 6 w 228"/>
                <a:gd name="T3" fmla="*/ 228 h 228"/>
                <a:gd name="T4" fmla="*/ 0 w 228"/>
                <a:gd name="T5" fmla="*/ 222 h 228"/>
                <a:gd name="T6" fmla="*/ 0 w 228"/>
                <a:gd name="T7" fmla="*/ 6 h 228"/>
                <a:gd name="T8" fmla="*/ 6 w 228"/>
                <a:gd name="T9" fmla="*/ 0 h 228"/>
                <a:gd name="T10" fmla="*/ 156 w 228"/>
                <a:gd name="T11" fmla="*/ 0 h 228"/>
                <a:gd name="T12" fmla="*/ 162 w 228"/>
                <a:gd name="T13" fmla="*/ 6 h 228"/>
                <a:gd name="T14" fmla="*/ 156 w 228"/>
                <a:gd name="T15" fmla="*/ 12 h 228"/>
                <a:gd name="T16" fmla="*/ 12 w 228"/>
                <a:gd name="T17" fmla="*/ 12 h 228"/>
                <a:gd name="T18" fmla="*/ 12 w 228"/>
                <a:gd name="T19" fmla="*/ 216 h 228"/>
                <a:gd name="T20" fmla="*/ 216 w 228"/>
                <a:gd name="T21" fmla="*/ 216 h 228"/>
                <a:gd name="T22" fmla="*/ 216 w 228"/>
                <a:gd name="T23" fmla="*/ 84 h 228"/>
                <a:gd name="T24" fmla="*/ 222 w 228"/>
                <a:gd name="T25" fmla="*/ 78 h 228"/>
                <a:gd name="T26" fmla="*/ 228 w 228"/>
                <a:gd name="T27" fmla="*/ 84 h 228"/>
                <a:gd name="T28" fmla="*/ 228 w 228"/>
                <a:gd name="T29" fmla="*/ 222 h 228"/>
                <a:gd name="T30" fmla="*/ 222 w 228"/>
                <a:gd name="T31" fmla="*/ 228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28" h="228">
                  <a:moveTo>
                    <a:pt x="222" y="228"/>
                  </a:moveTo>
                  <a:cubicBezTo>
                    <a:pt x="6" y="228"/>
                    <a:pt x="6" y="228"/>
                    <a:pt x="6" y="228"/>
                  </a:cubicBezTo>
                  <a:cubicBezTo>
                    <a:pt x="2" y="228"/>
                    <a:pt x="0" y="225"/>
                    <a:pt x="0" y="222"/>
                  </a:cubicBezTo>
                  <a:cubicBezTo>
                    <a:pt x="0" y="6"/>
                    <a:pt x="0" y="6"/>
                    <a:pt x="0" y="6"/>
                  </a:cubicBezTo>
                  <a:cubicBezTo>
                    <a:pt x="0" y="2"/>
                    <a:pt x="2" y="0"/>
                    <a:pt x="6" y="0"/>
                  </a:cubicBezTo>
                  <a:cubicBezTo>
                    <a:pt x="156" y="0"/>
                    <a:pt x="156" y="0"/>
                    <a:pt x="156" y="0"/>
                  </a:cubicBezTo>
                  <a:cubicBezTo>
                    <a:pt x="159" y="0"/>
                    <a:pt x="162" y="2"/>
                    <a:pt x="162" y="6"/>
                  </a:cubicBezTo>
                  <a:cubicBezTo>
                    <a:pt x="162" y="9"/>
                    <a:pt x="159" y="12"/>
                    <a:pt x="156" y="12"/>
                  </a:cubicBezTo>
                  <a:cubicBezTo>
                    <a:pt x="12" y="12"/>
                    <a:pt x="12" y="12"/>
                    <a:pt x="12" y="12"/>
                  </a:cubicBezTo>
                  <a:cubicBezTo>
                    <a:pt x="12" y="216"/>
                    <a:pt x="12" y="216"/>
                    <a:pt x="12" y="216"/>
                  </a:cubicBezTo>
                  <a:cubicBezTo>
                    <a:pt x="216" y="216"/>
                    <a:pt x="216" y="216"/>
                    <a:pt x="216" y="216"/>
                  </a:cubicBezTo>
                  <a:cubicBezTo>
                    <a:pt x="216" y="84"/>
                    <a:pt x="216" y="84"/>
                    <a:pt x="216" y="84"/>
                  </a:cubicBezTo>
                  <a:cubicBezTo>
                    <a:pt x="216" y="80"/>
                    <a:pt x="218" y="78"/>
                    <a:pt x="222" y="78"/>
                  </a:cubicBezTo>
                  <a:cubicBezTo>
                    <a:pt x="225" y="78"/>
                    <a:pt x="228" y="80"/>
                    <a:pt x="228" y="84"/>
                  </a:cubicBezTo>
                  <a:cubicBezTo>
                    <a:pt x="228" y="222"/>
                    <a:pt x="228" y="222"/>
                    <a:pt x="228" y="222"/>
                  </a:cubicBezTo>
                  <a:cubicBezTo>
                    <a:pt x="228" y="225"/>
                    <a:pt x="225" y="228"/>
                    <a:pt x="222" y="2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solidFill>
                  <a:schemeClr val="bg2"/>
                </a:solidFill>
                <a:latin typeface="+mj-lt"/>
              </a:endParaRPr>
            </a:p>
          </p:txBody>
        </p:sp>
      </p:grpSp>
      <p:grpSp>
        <p:nvGrpSpPr>
          <p:cNvPr id="123" name="Group 77">
            <a:extLst>
              <a:ext uri="{FF2B5EF4-FFF2-40B4-BE49-F238E27FC236}">
                <a16:creationId xmlns:a16="http://schemas.microsoft.com/office/drawing/2014/main" id="{4E5413C2-7C7E-080B-8CAD-27D67072A5EB}"/>
              </a:ext>
            </a:extLst>
          </p:cNvPr>
          <p:cNvGrpSpPr>
            <a:grpSpLocks noChangeAspect="1"/>
          </p:cNvGrpSpPr>
          <p:nvPr/>
        </p:nvGrpSpPr>
        <p:grpSpPr bwMode="auto">
          <a:xfrm>
            <a:off x="540084" y="3135875"/>
            <a:ext cx="207881" cy="209081"/>
            <a:chOff x="3459" y="1777"/>
            <a:chExt cx="347" cy="349"/>
          </a:xfrm>
          <a:solidFill>
            <a:srgbClr val="00B050"/>
          </a:solidFill>
        </p:grpSpPr>
        <p:sp>
          <p:nvSpPr>
            <p:cNvPr id="124" name="Freeform 78">
              <a:extLst>
                <a:ext uri="{FF2B5EF4-FFF2-40B4-BE49-F238E27FC236}">
                  <a16:creationId xmlns:a16="http://schemas.microsoft.com/office/drawing/2014/main" id="{C67A60CA-1D34-1555-4555-780EFADB1388}"/>
                </a:ext>
              </a:extLst>
            </p:cNvPr>
            <p:cNvSpPr>
              <a:spLocks/>
            </p:cNvSpPr>
            <p:nvPr/>
          </p:nvSpPr>
          <p:spPr bwMode="auto">
            <a:xfrm>
              <a:off x="3476" y="1777"/>
              <a:ext cx="330" cy="295"/>
            </a:xfrm>
            <a:custGeom>
              <a:avLst/>
              <a:gdLst>
                <a:gd name="T0" fmla="*/ 67 w 223"/>
                <a:gd name="T1" fmla="*/ 199 h 199"/>
                <a:gd name="T2" fmla="*/ 63 w 223"/>
                <a:gd name="T3" fmla="*/ 197 h 199"/>
                <a:gd name="T4" fmla="*/ 3 w 223"/>
                <a:gd name="T5" fmla="*/ 137 h 199"/>
                <a:gd name="T6" fmla="*/ 3 w 223"/>
                <a:gd name="T7" fmla="*/ 128 h 199"/>
                <a:gd name="T8" fmla="*/ 11 w 223"/>
                <a:gd name="T9" fmla="*/ 128 h 199"/>
                <a:gd name="T10" fmla="*/ 66 w 223"/>
                <a:gd name="T11" fmla="*/ 184 h 199"/>
                <a:gd name="T12" fmla="*/ 212 w 223"/>
                <a:gd name="T13" fmla="*/ 3 h 199"/>
                <a:gd name="T14" fmla="*/ 221 w 223"/>
                <a:gd name="T15" fmla="*/ 2 h 199"/>
                <a:gd name="T16" fmla="*/ 221 w 223"/>
                <a:gd name="T17" fmla="*/ 11 h 199"/>
                <a:gd name="T18" fmla="*/ 71 w 223"/>
                <a:gd name="T19" fmla="*/ 197 h 199"/>
                <a:gd name="T20" fmla="*/ 67 w 223"/>
                <a:gd name="T21" fmla="*/ 199 h 199"/>
                <a:gd name="T22" fmla="*/ 67 w 223"/>
                <a:gd name="T23" fmla="*/ 199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23" h="199">
                  <a:moveTo>
                    <a:pt x="67" y="199"/>
                  </a:moveTo>
                  <a:cubicBezTo>
                    <a:pt x="65" y="199"/>
                    <a:pt x="64" y="198"/>
                    <a:pt x="63" y="197"/>
                  </a:cubicBezTo>
                  <a:cubicBezTo>
                    <a:pt x="3" y="137"/>
                    <a:pt x="3" y="137"/>
                    <a:pt x="3" y="137"/>
                  </a:cubicBezTo>
                  <a:cubicBezTo>
                    <a:pt x="0" y="135"/>
                    <a:pt x="0" y="131"/>
                    <a:pt x="3" y="128"/>
                  </a:cubicBezTo>
                  <a:cubicBezTo>
                    <a:pt x="5" y="126"/>
                    <a:pt x="9" y="126"/>
                    <a:pt x="11" y="128"/>
                  </a:cubicBezTo>
                  <a:cubicBezTo>
                    <a:pt x="66" y="184"/>
                    <a:pt x="66" y="184"/>
                    <a:pt x="66" y="184"/>
                  </a:cubicBezTo>
                  <a:cubicBezTo>
                    <a:pt x="212" y="3"/>
                    <a:pt x="212" y="3"/>
                    <a:pt x="212" y="3"/>
                  </a:cubicBezTo>
                  <a:cubicBezTo>
                    <a:pt x="214" y="0"/>
                    <a:pt x="218" y="0"/>
                    <a:pt x="221" y="2"/>
                  </a:cubicBezTo>
                  <a:cubicBezTo>
                    <a:pt x="223" y="4"/>
                    <a:pt x="223" y="8"/>
                    <a:pt x="221" y="11"/>
                  </a:cubicBezTo>
                  <a:cubicBezTo>
                    <a:pt x="71" y="197"/>
                    <a:pt x="71" y="197"/>
                    <a:pt x="71" y="197"/>
                  </a:cubicBezTo>
                  <a:cubicBezTo>
                    <a:pt x="70" y="198"/>
                    <a:pt x="69" y="199"/>
                    <a:pt x="67" y="199"/>
                  </a:cubicBezTo>
                  <a:cubicBezTo>
                    <a:pt x="67" y="199"/>
                    <a:pt x="67" y="199"/>
                    <a:pt x="67" y="1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solidFill>
                  <a:schemeClr val="bg2"/>
                </a:solidFill>
                <a:latin typeface="+mj-lt"/>
              </a:endParaRPr>
            </a:p>
          </p:txBody>
        </p:sp>
        <p:sp>
          <p:nvSpPr>
            <p:cNvPr id="125" name="Freeform 79">
              <a:extLst>
                <a:ext uri="{FF2B5EF4-FFF2-40B4-BE49-F238E27FC236}">
                  <a16:creationId xmlns:a16="http://schemas.microsoft.com/office/drawing/2014/main" id="{80A9B0BC-5CA5-DDEE-8EC6-6AF25022953C}"/>
                </a:ext>
              </a:extLst>
            </p:cNvPr>
            <p:cNvSpPr>
              <a:spLocks/>
            </p:cNvSpPr>
            <p:nvPr/>
          </p:nvSpPr>
          <p:spPr bwMode="auto">
            <a:xfrm>
              <a:off x="3459" y="1788"/>
              <a:ext cx="337" cy="338"/>
            </a:xfrm>
            <a:custGeom>
              <a:avLst/>
              <a:gdLst>
                <a:gd name="T0" fmla="*/ 222 w 228"/>
                <a:gd name="T1" fmla="*/ 228 h 228"/>
                <a:gd name="T2" fmla="*/ 6 w 228"/>
                <a:gd name="T3" fmla="*/ 228 h 228"/>
                <a:gd name="T4" fmla="*/ 0 w 228"/>
                <a:gd name="T5" fmla="*/ 222 h 228"/>
                <a:gd name="T6" fmla="*/ 0 w 228"/>
                <a:gd name="T7" fmla="*/ 6 h 228"/>
                <a:gd name="T8" fmla="*/ 6 w 228"/>
                <a:gd name="T9" fmla="*/ 0 h 228"/>
                <a:gd name="T10" fmla="*/ 156 w 228"/>
                <a:gd name="T11" fmla="*/ 0 h 228"/>
                <a:gd name="T12" fmla="*/ 162 w 228"/>
                <a:gd name="T13" fmla="*/ 6 h 228"/>
                <a:gd name="T14" fmla="*/ 156 w 228"/>
                <a:gd name="T15" fmla="*/ 12 h 228"/>
                <a:gd name="T16" fmla="*/ 12 w 228"/>
                <a:gd name="T17" fmla="*/ 12 h 228"/>
                <a:gd name="T18" fmla="*/ 12 w 228"/>
                <a:gd name="T19" fmla="*/ 216 h 228"/>
                <a:gd name="T20" fmla="*/ 216 w 228"/>
                <a:gd name="T21" fmla="*/ 216 h 228"/>
                <a:gd name="T22" fmla="*/ 216 w 228"/>
                <a:gd name="T23" fmla="*/ 84 h 228"/>
                <a:gd name="T24" fmla="*/ 222 w 228"/>
                <a:gd name="T25" fmla="*/ 78 h 228"/>
                <a:gd name="T26" fmla="*/ 228 w 228"/>
                <a:gd name="T27" fmla="*/ 84 h 228"/>
                <a:gd name="T28" fmla="*/ 228 w 228"/>
                <a:gd name="T29" fmla="*/ 222 h 228"/>
                <a:gd name="T30" fmla="*/ 222 w 228"/>
                <a:gd name="T31" fmla="*/ 228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28" h="228">
                  <a:moveTo>
                    <a:pt x="222" y="228"/>
                  </a:moveTo>
                  <a:cubicBezTo>
                    <a:pt x="6" y="228"/>
                    <a:pt x="6" y="228"/>
                    <a:pt x="6" y="228"/>
                  </a:cubicBezTo>
                  <a:cubicBezTo>
                    <a:pt x="2" y="228"/>
                    <a:pt x="0" y="225"/>
                    <a:pt x="0" y="222"/>
                  </a:cubicBezTo>
                  <a:cubicBezTo>
                    <a:pt x="0" y="6"/>
                    <a:pt x="0" y="6"/>
                    <a:pt x="0" y="6"/>
                  </a:cubicBezTo>
                  <a:cubicBezTo>
                    <a:pt x="0" y="2"/>
                    <a:pt x="2" y="0"/>
                    <a:pt x="6" y="0"/>
                  </a:cubicBezTo>
                  <a:cubicBezTo>
                    <a:pt x="156" y="0"/>
                    <a:pt x="156" y="0"/>
                    <a:pt x="156" y="0"/>
                  </a:cubicBezTo>
                  <a:cubicBezTo>
                    <a:pt x="159" y="0"/>
                    <a:pt x="162" y="2"/>
                    <a:pt x="162" y="6"/>
                  </a:cubicBezTo>
                  <a:cubicBezTo>
                    <a:pt x="162" y="9"/>
                    <a:pt x="159" y="12"/>
                    <a:pt x="156" y="12"/>
                  </a:cubicBezTo>
                  <a:cubicBezTo>
                    <a:pt x="12" y="12"/>
                    <a:pt x="12" y="12"/>
                    <a:pt x="12" y="12"/>
                  </a:cubicBezTo>
                  <a:cubicBezTo>
                    <a:pt x="12" y="216"/>
                    <a:pt x="12" y="216"/>
                    <a:pt x="12" y="216"/>
                  </a:cubicBezTo>
                  <a:cubicBezTo>
                    <a:pt x="216" y="216"/>
                    <a:pt x="216" y="216"/>
                    <a:pt x="216" y="216"/>
                  </a:cubicBezTo>
                  <a:cubicBezTo>
                    <a:pt x="216" y="84"/>
                    <a:pt x="216" y="84"/>
                    <a:pt x="216" y="84"/>
                  </a:cubicBezTo>
                  <a:cubicBezTo>
                    <a:pt x="216" y="80"/>
                    <a:pt x="218" y="78"/>
                    <a:pt x="222" y="78"/>
                  </a:cubicBezTo>
                  <a:cubicBezTo>
                    <a:pt x="225" y="78"/>
                    <a:pt x="228" y="80"/>
                    <a:pt x="228" y="84"/>
                  </a:cubicBezTo>
                  <a:cubicBezTo>
                    <a:pt x="228" y="222"/>
                    <a:pt x="228" y="222"/>
                    <a:pt x="228" y="222"/>
                  </a:cubicBezTo>
                  <a:cubicBezTo>
                    <a:pt x="228" y="225"/>
                    <a:pt x="225" y="228"/>
                    <a:pt x="222" y="2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solidFill>
                  <a:schemeClr val="bg2"/>
                </a:solidFill>
                <a:latin typeface="+mj-lt"/>
              </a:endParaRPr>
            </a:p>
          </p:txBody>
        </p:sp>
      </p:grpSp>
      <p:grpSp>
        <p:nvGrpSpPr>
          <p:cNvPr id="126" name="Group 77">
            <a:extLst>
              <a:ext uri="{FF2B5EF4-FFF2-40B4-BE49-F238E27FC236}">
                <a16:creationId xmlns:a16="http://schemas.microsoft.com/office/drawing/2014/main" id="{2CCA5E31-3D08-80EC-4015-08C61A9CD407}"/>
              </a:ext>
            </a:extLst>
          </p:cNvPr>
          <p:cNvGrpSpPr>
            <a:grpSpLocks noChangeAspect="1"/>
          </p:cNvGrpSpPr>
          <p:nvPr/>
        </p:nvGrpSpPr>
        <p:grpSpPr bwMode="auto">
          <a:xfrm>
            <a:off x="537837" y="3809772"/>
            <a:ext cx="234241" cy="232445"/>
            <a:chOff x="3459" y="1738"/>
            <a:chExt cx="391" cy="388"/>
          </a:xfrm>
          <a:solidFill>
            <a:srgbClr val="00B050"/>
          </a:solidFill>
        </p:grpSpPr>
        <p:sp>
          <p:nvSpPr>
            <p:cNvPr id="127" name="Freeform 78">
              <a:extLst>
                <a:ext uri="{FF2B5EF4-FFF2-40B4-BE49-F238E27FC236}">
                  <a16:creationId xmlns:a16="http://schemas.microsoft.com/office/drawing/2014/main" id="{4C2ECAC2-46FC-5619-8D17-489951E8640F}"/>
                </a:ext>
              </a:extLst>
            </p:cNvPr>
            <p:cNvSpPr>
              <a:spLocks/>
            </p:cNvSpPr>
            <p:nvPr/>
          </p:nvSpPr>
          <p:spPr bwMode="auto">
            <a:xfrm>
              <a:off x="3520" y="1738"/>
              <a:ext cx="330" cy="295"/>
            </a:xfrm>
            <a:custGeom>
              <a:avLst/>
              <a:gdLst>
                <a:gd name="T0" fmla="*/ 67 w 223"/>
                <a:gd name="T1" fmla="*/ 199 h 199"/>
                <a:gd name="T2" fmla="*/ 63 w 223"/>
                <a:gd name="T3" fmla="*/ 197 h 199"/>
                <a:gd name="T4" fmla="*/ 3 w 223"/>
                <a:gd name="T5" fmla="*/ 137 h 199"/>
                <a:gd name="T6" fmla="*/ 3 w 223"/>
                <a:gd name="T7" fmla="*/ 128 h 199"/>
                <a:gd name="T8" fmla="*/ 11 w 223"/>
                <a:gd name="T9" fmla="*/ 128 h 199"/>
                <a:gd name="T10" fmla="*/ 66 w 223"/>
                <a:gd name="T11" fmla="*/ 184 h 199"/>
                <a:gd name="T12" fmla="*/ 212 w 223"/>
                <a:gd name="T13" fmla="*/ 3 h 199"/>
                <a:gd name="T14" fmla="*/ 221 w 223"/>
                <a:gd name="T15" fmla="*/ 2 h 199"/>
                <a:gd name="T16" fmla="*/ 221 w 223"/>
                <a:gd name="T17" fmla="*/ 11 h 199"/>
                <a:gd name="T18" fmla="*/ 71 w 223"/>
                <a:gd name="T19" fmla="*/ 197 h 199"/>
                <a:gd name="T20" fmla="*/ 67 w 223"/>
                <a:gd name="T21" fmla="*/ 199 h 199"/>
                <a:gd name="T22" fmla="*/ 67 w 223"/>
                <a:gd name="T23" fmla="*/ 199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23" h="199">
                  <a:moveTo>
                    <a:pt x="67" y="199"/>
                  </a:moveTo>
                  <a:cubicBezTo>
                    <a:pt x="65" y="199"/>
                    <a:pt x="64" y="198"/>
                    <a:pt x="63" y="197"/>
                  </a:cubicBezTo>
                  <a:cubicBezTo>
                    <a:pt x="3" y="137"/>
                    <a:pt x="3" y="137"/>
                    <a:pt x="3" y="137"/>
                  </a:cubicBezTo>
                  <a:cubicBezTo>
                    <a:pt x="0" y="135"/>
                    <a:pt x="0" y="131"/>
                    <a:pt x="3" y="128"/>
                  </a:cubicBezTo>
                  <a:cubicBezTo>
                    <a:pt x="5" y="126"/>
                    <a:pt x="9" y="126"/>
                    <a:pt x="11" y="128"/>
                  </a:cubicBezTo>
                  <a:cubicBezTo>
                    <a:pt x="66" y="184"/>
                    <a:pt x="66" y="184"/>
                    <a:pt x="66" y="184"/>
                  </a:cubicBezTo>
                  <a:cubicBezTo>
                    <a:pt x="212" y="3"/>
                    <a:pt x="212" y="3"/>
                    <a:pt x="212" y="3"/>
                  </a:cubicBezTo>
                  <a:cubicBezTo>
                    <a:pt x="214" y="0"/>
                    <a:pt x="218" y="0"/>
                    <a:pt x="221" y="2"/>
                  </a:cubicBezTo>
                  <a:cubicBezTo>
                    <a:pt x="223" y="4"/>
                    <a:pt x="223" y="8"/>
                    <a:pt x="221" y="11"/>
                  </a:cubicBezTo>
                  <a:cubicBezTo>
                    <a:pt x="71" y="197"/>
                    <a:pt x="71" y="197"/>
                    <a:pt x="71" y="197"/>
                  </a:cubicBezTo>
                  <a:cubicBezTo>
                    <a:pt x="70" y="198"/>
                    <a:pt x="69" y="199"/>
                    <a:pt x="67" y="199"/>
                  </a:cubicBezTo>
                  <a:cubicBezTo>
                    <a:pt x="67" y="199"/>
                    <a:pt x="67" y="199"/>
                    <a:pt x="67" y="1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solidFill>
                  <a:schemeClr val="bg2"/>
                </a:solidFill>
                <a:latin typeface="+mj-lt"/>
              </a:endParaRPr>
            </a:p>
          </p:txBody>
        </p:sp>
        <p:sp>
          <p:nvSpPr>
            <p:cNvPr id="128" name="Freeform 79">
              <a:extLst>
                <a:ext uri="{FF2B5EF4-FFF2-40B4-BE49-F238E27FC236}">
                  <a16:creationId xmlns:a16="http://schemas.microsoft.com/office/drawing/2014/main" id="{5747F956-CE30-2FAA-6264-CA184BA03A84}"/>
                </a:ext>
              </a:extLst>
            </p:cNvPr>
            <p:cNvSpPr>
              <a:spLocks/>
            </p:cNvSpPr>
            <p:nvPr/>
          </p:nvSpPr>
          <p:spPr bwMode="auto">
            <a:xfrm>
              <a:off x="3459" y="1788"/>
              <a:ext cx="337" cy="338"/>
            </a:xfrm>
            <a:custGeom>
              <a:avLst/>
              <a:gdLst>
                <a:gd name="T0" fmla="*/ 222 w 228"/>
                <a:gd name="T1" fmla="*/ 228 h 228"/>
                <a:gd name="T2" fmla="*/ 6 w 228"/>
                <a:gd name="T3" fmla="*/ 228 h 228"/>
                <a:gd name="T4" fmla="*/ 0 w 228"/>
                <a:gd name="T5" fmla="*/ 222 h 228"/>
                <a:gd name="T6" fmla="*/ 0 w 228"/>
                <a:gd name="T7" fmla="*/ 6 h 228"/>
                <a:gd name="T8" fmla="*/ 6 w 228"/>
                <a:gd name="T9" fmla="*/ 0 h 228"/>
                <a:gd name="T10" fmla="*/ 156 w 228"/>
                <a:gd name="T11" fmla="*/ 0 h 228"/>
                <a:gd name="T12" fmla="*/ 162 w 228"/>
                <a:gd name="T13" fmla="*/ 6 h 228"/>
                <a:gd name="T14" fmla="*/ 156 w 228"/>
                <a:gd name="T15" fmla="*/ 12 h 228"/>
                <a:gd name="T16" fmla="*/ 12 w 228"/>
                <a:gd name="T17" fmla="*/ 12 h 228"/>
                <a:gd name="T18" fmla="*/ 12 w 228"/>
                <a:gd name="T19" fmla="*/ 216 h 228"/>
                <a:gd name="T20" fmla="*/ 216 w 228"/>
                <a:gd name="T21" fmla="*/ 216 h 228"/>
                <a:gd name="T22" fmla="*/ 216 w 228"/>
                <a:gd name="T23" fmla="*/ 84 h 228"/>
                <a:gd name="T24" fmla="*/ 222 w 228"/>
                <a:gd name="T25" fmla="*/ 78 h 228"/>
                <a:gd name="T26" fmla="*/ 228 w 228"/>
                <a:gd name="T27" fmla="*/ 84 h 228"/>
                <a:gd name="T28" fmla="*/ 228 w 228"/>
                <a:gd name="T29" fmla="*/ 222 h 228"/>
                <a:gd name="T30" fmla="*/ 222 w 228"/>
                <a:gd name="T31" fmla="*/ 228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28" h="228">
                  <a:moveTo>
                    <a:pt x="222" y="228"/>
                  </a:moveTo>
                  <a:cubicBezTo>
                    <a:pt x="6" y="228"/>
                    <a:pt x="6" y="228"/>
                    <a:pt x="6" y="228"/>
                  </a:cubicBezTo>
                  <a:cubicBezTo>
                    <a:pt x="2" y="228"/>
                    <a:pt x="0" y="225"/>
                    <a:pt x="0" y="222"/>
                  </a:cubicBezTo>
                  <a:cubicBezTo>
                    <a:pt x="0" y="6"/>
                    <a:pt x="0" y="6"/>
                    <a:pt x="0" y="6"/>
                  </a:cubicBezTo>
                  <a:cubicBezTo>
                    <a:pt x="0" y="2"/>
                    <a:pt x="2" y="0"/>
                    <a:pt x="6" y="0"/>
                  </a:cubicBezTo>
                  <a:cubicBezTo>
                    <a:pt x="156" y="0"/>
                    <a:pt x="156" y="0"/>
                    <a:pt x="156" y="0"/>
                  </a:cubicBezTo>
                  <a:cubicBezTo>
                    <a:pt x="159" y="0"/>
                    <a:pt x="162" y="2"/>
                    <a:pt x="162" y="6"/>
                  </a:cubicBezTo>
                  <a:cubicBezTo>
                    <a:pt x="162" y="9"/>
                    <a:pt x="159" y="12"/>
                    <a:pt x="156" y="12"/>
                  </a:cubicBezTo>
                  <a:cubicBezTo>
                    <a:pt x="12" y="12"/>
                    <a:pt x="12" y="12"/>
                    <a:pt x="12" y="12"/>
                  </a:cubicBezTo>
                  <a:cubicBezTo>
                    <a:pt x="12" y="216"/>
                    <a:pt x="12" y="216"/>
                    <a:pt x="12" y="216"/>
                  </a:cubicBezTo>
                  <a:cubicBezTo>
                    <a:pt x="216" y="216"/>
                    <a:pt x="216" y="216"/>
                    <a:pt x="216" y="216"/>
                  </a:cubicBezTo>
                  <a:cubicBezTo>
                    <a:pt x="216" y="84"/>
                    <a:pt x="216" y="84"/>
                    <a:pt x="216" y="84"/>
                  </a:cubicBezTo>
                  <a:cubicBezTo>
                    <a:pt x="216" y="80"/>
                    <a:pt x="218" y="78"/>
                    <a:pt x="222" y="78"/>
                  </a:cubicBezTo>
                  <a:cubicBezTo>
                    <a:pt x="225" y="78"/>
                    <a:pt x="228" y="80"/>
                    <a:pt x="228" y="84"/>
                  </a:cubicBezTo>
                  <a:cubicBezTo>
                    <a:pt x="228" y="222"/>
                    <a:pt x="228" y="222"/>
                    <a:pt x="228" y="222"/>
                  </a:cubicBezTo>
                  <a:cubicBezTo>
                    <a:pt x="228" y="225"/>
                    <a:pt x="225" y="228"/>
                    <a:pt x="222" y="2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solidFill>
                  <a:schemeClr val="bg2"/>
                </a:solidFill>
                <a:latin typeface="+mj-lt"/>
              </a:endParaRPr>
            </a:p>
          </p:txBody>
        </p:sp>
      </p:grpSp>
      <p:sp>
        <p:nvSpPr>
          <p:cNvPr id="117" name="正方形/長方形 116">
            <a:extLst>
              <a:ext uri="{FF2B5EF4-FFF2-40B4-BE49-F238E27FC236}">
                <a16:creationId xmlns:a16="http://schemas.microsoft.com/office/drawing/2014/main" id="{72D879D3-CD8C-4E8C-EAA0-E6F795577B71}"/>
              </a:ext>
            </a:extLst>
          </p:cNvPr>
          <p:cNvSpPr/>
          <p:nvPr/>
        </p:nvSpPr>
        <p:spPr>
          <a:xfrm>
            <a:off x="180972" y="8702205"/>
            <a:ext cx="6535850" cy="653577"/>
          </a:xfrm>
          <a:prstGeom prst="rect">
            <a:avLst/>
          </a:prstGeom>
          <a:solidFill>
            <a:schemeClr val="accent6">
              <a:lumMod val="20000"/>
              <a:lumOff val="8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t>/</a:t>
            </a:r>
            <a:endParaRPr kumimoji="1" lang="ja-JP" altLang="en-US" dirty="0"/>
          </a:p>
        </p:txBody>
      </p:sp>
      <p:sp>
        <p:nvSpPr>
          <p:cNvPr id="122" name="テキスト ボックス 121">
            <a:extLst>
              <a:ext uri="{FF2B5EF4-FFF2-40B4-BE49-F238E27FC236}">
                <a16:creationId xmlns:a16="http://schemas.microsoft.com/office/drawing/2014/main" id="{C13B13F0-E101-B8AA-87D3-CADA0DA72D59}"/>
              </a:ext>
            </a:extLst>
          </p:cNvPr>
          <p:cNvSpPr txBox="1"/>
          <p:nvPr/>
        </p:nvSpPr>
        <p:spPr>
          <a:xfrm>
            <a:off x="1222166" y="8718376"/>
            <a:ext cx="4355945" cy="338554"/>
          </a:xfrm>
          <a:prstGeom prst="rect">
            <a:avLst/>
          </a:prstGeom>
          <a:noFill/>
        </p:spPr>
        <p:txBody>
          <a:bodyPr wrap="square">
            <a:spAutoFit/>
          </a:bodyPr>
          <a:lstStyle/>
          <a:p>
            <a:r>
              <a:rPr kumimoji="1" lang="ja-JP" altLang="en-US" sz="1600" u="sng">
                <a:latin typeface="游ゴシック Medium" panose="020B0500000000000000" pitchFamily="50" charset="-128"/>
                <a:ea typeface="游ゴシック Medium" panose="020B0500000000000000" pitchFamily="50" charset="-128"/>
              </a:rPr>
              <a:t>これまでと同じ紙の処方せんも選択できます</a:t>
            </a:r>
            <a:endParaRPr lang="ja-JP" altLang="en-US" sz="1600" u="sng"/>
          </a:p>
        </p:txBody>
      </p:sp>
      <p:sp>
        <p:nvSpPr>
          <p:cNvPr id="129" name="正方形/長方形 128">
            <a:extLst>
              <a:ext uri="{FF2B5EF4-FFF2-40B4-BE49-F238E27FC236}">
                <a16:creationId xmlns:a16="http://schemas.microsoft.com/office/drawing/2014/main" id="{06F896AC-C8DD-7F64-8A59-3E4114E96551}"/>
              </a:ext>
            </a:extLst>
          </p:cNvPr>
          <p:cNvSpPr/>
          <p:nvPr/>
        </p:nvSpPr>
        <p:spPr>
          <a:xfrm>
            <a:off x="67332" y="9032599"/>
            <a:ext cx="6665612" cy="307777"/>
          </a:xfrm>
          <a:prstGeom prst="rect">
            <a:avLst/>
          </a:prstGeom>
        </p:spPr>
        <p:txBody>
          <a:bodyPr wrap="square">
            <a:spAutoFit/>
          </a:bodyPr>
          <a:lstStyle/>
          <a:p>
            <a:pPr algn="ctr"/>
            <a:r>
              <a:rPr lang="ja-JP" altLang="en-US" sz="1400" dirty="0">
                <a:latin typeface="游ゴシック Medium" panose="020B0500000000000000" pitchFamily="50" charset="-128"/>
                <a:ea typeface="游ゴシック Medium" panose="020B0500000000000000" pitchFamily="50" charset="-128"/>
              </a:rPr>
              <a:t>電子処方せんのご利用方法に不安のある方は紙の処方せんも選択できます</a:t>
            </a:r>
            <a:endParaRPr lang="en-US" altLang="ja-JP" sz="1400" strike="sngStrike" dirty="0">
              <a:latin typeface="游ゴシック Medium" panose="020B0500000000000000" pitchFamily="50" charset="-128"/>
              <a:ea typeface="游ゴシック Medium" panose="020B0500000000000000" pitchFamily="50" charset="-128"/>
            </a:endParaRPr>
          </a:p>
        </p:txBody>
      </p:sp>
      <p:grpSp>
        <p:nvGrpSpPr>
          <p:cNvPr id="72" name="グループ化 71">
            <a:extLst>
              <a:ext uri="{FF2B5EF4-FFF2-40B4-BE49-F238E27FC236}">
                <a16:creationId xmlns:a16="http://schemas.microsoft.com/office/drawing/2014/main" id="{60544432-F5A7-3422-CB9E-5989C8C08485}"/>
              </a:ext>
            </a:extLst>
          </p:cNvPr>
          <p:cNvGrpSpPr/>
          <p:nvPr/>
        </p:nvGrpSpPr>
        <p:grpSpPr>
          <a:xfrm>
            <a:off x="449400" y="9442084"/>
            <a:ext cx="2599676" cy="276999"/>
            <a:chOff x="770217" y="9442084"/>
            <a:chExt cx="2599676" cy="276999"/>
          </a:xfrm>
        </p:grpSpPr>
        <p:sp>
          <p:nvSpPr>
            <p:cNvPr id="28" name="テキスト ボックス 27">
              <a:extLst>
                <a:ext uri="{FF2B5EF4-FFF2-40B4-BE49-F238E27FC236}">
                  <a16:creationId xmlns:a16="http://schemas.microsoft.com/office/drawing/2014/main" id="{C21F8043-0C17-3D57-299C-7A972C6040AA}"/>
                </a:ext>
              </a:extLst>
            </p:cNvPr>
            <p:cNvSpPr txBox="1"/>
            <p:nvPr/>
          </p:nvSpPr>
          <p:spPr>
            <a:xfrm>
              <a:off x="770217" y="9442084"/>
              <a:ext cx="2553396" cy="276999"/>
            </a:xfrm>
            <a:prstGeom prst="rect">
              <a:avLst/>
            </a:prstGeom>
            <a:noFill/>
          </p:spPr>
          <p:txBody>
            <a:bodyPr wrap="square" rtlCol="0">
              <a:spAutoFit/>
            </a:bodyPr>
            <a:lstStyle/>
            <a:p>
              <a:r>
                <a:rPr kumimoji="1" lang="ja-JP" altLang="en-US" sz="1200" u="sng">
                  <a:latin typeface="Meiryo UI" panose="020B0604030504040204" pitchFamily="50" charset="-128"/>
                  <a:ea typeface="Meiryo UI" panose="020B0604030504040204" pitchFamily="50" charset="-128"/>
                </a:rPr>
                <a:t>電子処方せんについて詳しくはこちら</a:t>
              </a:r>
            </a:p>
          </p:txBody>
        </p:sp>
        <p:grpSp>
          <p:nvGrpSpPr>
            <p:cNvPr id="130" name="Group 168">
              <a:extLst>
                <a:ext uri="{FF2B5EF4-FFF2-40B4-BE49-F238E27FC236}">
                  <a16:creationId xmlns:a16="http://schemas.microsoft.com/office/drawing/2014/main" id="{AC310B77-5FA1-35F6-1699-E2465A7381EE}"/>
                </a:ext>
              </a:extLst>
            </p:cNvPr>
            <p:cNvGrpSpPr>
              <a:grpSpLocks noChangeAspect="1"/>
            </p:cNvGrpSpPr>
            <p:nvPr/>
          </p:nvGrpSpPr>
          <p:grpSpPr bwMode="auto">
            <a:xfrm>
              <a:off x="3118395" y="9449108"/>
              <a:ext cx="251498" cy="250908"/>
              <a:chOff x="6535" y="2999"/>
              <a:chExt cx="427" cy="426"/>
            </a:xfrm>
            <a:solidFill>
              <a:srgbClr val="00B050"/>
            </a:solidFill>
          </p:grpSpPr>
          <p:sp>
            <p:nvSpPr>
              <p:cNvPr id="131" name="Freeform 169">
                <a:extLst>
                  <a:ext uri="{FF2B5EF4-FFF2-40B4-BE49-F238E27FC236}">
                    <a16:creationId xmlns:a16="http://schemas.microsoft.com/office/drawing/2014/main" id="{6F9CE09A-0A3C-270D-0616-CE98170AAB46}"/>
                  </a:ext>
                </a:extLst>
              </p:cNvPr>
              <p:cNvSpPr>
                <a:spLocks noEditPoints="1"/>
              </p:cNvSpPr>
              <p:nvPr/>
            </p:nvSpPr>
            <p:spPr bwMode="auto">
              <a:xfrm>
                <a:off x="6535" y="2999"/>
                <a:ext cx="427" cy="426"/>
              </a:xfrm>
              <a:custGeom>
                <a:avLst/>
                <a:gdLst>
                  <a:gd name="T0" fmla="*/ 282 w 288"/>
                  <a:gd name="T1" fmla="*/ 288 h 288"/>
                  <a:gd name="T2" fmla="*/ 6 w 288"/>
                  <a:gd name="T3" fmla="*/ 288 h 288"/>
                  <a:gd name="T4" fmla="*/ 0 w 288"/>
                  <a:gd name="T5" fmla="*/ 282 h 288"/>
                  <a:gd name="T6" fmla="*/ 0 w 288"/>
                  <a:gd name="T7" fmla="*/ 6 h 288"/>
                  <a:gd name="T8" fmla="*/ 6 w 288"/>
                  <a:gd name="T9" fmla="*/ 0 h 288"/>
                  <a:gd name="T10" fmla="*/ 282 w 288"/>
                  <a:gd name="T11" fmla="*/ 0 h 288"/>
                  <a:gd name="T12" fmla="*/ 288 w 288"/>
                  <a:gd name="T13" fmla="*/ 6 h 288"/>
                  <a:gd name="T14" fmla="*/ 288 w 288"/>
                  <a:gd name="T15" fmla="*/ 282 h 288"/>
                  <a:gd name="T16" fmla="*/ 282 w 288"/>
                  <a:gd name="T17" fmla="*/ 288 h 288"/>
                  <a:gd name="T18" fmla="*/ 12 w 288"/>
                  <a:gd name="T19" fmla="*/ 276 h 288"/>
                  <a:gd name="T20" fmla="*/ 276 w 288"/>
                  <a:gd name="T21" fmla="*/ 276 h 288"/>
                  <a:gd name="T22" fmla="*/ 276 w 288"/>
                  <a:gd name="T23" fmla="*/ 12 h 288"/>
                  <a:gd name="T24" fmla="*/ 12 w 288"/>
                  <a:gd name="T25" fmla="*/ 12 h 288"/>
                  <a:gd name="T26" fmla="*/ 12 w 288"/>
                  <a:gd name="T27" fmla="*/ 276 h 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8" h="288">
                    <a:moveTo>
                      <a:pt x="282" y="288"/>
                    </a:moveTo>
                    <a:cubicBezTo>
                      <a:pt x="6" y="288"/>
                      <a:pt x="6" y="288"/>
                      <a:pt x="6" y="288"/>
                    </a:cubicBezTo>
                    <a:cubicBezTo>
                      <a:pt x="3" y="288"/>
                      <a:pt x="0" y="286"/>
                      <a:pt x="0" y="282"/>
                    </a:cubicBezTo>
                    <a:cubicBezTo>
                      <a:pt x="0" y="6"/>
                      <a:pt x="0" y="6"/>
                      <a:pt x="0" y="6"/>
                    </a:cubicBezTo>
                    <a:cubicBezTo>
                      <a:pt x="0" y="3"/>
                      <a:pt x="3" y="0"/>
                      <a:pt x="6" y="0"/>
                    </a:cubicBezTo>
                    <a:cubicBezTo>
                      <a:pt x="282" y="0"/>
                      <a:pt x="282" y="0"/>
                      <a:pt x="282" y="0"/>
                    </a:cubicBezTo>
                    <a:cubicBezTo>
                      <a:pt x="285" y="0"/>
                      <a:pt x="288" y="3"/>
                      <a:pt x="288" y="6"/>
                    </a:cubicBezTo>
                    <a:cubicBezTo>
                      <a:pt x="288" y="282"/>
                      <a:pt x="288" y="282"/>
                      <a:pt x="288" y="282"/>
                    </a:cubicBezTo>
                    <a:cubicBezTo>
                      <a:pt x="288" y="286"/>
                      <a:pt x="285" y="288"/>
                      <a:pt x="282" y="288"/>
                    </a:cubicBezTo>
                    <a:close/>
                    <a:moveTo>
                      <a:pt x="12" y="276"/>
                    </a:moveTo>
                    <a:cubicBezTo>
                      <a:pt x="276" y="276"/>
                      <a:pt x="276" y="276"/>
                      <a:pt x="276" y="276"/>
                    </a:cubicBezTo>
                    <a:cubicBezTo>
                      <a:pt x="276" y="12"/>
                      <a:pt x="276" y="12"/>
                      <a:pt x="276" y="12"/>
                    </a:cubicBezTo>
                    <a:cubicBezTo>
                      <a:pt x="12" y="12"/>
                      <a:pt x="12" y="12"/>
                      <a:pt x="12" y="12"/>
                    </a:cubicBezTo>
                    <a:lnTo>
                      <a:pt x="12" y="276"/>
                    </a:lnTo>
                    <a:close/>
                  </a:path>
                </a:pathLst>
              </a:custGeom>
              <a:grpFill/>
              <a:ln w="9525">
                <a:solidFill>
                  <a:srgbClr val="00B050"/>
                </a:solidFill>
                <a:round/>
                <a:headEnd/>
                <a:tailEnd/>
              </a:ln>
            </p:spPr>
            <p:txBody>
              <a:bodyPr vert="horz" wrap="square" lIns="91440" tIns="45720" rIns="91440" bIns="45720" numCol="1" anchor="t" anchorCtr="0" compatLnSpc="1">
                <a:prstTxWarp prst="textNoShape">
                  <a:avLst/>
                </a:prstTxWarp>
              </a:bodyPr>
              <a:lstStyle/>
              <a:p>
                <a:endParaRPr lang="en-AU">
                  <a:latin typeface="+mj-lt"/>
                </a:endParaRPr>
              </a:p>
            </p:txBody>
          </p:sp>
          <p:sp>
            <p:nvSpPr>
              <p:cNvPr id="132" name="Freeform 170">
                <a:extLst>
                  <a:ext uri="{FF2B5EF4-FFF2-40B4-BE49-F238E27FC236}">
                    <a16:creationId xmlns:a16="http://schemas.microsoft.com/office/drawing/2014/main" id="{8D4215BA-3D3E-FCA6-459B-D42D8ADE1FCC}"/>
                  </a:ext>
                </a:extLst>
              </p:cNvPr>
              <p:cNvSpPr>
                <a:spLocks/>
              </p:cNvSpPr>
              <p:nvPr/>
            </p:nvSpPr>
            <p:spPr bwMode="auto">
              <a:xfrm>
                <a:off x="6686" y="3097"/>
                <a:ext cx="126" cy="230"/>
              </a:xfrm>
              <a:custGeom>
                <a:avLst/>
                <a:gdLst>
                  <a:gd name="T0" fmla="*/ 6 w 85"/>
                  <a:gd name="T1" fmla="*/ 156 h 156"/>
                  <a:gd name="T2" fmla="*/ 2 w 85"/>
                  <a:gd name="T3" fmla="*/ 154 h 156"/>
                  <a:gd name="T4" fmla="*/ 2 w 85"/>
                  <a:gd name="T5" fmla="*/ 146 h 156"/>
                  <a:gd name="T6" fmla="*/ 70 w 85"/>
                  <a:gd name="T7" fmla="*/ 78 h 156"/>
                  <a:gd name="T8" fmla="*/ 2 w 85"/>
                  <a:gd name="T9" fmla="*/ 10 h 156"/>
                  <a:gd name="T10" fmla="*/ 2 w 85"/>
                  <a:gd name="T11" fmla="*/ 2 h 156"/>
                  <a:gd name="T12" fmla="*/ 10 w 85"/>
                  <a:gd name="T13" fmla="*/ 2 h 156"/>
                  <a:gd name="T14" fmla="*/ 82 w 85"/>
                  <a:gd name="T15" fmla="*/ 74 h 156"/>
                  <a:gd name="T16" fmla="*/ 82 w 85"/>
                  <a:gd name="T17" fmla="*/ 82 h 156"/>
                  <a:gd name="T18" fmla="*/ 10 w 85"/>
                  <a:gd name="T19" fmla="*/ 154 h 156"/>
                  <a:gd name="T20" fmla="*/ 6 w 85"/>
                  <a:gd name="T21" fmla="*/ 156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5" h="156">
                    <a:moveTo>
                      <a:pt x="6" y="156"/>
                    </a:moveTo>
                    <a:cubicBezTo>
                      <a:pt x="5" y="156"/>
                      <a:pt x="3" y="156"/>
                      <a:pt x="2" y="154"/>
                    </a:cubicBezTo>
                    <a:cubicBezTo>
                      <a:pt x="0" y="152"/>
                      <a:pt x="0" y="148"/>
                      <a:pt x="2" y="146"/>
                    </a:cubicBezTo>
                    <a:cubicBezTo>
                      <a:pt x="70" y="78"/>
                      <a:pt x="70" y="78"/>
                      <a:pt x="70" y="78"/>
                    </a:cubicBezTo>
                    <a:cubicBezTo>
                      <a:pt x="2" y="10"/>
                      <a:pt x="2" y="10"/>
                      <a:pt x="2" y="10"/>
                    </a:cubicBezTo>
                    <a:cubicBezTo>
                      <a:pt x="0" y="8"/>
                      <a:pt x="0" y="4"/>
                      <a:pt x="2" y="2"/>
                    </a:cubicBezTo>
                    <a:cubicBezTo>
                      <a:pt x="4" y="0"/>
                      <a:pt x="8" y="0"/>
                      <a:pt x="10" y="2"/>
                    </a:cubicBezTo>
                    <a:cubicBezTo>
                      <a:pt x="82" y="74"/>
                      <a:pt x="82" y="74"/>
                      <a:pt x="82" y="74"/>
                    </a:cubicBezTo>
                    <a:cubicBezTo>
                      <a:pt x="85" y="76"/>
                      <a:pt x="85" y="80"/>
                      <a:pt x="82" y="82"/>
                    </a:cubicBezTo>
                    <a:cubicBezTo>
                      <a:pt x="10" y="154"/>
                      <a:pt x="10" y="154"/>
                      <a:pt x="10" y="154"/>
                    </a:cubicBezTo>
                    <a:cubicBezTo>
                      <a:pt x="9" y="156"/>
                      <a:pt x="8" y="156"/>
                      <a:pt x="6" y="156"/>
                    </a:cubicBezTo>
                    <a:close/>
                  </a:path>
                </a:pathLst>
              </a:custGeom>
              <a:grpFill/>
              <a:ln w="9525">
                <a:solidFill>
                  <a:srgbClr val="00B050"/>
                </a:solidFill>
                <a:round/>
                <a:headEnd/>
                <a:tailEnd/>
              </a:ln>
            </p:spPr>
            <p:txBody>
              <a:bodyPr vert="horz" wrap="square" lIns="91440" tIns="45720" rIns="91440" bIns="45720" numCol="1" anchor="t" anchorCtr="0" compatLnSpc="1">
                <a:prstTxWarp prst="textNoShape">
                  <a:avLst/>
                </a:prstTxWarp>
              </a:bodyPr>
              <a:lstStyle/>
              <a:p>
                <a:endParaRPr lang="en-AU">
                  <a:latin typeface="+mj-lt"/>
                </a:endParaRPr>
              </a:p>
            </p:txBody>
          </p:sp>
        </p:grpSp>
      </p:grpSp>
      <p:sp>
        <p:nvSpPr>
          <p:cNvPr id="133" name="四角形: 角を丸くする 132">
            <a:extLst>
              <a:ext uri="{FF2B5EF4-FFF2-40B4-BE49-F238E27FC236}">
                <a16:creationId xmlns:a16="http://schemas.microsoft.com/office/drawing/2014/main" id="{91D36FB9-EE3D-F412-586C-E786456FBB68}"/>
              </a:ext>
            </a:extLst>
          </p:cNvPr>
          <p:cNvSpPr/>
          <p:nvPr/>
        </p:nvSpPr>
        <p:spPr>
          <a:xfrm>
            <a:off x="1238737" y="966526"/>
            <a:ext cx="2457324" cy="152794"/>
          </a:xfrm>
          <a:prstGeom prst="roundRect">
            <a:avLst>
              <a:gd name="adj" fmla="val 50000"/>
            </a:avLst>
          </a:prstGeom>
          <a:pattFill prst="ltUpDiag">
            <a:fgClr>
              <a:srgbClr val="92D050"/>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正方形/長方形 33">
            <a:extLst>
              <a:ext uri="{FF2B5EF4-FFF2-40B4-BE49-F238E27FC236}">
                <a16:creationId xmlns:a16="http://schemas.microsoft.com/office/drawing/2014/main" id="{59491E1A-B719-864E-B5C8-12EF910540FF}"/>
              </a:ext>
            </a:extLst>
          </p:cNvPr>
          <p:cNvSpPr/>
          <p:nvPr/>
        </p:nvSpPr>
        <p:spPr>
          <a:xfrm>
            <a:off x="829098" y="427730"/>
            <a:ext cx="6263640" cy="9346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b="1">
                <a:solidFill>
                  <a:srgbClr val="00B050"/>
                </a:solidFill>
              </a:rPr>
              <a:t>電子処方せん</a:t>
            </a:r>
            <a:r>
              <a:rPr kumimoji="1" lang="ja-JP" altLang="en-US" b="1">
                <a:solidFill>
                  <a:schemeClr val="tx1"/>
                </a:solidFill>
              </a:rPr>
              <a:t>を</a:t>
            </a:r>
            <a:r>
              <a:rPr kumimoji="1" lang="ja-JP" altLang="en-US" sz="2800" b="1">
                <a:solidFill>
                  <a:srgbClr val="00B050"/>
                </a:solidFill>
              </a:rPr>
              <a:t>ご利用</a:t>
            </a:r>
            <a:r>
              <a:rPr kumimoji="1" lang="ja-JP" altLang="en-US" b="1">
                <a:solidFill>
                  <a:schemeClr val="tx1"/>
                </a:solidFill>
              </a:rPr>
              <a:t>いただけます！</a:t>
            </a:r>
            <a:endParaRPr kumimoji="1" lang="en-US" altLang="ja-JP" b="1">
              <a:solidFill>
                <a:schemeClr val="tx1"/>
              </a:solidFill>
            </a:endParaRPr>
          </a:p>
        </p:txBody>
      </p:sp>
      <p:sp>
        <p:nvSpPr>
          <p:cNvPr id="2" name="正方形/長方形 1">
            <a:extLst>
              <a:ext uri="{FF2B5EF4-FFF2-40B4-BE49-F238E27FC236}">
                <a16:creationId xmlns:a16="http://schemas.microsoft.com/office/drawing/2014/main" id="{1FB79705-4800-8F63-933A-BB749DBF91A2}"/>
              </a:ext>
            </a:extLst>
          </p:cNvPr>
          <p:cNvSpPr/>
          <p:nvPr/>
        </p:nvSpPr>
        <p:spPr>
          <a:xfrm>
            <a:off x="445539" y="4590740"/>
            <a:ext cx="5922112" cy="3200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kumimoji="1" lang="en-US" altLang="ja-JP" sz="1200" dirty="0">
                <a:solidFill>
                  <a:schemeClr val="tx1"/>
                </a:solidFill>
              </a:rPr>
              <a:t>※</a:t>
            </a:r>
            <a:r>
              <a:rPr kumimoji="1" lang="ja-JP" altLang="en-US" sz="1200" dirty="0">
                <a:solidFill>
                  <a:schemeClr val="tx1"/>
                </a:solidFill>
              </a:rPr>
              <a:t>患者さんは、ご自身で薬局を選択できます。</a:t>
            </a:r>
            <a:endParaRPr kumimoji="1" lang="ja-JP" altLang="en-US" dirty="0">
              <a:solidFill>
                <a:schemeClr val="tx1"/>
              </a:solidFill>
            </a:endParaRPr>
          </a:p>
        </p:txBody>
      </p:sp>
      <p:sp>
        <p:nvSpPr>
          <p:cNvPr id="17" name="吹き出し: 角を丸めた四角形 16">
            <a:extLst>
              <a:ext uri="{FF2B5EF4-FFF2-40B4-BE49-F238E27FC236}">
                <a16:creationId xmlns:a16="http://schemas.microsoft.com/office/drawing/2014/main" id="{8ECCF6C8-3FBB-842C-5F18-C5DCD542E8F7}"/>
              </a:ext>
            </a:extLst>
          </p:cNvPr>
          <p:cNvSpPr/>
          <p:nvPr/>
        </p:nvSpPr>
        <p:spPr>
          <a:xfrm>
            <a:off x="462385" y="8168392"/>
            <a:ext cx="4553089" cy="401650"/>
          </a:xfrm>
          <a:prstGeom prst="wedgeRoundRectCallout">
            <a:avLst>
              <a:gd name="adj1" fmla="val 52939"/>
              <a:gd name="adj2" fmla="val 1487"/>
              <a:gd name="adj3" fmla="val 16667"/>
            </a:avLst>
          </a:prstGeom>
          <a:noFill/>
          <a:ln w="12700">
            <a:solidFill>
              <a:srgbClr val="3CAB0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a:solidFill>
                  <a:srgbClr val="3CAB05"/>
                </a:solidFill>
              </a:rPr>
              <a:t>地図から広範囲にご確認いただけます</a:t>
            </a:r>
          </a:p>
        </p:txBody>
      </p:sp>
      <p:sp>
        <p:nvSpPr>
          <p:cNvPr id="3" name="正方形/長方形 2">
            <a:extLst>
              <a:ext uri="{FF2B5EF4-FFF2-40B4-BE49-F238E27FC236}">
                <a16:creationId xmlns:a16="http://schemas.microsoft.com/office/drawing/2014/main" id="{561D7EB8-80C5-CB1B-7127-BA556263309E}"/>
              </a:ext>
            </a:extLst>
          </p:cNvPr>
          <p:cNvSpPr/>
          <p:nvPr/>
        </p:nvSpPr>
        <p:spPr>
          <a:xfrm>
            <a:off x="5250212" y="7667312"/>
            <a:ext cx="1171372" cy="902730"/>
          </a:xfrm>
          <a:prstGeom prst="rect">
            <a:avLst/>
          </a:prstGeom>
          <a:ln>
            <a:solidFill>
              <a:schemeClr val="tx1"/>
            </a:solidFill>
          </a:ln>
        </p:spPr>
        <p:style>
          <a:lnRef idx="2">
            <a:schemeClr val="dk1"/>
          </a:lnRef>
          <a:fillRef idx="1">
            <a:schemeClr val="lt1"/>
          </a:fillRef>
          <a:effectRef idx="0">
            <a:schemeClr val="dk1"/>
          </a:effectRef>
          <a:fontRef idx="minor">
            <a:schemeClr val="dk1"/>
          </a:fontRef>
        </p:style>
        <p:txBody>
          <a:bodyPr lIns="36000" tIns="36000" rIns="36000" bIns="36000" rtlCol="0" anchor="ctr"/>
          <a:lstStyle/>
          <a:p>
            <a:pPr algn="ctr"/>
            <a:r>
              <a:rPr kumimoji="1" lang="ja-JP" altLang="en-US" sz="1000">
                <a:solidFill>
                  <a:schemeClr val="tx1"/>
                </a:solidFill>
              </a:rPr>
              <a:t>電子処方せん対応医療機関・薬局のマップの、</a:t>
            </a:r>
            <a:br>
              <a:rPr kumimoji="1" lang="en-US" altLang="ja-JP" sz="1000">
                <a:solidFill>
                  <a:schemeClr val="tx1"/>
                </a:solidFill>
              </a:rPr>
            </a:br>
            <a:r>
              <a:rPr kumimoji="1" lang="en-US" altLang="ja-JP" sz="1000" dirty="0">
                <a:solidFill>
                  <a:schemeClr val="tx1"/>
                </a:solidFill>
              </a:rPr>
              <a:t>URL</a:t>
            </a:r>
            <a:r>
              <a:rPr kumimoji="1" lang="ja-JP" altLang="en-US" sz="1000">
                <a:solidFill>
                  <a:schemeClr val="tx1"/>
                </a:solidFill>
              </a:rPr>
              <a:t>の二次元コード</a:t>
            </a:r>
          </a:p>
        </p:txBody>
      </p:sp>
      <p:sp>
        <p:nvSpPr>
          <p:cNvPr id="26" name="正方形/長方形 25">
            <a:extLst>
              <a:ext uri="{FF2B5EF4-FFF2-40B4-BE49-F238E27FC236}">
                <a16:creationId xmlns:a16="http://schemas.microsoft.com/office/drawing/2014/main" id="{AC121F3D-9F2D-1089-BC35-283B32422FEC}"/>
              </a:ext>
            </a:extLst>
          </p:cNvPr>
          <p:cNvSpPr/>
          <p:nvPr/>
        </p:nvSpPr>
        <p:spPr>
          <a:xfrm>
            <a:off x="4804888" y="6871901"/>
            <a:ext cx="1603712" cy="68726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kumimoji="1" lang="ja-JP" altLang="en-US" sz="1200"/>
              <a:t>①・・薬局</a:t>
            </a:r>
            <a:endParaRPr kumimoji="1" lang="en-US" altLang="ja-JP" sz="1200"/>
          </a:p>
          <a:p>
            <a:r>
              <a:rPr kumimoji="1" lang="ja-JP" altLang="en-US" sz="1200"/>
              <a:t>②・・薬局</a:t>
            </a:r>
            <a:endParaRPr kumimoji="1" lang="en-US" altLang="ja-JP" sz="1200"/>
          </a:p>
          <a:p>
            <a:r>
              <a:rPr kumimoji="1" lang="ja-JP" altLang="en-US" sz="1200"/>
              <a:t>③・・薬局　</a:t>
            </a:r>
            <a:r>
              <a:rPr kumimoji="1" lang="en-US" altLang="ja-JP" sz="1200" dirty="0"/>
              <a:t>…</a:t>
            </a:r>
          </a:p>
        </p:txBody>
      </p:sp>
      <p:grpSp>
        <p:nvGrpSpPr>
          <p:cNvPr id="71" name="グループ化 70">
            <a:extLst>
              <a:ext uri="{FF2B5EF4-FFF2-40B4-BE49-F238E27FC236}">
                <a16:creationId xmlns:a16="http://schemas.microsoft.com/office/drawing/2014/main" id="{C7A82996-06F1-B46E-5B18-EDD0BBAEDAEE}"/>
              </a:ext>
            </a:extLst>
          </p:cNvPr>
          <p:cNvGrpSpPr/>
          <p:nvPr/>
        </p:nvGrpSpPr>
        <p:grpSpPr>
          <a:xfrm>
            <a:off x="449400" y="5262631"/>
            <a:ext cx="4265048" cy="2714727"/>
            <a:chOff x="449400" y="5262631"/>
            <a:chExt cx="4441636" cy="2827126"/>
          </a:xfrm>
        </p:grpSpPr>
        <p:pic>
          <p:nvPicPr>
            <p:cNvPr id="11" name="図 10">
              <a:extLst>
                <a:ext uri="{FF2B5EF4-FFF2-40B4-BE49-F238E27FC236}">
                  <a16:creationId xmlns:a16="http://schemas.microsoft.com/office/drawing/2014/main" id="{83BBB45C-87EA-79F1-780F-7B3D10225065}"/>
                </a:ext>
              </a:extLst>
            </p:cNvPr>
            <p:cNvPicPr>
              <a:picLocks noChangeAspect="1"/>
            </p:cNvPicPr>
            <p:nvPr/>
          </p:nvPicPr>
          <p:blipFill>
            <a:blip r:embed="rId2"/>
            <a:stretch>
              <a:fillRect/>
            </a:stretch>
          </p:blipFill>
          <p:spPr>
            <a:xfrm>
              <a:off x="449400" y="5262631"/>
              <a:ext cx="4441636" cy="2827126"/>
            </a:xfrm>
            <a:prstGeom prst="rect">
              <a:avLst/>
            </a:prstGeom>
          </p:spPr>
        </p:pic>
        <p:sp>
          <p:nvSpPr>
            <p:cNvPr id="13" name="正方形/長方形 12">
              <a:extLst>
                <a:ext uri="{FF2B5EF4-FFF2-40B4-BE49-F238E27FC236}">
                  <a16:creationId xmlns:a16="http://schemas.microsoft.com/office/drawing/2014/main" id="{AEBB87FC-0AFD-1B63-502F-B5221D74EC15}"/>
                </a:ext>
              </a:extLst>
            </p:cNvPr>
            <p:cNvSpPr/>
            <p:nvPr/>
          </p:nvSpPr>
          <p:spPr>
            <a:xfrm>
              <a:off x="518627" y="5494544"/>
              <a:ext cx="312367" cy="23164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800"/>
                <a:t>①</a:t>
              </a:r>
            </a:p>
          </p:txBody>
        </p:sp>
        <p:sp>
          <p:nvSpPr>
            <p:cNvPr id="14" name="正方形/長方形 13">
              <a:extLst>
                <a:ext uri="{FF2B5EF4-FFF2-40B4-BE49-F238E27FC236}">
                  <a16:creationId xmlns:a16="http://schemas.microsoft.com/office/drawing/2014/main" id="{9352A0B6-E4A3-051F-3AA4-94E01C9459C0}"/>
                </a:ext>
              </a:extLst>
            </p:cNvPr>
            <p:cNvSpPr/>
            <p:nvPr/>
          </p:nvSpPr>
          <p:spPr>
            <a:xfrm>
              <a:off x="507550" y="6259235"/>
              <a:ext cx="312367" cy="23164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800"/>
                <a:t>②</a:t>
              </a:r>
            </a:p>
          </p:txBody>
        </p:sp>
        <p:sp>
          <p:nvSpPr>
            <p:cNvPr id="15" name="正方形/長方形 14">
              <a:extLst>
                <a:ext uri="{FF2B5EF4-FFF2-40B4-BE49-F238E27FC236}">
                  <a16:creationId xmlns:a16="http://schemas.microsoft.com/office/drawing/2014/main" id="{753699F6-F814-78B2-F534-9AAFF826FBCE}"/>
                </a:ext>
              </a:extLst>
            </p:cNvPr>
            <p:cNvSpPr/>
            <p:nvPr/>
          </p:nvSpPr>
          <p:spPr>
            <a:xfrm>
              <a:off x="1608142" y="6741529"/>
              <a:ext cx="312367" cy="23164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800"/>
                <a:t>③</a:t>
              </a:r>
            </a:p>
          </p:txBody>
        </p:sp>
        <p:sp>
          <p:nvSpPr>
            <p:cNvPr id="16" name="正方形/長方形 15">
              <a:extLst>
                <a:ext uri="{FF2B5EF4-FFF2-40B4-BE49-F238E27FC236}">
                  <a16:creationId xmlns:a16="http://schemas.microsoft.com/office/drawing/2014/main" id="{F25BCA74-9310-FDA6-63DA-FC459F2E8B82}"/>
                </a:ext>
              </a:extLst>
            </p:cNvPr>
            <p:cNvSpPr/>
            <p:nvPr/>
          </p:nvSpPr>
          <p:spPr>
            <a:xfrm>
              <a:off x="1876834" y="7030159"/>
              <a:ext cx="312367" cy="23164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800"/>
                <a:t>④</a:t>
              </a:r>
            </a:p>
          </p:txBody>
        </p:sp>
        <p:sp>
          <p:nvSpPr>
            <p:cNvPr id="18" name="正方形/長方形 17">
              <a:extLst>
                <a:ext uri="{FF2B5EF4-FFF2-40B4-BE49-F238E27FC236}">
                  <a16:creationId xmlns:a16="http://schemas.microsoft.com/office/drawing/2014/main" id="{9EB01E60-2650-627B-3B87-3F5180ECFE58}"/>
                </a:ext>
              </a:extLst>
            </p:cNvPr>
            <p:cNvSpPr/>
            <p:nvPr/>
          </p:nvSpPr>
          <p:spPr>
            <a:xfrm>
              <a:off x="3070100" y="6097409"/>
              <a:ext cx="312367" cy="23164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800"/>
                <a:t>⑦</a:t>
              </a:r>
            </a:p>
          </p:txBody>
        </p:sp>
        <p:sp>
          <p:nvSpPr>
            <p:cNvPr id="19" name="正方形/長方形 18">
              <a:extLst>
                <a:ext uri="{FF2B5EF4-FFF2-40B4-BE49-F238E27FC236}">
                  <a16:creationId xmlns:a16="http://schemas.microsoft.com/office/drawing/2014/main" id="{11A6FEED-905B-04B5-DBD8-FB46AE1B9036}"/>
                </a:ext>
              </a:extLst>
            </p:cNvPr>
            <p:cNvSpPr/>
            <p:nvPr/>
          </p:nvSpPr>
          <p:spPr>
            <a:xfrm>
              <a:off x="2726795" y="5728868"/>
              <a:ext cx="312367" cy="23164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800"/>
                <a:t>⑥</a:t>
              </a:r>
            </a:p>
          </p:txBody>
        </p:sp>
        <p:sp>
          <p:nvSpPr>
            <p:cNvPr id="20" name="正方形/長方形 19">
              <a:extLst>
                <a:ext uri="{FF2B5EF4-FFF2-40B4-BE49-F238E27FC236}">
                  <a16:creationId xmlns:a16="http://schemas.microsoft.com/office/drawing/2014/main" id="{4B475A80-5774-86A8-881C-71BE318188A6}"/>
                </a:ext>
              </a:extLst>
            </p:cNvPr>
            <p:cNvSpPr/>
            <p:nvPr/>
          </p:nvSpPr>
          <p:spPr>
            <a:xfrm>
              <a:off x="1808346" y="7815708"/>
              <a:ext cx="312367" cy="23164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800"/>
                <a:t>⑤</a:t>
              </a:r>
            </a:p>
          </p:txBody>
        </p:sp>
        <p:sp>
          <p:nvSpPr>
            <p:cNvPr id="22" name="正方形/長方形 21">
              <a:extLst>
                <a:ext uri="{FF2B5EF4-FFF2-40B4-BE49-F238E27FC236}">
                  <a16:creationId xmlns:a16="http://schemas.microsoft.com/office/drawing/2014/main" id="{468A0DC7-FECB-7793-917F-B0F2CA19BB53}"/>
                </a:ext>
              </a:extLst>
            </p:cNvPr>
            <p:cNvSpPr/>
            <p:nvPr/>
          </p:nvSpPr>
          <p:spPr>
            <a:xfrm>
              <a:off x="4105850" y="6381246"/>
              <a:ext cx="546445" cy="24107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800"/>
                <a:t>⑭～⑲</a:t>
              </a:r>
            </a:p>
          </p:txBody>
        </p:sp>
        <p:sp>
          <p:nvSpPr>
            <p:cNvPr id="23" name="正方形/長方形 22">
              <a:extLst>
                <a:ext uri="{FF2B5EF4-FFF2-40B4-BE49-F238E27FC236}">
                  <a16:creationId xmlns:a16="http://schemas.microsoft.com/office/drawing/2014/main" id="{0C6D1CC3-3B57-74E4-8602-E302D21067FF}"/>
                </a:ext>
              </a:extLst>
            </p:cNvPr>
            <p:cNvSpPr/>
            <p:nvPr/>
          </p:nvSpPr>
          <p:spPr>
            <a:xfrm>
              <a:off x="3496662" y="5398812"/>
              <a:ext cx="546444" cy="23164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800"/>
                <a:t>⑧～⑬</a:t>
              </a:r>
            </a:p>
          </p:txBody>
        </p:sp>
        <p:sp>
          <p:nvSpPr>
            <p:cNvPr id="7" name="吹き出し: 四角形 6">
              <a:extLst>
                <a:ext uri="{FF2B5EF4-FFF2-40B4-BE49-F238E27FC236}">
                  <a16:creationId xmlns:a16="http://schemas.microsoft.com/office/drawing/2014/main" id="{07AEB43E-96AE-CB04-A624-965C6B6311F0}"/>
                </a:ext>
              </a:extLst>
            </p:cNvPr>
            <p:cNvSpPr/>
            <p:nvPr/>
          </p:nvSpPr>
          <p:spPr>
            <a:xfrm>
              <a:off x="1596440" y="6201808"/>
              <a:ext cx="606658" cy="246285"/>
            </a:xfrm>
            <a:prstGeom prst="wedgeRectCallout">
              <a:avLst>
                <a:gd name="adj1" fmla="val -15830"/>
                <a:gd name="adj2" fmla="val 67349"/>
              </a:avLst>
            </a:prstGeom>
            <a:solidFill>
              <a:srgbClr val="FFCCCC"/>
            </a:solidFill>
            <a:ln>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400" b="1">
                  <a:solidFill>
                    <a:schemeClr val="tx1"/>
                  </a:solidFill>
                </a:rPr>
                <a:t>当院</a:t>
              </a:r>
            </a:p>
          </p:txBody>
        </p:sp>
      </p:grpSp>
      <p:sp>
        <p:nvSpPr>
          <p:cNvPr id="12" name="正方形/長方形 11">
            <a:extLst>
              <a:ext uri="{FF2B5EF4-FFF2-40B4-BE49-F238E27FC236}">
                <a16:creationId xmlns:a16="http://schemas.microsoft.com/office/drawing/2014/main" id="{60574C05-854C-F1F4-86DB-C4E4E0369A07}"/>
              </a:ext>
            </a:extLst>
          </p:cNvPr>
          <p:cNvSpPr/>
          <p:nvPr/>
        </p:nvSpPr>
        <p:spPr>
          <a:xfrm>
            <a:off x="-53489" y="0"/>
            <a:ext cx="6858000" cy="465962"/>
          </a:xfrm>
          <a:prstGeom prst="rect">
            <a:avLst/>
          </a:prstGeom>
          <a:solidFill>
            <a:schemeClr val="bg1"/>
          </a:solid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rgbClr val="FF0000"/>
                </a:solidFill>
              </a:rPr>
              <a:t>患者向け周知物の活用方法・活用例２</a:t>
            </a:r>
          </a:p>
        </p:txBody>
      </p:sp>
      <p:grpSp>
        <p:nvGrpSpPr>
          <p:cNvPr id="118" name="Group 34">
            <a:extLst>
              <a:ext uri="{FF2B5EF4-FFF2-40B4-BE49-F238E27FC236}">
                <a16:creationId xmlns:a16="http://schemas.microsoft.com/office/drawing/2014/main" id="{C3BF5AEB-8AB9-A177-3669-9D5058E2C0E5}"/>
              </a:ext>
            </a:extLst>
          </p:cNvPr>
          <p:cNvGrpSpPr>
            <a:grpSpLocks noChangeAspect="1"/>
          </p:cNvGrpSpPr>
          <p:nvPr/>
        </p:nvGrpSpPr>
        <p:grpSpPr bwMode="auto">
          <a:xfrm>
            <a:off x="5426972" y="8717588"/>
            <a:ext cx="266332" cy="245748"/>
            <a:chOff x="5508" y="457"/>
            <a:chExt cx="427" cy="394"/>
          </a:xfrm>
          <a:solidFill>
            <a:schemeClr val="accent6">
              <a:lumMod val="50000"/>
            </a:schemeClr>
          </a:solidFill>
        </p:grpSpPr>
        <p:sp>
          <p:nvSpPr>
            <p:cNvPr id="119" name="Freeform 35">
              <a:extLst>
                <a:ext uri="{FF2B5EF4-FFF2-40B4-BE49-F238E27FC236}">
                  <a16:creationId xmlns:a16="http://schemas.microsoft.com/office/drawing/2014/main" id="{825AECAE-E73C-8926-29C8-2B06ED90D94D}"/>
                </a:ext>
              </a:extLst>
            </p:cNvPr>
            <p:cNvSpPr>
              <a:spLocks noEditPoints="1"/>
            </p:cNvSpPr>
            <p:nvPr/>
          </p:nvSpPr>
          <p:spPr bwMode="auto">
            <a:xfrm>
              <a:off x="5508" y="457"/>
              <a:ext cx="427" cy="394"/>
            </a:xfrm>
            <a:custGeom>
              <a:avLst/>
              <a:gdLst>
                <a:gd name="T0" fmla="*/ 16 w 288"/>
                <a:gd name="T1" fmla="*/ 267 h 267"/>
                <a:gd name="T2" fmla="*/ 12 w 288"/>
                <a:gd name="T3" fmla="*/ 265 h 267"/>
                <a:gd name="T4" fmla="*/ 11 w 288"/>
                <a:gd name="T5" fmla="*/ 258 h 267"/>
                <a:gd name="T6" fmla="*/ 40 w 288"/>
                <a:gd name="T7" fmla="*/ 201 h 267"/>
                <a:gd name="T8" fmla="*/ 0 w 288"/>
                <a:gd name="T9" fmla="*/ 119 h 267"/>
                <a:gd name="T10" fmla="*/ 144 w 288"/>
                <a:gd name="T11" fmla="*/ 0 h 267"/>
                <a:gd name="T12" fmla="*/ 288 w 288"/>
                <a:gd name="T13" fmla="*/ 119 h 267"/>
                <a:gd name="T14" fmla="*/ 144 w 288"/>
                <a:gd name="T15" fmla="*/ 237 h 267"/>
                <a:gd name="T16" fmla="*/ 96 w 288"/>
                <a:gd name="T17" fmla="*/ 230 h 267"/>
                <a:gd name="T18" fmla="*/ 19 w 288"/>
                <a:gd name="T19" fmla="*/ 266 h 267"/>
                <a:gd name="T20" fmla="*/ 16 w 288"/>
                <a:gd name="T21" fmla="*/ 267 h 267"/>
                <a:gd name="T22" fmla="*/ 144 w 288"/>
                <a:gd name="T23" fmla="*/ 12 h 267"/>
                <a:gd name="T24" fmla="*/ 12 w 288"/>
                <a:gd name="T25" fmla="*/ 119 h 267"/>
                <a:gd name="T26" fmla="*/ 51 w 288"/>
                <a:gd name="T27" fmla="*/ 194 h 267"/>
                <a:gd name="T28" fmla="*/ 53 w 288"/>
                <a:gd name="T29" fmla="*/ 202 h 267"/>
                <a:gd name="T30" fmla="*/ 29 w 288"/>
                <a:gd name="T31" fmla="*/ 248 h 267"/>
                <a:gd name="T32" fmla="*/ 93 w 288"/>
                <a:gd name="T33" fmla="*/ 219 h 267"/>
                <a:gd name="T34" fmla="*/ 97 w 288"/>
                <a:gd name="T35" fmla="*/ 218 h 267"/>
                <a:gd name="T36" fmla="*/ 144 w 288"/>
                <a:gd name="T37" fmla="*/ 225 h 267"/>
                <a:gd name="T38" fmla="*/ 276 w 288"/>
                <a:gd name="T39" fmla="*/ 119 h 267"/>
                <a:gd name="T40" fmla="*/ 144 w 288"/>
                <a:gd name="T41" fmla="*/ 1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88" h="267">
                  <a:moveTo>
                    <a:pt x="16" y="267"/>
                  </a:moveTo>
                  <a:cubicBezTo>
                    <a:pt x="15" y="267"/>
                    <a:pt x="13" y="266"/>
                    <a:pt x="12" y="265"/>
                  </a:cubicBezTo>
                  <a:cubicBezTo>
                    <a:pt x="10" y="263"/>
                    <a:pt x="10" y="261"/>
                    <a:pt x="11" y="258"/>
                  </a:cubicBezTo>
                  <a:cubicBezTo>
                    <a:pt x="40" y="201"/>
                    <a:pt x="40" y="201"/>
                    <a:pt x="40" y="201"/>
                  </a:cubicBezTo>
                  <a:cubicBezTo>
                    <a:pt x="14" y="178"/>
                    <a:pt x="0" y="149"/>
                    <a:pt x="0" y="119"/>
                  </a:cubicBezTo>
                  <a:cubicBezTo>
                    <a:pt x="0" y="53"/>
                    <a:pt x="64" y="0"/>
                    <a:pt x="144" y="0"/>
                  </a:cubicBezTo>
                  <a:cubicBezTo>
                    <a:pt x="223" y="0"/>
                    <a:pt x="288" y="53"/>
                    <a:pt x="288" y="119"/>
                  </a:cubicBezTo>
                  <a:cubicBezTo>
                    <a:pt x="288" y="184"/>
                    <a:pt x="223" y="237"/>
                    <a:pt x="144" y="237"/>
                  </a:cubicBezTo>
                  <a:cubicBezTo>
                    <a:pt x="127" y="237"/>
                    <a:pt x="111" y="235"/>
                    <a:pt x="96" y="230"/>
                  </a:cubicBezTo>
                  <a:cubicBezTo>
                    <a:pt x="19" y="266"/>
                    <a:pt x="19" y="266"/>
                    <a:pt x="19" y="266"/>
                  </a:cubicBezTo>
                  <a:cubicBezTo>
                    <a:pt x="18" y="267"/>
                    <a:pt x="17" y="267"/>
                    <a:pt x="16" y="267"/>
                  </a:cubicBezTo>
                  <a:close/>
                  <a:moveTo>
                    <a:pt x="144" y="12"/>
                  </a:moveTo>
                  <a:cubicBezTo>
                    <a:pt x="71" y="12"/>
                    <a:pt x="12" y="60"/>
                    <a:pt x="12" y="119"/>
                  </a:cubicBezTo>
                  <a:cubicBezTo>
                    <a:pt x="12" y="147"/>
                    <a:pt x="26" y="174"/>
                    <a:pt x="51" y="194"/>
                  </a:cubicBezTo>
                  <a:cubicBezTo>
                    <a:pt x="53" y="196"/>
                    <a:pt x="54" y="199"/>
                    <a:pt x="53" y="202"/>
                  </a:cubicBezTo>
                  <a:cubicBezTo>
                    <a:pt x="29" y="248"/>
                    <a:pt x="29" y="248"/>
                    <a:pt x="29" y="248"/>
                  </a:cubicBezTo>
                  <a:cubicBezTo>
                    <a:pt x="93" y="219"/>
                    <a:pt x="93" y="219"/>
                    <a:pt x="93" y="219"/>
                  </a:cubicBezTo>
                  <a:cubicBezTo>
                    <a:pt x="94" y="218"/>
                    <a:pt x="96" y="218"/>
                    <a:pt x="97" y="218"/>
                  </a:cubicBezTo>
                  <a:cubicBezTo>
                    <a:pt x="112" y="223"/>
                    <a:pt x="128" y="225"/>
                    <a:pt x="144" y="225"/>
                  </a:cubicBezTo>
                  <a:cubicBezTo>
                    <a:pt x="217" y="225"/>
                    <a:pt x="276" y="177"/>
                    <a:pt x="276" y="119"/>
                  </a:cubicBezTo>
                  <a:cubicBezTo>
                    <a:pt x="276" y="60"/>
                    <a:pt x="217" y="12"/>
                    <a:pt x="144"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400"/>
            </a:p>
          </p:txBody>
        </p:sp>
        <p:sp>
          <p:nvSpPr>
            <p:cNvPr id="120" name="Freeform 36">
              <a:extLst>
                <a:ext uri="{FF2B5EF4-FFF2-40B4-BE49-F238E27FC236}">
                  <a16:creationId xmlns:a16="http://schemas.microsoft.com/office/drawing/2014/main" id="{CE8379BB-3504-59F2-9394-26FAB525E320}"/>
                </a:ext>
              </a:extLst>
            </p:cNvPr>
            <p:cNvSpPr>
              <a:spLocks/>
            </p:cNvSpPr>
            <p:nvPr/>
          </p:nvSpPr>
          <p:spPr bwMode="auto">
            <a:xfrm>
              <a:off x="5704" y="541"/>
              <a:ext cx="17" cy="124"/>
            </a:xfrm>
            <a:custGeom>
              <a:avLst/>
              <a:gdLst>
                <a:gd name="T0" fmla="*/ 6 w 12"/>
                <a:gd name="T1" fmla="*/ 84 h 84"/>
                <a:gd name="T2" fmla="*/ 0 w 12"/>
                <a:gd name="T3" fmla="*/ 78 h 84"/>
                <a:gd name="T4" fmla="*/ 0 w 12"/>
                <a:gd name="T5" fmla="*/ 6 h 84"/>
                <a:gd name="T6" fmla="*/ 6 w 12"/>
                <a:gd name="T7" fmla="*/ 0 h 84"/>
                <a:gd name="T8" fmla="*/ 12 w 12"/>
                <a:gd name="T9" fmla="*/ 6 h 84"/>
                <a:gd name="T10" fmla="*/ 12 w 12"/>
                <a:gd name="T11" fmla="*/ 78 h 84"/>
                <a:gd name="T12" fmla="*/ 6 w 12"/>
                <a:gd name="T13" fmla="*/ 84 h 84"/>
              </a:gdLst>
              <a:ahLst/>
              <a:cxnLst>
                <a:cxn ang="0">
                  <a:pos x="T0" y="T1"/>
                </a:cxn>
                <a:cxn ang="0">
                  <a:pos x="T2" y="T3"/>
                </a:cxn>
                <a:cxn ang="0">
                  <a:pos x="T4" y="T5"/>
                </a:cxn>
                <a:cxn ang="0">
                  <a:pos x="T6" y="T7"/>
                </a:cxn>
                <a:cxn ang="0">
                  <a:pos x="T8" y="T9"/>
                </a:cxn>
                <a:cxn ang="0">
                  <a:pos x="T10" y="T11"/>
                </a:cxn>
                <a:cxn ang="0">
                  <a:pos x="T12" y="T13"/>
                </a:cxn>
              </a:cxnLst>
              <a:rect l="0" t="0" r="r" b="b"/>
              <a:pathLst>
                <a:path w="12" h="84">
                  <a:moveTo>
                    <a:pt x="6" y="84"/>
                  </a:moveTo>
                  <a:cubicBezTo>
                    <a:pt x="3" y="84"/>
                    <a:pt x="0" y="81"/>
                    <a:pt x="0" y="78"/>
                  </a:cubicBezTo>
                  <a:cubicBezTo>
                    <a:pt x="0" y="6"/>
                    <a:pt x="0" y="6"/>
                    <a:pt x="0" y="6"/>
                  </a:cubicBezTo>
                  <a:cubicBezTo>
                    <a:pt x="0" y="3"/>
                    <a:pt x="3" y="0"/>
                    <a:pt x="6" y="0"/>
                  </a:cubicBezTo>
                  <a:cubicBezTo>
                    <a:pt x="9" y="0"/>
                    <a:pt x="12" y="3"/>
                    <a:pt x="12" y="6"/>
                  </a:cubicBezTo>
                  <a:cubicBezTo>
                    <a:pt x="12" y="78"/>
                    <a:pt x="12" y="78"/>
                    <a:pt x="12" y="78"/>
                  </a:cubicBezTo>
                  <a:cubicBezTo>
                    <a:pt x="12" y="81"/>
                    <a:pt x="9" y="84"/>
                    <a:pt x="6"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400"/>
            </a:p>
          </p:txBody>
        </p:sp>
        <p:sp>
          <p:nvSpPr>
            <p:cNvPr id="121" name="Freeform 37">
              <a:extLst>
                <a:ext uri="{FF2B5EF4-FFF2-40B4-BE49-F238E27FC236}">
                  <a16:creationId xmlns:a16="http://schemas.microsoft.com/office/drawing/2014/main" id="{429B267E-3C2E-0EA2-313C-0FB9150D219B}"/>
                </a:ext>
              </a:extLst>
            </p:cNvPr>
            <p:cNvSpPr>
              <a:spLocks noEditPoints="1"/>
            </p:cNvSpPr>
            <p:nvPr/>
          </p:nvSpPr>
          <p:spPr bwMode="auto">
            <a:xfrm>
              <a:off x="5695" y="678"/>
              <a:ext cx="35" cy="36"/>
            </a:xfrm>
            <a:custGeom>
              <a:avLst/>
              <a:gdLst>
                <a:gd name="T0" fmla="*/ 12 w 24"/>
                <a:gd name="T1" fmla="*/ 24 h 24"/>
                <a:gd name="T2" fmla="*/ 0 w 24"/>
                <a:gd name="T3" fmla="*/ 12 h 24"/>
                <a:gd name="T4" fmla="*/ 12 w 24"/>
                <a:gd name="T5" fmla="*/ 0 h 24"/>
                <a:gd name="T6" fmla="*/ 24 w 24"/>
                <a:gd name="T7" fmla="*/ 12 h 24"/>
                <a:gd name="T8" fmla="*/ 12 w 24"/>
                <a:gd name="T9" fmla="*/ 24 h 24"/>
                <a:gd name="T10" fmla="*/ 12 w 24"/>
                <a:gd name="T11" fmla="*/ 12 h 24"/>
                <a:gd name="T12" fmla="*/ 12 w 24"/>
                <a:gd name="T13" fmla="*/ 12 h 24"/>
              </a:gdLst>
              <a:ahLst/>
              <a:cxnLst>
                <a:cxn ang="0">
                  <a:pos x="T0" y="T1"/>
                </a:cxn>
                <a:cxn ang="0">
                  <a:pos x="T2" y="T3"/>
                </a:cxn>
                <a:cxn ang="0">
                  <a:pos x="T4" y="T5"/>
                </a:cxn>
                <a:cxn ang="0">
                  <a:pos x="T6" y="T7"/>
                </a:cxn>
                <a:cxn ang="0">
                  <a:pos x="T8" y="T9"/>
                </a:cxn>
                <a:cxn ang="0">
                  <a:pos x="T10" y="T11"/>
                </a:cxn>
                <a:cxn ang="0">
                  <a:pos x="T12" y="T13"/>
                </a:cxn>
              </a:cxnLst>
              <a:rect l="0" t="0" r="r" b="b"/>
              <a:pathLst>
                <a:path w="24" h="24">
                  <a:moveTo>
                    <a:pt x="12" y="24"/>
                  </a:moveTo>
                  <a:cubicBezTo>
                    <a:pt x="5" y="24"/>
                    <a:pt x="0" y="19"/>
                    <a:pt x="0" y="12"/>
                  </a:cubicBezTo>
                  <a:cubicBezTo>
                    <a:pt x="0" y="5"/>
                    <a:pt x="5" y="0"/>
                    <a:pt x="12" y="0"/>
                  </a:cubicBezTo>
                  <a:cubicBezTo>
                    <a:pt x="18" y="0"/>
                    <a:pt x="24" y="5"/>
                    <a:pt x="24" y="12"/>
                  </a:cubicBezTo>
                  <a:cubicBezTo>
                    <a:pt x="24" y="19"/>
                    <a:pt x="18" y="24"/>
                    <a:pt x="12" y="24"/>
                  </a:cubicBezTo>
                  <a:close/>
                  <a:moveTo>
                    <a:pt x="12" y="12"/>
                  </a:moveTo>
                  <a:cubicBezTo>
                    <a:pt x="12" y="12"/>
                    <a:pt x="12" y="12"/>
                    <a:pt x="12"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400"/>
            </a:p>
          </p:txBody>
        </p:sp>
      </p:grpSp>
      <p:sp>
        <p:nvSpPr>
          <p:cNvPr id="46" name="テキスト ボックス 45">
            <a:extLst>
              <a:ext uri="{FF2B5EF4-FFF2-40B4-BE49-F238E27FC236}">
                <a16:creationId xmlns:a16="http://schemas.microsoft.com/office/drawing/2014/main" id="{CCB6CFF7-EBBF-68D7-0F60-026A302F89E2}"/>
              </a:ext>
            </a:extLst>
          </p:cNvPr>
          <p:cNvSpPr txBox="1"/>
          <p:nvPr/>
        </p:nvSpPr>
        <p:spPr>
          <a:xfrm>
            <a:off x="445539" y="4989650"/>
            <a:ext cx="4981433" cy="307777"/>
          </a:xfrm>
          <a:prstGeom prst="rect">
            <a:avLst/>
          </a:prstGeom>
          <a:noFill/>
        </p:spPr>
        <p:txBody>
          <a:bodyPr wrap="square" rtlCol="0">
            <a:spAutoFit/>
          </a:bodyPr>
          <a:lstStyle/>
          <a:p>
            <a:r>
              <a:rPr kumimoji="1" lang="ja-JP" altLang="en-US" sz="1400" b="1" dirty="0">
                <a:solidFill>
                  <a:srgbClr val="00B050"/>
                </a:solidFill>
              </a:rPr>
              <a:t>電子処方せん対応医療機関・薬局マップ</a:t>
            </a:r>
          </a:p>
        </p:txBody>
      </p:sp>
      <p:sp>
        <p:nvSpPr>
          <p:cNvPr id="53" name="正方形/長方形 52">
            <a:extLst>
              <a:ext uri="{FF2B5EF4-FFF2-40B4-BE49-F238E27FC236}">
                <a16:creationId xmlns:a16="http://schemas.microsoft.com/office/drawing/2014/main" id="{7BA852D1-451E-BC36-6EC6-604B0332FF0C}"/>
              </a:ext>
            </a:extLst>
          </p:cNvPr>
          <p:cNvSpPr/>
          <p:nvPr/>
        </p:nvSpPr>
        <p:spPr>
          <a:xfrm>
            <a:off x="4804887" y="4989650"/>
            <a:ext cx="1603713" cy="1845774"/>
          </a:xfrm>
          <a:prstGeom prst="rect">
            <a:avLst/>
          </a:prstGeom>
          <a:solidFill>
            <a:srgbClr val="FFFFCC"/>
          </a:solidFill>
          <a:ln w="28575">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r>
              <a:rPr kumimoji="1" lang="ja-JP" altLang="en-US" sz="1050" b="1" u="sng" dirty="0">
                <a:solidFill>
                  <a:srgbClr val="FF0000"/>
                </a:solidFill>
              </a:rPr>
              <a:t>赤点線枠内は医療機関さまの方で編集ください。</a:t>
            </a:r>
            <a:endParaRPr kumimoji="1" lang="en-US" altLang="ja-JP" sz="1050" b="1" u="sng" dirty="0">
              <a:solidFill>
                <a:srgbClr val="FF0000"/>
              </a:solidFill>
            </a:endParaRPr>
          </a:p>
          <a:p>
            <a:r>
              <a:rPr kumimoji="1" lang="ja-JP" altLang="en-US" sz="1050" dirty="0"/>
              <a:t>ご自身の医療機関周辺にある、電子処方箋に対応する薬局をご記載ください。</a:t>
            </a:r>
            <a:endParaRPr kumimoji="1" lang="en-US" altLang="ja-JP" sz="1050" dirty="0"/>
          </a:p>
          <a:p>
            <a:r>
              <a:rPr kumimoji="1" lang="en-US" altLang="ja-JP" sz="900" dirty="0">
                <a:solidFill>
                  <a:srgbClr val="FF0000"/>
                </a:solidFill>
              </a:rPr>
              <a:t>※</a:t>
            </a:r>
            <a:r>
              <a:rPr kumimoji="1" lang="ja-JP" altLang="en-US" sz="900" dirty="0">
                <a:solidFill>
                  <a:srgbClr val="FF0000"/>
                </a:solidFill>
              </a:rPr>
              <a:t>特定の薬局への誘導を避けるため、マップで把握できる対応薬局を極力記載いただく等、ご注意ください。</a:t>
            </a:r>
          </a:p>
        </p:txBody>
      </p:sp>
      <p:sp>
        <p:nvSpPr>
          <p:cNvPr id="69" name="四角形: 角を丸くする 68">
            <a:extLst>
              <a:ext uri="{FF2B5EF4-FFF2-40B4-BE49-F238E27FC236}">
                <a16:creationId xmlns:a16="http://schemas.microsoft.com/office/drawing/2014/main" id="{D0CE759E-3380-8505-2836-B98DD4362DAC}"/>
              </a:ext>
            </a:extLst>
          </p:cNvPr>
          <p:cNvSpPr/>
          <p:nvPr/>
        </p:nvSpPr>
        <p:spPr>
          <a:xfrm>
            <a:off x="319480" y="4909975"/>
            <a:ext cx="6263640" cy="3755753"/>
          </a:xfrm>
          <a:prstGeom prst="roundRect">
            <a:avLst>
              <a:gd name="adj" fmla="val 3949"/>
            </a:avLst>
          </a:prstGeom>
          <a:noFill/>
          <a:ln w="28575">
            <a:solidFill>
              <a:srgbClr val="FF0000"/>
            </a:solidFill>
            <a:prstDash val="sysDash"/>
          </a:ln>
        </p:spPr>
        <p:style>
          <a:lnRef idx="2">
            <a:schemeClr val="dk1"/>
          </a:lnRef>
          <a:fillRef idx="1">
            <a:schemeClr val="lt1"/>
          </a:fillRef>
          <a:effectRef idx="0">
            <a:schemeClr val="dk1"/>
          </a:effectRef>
          <a:fontRef idx="minor">
            <a:schemeClr val="dk1"/>
          </a:fontRef>
        </p:style>
        <p:txBody>
          <a:bodyPr rtlCol="0" anchor="ctr"/>
          <a:lstStyle/>
          <a:p>
            <a:endParaRPr kumimoji="1" lang="ja-JP" altLang="en-US" sz="1000"/>
          </a:p>
        </p:txBody>
      </p:sp>
      <p:sp>
        <p:nvSpPr>
          <p:cNvPr id="77" name="正方形/長方形 76">
            <a:extLst>
              <a:ext uri="{FF2B5EF4-FFF2-40B4-BE49-F238E27FC236}">
                <a16:creationId xmlns:a16="http://schemas.microsoft.com/office/drawing/2014/main" id="{1CD35834-60E5-B7D2-396F-5FCB77A26636}"/>
              </a:ext>
            </a:extLst>
          </p:cNvPr>
          <p:cNvSpPr/>
          <p:nvPr/>
        </p:nvSpPr>
        <p:spPr>
          <a:xfrm>
            <a:off x="718938" y="2565022"/>
            <a:ext cx="5787610" cy="1754326"/>
          </a:xfrm>
          <a:prstGeom prst="rect">
            <a:avLst/>
          </a:prstGeom>
        </p:spPr>
        <p:txBody>
          <a:bodyPr wrap="square">
            <a:spAutoFit/>
          </a:bodyPr>
          <a:lstStyle/>
          <a:p>
            <a:r>
              <a:rPr lang="ja-JP" altLang="en-US" sz="1400" dirty="0">
                <a:latin typeface="游ゴシック Medium" panose="020B0500000000000000" pitchFamily="50" charset="-128"/>
                <a:ea typeface="游ゴシック Medium" panose="020B0500000000000000" pitchFamily="50" charset="-128"/>
              </a:rPr>
              <a:t>マイナンバーカードの場合は顔認証付きカードリーダー、資格確認書の場合は口頭</a:t>
            </a:r>
            <a:r>
              <a:rPr lang="ja-JP" altLang="en-US" sz="1400" strike="sngStrike" dirty="0">
                <a:latin typeface="游ゴシック Medium" panose="020B0500000000000000" pitchFamily="50" charset="-128"/>
                <a:ea typeface="游ゴシック Medium" panose="020B0500000000000000" pitchFamily="50" charset="-128"/>
              </a:rPr>
              <a:t>、</a:t>
            </a:r>
            <a:r>
              <a:rPr lang="ja-JP" altLang="en-US" sz="1400" dirty="0">
                <a:latin typeface="游ゴシック Medium" panose="020B0500000000000000" pitchFamily="50" charset="-128"/>
                <a:ea typeface="游ゴシック Medium" panose="020B0500000000000000" pitchFamily="50" charset="-128"/>
              </a:rPr>
              <a:t>で電子処方せんを選択いただけます。</a:t>
            </a:r>
            <a:endParaRPr lang="en-US" altLang="ja-JP" sz="1400" dirty="0">
              <a:latin typeface="游ゴシック Medium" panose="020B0500000000000000" pitchFamily="50" charset="-128"/>
              <a:ea typeface="游ゴシック Medium" panose="020B0500000000000000" pitchFamily="50" charset="-128"/>
            </a:endParaRPr>
          </a:p>
          <a:p>
            <a:endParaRPr lang="en-US" altLang="ja-JP" sz="500" dirty="0">
              <a:latin typeface="游ゴシック Medium" panose="020B0500000000000000" pitchFamily="50" charset="-128"/>
              <a:ea typeface="游ゴシック Medium" panose="020B0500000000000000" pitchFamily="50" charset="-128"/>
            </a:endParaRPr>
          </a:p>
          <a:p>
            <a:r>
              <a:rPr lang="ja-JP" altLang="en-US" sz="1400" dirty="0">
                <a:latin typeface="游ゴシック Medium" panose="020B0500000000000000" pitchFamily="50" charset="-128"/>
                <a:ea typeface="游ゴシック Medium" panose="020B0500000000000000" pitchFamily="50" charset="-128"/>
              </a:rPr>
              <a:t>電子処方せんを選択した場合、紙の処方せんが電子化されます。</a:t>
            </a:r>
          </a:p>
          <a:p>
            <a:r>
              <a:rPr lang="en-US" altLang="ja-JP" sz="1400" dirty="0">
                <a:latin typeface="游ゴシック Medium" panose="020B0500000000000000" pitchFamily="50" charset="-128"/>
                <a:ea typeface="游ゴシック Medium" panose="020B0500000000000000" pitchFamily="50" charset="-128"/>
              </a:rPr>
              <a:t>※</a:t>
            </a:r>
            <a:r>
              <a:rPr lang="ja-JP" altLang="en-US" sz="1400" dirty="0">
                <a:latin typeface="游ゴシック Medium" panose="020B0500000000000000" pitchFamily="50" charset="-128"/>
                <a:ea typeface="游ゴシック Medium" panose="020B0500000000000000" pitchFamily="50" charset="-128"/>
              </a:rPr>
              <a:t>処方内容（控え）が渡されます。</a:t>
            </a:r>
          </a:p>
          <a:p>
            <a:endParaRPr lang="en-US" altLang="ja-JP" sz="500" dirty="0">
              <a:latin typeface="游ゴシック Medium" panose="020B0500000000000000" pitchFamily="50" charset="-128"/>
              <a:ea typeface="游ゴシック Medium" panose="020B0500000000000000" pitchFamily="50" charset="-128"/>
            </a:endParaRPr>
          </a:p>
          <a:p>
            <a:endParaRPr lang="en-US" altLang="ja-JP" sz="1400" dirty="0">
              <a:latin typeface="游ゴシック Medium" panose="020B0500000000000000" pitchFamily="50" charset="-128"/>
              <a:ea typeface="游ゴシック Medium" panose="020B0500000000000000" pitchFamily="50" charset="-128"/>
            </a:endParaRPr>
          </a:p>
          <a:p>
            <a:r>
              <a:rPr lang="ja-JP" altLang="en-US" sz="1400" dirty="0">
                <a:latin typeface="游ゴシック Medium" panose="020B0500000000000000" pitchFamily="50" charset="-128"/>
                <a:ea typeface="游ゴシック Medium" panose="020B0500000000000000" pitchFamily="50" charset="-128"/>
              </a:rPr>
              <a:t>交付日を含めて</a:t>
            </a:r>
            <a:r>
              <a:rPr lang="en-US" altLang="ja-JP" sz="1400" dirty="0">
                <a:latin typeface="游ゴシック Medium" panose="020B0500000000000000" pitchFamily="50" charset="-128"/>
                <a:ea typeface="游ゴシック Medium" panose="020B0500000000000000" pitchFamily="50" charset="-128"/>
              </a:rPr>
              <a:t>4</a:t>
            </a:r>
            <a:r>
              <a:rPr lang="ja-JP" altLang="en-US" sz="1400" dirty="0">
                <a:latin typeface="游ゴシック Medium" panose="020B0500000000000000" pitchFamily="50" charset="-128"/>
                <a:ea typeface="游ゴシック Medium" panose="020B0500000000000000" pitchFamily="50" charset="-128"/>
              </a:rPr>
              <a:t>日以内に電子処方せんに対応する薬局に来局する必要があります。</a:t>
            </a:r>
            <a:endParaRPr lang="en-US" altLang="ja-JP" sz="1400" dirty="0">
              <a:latin typeface="游ゴシック Medium" panose="020B0500000000000000" pitchFamily="50" charset="-128"/>
              <a:ea typeface="游ゴシック Medium" panose="020B0500000000000000" pitchFamily="50" charset="-128"/>
            </a:endParaRPr>
          </a:p>
        </p:txBody>
      </p:sp>
      <p:grpSp>
        <p:nvGrpSpPr>
          <p:cNvPr id="21" name="グループ化 20">
            <a:extLst>
              <a:ext uri="{FF2B5EF4-FFF2-40B4-BE49-F238E27FC236}">
                <a16:creationId xmlns:a16="http://schemas.microsoft.com/office/drawing/2014/main" id="{D2EE3F56-2488-42B1-959D-D1A3DD776136}"/>
              </a:ext>
            </a:extLst>
          </p:cNvPr>
          <p:cNvGrpSpPr/>
          <p:nvPr/>
        </p:nvGrpSpPr>
        <p:grpSpPr>
          <a:xfrm>
            <a:off x="474741" y="2178382"/>
            <a:ext cx="5959199" cy="341147"/>
            <a:chOff x="449400" y="2718428"/>
            <a:chExt cx="5959199" cy="341147"/>
          </a:xfrm>
        </p:grpSpPr>
        <p:sp>
          <p:nvSpPr>
            <p:cNvPr id="55" name="四角形: 角を丸くする 54">
              <a:extLst>
                <a:ext uri="{FF2B5EF4-FFF2-40B4-BE49-F238E27FC236}">
                  <a16:creationId xmlns:a16="http://schemas.microsoft.com/office/drawing/2014/main" id="{445FB5C2-179E-5113-B315-911B4FF39491}"/>
                </a:ext>
              </a:extLst>
            </p:cNvPr>
            <p:cNvSpPr/>
            <p:nvPr/>
          </p:nvSpPr>
          <p:spPr>
            <a:xfrm>
              <a:off x="449400" y="2748784"/>
              <a:ext cx="5959199" cy="310791"/>
            </a:xfrm>
            <a:prstGeom prst="roundRect">
              <a:avLst/>
            </a:prstGeom>
            <a:solidFill>
              <a:srgbClr val="00B050"/>
            </a:solid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a:t>　 </a:t>
              </a:r>
              <a:r>
                <a:rPr kumimoji="1" lang="ja-JP" altLang="en-US" b="1"/>
                <a:t>電子処方せん</a:t>
              </a:r>
              <a:r>
                <a:rPr kumimoji="1" lang="ja-JP" altLang="en-US" sz="1400" b="1"/>
                <a:t>って</a:t>
              </a:r>
              <a:r>
                <a:rPr kumimoji="1" lang="ja-JP" altLang="en-US" b="1"/>
                <a:t>どう使うの？</a:t>
              </a:r>
            </a:p>
          </p:txBody>
        </p:sp>
        <p:grpSp>
          <p:nvGrpSpPr>
            <p:cNvPr id="57" name="Group 128">
              <a:extLst>
                <a:ext uri="{FF2B5EF4-FFF2-40B4-BE49-F238E27FC236}">
                  <a16:creationId xmlns:a16="http://schemas.microsoft.com/office/drawing/2014/main" id="{C91EBF9B-178F-B2C2-4487-79CCC2F6BB84}"/>
                </a:ext>
              </a:extLst>
            </p:cNvPr>
            <p:cNvGrpSpPr>
              <a:grpSpLocks noChangeAspect="1"/>
            </p:cNvGrpSpPr>
            <p:nvPr/>
          </p:nvGrpSpPr>
          <p:grpSpPr bwMode="auto">
            <a:xfrm>
              <a:off x="517499" y="2718428"/>
              <a:ext cx="277642" cy="317835"/>
              <a:chOff x="1398" y="2998"/>
              <a:chExt cx="373" cy="427"/>
            </a:xfrm>
            <a:solidFill>
              <a:schemeClr val="bg1"/>
            </a:solidFill>
          </p:grpSpPr>
          <p:sp>
            <p:nvSpPr>
              <p:cNvPr id="58" name="Freeform 129">
                <a:extLst>
                  <a:ext uri="{FF2B5EF4-FFF2-40B4-BE49-F238E27FC236}">
                    <a16:creationId xmlns:a16="http://schemas.microsoft.com/office/drawing/2014/main" id="{E7FA9221-F019-FFF7-D2F5-2BF0B494D849}"/>
                  </a:ext>
                </a:extLst>
              </p:cNvPr>
              <p:cNvSpPr>
                <a:spLocks noEditPoints="1"/>
              </p:cNvSpPr>
              <p:nvPr/>
            </p:nvSpPr>
            <p:spPr bwMode="auto">
              <a:xfrm>
                <a:off x="1451" y="3052"/>
                <a:ext cx="266" cy="266"/>
              </a:xfrm>
              <a:custGeom>
                <a:avLst/>
                <a:gdLst>
                  <a:gd name="T0" fmla="*/ 90 w 180"/>
                  <a:gd name="T1" fmla="*/ 180 h 180"/>
                  <a:gd name="T2" fmla="*/ 0 w 180"/>
                  <a:gd name="T3" fmla="*/ 90 h 180"/>
                  <a:gd name="T4" fmla="*/ 90 w 180"/>
                  <a:gd name="T5" fmla="*/ 0 h 180"/>
                  <a:gd name="T6" fmla="*/ 180 w 180"/>
                  <a:gd name="T7" fmla="*/ 90 h 180"/>
                  <a:gd name="T8" fmla="*/ 90 w 180"/>
                  <a:gd name="T9" fmla="*/ 180 h 180"/>
                  <a:gd name="T10" fmla="*/ 90 w 180"/>
                  <a:gd name="T11" fmla="*/ 12 h 180"/>
                  <a:gd name="T12" fmla="*/ 12 w 180"/>
                  <a:gd name="T13" fmla="*/ 90 h 180"/>
                  <a:gd name="T14" fmla="*/ 90 w 180"/>
                  <a:gd name="T15" fmla="*/ 168 h 180"/>
                  <a:gd name="T16" fmla="*/ 168 w 180"/>
                  <a:gd name="T17" fmla="*/ 90 h 180"/>
                  <a:gd name="T18" fmla="*/ 90 w 180"/>
                  <a:gd name="T19" fmla="*/ 12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80" h="180">
                    <a:moveTo>
                      <a:pt x="90" y="180"/>
                    </a:moveTo>
                    <a:cubicBezTo>
                      <a:pt x="40" y="180"/>
                      <a:pt x="0" y="139"/>
                      <a:pt x="0" y="90"/>
                    </a:cubicBezTo>
                    <a:cubicBezTo>
                      <a:pt x="0" y="40"/>
                      <a:pt x="40" y="0"/>
                      <a:pt x="90" y="0"/>
                    </a:cubicBezTo>
                    <a:cubicBezTo>
                      <a:pt x="139" y="0"/>
                      <a:pt x="180" y="40"/>
                      <a:pt x="180" y="90"/>
                    </a:cubicBezTo>
                    <a:cubicBezTo>
                      <a:pt x="180" y="139"/>
                      <a:pt x="139" y="180"/>
                      <a:pt x="90" y="180"/>
                    </a:cubicBezTo>
                    <a:close/>
                    <a:moveTo>
                      <a:pt x="90" y="12"/>
                    </a:moveTo>
                    <a:cubicBezTo>
                      <a:pt x="47" y="12"/>
                      <a:pt x="12" y="47"/>
                      <a:pt x="12" y="90"/>
                    </a:cubicBezTo>
                    <a:cubicBezTo>
                      <a:pt x="12" y="133"/>
                      <a:pt x="47" y="168"/>
                      <a:pt x="90" y="168"/>
                    </a:cubicBezTo>
                    <a:cubicBezTo>
                      <a:pt x="133" y="168"/>
                      <a:pt x="168" y="133"/>
                      <a:pt x="168" y="90"/>
                    </a:cubicBezTo>
                    <a:cubicBezTo>
                      <a:pt x="168" y="47"/>
                      <a:pt x="133" y="12"/>
                      <a:pt x="90"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latin typeface="+mj-lt"/>
                </a:endParaRPr>
              </a:p>
            </p:txBody>
          </p:sp>
          <p:sp>
            <p:nvSpPr>
              <p:cNvPr id="59" name="Freeform 130">
                <a:extLst>
                  <a:ext uri="{FF2B5EF4-FFF2-40B4-BE49-F238E27FC236}">
                    <a16:creationId xmlns:a16="http://schemas.microsoft.com/office/drawing/2014/main" id="{59D4A7F7-8BB4-E3A7-9D86-5951AC799A96}"/>
                  </a:ext>
                </a:extLst>
              </p:cNvPr>
              <p:cNvSpPr>
                <a:spLocks/>
              </p:cNvSpPr>
              <p:nvPr/>
            </p:nvSpPr>
            <p:spPr bwMode="auto">
              <a:xfrm>
                <a:off x="1522" y="3300"/>
                <a:ext cx="124" cy="54"/>
              </a:xfrm>
              <a:custGeom>
                <a:avLst/>
                <a:gdLst>
                  <a:gd name="T0" fmla="*/ 78 w 84"/>
                  <a:gd name="T1" fmla="*/ 36 h 36"/>
                  <a:gd name="T2" fmla="*/ 6 w 84"/>
                  <a:gd name="T3" fmla="*/ 36 h 36"/>
                  <a:gd name="T4" fmla="*/ 0 w 84"/>
                  <a:gd name="T5" fmla="*/ 30 h 36"/>
                  <a:gd name="T6" fmla="*/ 0 w 84"/>
                  <a:gd name="T7" fmla="*/ 0 h 36"/>
                  <a:gd name="T8" fmla="*/ 12 w 84"/>
                  <a:gd name="T9" fmla="*/ 0 h 36"/>
                  <a:gd name="T10" fmla="*/ 12 w 84"/>
                  <a:gd name="T11" fmla="*/ 24 h 36"/>
                  <a:gd name="T12" fmla="*/ 72 w 84"/>
                  <a:gd name="T13" fmla="*/ 24 h 36"/>
                  <a:gd name="T14" fmla="*/ 72 w 84"/>
                  <a:gd name="T15" fmla="*/ 0 h 36"/>
                  <a:gd name="T16" fmla="*/ 84 w 84"/>
                  <a:gd name="T17" fmla="*/ 0 h 36"/>
                  <a:gd name="T18" fmla="*/ 84 w 84"/>
                  <a:gd name="T19" fmla="*/ 30 h 36"/>
                  <a:gd name="T20" fmla="*/ 78 w 84"/>
                  <a:gd name="T21" fmla="*/ 36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4" h="36">
                    <a:moveTo>
                      <a:pt x="78" y="36"/>
                    </a:moveTo>
                    <a:cubicBezTo>
                      <a:pt x="6" y="36"/>
                      <a:pt x="6" y="36"/>
                      <a:pt x="6" y="36"/>
                    </a:cubicBezTo>
                    <a:cubicBezTo>
                      <a:pt x="2" y="36"/>
                      <a:pt x="0" y="33"/>
                      <a:pt x="0" y="30"/>
                    </a:cubicBezTo>
                    <a:cubicBezTo>
                      <a:pt x="0" y="0"/>
                      <a:pt x="0" y="0"/>
                      <a:pt x="0" y="0"/>
                    </a:cubicBezTo>
                    <a:cubicBezTo>
                      <a:pt x="12" y="0"/>
                      <a:pt x="12" y="0"/>
                      <a:pt x="12" y="0"/>
                    </a:cubicBezTo>
                    <a:cubicBezTo>
                      <a:pt x="12" y="24"/>
                      <a:pt x="12" y="24"/>
                      <a:pt x="12" y="24"/>
                    </a:cubicBezTo>
                    <a:cubicBezTo>
                      <a:pt x="72" y="24"/>
                      <a:pt x="72" y="24"/>
                      <a:pt x="72" y="24"/>
                    </a:cubicBezTo>
                    <a:cubicBezTo>
                      <a:pt x="72" y="0"/>
                      <a:pt x="72" y="0"/>
                      <a:pt x="72" y="0"/>
                    </a:cubicBezTo>
                    <a:cubicBezTo>
                      <a:pt x="84" y="0"/>
                      <a:pt x="84" y="0"/>
                      <a:pt x="84" y="0"/>
                    </a:cubicBezTo>
                    <a:cubicBezTo>
                      <a:pt x="84" y="30"/>
                      <a:pt x="84" y="30"/>
                      <a:pt x="84" y="30"/>
                    </a:cubicBezTo>
                    <a:cubicBezTo>
                      <a:pt x="84" y="33"/>
                      <a:pt x="81" y="36"/>
                      <a:pt x="78"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latin typeface="+mj-lt"/>
                </a:endParaRPr>
              </a:p>
            </p:txBody>
          </p:sp>
          <p:sp>
            <p:nvSpPr>
              <p:cNvPr id="60" name="Freeform 131">
                <a:extLst>
                  <a:ext uri="{FF2B5EF4-FFF2-40B4-BE49-F238E27FC236}">
                    <a16:creationId xmlns:a16="http://schemas.microsoft.com/office/drawing/2014/main" id="{054EC628-2FDF-66CF-0124-3F83A3CED959}"/>
                  </a:ext>
                </a:extLst>
              </p:cNvPr>
              <p:cNvSpPr>
                <a:spLocks noEditPoints="1"/>
              </p:cNvSpPr>
              <p:nvPr/>
            </p:nvSpPr>
            <p:spPr bwMode="auto">
              <a:xfrm>
                <a:off x="1540" y="3336"/>
                <a:ext cx="88" cy="53"/>
              </a:xfrm>
              <a:custGeom>
                <a:avLst/>
                <a:gdLst>
                  <a:gd name="T0" fmla="*/ 54 w 60"/>
                  <a:gd name="T1" fmla="*/ 36 h 36"/>
                  <a:gd name="T2" fmla="*/ 6 w 60"/>
                  <a:gd name="T3" fmla="*/ 36 h 36"/>
                  <a:gd name="T4" fmla="*/ 0 w 60"/>
                  <a:gd name="T5" fmla="*/ 30 h 36"/>
                  <a:gd name="T6" fmla="*/ 0 w 60"/>
                  <a:gd name="T7" fmla="*/ 6 h 36"/>
                  <a:gd name="T8" fmla="*/ 6 w 60"/>
                  <a:gd name="T9" fmla="*/ 0 h 36"/>
                  <a:gd name="T10" fmla="*/ 54 w 60"/>
                  <a:gd name="T11" fmla="*/ 0 h 36"/>
                  <a:gd name="T12" fmla="*/ 60 w 60"/>
                  <a:gd name="T13" fmla="*/ 6 h 36"/>
                  <a:gd name="T14" fmla="*/ 60 w 60"/>
                  <a:gd name="T15" fmla="*/ 30 h 36"/>
                  <a:gd name="T16" fmla="*/ 54 w 60"/>
                  <a:gd name="T17" fmla="*/ 36 h 36"/>
                  <a:gd name="T18" fmla="*/ 12 w 60"/>
                  <a:gd name="T19" fmla="*/ 24 h 36"/>
                  <a:gd name="T20" fmla="*/ 48 w 60"/>
                  <a:gd name="T21" fmla="*/ 24 h 36"/>
                  <a:gd name="T22" fmla="*/ 48 w 60"/>
                  <a:gd name="T23" fmla="*/ 12 h 36"/>
                  <a:gd name="T24" fmla="*/ 12 w 60"/>
                  <a:gd name="T25" fmla="*/ 12 h 36"/>
                  <a:gd name="T26" fmla="*/ 12 w 60"/>
                  <a:gd name="T27" fmla="*/ 24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0" h="36">
                    <a:moveTo>
                      <a:pt x="54" y="36"/>
                    </a:moveTo>
                    <a:cubicBezTo>
                      <a:pt x="6" y="36"/>
                      <a:pt x="6" y="36"/>
                      <a:pt x="6" y="36"/>
                    </a:cubicBezTo>
                    <a:cubicBezTo>
                      <a:pt x="2" y="36"/>
                      <a:pt x="0" y="33"/>
                      <a:pt x="0" y="30"/>
                    </a:cubicBezTo>
                    <a:cubicBezTo>
                      <a:pt x="0" y="6"/>
                      <a:pt x="0" y="6"/>
                      <a:pt x="0" y="6"/>
                    </a:cubicBezTo>
                    <a:cubicBezTo>
                      <a:pt x="0" y="3"/>
                      <a:pt x="2" y="0"/>
                      <a:pt x="6" y="0"/>
                    </a:cubicBezTo>
                    <a:cubicBezTo>
                      <a:pt x="54" y="0"/>
                      <a:pt x="54" y="0"/>
                      <a:pt x="54" y="0"/>
                    </a:cubicBezTo>
                    <a:cubicBezTo>
                      <a:pt x="57" y="0"/>
                      <a:pt x="60" y="3"/>
                      <a:pt x="60" y="6"/>
                    </a:cubicBezTo>
                    <a:cubicBezTo>
                      <a:pt x="60" y="30"/>
                      <a:pt x="60" y="30"/>
                      <a:pt x="60" y="30"/>
                    </a:cubicBezTo>
                    <a:cubicBezTo>
                      <a:pt x="60" y="33"/>
                      <a:pt x="57" y="36"/>
                      <a:pt x="54" y="36"/>
                    </a:cubicBezTo>
                    <a:close/>
                    <a:moveTo>
                      <a:pt x="12" y="24"/>
                    </a:moveTo>
                    <a:cubicBezTo>
                      <a:pt x="48" y="24"/>
                      <a:pt x="48" y="24"/>
                      <a:pt x="48" y="24"/>
                    </a:cubicBezTo>
                    <a:cubicBezTo>
                      <a:pt x="48" y="12"/>
                      <a:pt x="48" y="12"/>
                      <a:pt x="48" y="12"/>
                    </a:cubicBezTo>
                    <a:cubicBezTo>
                      <a:pt x="12" y="12"/>
                      <a:pt x="12" y="12"/>
                      <a:pt x="12" y="12"/>
                    </a:cubicBezTo>
                    <a:lnTo>
                      <a:pt x="12" y="2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latin typeface="+mj-lt"/>
                </a:endParaRPr>
              </a:p>
            </p:txBody>
          </p:sp>
          <p:sp>
            <p:nvSpPr>
              <p:cNvPr id="61" name="Freeform 132">
                <a:extLst>
                  <a:ext uri="{FF2B5EF4-FFF2-40B4-BE49-F238E27FC236}">
                    <a16:creationId xmlns:a16="http://schemas.microsoft.com/office/drawing/2014/main" id="{6E68E294-3767-E3DE-C8CE-AFD5433EB205}"/>
                  </a:ext>
                </a:extLst>
              </p:cNvPr>
              <p:cNvSpPr>
                <a:spLocks/>
              </p:cNvSpPr>
              <p:nvPr/>
            </p:nvSpPr>
            <p:spPr bwMode="auto">
              <a:xfrm>
                <a:off x="1575" y="3371"/>
                <a:ext cx="18" cy="54"/>
              </a:xfrm>
              <a:custGeom>
                <a:avLst/>
                <a:gdLst>
                  <a:gd name="T0" fmla="*/ 6 w 12"/>
                  <a:gd name="T1" fmla="*/ 36 h 36"/>
                  <a:gd name="T2" fmla="*/ 0 w 12"/>
                  <a:gd name="T3" fmla="*/ 30 h 36"/>
                  <a:gd name="T4" fmla="*/ 0 w 12"/>
                  <a:gd name="T5" fmla="*/ 6 h 36"/>
                  <a:gd name="T6" fmla="*/ 6 w 12"/>
                  <a:gd name="T7" fmla="*/ 0 h 36"/>
                  <a:gd name="T8" fmla="*/ 12 w 12"/>
                  <a:gd name="T9" fmla="*/ 6 h 36"/>
                  <a:gd name="T10" fmla="*/ 12 w 12"/>
                  <a:gd name="T11" fmla="*/ 30 h 36"/>
                  <a:gd name="T12" fmla="*/ 6 w 12"/>
                  <a:gd name="T13" fmla="*/ 36 h 36"/>
                </a:gdLst>
                <a:ahLst/>
                <a:cxnLst>
                  <a:cxn ang="0">
                    <a:pos x="T0" y="T1"/>
                  </a:cxn>
                  <a:cxn ang="0">
                    <a:pos x="T2" y="T3"/>
                  </a:cxn>
                  <a:cxn ang="0">
                    <a:pos x="T4" y="T5"/>
                  </a:cxn>
                  <a:cxn ang="0">
                    <a:pos x="T6" y="T7"/>
                  </a:cxn>
                  <a:cxn ang="0">
                    <a:pos x="T8" y="T9"/>
                  </a:cxn>
                  <a:cxn ang="0">
                    <a:pos x="T10" y="T11"/>
                  </a:cxn>
                  <a:cxn ang="0">
                    <a:pos x="T12" y="T13"/>
                  </a:cxn>
                </a:cxnLst>
                <a:rect l="0" t="0" r="r" b="b"/>
                <a:pathLst>
                  <a:path w="12" h="36">
                    <a:moveTo>
                      <a:pt x="6" y="36"/>
                    </a:moveTo>
                    <a:cubicBezTo>
                      <a:pt x="2" y="36"/>
                      <a:pt x="0" y="33"/>
                      <a:pt x="0" y="30"/>
                    </a:cubicBezTo>
                    <a:cubicBezTo>
                      <a:pt x="0" y="6"/>
                      <a:pt x="0" y="6"/>
                      <a:pt x="0" y="6"/>
                    </a:cubicBezTo>
                    <a:cubicBezTo>
                      <a:pt x="0" y="3"/>
                      <a:pt x="2" y="0"/>
                      <a:pt x="6" y="0"/>
                    </a:cubicBezTo>
                    <a:cubicBezTo>
                      <a:pt x="9" y="0"/>
                      <a:pt x="12" y="3"/>
                      <a:pt x="12" y="6"/>
                    </a:cubicBezTo>
                    <a:cubicBezTo>
                      <a:pt x="12" y="30"/>
                      <a:pt x="12" y="30"/>
                      <a:pt x="12" y="30"/>
                    </a:cubicBezTo>
                    <a:cubicBezTo>
                      <a:pt x="12" y="33"/>
                      <a:pt x="9" y="36"/>
                      <a:pt x="6"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latin typeface="+mj-lt"/>
                </a:endParaRPr>
              </a:p>
            </p:txBody>
          </p:sp>
          <p:sp>
            <p:nvSpPr>
              <p:cNvPr id="62" name="Freeform 133">
                <a:extLst>
                  <a:ext uri="{FF2B5EF4-FFF2-40B4-BE49-F238E27FC236}">
                    <a16:creationId xmlns:a16="http://schemas.microsoft.com/office/drawing/2014/main" id="{5924F3A5-7815-A841-2F6F-9DA76BED6664}"/>
                  </a:ext>
                </a:extLst>
              </p:cNvPr>
              <p:cNvSpPr>
                <a:spLocks/>
              </p:cNvSpPr>
              <p:nvPr/>
            </p:nvSpPr>
            <p:spPr bwMode="auto">
              <a:xfrm>
                <a:off x="1575" y="2998"/>
                <a:ext cx="18" cy="36"/>
              </a:xfrm>
              <a:custGeom>
                <a:avLst/>
                <a:gdLst>
                  <a:gd name="T0" fmla="*/ 6 w 12"/>
                  <a:gd name="T1" fmla="*/ 24 h 24"/>
                  <a:gd name="T2" fmla="*/ 0 w 12"/>
                  <a:gd name="T3" fmla="*/ 18 h 24"/>
                  <a:gd name="T4" fmla="*/ 0 w 12"/>
                  <a:gd name="T5" fmla="*/ 6 h 24"/>
                  <a:gd name="T6" fmla="*/ 6 w 12"/>
                  <a:gd name="T7" fmla="*/ 0 h 24"/>
                  <a:gd name="T8" fmla="*/ 12 w 12"/>
                  <a:gd name="T9" fmla="*/ 6 h 24"/>
                  <a:gd name="T10" fmla="*/ 12 w 12"/>
                  <a:gd name="T11" fmla="*/ 18 h 24"/>
                  <a:gd name="T12" fmla="*/ 6 w 12"/>
                  <a:gd name="T13" fmla="*/ 24 h 24"/>
                </a:gdLst>
                <a:ahLst/>
                <a:cxnLst>
                  <a:cxn ang="0">
                    <a:pos x="T0" y="T1"/>
                  </a:cxn>
                  <a:cxn ang="0">
                    <a:pos x="T2" y="T3"/>
                  </a:cxn>
                  <a:cxn ang="0">
                    <a:pos x="T4" y="T5"/>
                  </a:cxn>
                  <a:cxn ang="0">
                    <a:pos x="T6" y="T7"/>
                  </a:cxn>
                  <a:cxn ang="0">
                    <a:pos x="T8" y="T9"/>
                  </a:cxn>
                  <a:cxn ang="0">
                    <a:pos x="T10" y="T11"/>
                  </a:cxn>
                  <a:cxn ang="0">
                    <a:pos x="T12" y="T13"/>
                  </a:cxn>
                </a:cxnLst>
                <a:rect l="0" t="0" r="r" b="b"/>
                <a:pathLst>
                  <a:path w="12" h="24">
                    <a:moveTo>
                      <a:pt x="6" y="24"/>
                    </a:moveTo>
                    <a:cubicBezTo>
                      <a:pt x="2" y="24"/>
                      <a:pt x="0" y="21"/>
                      <a:pt x="0" y="18"/>
                    </a:cubicBezTo>
                    <a:cubicBezTo>
                      <a:pt x="0" y="6"/>
                      <a:pt x="0" y="6"/>
                      <a:pt x="0" y="6"/>
                    </a:cubicBezTo>
                    <a:cubicBezTo>
                      <a:pt x="0" y="3"/>
                      <a:pt x="2" y="0"/>
                      <a:pt x="6" y="0"/>
                    </a:cubicBezTo>
                    <a:cubicBezTo>
                      <a:pt x="9" y="0"/>
                      <a:pt x="12" y="3"/>
                      <a:pt x="12" y="6"/>
                    </a:cubicBezTo>
                    <a:cubicBezTo>
                      <a:pt x="12" y="18"/>
                      <a:pt x="12" y="18"/>
                      <a:pt x="12" y="18"/>
                    </a:cubicBezTo>
                    <a:cubicBezTo>
                      <a:pt x="12" y="21"/>
                      <a:pt x="9" y="24"/>
                      <a:pt x="6" y="2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latin typeface="+mj-lt"/>
                </a:endParaRPr>
              </a:p>
            </p:txBody>
          </p:sp>
          <p:sp>
            <p:nvSpPr>
              <p:cNvPr id="65" name="Freeform 134">
                <a:extLst>
                  <a:ext uri="{FF2B5EF4-FFF2-40B4-BE49-F238E27FC236}">
                    <a16:creationId xmlns:a16="http://schemas.microsoft.com/office/drawing/2014/main" id="{0809E502-756B-FCDB-34A7-58D8301D1EF8}"/>
                  </a:ext>
                </a:extLst>
              </p:cNvPr>
              <p:cNvSpPr>
                <a:spLocks/>
              </p:cNvSpPr>
              <p:nvPr/>
            </p:nvSpPr>
            <p:spPr bwMode="auto">
              <a:xfrm>
                <a:off x="1686" y="3049"/>
                <a:ext cx="33" cy="31"/>
              </a:xfrm>
              <a:custGeom>
                <a:avLst/>
                <a:gdLst>
                  <a:gd name="T0" fmla="*/ 7 w 22"/>
                  <a:gd name="T1" fmla="*/ 21 h 21"/>
                  <a:gd name="T2" fmla="*/ 3 w 22"/>
                  <a:gd name="T3" fmla="*/ 20 h 21"/>
                  <a:gd name="T4" fmla="*/ 3 w 22"/>
                  <a:gd name="T5" fmla="*/ 11 h 21"/>
                  <a:gd name="T6" fmla="*/ 11 w 22"/>
                  <a:gd name="T7" fmla="*/ 3 h 21"/>
                  <a:gd name="T8" fmla="*/ 20 w 22"/>
                  <a:gd name="T9" fmla="*/ 3 h 21"/>
                  <a:gd name="T10" fmla="*/ 20 w 22"/>
                  <a:gd name="T11" fmla="*/ 11 h 21"/>
                  <a:gd name="T12" fmla="*/ 11 w 22"/>
                  <a:gd name="T13" fmla="*/ 20 h 21"/>
                  <a:gd name="T14" fmla="*/ 7 w 22"/>
                  <a:gd name="T15" fmla="*/ 21 h 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21">
                    <a:moveTo>
                      <a:pt x="7" y="21"/>
                    </a:moveTo>
                    <a:cubicBezTo>
                      <a:pt x="5" y="21"/>
                      <a:pt x="4" y="21"/>
                      <a:pt x="3" y="20"/>
                    </a:cubicBezTo>
                    <a:cubicBezTo>
                      <a:pt x="0" y="17"/>
                      <a:pt x="0" y="14"/>
                      <a:pt x="3" y="11"/>
                    </a:cubicBezTo>
                    <a:cubicBezTo>
                      <a:pt x="11" y="3"/>
                      <a:pt x="11" y="3"/>
                      <a:pt x="11" y="3"/>
                    </a:cubicBezTo>
                    <a:cubicBezTo>
                      <a:pt x="14" y="0"/>
                      <a:pt x="17" y="0"/>
                      <a:pt x="20" y="3"/>
                    </a:cubicBezTo>
                    <a:cubicBezTo>
                      <a:pt x="22" y="5"/>
                      <a:pt x="22" y="9"/>
                      <a:pt x="20" y="11"/>
                    </a:cubicBezTo>
                    <a:cubicBezTo>
                      <a:pt x="11" y="20"/>
                      <a:pt x="11" y="20"/>
                      <a:pt x="11" y="20"/>
                    </a:cubicBezTo>
                    <a:cubicBezTo>
                      <a:pt x="10" y="21"/>
                      <a:pt x="9" y="21"/>
                      <a:pt x="7"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latin typeface="+mj-lt"/>
                </a:endParaRPr>
              </a:p>
            </p:txBody>
          </p:sp>
          <p:sp>
            <p:nvSpPr>
              <p:cNvPr id="66" name="Freeform 135">
                <a:extLst>
                  <a:ext uri="{FF2B5EF4-FFF2-40B4-BE49-F238E27FC236}">
                    <a16:creationId xmlns:a16="http://schemas.microsoft.com/office/drawing/2014/main" id="{ECFAAE78-B533-1A32-1361-A508257C1FE2}"/>
                  </a:ext>
                </a:extLst>
              </p:cNvPr>
              <p:cNvSpPr>
                <a:spLocks/>
              </p:cNvSpPr>
              <p:nvPr/>
            </p:nvSpPr>
            <p:spPr bwMode="auto">
              <a:xfrm>
                <a:off x="1735" y="3176"/>
                <a:ext cx="36" cy="18"/>
              </a:xfrm>
              <a:custGeom>
                <a:avLst/>
                <a:gdLst>
                  <a:gd name="T0" fmla="*/ 18 w 24"/>
                  <a:gd name="T1" fmla="*/ 12 h 12"/>
                  <a:gd name="T2" fmla="*/ 6 w 24"/>
                  <a:gd name="T3" fmla="*/ 12 h 12"/>
                  <a:gd name="T4" fmla="*/ 0 w 24"/>
                  <a:gd name="T5" fmla="*/ 6 h 12"/>
                  <a:gd name="T6" fmla="*/ 6 w 24"/>
                  <a:gd name="T7" fmla="*/ 0 h 12"/>
                  <a:gd name="T8" fmla="*/ 18 w 24"/>
                  <a:gd name="T9" fmla="*/ 0 h 12"/>
                  <a:gd name="T10" fmla="*/ 24 w 24"/>
                  <a:gd name="T11" fmla="*/ 6 h 12"/>
                  <a:gd name="T12" fmla="*/ 18 w 24"/>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24" h="12">
                    <a:moveTo>
                      <a:pt x="18" y="12"/>
                    </a:moveTo>
                    <a:cubicBezTo>
                      <a:pt x="6" y="12"/>
                      <a:pt x="6" y="12"/>
                      <a:pt x="6" y="12"/>
                    </a:cubicBezTo>
                    <a:cubicBezTo>
                      <a:pt x="2" y="12"/>
                      <a:pt x="0" y="9"/>
                      <a:pt x="0" y="6"/>
                    </a:cubicBezTo>
                    <a:cubicBezTo>
                      <a:pt x="0" y="3"/>
                      <a:pt x="2" y="0"/>
                      <a:pt x="6" y="0"/>
                    </a:cubicBezTo>
                    <a:cubicBezTo>
                      <a:pt x="18" y="0"/>
                      <a:pt x="18" y="0"/>
                      <a:pt x="18" y="0"/>
                    </a:cubicBezTo>
                    <a:cubicBezTo>
                      <a:pt x="21" y="0"/>
                      <a:pt x="24" y="3"/>
                      <a:pt x="24" y="6"/>
                    </a:cubicBezTo>
                    <a:cubicBezTo>
                      <a:pt x="24" y="9"/>
                      <a:pt x="21" y="12"/>
                      <a:pt x="18"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latin typeface="+mj-lt"/>
                </a:endParaRPr>
              </a:p>
            </p:txBody>
          </p:sp>
          <p:sp>
            <p:nvSpPr>
              <p:cNvPr id="67" name="Freeform 136">
                <a:extLst>
                  <a:ext uri="{FF2B5EF4-FFF2-40B4-BE49-F238E27FC236}">
                    <a16:creationId xmlns:a16="http://schemas.microsoft.com/office/drawing/2014/main" id="{C7CED0BA-BEE4-C706-5162-51A7345FF4BF}"/>
                  </a:ext>
                </a:extLst>
              </p:cNvPr>
              <p:cNvSpPr>
                <a:spLocks/>
              </p:cNvSpPr>
              <p:nvPr/>
            </p:nvSpPr>
            <p:spPr bwMode="auto">
              <a:xfrm>
                <a:off x="1686" y="3288"/>
                <a:ext cx="33" cy="31"/>
              </a:xfrm>
              <a:custGeom>
                <a:avLst/>
                <a:gdLst>
                  <a:gd name="T0" fmla="*/ 15 w 22"/>
                  <a:gd name="T1" fmla="*/ 21 h 21"/>
                  <a:gd name="T2" fmla="*/ 11 w 22"/>
                  <a:gd name="T3" fmla="*/ 19 h 21"/>
                  <a:gd name="T4" fmla="*/ 3 w 22"/>
                  <a:gd name="T5" fmla="*/ 10 h 21"/>
                  <a:gd name="T6" fmla="*/ 3 w 22"/>
                  <a:gd name="T7" fmla="*/ 2 h 21"/>
                  <a:gd name="T8" fmla="*/ 11 w 22"/>
                  <a:gd name="T9" fmla="*/ 2 h 21"/>
                  <a:gd name="T10" fmla="*/ 20 w 22"/>
                  <a:gd name="T11" fmla="*/ 10 h 21"/>
                  <a:gd name="T12" fmla="*/ 20 w 22"/>
                  <a:gd name="T13" fmla="*/ 19 h 21"/>
                  <a:gd name="T14" fmla="*/ 15 w 22"/>
                  <a:gd name="T15" fmla="*/ 21 h 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21">
                    <a:moveTo>
                      <a:pt x="15" y="21"/>
                    </a:moveTo>
                    <a:cubicBezTo>
                      <a:pt x="14" y="21"/>
                      <a:pt x="12" y="20"/>
                      <a:pt x="11" y="19"/>
                    </a:cubicBezTo>
                    <a:cubicBezTo>
                      <a:pt x="3" y="10"/>
                      <a:pt x="3" y="10"/>
                      <a:pt x="3" y="10"/>
                    </a:cubicBezTo>
                    <a:cubicBezTo>
                      <a:pt x="0" y="8"/>
                      <a:pt x="0" y="4"/>
                      <a:pt x="3" y="2"/>
                    </a:cubicBezTo>
                    <a:cubicBezTo>
                      <a:pt x="5" y="0"/>
                      <a:pt x="9" y="0"/>
                      <a:pt x="11" y="2"/>
                    </a:cubicBezTo>
                    <a:cubicBezTo>
                      <a:pt x="20" y="10"/>
                      <a:pt x="20" y="10"/>
                      <a:pt x="20" y="10"/>
                    </a:cubicBezTo>
                    <a:cubicBezTo>
                      <a:pt x="22" y="13"/>
                      <a:pt x="22" y="17"/>
                      <a:pt x="20" y="19"/>
                    </a:cubicBezTo>
                    <a:cubicBezTo>
                      <a:pt x="19" y="20"/>
                      <a:pt x="17" y="21"/>
                      <a:pt x="15"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latin typeface="+mj-lt"/>
                </a:endParaRPr>
              </a:p>
            </p:txBody>
          </p:sp>
          <p:sp>
            <p:nvSpPr>
              <p:cNvPr id="68" name="Freeform 137">
                <a:extLst>
                  <a:ext uri="{FF2B5EF4-FFF2-40B4-BE49-F238E27FC236}">
                    <a16:creationId xmlns:a16="http://schemas.microsoft.com/office/drawing/2014/main" id="{CEB9AD20-DFF6-A2BF-AE1F-3D5AAC243EE9}"/>
                  </a:ext>
                </a:extLst>
              </p:cNvPr>
              <p:cNvSpPr>
                <a:spLocks/>
              </p:cNvSpPr>
              <p:nvPr/>
            </p:nvSpPr>
            <p:spPr bwMode="auto">
              <a:xfrm>
                <a:off x="1448" y="3049"/>
                <a:ext cx="32" cy="31"/>
              </a:xfrm>
              <a:custGeom>
                <a:avLst/>
                <a:gdLst>
                  <a:gd name="T0" fmla="*/ 15 w 22"/>
                  <a:gd name="T1" fmla="*/ 21 h 21"/>
                  <a:gd name="T2" fmla="*/ 11 w 22"/>
                  <a:gd name="T3" fmla="*/ 20 h 21"/>
                  <a:gd name="T4" fmla="*/ 3 w 22"/>
                  <a:gd name="T5" fmla="*/ 11 h 21"/>
                  <a:gd name="T6" fmla="*/ 3 w 22"/>
                  <a:gd name="T7" fmla="*/ 3 h 21"/>
                  <a:gd name="T8" fmla="*/ 11 w 22"/>
                  <a:gd name="T9" fmla="*/ 3 h 21"/>
                  <a:gd name="T10" fmla="*/ 20 w 22"/>
                  <a:gd name="T11" fmla="*/ 11 h 21"/>
                  <a:gd name="T12" fmla="*/ 20 w 22"/>
                  <a:gd name="T13" fmla="*/ 20 h 21"/>
                  <a:gd name="T14" fmla="*/ 15 w 22"/>
                  <a:gd name="T15" fmla="*/ 21 h 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21">
                    <a:moveTo>
                      <a:pt x="15" y="21"/>
                    </a:moveTo>
                    <a:cubicBezTo>
                      <a:pt x="14" y="21"/>
                      <a:pt x="12" y="21"/>
                      <a:pt x="11" y="20"/>
                    </a:cubicBezTo>
                    <a:cubicBezTo>
                      <a:pt x="3" y="11"/>
                      <a:pt x="3" y="11"/>
                      <a:pt x="3" y="11"/>
                    </a:cubicBezTo>
                    <a:cubicBezTo>
                      <a:pt x="0" y="9"/>
                      <a:pt x="0" y="5"/>
                      <a:pt x="3" y="3"/>
                    </a:cubicBezTo>
                    <a:cubicBezTo>
                      <a:pt x="5" y="0"/>
                      <a:pt x="9" y="0"/>
                      <a:pt x="11" y="3"/>
                    </a:cubicBezTo>
                    <a:cubicBezTo>
                      <a:pt x="20" y="11"/>
                      <a:pt x="20" y="11"/>
                      <a:pt x="20" y="11"/>
                    </a:cubicBezTo>
                    <a:cubicBezTo>
                      <a:pt x="22" y="14"/>
                      <a:pt x="22" y="17"/>
                      <a:pt x="20" y="20"/>
                    </a:cubicBezTo>
                    <a:cubicBezTo>
                      <a:pt x="18" y="21"/>
                      <a:pt x="17" y="21"/>
                      <a:pt x="15"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latin typeface="+mj-lt"/>
                </a:endParaRPr>
              </a:p>
            </p:txBody>
          </p:sp>
          <p:sp>
            <p:nvSpPr>
              <p:cNvPr id="70" name="Freeform 138">
                <a:extLst>
                  <a:ext uri="{FF2B5EF4-FFF2-40B4-BE49-F238E27FC236}">
                    <a16:creationId xmlns:a16="http://schemas.microsoft.com/office/drawing/2014/main" id="{89BE94CD-A810-2006-811F-69D25B02E822}"/>
                  </a:ext>
                </a:extLst>
              </p:cNvPr>
              <p:cNvSpPr>
                <a:spLocks/>
              </p:cNvSpPr>
              <p:nvPr/>
            </p:nvSpPr>
            <p:spPr bwMode="auto">
              <a:xfrm>
                <a:off x="1398" y="3176"/>
                <a:ext cx="35" cy="18"/>
              </a:xfrm>
              <a:custGeom>
                <a:avLst/>
                <a:gdLst>
                  <a:gd name="T0" fmla="*/ 18 w 24"/>
                  <a:gd name="T1" fmla="*/ 12 h 12"/>
                  <a:gd name="T2" fmla="*/ 6 w 24"/>
                  <a:gd name="T3" fmla="*/ 12 h 12"/>
                  <a:gd name="T4" fmla="*/ 0 w 24"/>
                  <a:gd name="T5" fmla="*/ 6 h 12"/>
                  <a:gd name="T6" fmla="*/ 6 w 24"/>
                  <a:gd name="T7" fmla="*/ 0 h 12"/>
                  <a:gd name="T8" fmla="*/ 18 w 24"/>
                  <a:gd name="T9" fmla="*/ 0 h 12"/>
                  <a:gd name="T10" fmla="*/ 24 w 24"/>
                  <a:gd name="T11" fmla="*/ 6 h 12"/>
                  <a:gd name="T12" fmla="*/ 18 w 24"/>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24" h="12">
                    <a:moveTo>
                      <a:pt x="18" y="12"/>
                    </a:moveTo>
                    <a:cubicBezTo>
                      <a:pt x="6" y="12"/>
                      <a:pt x="6" y="12"/>
                      <a:pt x="6" y="12"/>
                    </a:cubicBezTo>
                    <a:cubicBezTo>
                      <a:pt x="2" y="12"/>
                      <a:pt x="0" y="9"/>
                      <a:pt x="0" y="6"/>
                    </a:cubicBezTo>
                    <a:cubicBezTo>
                      <a:pt x="0" y="3"/>
                      <a:pt x="2" y="0"/>
                      <a:pt x="6" y="0"/>
                    </a:cubicBezTo>
                    <a:cubicBezTo>
                      <a:pt x="18" y="0"/>
                      <a:pt x="18" y="0"/>
                      <a:pt x="18" y="0"/>
                    </a:cubicBezTo>
                    <a:cubicBezTo>
                      <a:pt x="21" y="0"/>
                      <a:pt x="24" y="3"/>
                      <a:pt x="24" y="6"/>
                    </a:cubicBezTo>
                    <a:cubicBezTo>
                      <a:pt x="24" y="9"/>
                      <a:pt x="21" y="12"/>
                      <a:pt x="18"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latin typeface="+mj-lt"/>
                </a:endParaRPr>
              </a:p>
            </p:txBody>
          </p:sp>
          <p:sp>
            <p:nvSpPr>
              <p:cNvPr id="73" name="Freeform 139">
                <a:extLst>
                  <a:ext uri="{FF2B5EF4-FFF2-40B4-BE49-F238E27FC236}">
                    <a16:creationId xmlns:a16="http://schemas.microsoft.com/office/drawing/2014/main" id="{1D5A914B-1C71-EDA3-43AE-9354B0C0AC4A}"/>
                  </a:ext>
                </a:extLst>
              </p:cNvPr>
              <p:cNvSpPr>
                <a:spLocks/>
              </p:cNvSpPr>
              <p:nvPr/>
            </p:nvSpPr>
            <p:spPr bwMode="auto">
              <a:xfrm>
                <a:off x="1448" y="3288"/>
                <a:ext cx="32" cy="31"/>
              </a:xfrm>
              <a:custGeom>
                <a:avLst/>
                <a:gdLst>
                  <a:gd name="T0" fmla="*/ 7 w 22"/>
                  <a:gd name="T1" fmla="*/ 21 h 21"/>
                  <a:gd name="T2" fmla="*/ 3 w 22"/>
                  <a:gd name="T3" fmla="*/ 19 h 21"/>
                  <a:gd name="T4" fmla="*/ 3 w 22"/>
                  <a:gd name="T5" fmla="*/ 10 h 21"/>
                  <a:gd name="T6" fmla="*/ 11 w 22"/>
                  <a:gd name="T7" fmla="*/ 2 h 21"/>
                  <a:gd name="T8" fmla="*/ 20 w 22"/>
                  <a:gd name="T9" fmla="*/ 2 h 21"/>
                  <a:gd name="T10" fmla="*/ 20 w 22"/>
                  <a:gd name="T11" fmla="*/ 10 h 21"/>
                  <a:gd name="T12" fmla="*/ 11 w 22"/>
                  <a:gd name="T13" fmla="*/ 19 h 21"/>
                  <a:gd name="T14" fmla="*/ 7 w 22"/>
                  <a:gd name="T15" fmla="*/ 21 h 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 h="21">
                    <a:moveTo>
                      <a:pt x="7" y="21"/>
                    </a:moveTo>
                    <a:cubicBezTo>
                      <a:pt x="5" y="21"/>
                      <a:pt x="4" y="20"/>
                      <a:pt x="3" y="19"/>
                    </a:cubicBezTo>
                    <a:cubicBezTo>
                      <a:pt x="0" y="17"/>
                      <a:pt x="0" y="13"/>
                      <a:pt x="3" y="10"/>
                    </a:cubicBezTo>
                    <a:cubicBezTo>
                      <a:pt x="11" y="2"/>
                      <a:pt x="11" y="2"/>
                      <a:pt x="11" y="2"/>
                    </a:cubicBezTo>
                    <a:cubicBezTo>
                      <a:pt x="13" y="0"/>
                      <a:pt x="17" y="0"/>
                      <a:pt x="20" y="2"/>
                    </a:cubicBezTo>
                    <a:cubicBezTo>
                      <a:pt x="22" y="4"/>
                      <a:pt x="22" y="8"/>
                      <a:pt x="20" y="10"/>
                    </a:cubicBezTo>
                    <a:cubicBezTo>
                      <a:pt x="11" y="19"/>
                      <a:pt x="11" y="19"/>
                      <a:pt x="11" y="19"/>
                    </a:cubicBezTo>
                    <a:cubicBezTo>
                      <a:pt x="10" y="20"/>
                      <a:pt x="8" y="21"/>
                      <a:pt x="7"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latin typeface="+mj-lt"/>
                </a:endParaRPr>
              </a:p>
            </p:txBody>
          </p:sp>
          <p:sp>
            <p:nvSpPr>
              <p:cNvPr id="75" name="Freeform 140">
                <a:extLst>
                  <a:ext uri="{FF2B5EF4-FFF2-40B4-BE49-F238E27FC236}">
                    <a16:creationId xmlns:a16="http://schemas.microsoft.com/office/drawing/2014/main" id="{E3B5C4B3-1F69-DC45-66A0-F38B8B395A63}"/>
                  </a:ext>
                </a:extLst>
              </p:cNvPr>
              <p:cNvSpPr>
                <a:spLocks noEditPoints="1"/>
              </p:cNvSpPr>
              <p:nvPr/>
            </p:nvSpPr>
            <p:spPr bwMode="auto">
              <a:xfrm>
                <a:off x="1504" y="3176"/>
                <a:ext cx="160" cy="133"/>
              </a:xfrm>
              <a:custGeom>
                <a:avLst/>
                <a:gdLst>
                  <a:gd name="T0" fmla="*/ 60 w 108"/>
                  <a:gd name="T1" fmla="*/ 90 h 90"/>
                  <a:gd name="T2" fmla="*/ 58 w 108"/>
                  <a:gd name="T3" fmla="*/ 90 h 90"/>
                  <a:gd name="T4" fmla="*/ 54 w 108"/>
                  <a:gd name="T5" fmla="*/ 84 h 90"/>
                  <a:gd name="T6" fmla="*/ 49 w 108"/>
                  <a:gd name="T7" fmla="*/ 90 h 90"/>
                  <a:gd name="T8" fmla="*/ 42 w 108"/>
                  <a:gd name="T9" fmla="*/ 85 h 90"/>
                  <a:gd name="T10" fmla="*/ 30 w 108"/>
                  <a:gd name="T11" fmla="*/ 36 h 90"/>
                  <a:gd name="T12" fmla="*/ 18 w 108"/>
                  <a:gd name="T13" fmla="*/ 36 h 90"/>
                  <a:gd name="T14" fmla="*/ 0 w 108"/>
                  <a:gd name="T15" fmla="*/ 18 h 90"/>
                  <a:gd name="T16" fmla="*/ 18 w 108"/>
                  <a:gd name="T17" fmla="*/ 0 h 90"/>
                  <a:gd name="T18" fmla="*/ 38 w 108"/>
                  <a:gd name="T19" fmla="*/ 16 h 90"/>
                  <a:gd name="T20" fmla="*/ 40 w 108"/>
                  <a:gd name="T21" fmla="*/ 24 h 90"/>
                  <a:gd name="T22" fmla="*/ 67 w 108"/>
                  <a:gd name="T23" fmla="*/ 24 h 90"/>
                  <a:gd name="T24" fmla="*/ 69 w 108"/>
                  <a:gd name="T25" fmla="*/ 16 h 90"/>
                  <a:gd name="T26" fmla="*/ 90 w 108"/>
                  <a:gd name="T27" fmla="*/ 0 h 90"/>
                  <a:gd name="T28" fmla="*/ 108 w 108"/>
                  <a:gd name="T29" fmla="*/ 18 h 90"/>
                  <a:gd name="T30" fmla="*/ 90 w 108"/>
                  <a:gd name="T31" fmla="*/ 36 h 90"/>
                  <a:gd name="T32" fmla="*/ 77 w 108"/>
                  <a:gd name="T33" fmla="*/ 36 h 90"/>
                  <a:gd name="T34" fmla="*/ 65 w 108"/>
                  <a:gd name="T35" fmla="*/ 85 h 90"/>
                  <a:gd name="T36" fmla="*/ 60 w 108"/>
                  <a:gd name="T37" fmla="*/ 90 h 90"/>
                  <a:gd name="T38" fmla="*/ 43 w 108"/>
                  <a:gd name="T39" fmla="*/ 36 h 90"/>
                  <a:gd name="T40" fmla="*/ 53 w 108"/>
                  <a:gd name="T41" fmla="*/ 82 h 90"/>
                  <a:gd name="T42" fmla="*/ 54 w 108"/>
                  <a:gd name="T43" fmla="*/ 84 h 90"/>
                  <a:gd name="T44" fmla="*/ 54 w 108"/>
                  <a:gd name="T45" fmla="*/ 82 h 90"/>
                  <a:gd name="T46" fmla="*/ 65 w 108"/>
                  <a:gd name="T47" fmla="*/ 36 h 90"/>
                  <a:gd name="T48" fmla="*/ 43 w 108"/>
                  <a:gd name="T49" fmla="*/ 36 h 90"/>
                  <a:gd name="T50" fmla="*/ 80 w 108"/>
                  <a:gd name="T51" fmla="*/ 24 h 90"/>
                  <a:gd name="T52" fmla="*/ 90 w 108"/>
                  <a:gd name="T53" fmla="*/ 24 h 90"/>
                  <a:gd name="T54" fmla="*/ 96 w 108"/>
                  <a:gd name="T55" fmla="*/ 18 h 90"/>
                  <a:gd name="T56" fmla="*/ 90 w 108"/>
                  <a:gd name="T57" fmla="*/ 12 h 90"/>
                  <a:gd name="T58" fmla="*/ 81 w 108"/>
                  <a:gd name="T59" fmla="*/ 19 h 90"/>
                  <a:gd name="T60" fmla="*/ 80 w 108"/>
                  <a:gd name="T61" fmla="*/ 24 h 90"/>
                  <a:gd name="T62" fmla="*/ 18 w 108"/>
                  <a:gd name="T63" fmla="*/ 12 h 90"/>
                  <a:gd name="T64" fmla="*/ 12 w 108"/>
                  <a:gd name="T65" fmla="*/ 18 h 90"/>
                  <a:gd name="T66" fmla="*/ 18 w 108"/>
                  <a:gd name="T67" fmla="*/ 24 h 90"/>
                  <a:gd name="T68" fmla="*/ 28 w 108"/>
                  <a:gd name="T69" fmla="*/ 24 h 90"/>
                  <a:gd name="T70" fmla="*/ 26 w 108"/>
                  <a:gd name="T71" fmla="*/ 19 h 90"/>
                  <a:gd name="T72" fmla="*/ 18 w 108"/>
                  <a:gd name="T73" fmla="*/ 12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08" h="90">
                    <a:moveTo>
                      <a:pt x="60" y="90"/>
                    </a:moveTo>
                    <a:cubicBezTo>
                      <a:pt x="59" y="90"/>
                      <a:pt x="59" y="90"/>
                      <a:pt x="58" y="90"/>
                    </a:cubicBezTo>
                    <a:cubicBezTo>
                      <a:pt x="56" y="89"/>
                      <a:pt x="54" y="87"/>
                      <a:pt x="54" y="84"/>
                    </a:cubicBezTo>
                    <a:cubicBezTo>
                      <a:pt x="54" y="87"/>
                      <a:pt x="52" y="89"/>
                      <a:pt x="49" y="90"/>
                    </a:cubicBezTo>
                    <a:cubicBezTo>
                      <a:pt x="46" y="90"/>
                      <a:pt x="43" y="88"/>
                      <a:pt x="42" y="85"/>
                    </a:cubicBezTo>
                    <a:cubicBezTo>
                      <a:pt x="30" y="36"/>
                      <a:pt x="30" y="36"/>
                      <a:pt x="30" y="36"/>
                    </a:cubicBezTo>
                    <a:cubicBezTo>
                      <a:pt x="18" y="36"/>
                      <a:pt x="18" y="36"/>
                      <a:pt x="18" y="36"/>
                    </a:cubicBezTo>
                    <a:cubicBezTo>
                      <a:pt x="8" y="36"/>
                      <a:pt x="0" y="28"/>
                      <a:pt x="0" y="18"/>
                    </a:cubicBezTo>
                    <a:cubicBezTo>
                      <a:pt x="0" y="8"/>
                      <a:pt x="8" y="0"/>
                      <a:pt x="18" y="0"/>
                    </a:cubicBezTo>
                    <a:cubicBezTo>
                      <a:pt x="28" y="0"/>
                      <a:pt x="36" y="7"/>
                      <a:pt x="38" y="16"/>
                    </a:cubicBezTo>
                    <a:cubicBezTo>
                      <a:pt x="40" y="24"/>
                      <a:pt x="40" y="24"/>
                      <a:pt x="40" y="24"/>
                    </a:cubicBezTo>
                    <a:cubicBezTo>
                      <a:pt x="67" y="24"/>
                      <a:pt x="67" y="24"/>
                      <a:pt x="67" y="24"/>
                    </a:cubicBezTo>
                    <a:cubicBezTo>
                      <a:pt x="69" y="16"/>
                      <a:pt x="69" y="16"/>
                      <a:pt x="69" y="16"/>
                    </a:cubicBezTo>
                    <a:cubicBezTo>
                      <a:pt x="71" y="7"/>
                      <a:pt x="80" y="0"/>
                      <a:pt x="90" y="0"/>
                    </a:cubicBezTo>
                    <a:cubicBezTo>
                      <a:pt x="100" y="0"/>
                      <a:pt x="108" y="8"/>
                      <a:pt x="108" y="18"/>
                    </a:cubicBezTo>
                    <a:cubicBezTo>
                      <a:pt x="108" y="28"/>
                      <a:pt x="100" y="36"/>
                      <a:pt x="90" y="36"/>
                    </a:cubicBezTo>
                    <a:cubicBezTo>
                      <a:pt x="77" y="36"/>
                      <a:pt x="77" y="36"/>
                      <a:pt x="77" y="36"/>
                    </a:cubicBezTo>
                    <a:cubicBezTo>
                      <a:pt x="65" y="85"/>
                      <a:pt x="65" y="85"/>
                      <a:pt x="65" y="85"/>
                    </a:cubicBezTo>
                    <a:cubicBezTo>
                      <a:pt x="65" y="88"/>
                      <a:pt x="62" y="90"/>
                      <a:pt x="60" y="90"/>
                    </a:cubicBezTo>
                    <a:close/>
                    <a:moveTo>
                      <a:pt x="43" y="36"/>
                    </a:moveTo>
                    <a:cubicBezTo>
                      <a:pt x="53" y="82"/>
                      <a:pt x="53" y="82"/>
                      <a:pt x="53" y="82"/>
                    </a:cubicBezTo>
                    <a:cubicBezTo>
                      <a:pt x="54" y="83"/>
                      <a:pt x="54" y="83"/>
                      <a:pt x="54" y="84"/>
                    </a:cubicBezTo>
                    <a:cubicBezTo>
                      <a:pt x="54" y="83"/>
                      <a:pt x="54" y="83"/>
                      <a:pt x="54" y="82"/>
                    </a:cubicBezTo>
                    <a:cubicBezTo>
                      <a:pt x="65" y="36"/>
                      <a:pt x="65" y="36"/>
                      <a:pt x="65" y="36"/>
                    </a:cubicBezTo>
                    <a:lnTo>
                      <a:pt x="43" y="36"/>
                    </a:lnTo>
                    <a:close/>
                    <a:moveTo>
                      <a:pt x="80" y="24"/>
                    </a:moveTo>
                    <a:cubicBezTo>
                      <a:pt x="90" y="24"/>
                      <a:pt x="90" y="24"/>
                      <a:pt x="90" y="24"/>
                    </a:cubicBezTo>
                    <a:cubicBezTo>
                      <a:pt x="93" y="24"/>
                      <a:pt x="96" y="21"/>
                      <a:pt x="96" y="18"/>
                    </a:cubicBezTo>
                    <a:cubicBezTo>
                      <a:pt x="96" y="15"/>
                      <a:pt x="93" y="12"/>
                      <a:pt x="90" y="12"/>
                    </a:cubicBezTo>
                    <a:cubicBezTo>
                      <a:pt x="85" y="12"/>
                      <a:pt x="82" y="15"/>
                      <a:pt x="81" y="19"/>
                    </a:cubicBezTo>
                    <a:lnTo>
                      <a:pt x="80" y="24"/>
                    </a:lnTo>
                    <a:close/>
                    <a:moveTo>
                      <a:pt x="18" y="12"/>
                    </a:moveTo>
                    <a:cubicBezTo>
                      <a:pt x="14" y="12"/>
                      <a:pt x="12" y="15"/>
                      <a:pt x="12" y="18"/>
                    </a:cubicBezTo>
                    <a:cubicBezTo>
                      <a:pt x="12" y="21"/>
                      <a:pt x="14" y="24"/>
                      <a:pt x="18" y="24"/>
                    </a:cubicBezTo>
                    <a:cubicBezTo>
                      <a:pt x="28" y="24"/>
                      <a:pt x="28" y="24"/>
                      <a:pt x="28" y="24"/>
                    </a:cubicBezTo>
                    <a:cubicBezTo>
                      <a:pt x="26" y="19"/>
                      <a:pt x="26" y="19"/>
                      <a:pt x="26" y="19"/>
                    </a:cubicBezTo>
                    <a:cubicBezTo>
                      <a:pt x="26" y="15"/>
                      <a:pt x="22" y="12"/>
                      <a:pt x="18"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latin typeface="+mj-lt"/>
                </a:endParaRPr>
              </a:p>
            </p:txBody>
          </p:sp>
        </p:grpSp>
      </p:grpSp>
      <p:sp>
        <p:nvSpPr>
          <p:cNvPr id="4" name="正方形/長方形 3">
            <a:extLst>
              <a:ext uri="{FF2B5EF4-FFF2-40B4-BE49-F238E27FC236}">
                <a16:creationId xmlns:a16="http://schemas.microsoft.com/office/drawing/2014/main" id="{668CDAF0-1BA6-CC13-451F-744E54252293}"/>
              </a:ext>
            </a:extLst>
          </p:cNvPr>
          <p:cNvSpPr/>
          <p:nvPr/>
        </p:nvSpPr>
        <p:spPr>
          <a:xfrm>
            <a:off x="746307" y="3489151"/>
            <a:ext cx="5675276" cy="338554"/>
          </a:xfrm>
          <a:prstGeom prst="rect">
            <a:avLst/>
          </a:prstGeom>
        </p:spPr>
        <p:txBody>
          <a:bodyPr wrap="square">
            <a:spAutoFit/>
          </a:bodyPr>
          <a:lstStyle/>
          <a:p>
            <a:r>
              <a:rPr lang="en-US" altLang="ja-JP" sz="800" dirty="0">
                <a:latin typeface="游ゴシック Medium" panose="020B0500000000000000" pitchFamily="50" charset="-128"/>
                <a:ea typeface="游ゴシック Medium" panose="020B0500000000000000" pitchFamily="50" charset="-128"/>
              </a:rPr>
              <a:t>※</a:t>
            </a:r>
            <a:r>
              <a:rPr lang="ja-JP" altLang="en-US" sz="800" dirty="0">
                <a:latin typeface="游ゴシック Medium" panose="020B0500000000000000" pitchFamily="50" charset="-128"/>
                <a:ea typeface="游ゴシック Medium" panose="020B0500000000000000" pitchFamily="50" charset="-128"/>
              </a:rPr>
              <a:t>電子処方箋を発行された患者さんがマイナポータルから処方内容を確認できるため、処方内容（控え）が不要な場合、医療機関は処方内容（控え）を渡さない場合があります。</a:t>
            </a:r>
            <a:endParaRPr lang="en-US" altLang="ja-JP" sz="800" dirty="0">
              <a:latin typeface="游ゴシック Medium" panose="020B0500000000000000" pitchFamily="50" charset="-128"/>
              <a:ea typeface="游ゴシック Medium" panose="020B0500000000000000" pitchFamily="50" charset="-128"/>
            </a:endParaRPr>
          </a:p>
        </p:txBody>
      </p:sp>
    </p:spTree>
    <p:extLst>
      <p:ext uri="{BB962C8B-B14F-4D97-AF65-F5344CB8AC3E}">
        <p14:creationId xmlns:p14="http://schemas.microsoft.com/office/powerpoint/2010/main" val="425509986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e0793d39-0939-496d-b129-198edd916feb}" enabled="0" method="" siteId="{e0793d39-0939-496d-b129-198edd916feb}" removed="1"/>
</clbl:labelList>
</file>

<file path=docProps/app.xml><?xml version="1.0" encoding="utf-8"?>
<Properties xmlns="http://schemas.openxmlformats.org/officeDocument/2006/extended-properties" xmlns:vt="http://schemas.openxmlformats.org/officeDocument/2006/docPropsVTypes">
  <Words>745</Words>
  <PresentationFormat>A4 210 x 297 mm</PresentationFormat>
  <Paragraphs>80</Paragraphs>
  <Slides>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Meiryo UI</vt:lpstr>
      <vt:lpstr>游ゴシック</vt:lpstr>
      <vt:lpstr>游ゴシック Medium</vt:lpstr>
      <vt:lpstr>Arial</vt:lpstr>
      <vt:lpstr>Calibri</vt:lpstr>
      <vt:lpstr>Calibri Light</vt:lpstr>
      <vt:lpstr>Wingdings</vt:lpstr>
      <vt:lpstr>Office テーマ</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